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3"/>
  </p:notesMasterIdLst>
  <p:sldIdLst>
    <p:sldId id="259" r:id="rId5"/>
    <p:sldId id="271" r:id="rId6"/>
    <p:sldId id="272" r:id="rId7"/>
    <p:sldId id="273" r:id="rId8"/>
    <p:sldId id="270" r:id="rId9"/>
    <p:sldId id="261" r:id="rId10"/>
    <p:sldId id="275" r:id="rId11"/>
    <p:sldId id="269" r:id="rId1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1013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E82607-2C6C-416B-9E94-A85FE3D15AF4}" type="datetimeFigureOut">
              <a:rPr lang="it-IT" smtClean="0"/>
              <a:t>02/04/2025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431669-8E9F-4FA5-BE0D-62E615E2C7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7595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02/04/2025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05602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02/04/2025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78987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02/04/2025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06965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02/04/2025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87430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02/04/2025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56888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02/04/2025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43630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02/04/2025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710560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02/04/2025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3341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02/04/2025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509342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02/04/2025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93539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02/04/2025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81261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209094-8D7C-460E-A5FE-3D6969FA53F7}" type="datetimeFigureOut">
              <a:rPr lang="it-IT" smtClean="0"/>
              <a:t>02/04/2025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04946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379826" y="1043155"/>
            <a:ext cx="1143234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Legata alle nuove esigenze di </a:t>
            </a:r>
            <a:r>
              <a:rPr lang="it-IT" sz="3000" b="1" dirty="0"/>
              <a:t>diffusione del toscano </a:t>
            </a:r>
            <a:r>
              <a:rPr lang="it-IT" sz="3000" dirty="0"/>
              <a:t>è la grande fioritura della lessicografia. I vocabolari crescono per numero, tipologie, tirature, tanto che l’Ottocento è chiamato «secolo d’oro» della lessicografia.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379826" y="346644"/>
            <a:ext cx="11071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IL SECOLO D’ORO DELLA LESSICOGRAFIA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379826" y="2534200"/>
            <a:ext cx="1143234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Mentre la Crusca vive un periodo di crisi, fioriscono nuove strumenti, come i vocabolari di </a:t>
            </a:r>
            <a:r>
              <a:rPr lang="it-IT" sz="3000" b="1" dirty="0"/>
              <a:t>sinonimi</a:t>
            </a:r>
            <a:r>
              <a:rPr lang="it-IT" sz="3000" dirty="0"/>
              <a:t> (Tommaseo) e vocabolari</a:t>
            </a:r>
            <a:r>
              <a:rPr lang="it-IT" sz="3000" b="1" dirty="0"/>
              <a:t> metodici </a:t>
            </a:r>
            <a:r>
              <a:rPr lang="it-IT" sz="3000" dirty="0"/>
              <a:t>(Carena), non in ordine alfabetico ma di </a:t>
            </a:r>
            <a:r>
              <a:rPr lang="it-IT" sz="3000" b="1" dirty="0"/>
              <a:t>significato</a:t>
            </a:r>
            <a:r>
              <a:rPr lang="it-IT" sz="3000" dirty="0"/>
              <a:t>: parole della quotidianità (sapere come si dice </a:t>
            </a:r>
            <a:r>
              <a:rPr lang="it-IT" sz="3000" i="1" dirty="0"/>
              <a:t>mestolo</a:t>
            </a:r>
            <a:r>
              <a:rPr lang="it-IT" sz="3000" dirty="0"/>
              <a:t> o </a:t>
            </a:r>
            <a:r>
              <a:rPr lang="it-IT" sz="3000" i="1" dirty="0"/>
              <a:t>balcone </a:t>
            </a:r>
            <a:r>
              <a:rPr lang="it-IT" sz="3000" dirty="0"/>
              <a:t>in fiorentino).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892FA861-262A-47E7-A8EA-530C996C5155}"/>
              </a:ext>
            </a:extLst>
          </p:cNvPr>
          <p:cNvSpPr txBox="1"/>
          <p:nvPr/>
        </p:nvSpPr>
        <p:spPr>
          <a:xfrm>
            <a:off x="331921" y="4444988"/>
            <a:ext cx="11528155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Il più importante vocabolario dell’Ottocento è Il </a:t>
            </a:r>
            <a:r>
              <a:rPr lang="it-IT" sz="3000" i="1" dirty="0"/>
              <a:t>Dizionario della lingua italiana</a:t>
            </a:r>
            <a:r>
              <a:rPr lang="it-IT" sz="3000" dirty="0"/>
              <a:t> di </a:t>
            </a:r>
            <a:r>
              <a:rPr lang="it-IT" sz="3000" b="1" dirty="0"/>
              <a:t>Tommaseo e Bellini </a:t>
            </a:r>
            <a:r>
              <a:rPr lang="it-IT" sz="3000" dirty="0"/>
              <a:t>(1861-79): un repertorio storico dalle Origini all’Ottocento, con attenzione alla contemporaneità toscana (ricerche sul campo; ordine che va dall’accezione moderna a quella antica). Negli stessi anni nascono i primi </a:t>
            </a:r>
            <a:r>
              <a:rPr lang="it-IT" sz="3000" b="1" dirty="0"/>
              <a:t>vocabolari dell’uso</a:t>
            </a:r>
            <a:r>
              <a:rPr lang="it-IT" sz="3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40335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379826" y="1043155"/>
            <a:ext cx="1143234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Nel </a:t>
            </a:r>
            <a:r>
              <a:rPr lang="it-IT" sz="3000" b="1" dirty="0"/>
              <a:t>1861</a:t>
            </a:r>
            <a:r>
              <a:rPr lang="it-IT" sz="3000" dirty="0"/>
              <a:t>, con </a:t>
            </a:r>
            <a:r>
              <a:rPr lang="it-IT" sz="3000" b="1" dirty="0"/>
              <a:t>l’Unità d’Italia</a:t>
            </a:r>
            <a:r>
              <a:rPr lang="it-IT" sz="3000" dirty="0"/>
              <a:t>, si avvia un processo di diffusione dell’italiano in strati più ampi della popolazione e in settori dell’uso rimasti per secoli dominio esclusivo dei dialetti.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379826" y="253126"/>
            <a:ext cx="11071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L’ITALIANO NEL 1861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379826" y="2520483"/>
            <a:ext cx="1143234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Il percorso di </a:t>
            </a:r>
            <a:r>
              <a:rPr lang="it-IT" sz="3000" b="1" dirty="0"/>
              <a:t>unificazione linguistica appare particolarmente difficile </a:t>
            </a:r>
            <a:r>
              <a:rPr lang="it-IT" sz="3000" dirty="0"/>
              <a:t>per varie ragioni: la secolare frammentazione della Penisola ha fatto sì che i dialetti fossero radicati anche nell’uso quotidiano delle classi alte, mentre il toscano è diffuso solo come lingua letteraria. </a:t>
            </a:r>
          </a:p>
          <a:p>
            <a:pPr algn="just"/>
            <a:r>
              <a:rPr lang="it-IT" sz="3000" dirty="0"/>
              <a:t>Inoltre, il 75-80% della popolazione è </a:t>
            </a:r>
            <a:r>
              <a:rPr lang="it-IT" sz="3000" b="1" dirty="0"/>
              <a:t>analfabeta</a:t>
            </a:r>
            <a:r>
              <a:rPr lang="it-IT" sz="3000" dirty="0"/>
              <a:t> e mancano gli scambi interni, perché la società è essenzialmente agricola e solo un decimo della popolazione vive in centri urbani. Il censimento del 1861 rivela che in alcune zone del Mezzogiorno la percentuale di analfabetismo supera il 90%, sfiorando il 100% nel caso della popolazione femminile.</a:t>
            </a:r>
          </a:p>
        </p:txBody>
      </p:sp>
    </p:spTree>
    <p:extLst>
      <p:ext uri="{BB962C8B-B14F-4D97-AF65-F5344CB8AC3E}">
        <p14:creationId xmlns:p14="http://schemas.microsoft.com/office/powerpoint/2010/main" val="1413750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379826" y="899457"/>
            <a:ext cx="1143234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In mancanza di dati precisi sull’</a:t>
            </a:r>
            <a:r>
              <a:rPr lang="it-IT" sz="3000" b="1" dirty="0"/>
              <a:t>italofonia</a:t>
            </a:r>
            <a:r>
              <a:rPr lang="it-IT" sz="3000" dirty="0"/>
              <a:t>, </a:t>
            </a:r>
            <a:r>
              <a:rPr lang="it-IT" sz="3000" u="sng" dirty="0"/>
              <a:t>Tullio De Mauro </a:t>
            </a:r>
            <a:r>
              <a:rPr lang="it-IT" sz="3000" dirty="0"/>
              <a:t>ha provato a calcolare il numero di persone in grado di parlare italiano nel 1861, giungendo alla stima di 630.000 persone, solo il </a:t>
            </a:r>
            <a:r>
              <a:rPr lang="it-IT" sz="3000" b="1" dirty="0"/>
              <a:t>2,5% </a:t>
            </a:r>
            <a:r>
              <a:rPr lang="it-IT" sz="3000" dirty="0"/>
              <a:t>della popolazione.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379826" y="253126"/>
            <a:ext cx="11071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L’ITALIANO NEL 1861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379826" y="2400299"/>
            <a:ext cx="1143234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Questo conteggio è stato rivisto da </a:t>
            </a:r>
            <a:r>
              <a:rPr lang="it-IT" sz="3000" u="sng" dirty="0"/>
              <a:t>Arrigo Castellani</a:t>
            </a:r>
            <a:r>
              <a:rPr lang="it-IT" sz="3000" dirty="0"/>
              <a:t>, che ha incluso tra gli italofoni anche tutti i toscani e i romani analfabeti, giungendo alla cifra di 2,2 milioni, cioè il </a:t>
            </a:r>
            <a:r>
              <a:rPr lang="it-IT" sz="3000" b="1" dirty="0"/>
              <a:t>9,5%</a:t>
            </a:r>
            <a:r>
              <a:rPr lang="it-IT" sz="3000" dirty="0"/>
              <a:t> della popolazione. 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336B7220-0231-F47E-CF19-1D2621B8C482}"/>
              </a:ext>
            </a:extLst>
          </p:cNvPr>
          <p:cNvSpPr txBox="1"/>
          <p:nvPr/>
        </p:nvSpPr>
        <p:spPr>
          <a:xfrm>
            <a:off x="379826" y="3900219"/>
            <a:ext cx="1143234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Infine, </a:t>
            </a:r>
            <a:r>
              <a:rPr lang="it-IT" sz="3000" u="sng" dirty="0"/>
              <a:t>Pietro Trifone</a:t>
            </a:r>
            <a:r>
              <a:rPr lang="it-IT" sz="3000" dirty="0"/>
              <a:t> ha proposto di allargare questa stima alla categoria dei «semi-italofoni», cioè coloro che riuscivano a esprimersi in un italiano ricco di elementi dialettali, arrivando fino al </a:t>
            </a:r>
            <a:r>
              <a:rPr lang="it-IT" sz="3000" b="1" dirty="0"/>
              <a:t>20-25</a:t>
            </a:r>
            <a:r>
              <a:rPr lang="it-IT" sz="3000" dirty="0"/>
              <a:t>%.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482BAA41-95C6-5B71-E1AF-3626DDBAAE1B}"/>
              </a:ext>
            </a:extLst>
          </p:cNvPr>
          <p:cNvSpPr txBox="1"/>
          <p:nvPr/>
        </p:nvSpPr>
        <p:spPr>
          <a:xfrm>
            <a:off x="379826" y="5400139"/>
            <a:ext cx="1143234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Nelle stime più ottimistiche, circa l’80% della popolazione non era italofona: quali sono stati </a:t>
            </a:r>
            <a:r>
              <a:rPr lang="it-IT" sz="3000" b="1" dirty="0"/>
              <a:t>i fattori </a:t>
            </a:r>
            <a:r>
              <a:rPr lang="it-IT" sz="3000" dirty="0"/>
              <a:t>che hanno </a:t>
            </a:r>
            <a:r>
              <a:rPr lang="it-IT" sz="3000" b="1" dirty="0"/>
              <a:t>rapidamente mutato </a:t>
            </a:r>
            <a:r>
              <a:rPr lang="it-IT" sz="3000" dirty="0"/>
              <a:t>questa condizione nei decenni successivi? </a:t>
            </a:r>
          </a:p>
        </p:txBody>
      </p:sp>
    </p:spTree>
    <p:extLst>
      <p:ext uri="{BB962C8B-B14F-4D97-AF65-F5344CB8AC3E}">
        <p14:creationId xmlns:p14="http://schemas.microsoft.com/office/powerpoint/2010/main" val="3101282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379826" y="899457"/>
            <a:ext cx="11432346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Fattori storico-sociali che hanno contribuito a rendere l’italiano per la prima volta una lingua parlata da una massa di persone:</a:t>
            </a:r>
          </a:p>
          <a:p>
            <a:pPr algn="just"/>
            <a:endParaRPr lang="it-IT" sz="800" dirty="0"/>
          </a:p>
          <a:p>
            <a:pPr marL="457200" indent="-457200" algn="just">
              <a:buFontTx/>
              <a:buChar char="-"/>
            </a:pPr>
            <a:r>
              <a:rPr lang="it-IT" sz="3000" dirty="0"/>
              <a:t>La </a:t>
            </a:r>
            <a:r>
              <a:rPr lang="it-IT" sz="3000" b="1" dirty="0"/>
              <a:t>scuola</a:t>
            </a:r>
            <a:r>
              <a:rPr lang="it-IT" sz="3000" dirty="0"/>
              <a:t>: legge Casati (1859) rende la scuola elementare obbligatoria, legge Coppino (1877) punisce gli inadempienti (lavoro minorile). Nel 1911 l’analfabetismo sarà al 40%.</a:t>
            </a:r>
          </a:p>
          <a:p>
            <a:pPr marL="457200" indent="-457200" algn="just">
              <a:buFontTx/>
              <a:buChar char="-"/>
            </a:pPr>
            <a:r>
              <a:rPr lang="it-IT" sz="3000" dirty="0"/>
              <a:t>La </a:t>
            </a:r>
            <a:r>
              <a:rPr lang="it-IT" sz="3000" b="1" dirty="0"/>
              <a:t>burocrazia</a:t>
            </a:r>
            <a:r>
              <a:rPr lang="it-IT" sz="3000" dirty="0"/>
              <a:t>, che si rivolge al cittadino in italiano, e l’</a:t>
            </a:r>
            <a:r>
              <a:rPr lang="it-IT" sz="3000" b="1" dirty="0"/>
              <a:t>esercito</a:t>
            </a:r>
            <a:r>
              <a:rPr lang="it-IT" sz="3000" dirty="0"/>
              <a:t>, che ha messo a contatto persone di aree diverse d’Italia;</a:t>
            </a:r>
          </a:p>
          <a:p>
            <a:pPr marL="457200" indent="-457200" algn="just">
              <a:buFontTx/>
              <a:buChar char="-"/>
            </a:pPr>
            <a:r>
              <a:rPr lang="it-IT" sz="3000" dirty="0"/>
              <a:t>La più ampia diffusione dei </a:t>
            </a:r>
            <a:r>
              <a:rPr lang="it-IT" sz="3000" b="1" dirty="0"/>
              <a:t>giornali quotidiani</a:t>
            </a:r>
            <a:r>
              <a:rPr lang="it-IT" sz="3000" dirty="0"/>
              <a:t>;</a:t>
            </a:r>
          </a:p>
          <a:p>
            <a:pPr marL="457200" indent="-457200" algn="just">
              <a:buFontTx/>
              <a:buChar char="-"/>
            </a:pPr>
            <a:r>
              <a:rPr lang="it-IT" sz="3000" dirty="0"/>
              <a:t>L’</a:t>
            </a:r>
            <a:r>
              <a:rPr lang="it-IT" sz="3000" b="1" dirty="0"/>
              <a:t>aggregazione intorno a poli urbani </a:t>
            </a:r>
            <a:r>
              <a:rPr lang="it-IT" sz="3000" dirty="0"/>
              <a:t>(dalla campagna alla città);</a:t>
            </a:r>
          </a:p>
          <a:p>
            <a:pPr marL="457200" indent="-457200" algn="just">
              <a:buFontTx/>
              <a:buChar char="-"/>
            </a:pPr>
            <a:r>
              <a:rPr lang="it-IT" sz="3000" dirty="0"/>
              <a:t>L’</a:t>
            </a:r>
            <a:r>
              <a:rPr lang="it-IT" sz="3000" b="1" dirty="0"/>
              <a:t>emigrazione</a:t>
            </a:r>
            <a:r>
              <a:rPr lang="it-IT" sz="3000" dirty="0"/>
              <a:t>, sia interna (dal sud al nord), che obbliga chi arriva ad abbandonare il proprio dialetto e a convergere verso forme di italiano, sia esterna (perché emigrano soprattutto dialettofoni).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379826" y="253126"/>
            <a:ext cx="11071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L’ITALIANO NEL 1861</a:t>
            </a:r>
          </a:p>
        </p:txBody>
      </p:sp>
    </p:spTree>
    <p:extLst>
      <p:ext uri="{BB962C8B-B14F-4D97-AF65-F5344CB8AC3E}">
        <p14:creationId xmlns:p14="http://schemas.microsoft.com/office/powerpoint/2010/main" val="3225134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40836" y="963911"/>
            <a:ext cx="11735973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Nel </a:t>
            </a:r>
            <a:r>
              <a:rPr lang="it-IT" sz="3000" b="1" dirty="0"/>
              <a:t>1868</a:t>
            </a:r>
            <a:r>
              <a:rPr lang="it-IT" sz="3000" dirty="0"/>
              <a:t>, a sette anni dall’Unità, il ministro della Pubblica Istruzione Emilio </a:t>
            </a:r>
            <a:r>
              <a:rPr lang="it-IT" sz="3000" b="1" dirty="0"/>
              <a:t>Broglio</a:t>
            </a:r>
            <a:r>
              <a:rPr lang="it-IT" sz="3000" dirty="0"/>
              <a:t> istituisce una commissione, guidata da Manzoni, che indichi i mezzi per la diffusione dell’italiano in Italia</a:t>
            </a:r>
            <a:r>
              <a:rPr lang="it-IT" sz="3200" dirty="0"/>
              <a:t>.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379827" y="232008"/>
            <a:ext cx="11071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LA RELAZIONE MANZONIANA AL MINISTRO BROGLIO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140835" y="2472016"/>
            <a:ext cx="11735973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La relazione di Manzoni indica il </a:t>
            </a:r>
            <a:r>
              <a:rPr lang="it-IT" sz="3000" b="1" dirty="0"/>
              <a:t>fiorentino</a:t>
            </a:r>
            <a:r>
              <a:rPr lang="it-IT" sz="3000" dirty="0"/>
              <a:t> dell’uso colto come </a:t>
            </a:r>
            <a:r>
              <a:rPr lang="it-IT" sz="3000" b="1" dirty="0"/>
              <a:t>modello nazionale </a:t>
            </a:r>
            <a:r>
              <a:rPr lang="it-IT" sz="3000" dirty="0"/>
              <a:t>e suggerisce una serie di </a:t>
            </a:r>
            <a:r>
              <a:rPr lang="it-IT" sz="3000" b="1" dirty="0"/>
              <a:t>azioni da intraprendere</a:t>
            </a:r>
            <a:r>
              <a:rPr lang="it-IT" sz="3000" dirty="0"/>
              <a:t>, come la diffusione del toscano nelle scuole, attraverso </a:t>
            </a:r>
            <a:r>
              <a:rPr lang="it-IT" sz="3000" b="1" dirty="0"/>
              <a:t>maestri toscani </a:t>
            </a:r>
            <a:r>
              <a:rPr lang="it-IT" sz="3000" dirty="0"/>
              <a:t>inviati in tutta Italia e viaggi premio, e la realizzazione di strumenti pratici come i </a:t>
            </a:r>
            <a:r>
              <a:rPr lang="it-IT" sz="3000" b="1" dirty="0"/>
              <a:t>vocabolari</a:t>
            </a:r>
            <a:r>
              <a:rPr lang="it-IT" sz="3000" dirty="0"/>
              <a:t> (un vocabolario dell’uso e molti vocabolari dialetto-toscano).</a:t>
            </a:r>
          </a:p>
          <a:p>
            <a:r>
              <a:rPr lang="it-IT" sz="3000" dirty="0"/>
              <a:t>La visione di Manzoni si basa su questi tre principi:</a:t>
            </a:r>
          </a:p>
          <a:p>
            <a:r>
              <a:rPr lang="it-IT" sz="3000" dirty="0"/>
              <a:t>a) carattere eminentemente sociale, e non letterario, della lingua;</a:t>
            </a:r>
          </a:p>
          <a:p>
            <a:r>
              <a:rPr lang="it-IT" sz="3000" dirty="0"/>
              <a:t>b) priorità del parlato sullo scritto;</a:t>
            </a:r>
          </a:p>
          <a:p>
            <a:r>
              <a:rPr lang="it-IT" sz="3000" dirty="0"/>
              <a:t>c) promozione di una lingua nazionale unitaria basata sul fiorentino vivo.</a:t>
            </a:r>
            <a:endParaRPr lang="it-IT" sz="3000" i="1" dirty="0"/>
          </a:p>
        </p:txBody>
      </p:sp>
    </p:spTree>
    <p:extLst>
      <p:ext uri="{BB962C8B-B14F-4D97-AF65-F5344CB8AC3E}">
        <p14:creationId xmlns:p14="http://schemas.microsoft.com/office/powerpoint/2010/main" val="1942769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398584" y="1101554"/>
            <a:ext cx="11394831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La tipologia di vocabolario più innovativa è il </a:t>
            </a:r>
            <a:r>
              <a:rPr lang="it-IT" sz="3000" b="1" dirty="0"/>
              <a:t>vocabolario dell’uso</a:t>
            </a:r>
            <a:r>
              <a:rPr lang="it-IT" sz="3000" dirty="0"/>
              <a:t>: il primo è il </a:t>
            </a:r>
            <a:r>
              <a:rPr lang="it-IT" sz="3000" i="1" dirty="0"/>
              <a:t>Novo vocabolario della lingua italiana secondo l’uso di Firenze </a:t>
            </a:r>
            <a:r>
              <a:rPr lang="it-IT" sz="3000" dirty="0"/>
              <a:t>di </a:t>
            </a:r>
            <a:r>
              <a:rPr lang="it-IT" sz="3000" b="1" dirty="0"/>
              <a:t>Giorgini e Broglio </a:t>
            </a:r>
            <a:r>
              <a:rPr lang="it-IT" sz="3000" dirty="0"/>
              <a:t>(1870-97), che sviluppano l’idea manzoniana.</a:t>
            </a:r>
          </a:p>
          <a:p>
            <a:pPr marL="457200" indent="-457200" algn="just">
              <a:buFontTx/>
              <a:buChar char="-"/>
            </a:pPr>
            <a:r>
              <a:rPr lang="it-IT" sz="3000" dirty="0"/>
              <a:t>Eliminazione degli esempi d’autore, sostituiti da </a:t>
            </a:r>
            <a:r>
              <a:rPr lang="it-IT" sz="3000" b="1" dirty="0"/>
              <a:t>esempi inventati</a:t>
            </a:r>
            <a:r>
              <a:rPr lang="it-IT" sz="3000" dirty="0"/>
              <a:t>;</a:t>
            </a:r>
          </a:p>
          <a:p>
            <a:pPr marL="457200" indent="-457200" algn="just">
              <a:buFontTx/>
              <a:buChar char="-"/>
            </a:pPr>
            <a:r>
              <a:rPr lang="it-IT" sz="3000" dirty="0"/>
              <a:t>Abolito tutto ciò che è arcaico, resta solo la </a:t>
            </a:r>
            <a:r>
              <a:rPr lang="it-IT" sz="3000" b="1" dirty="0"/>
              <a:t>lingua dell’uso.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379827" y="423422"/>
            <a:ext cx="11071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IL GIORGINI-BROGLIO 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F08B1511-B8C8-455B-A1EB-0293A4BA3D2C}"/>
              </a:ext>
            </a:extLst>
          </p:cNvPr>
          <p:cNvSpPr txBox="1"/>
          <p:nvPr/>
        </p:nvSpPr>
        <p:spPr>
          <a:xfrm>
            <a:off x="379827" y="3534013"/>
            <a:ext cx="11591779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Il Giorgini-Broglio è bersaglio polemico nel 1873 del dialettologo goriziano </a:t>
            </a:r>
            <a:r>
              <a:rPr lang="it-IT" sz="3000" b="1" dirty="0"/>
              <a:t>Graziadio Isaia Ascoli</a:t>
            </a:r>
            <a:r>
              <a:rPr lang="it-IT" sz="3000" dirty="0"/>
              <a:t>. Nel proemio dell’«Archivio glottologico italiano», Ascoli contesta l’identificazione dell’italiano con il fiorentino vivente, partendo dall’assenza di dittongo nel titolo </a:t>
            </a:r>
            <a:r>
              <a:rPr lang="it-IT" sz="3000" i="1" dirty="0"/>
              <a:t>(Novo) </a:t>
            </a:r>
            <a:r>
              <a:rPr lang="it-IT" sz="3000" dirty="0"/>
              <a:t>e criticando gli eccessi dei manzoniani (hanno sostituito una nuova retorica alla vecchia).</a:t>
            </a:r>
          </a:p>
          <a:p>
            <a:pPr algn="just"/>
            <a:r>
              <a:rPr lang="it-IT" sz="3000" dirty="0"/>
              <a:t>Per Ascoli l’unità della lingua si potrà avere solo con il progresso culturale del popolo italiano; la città a cui guardare è la nuova capitale, Roma. </a:t>
            </a:r>
          </a:p>
        </p:txBody>
      </p:sp>
    </p:spTree>
    <p:extLst>
      <p:ext uri="{BB962C8B-B14F-4D97-AF65-F5344CB8AC3E}">
        <p14:creationId xmlns:p14="http://schemas.microsoft.com/office/powerpoint/2010/main" val="3518863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398584" y="1101554"/>
            <a:ext cx="1139483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Dopo il Giorgini-Broglio, si diffondono altri vocabolari dell’uso.</a:t>
            </a:r>
          </a:p>
          <a:p>
            <a:pPr algn="just"/>
            <a:r>
              <a:rPr lang="it-IT" sz="2800" dirty="0"/>
              <a:t>In particolare, hanno grande successo due opere: </a:t>
            </a:r>
          </a:p>
          <a:p>
            <a:pPr marL="457200" indent="-457200" algn="just">
              <a:buFontTx/>
              <a:buChar char="-"/>
            </a:pPr>
            <a:r>
              <a:rPr lang="it-IT" sz="2800" dirty="0"/>
              <a:t>Il </a:t>
            </a:r>
            <a:r>
              <a:rPr lang="it-IT" sz="2800" b="1" i="1" dirty="0"/>
              <a:t>Vocabolario italiano della lingua parlata </a:t>
            </a:r>
            <a:r>
              <a:rPr lang="it-IT" sz="2800" dirty="0"/>
              <a:t>(1875) di Giuseppe Rigutini e Pietro Fanfani, che sfrutta il riferimento manzoniano al parlato ma allarga il riferimento dal fiorentino all’intero toscano e opera un compromesso con la lingua letteraria.</a:t>
            </a:r>
          </a:p>
          <a:p>
            <a:pPr marL="457200" indent="-457200" algn="just">
              <a:buFontTx/>
              <a:buChar char="-"/>
            </a:pPr>
            <a:r>
              <a:rPr lang="it-IT" sz="2800" dirty="0"/>
              <a:t>Il </a:t>
            </a:r>
            <a:r>
              <a:rPr lang="it-IT" sz="2800" b="1" i="1" dirty="0"/>
              <a:t>Novo dizionario universale della lingua italiana </a:t>
            </a:r>
            <a:r>
              <a:rPr lang="it-IT" sz="2800" dirty="0"/>
              <a:t>(1887) di Policarpo Petrocchi, più fedele alla visione manzoniana. Anche qui però si include la lingua letteraria dividendo la pagina in due fasce.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379827" y="423422"/>
            <a:ext cx="11071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ALTRI VOCABOLARI DELL’USO 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C1803892-332C-0B51-3454-7521F1372384}"/>
              </a:ext>
            </a:extLst>
          </p:cNvPr>
          <p:cNvSpPr txBox="1"/>
          <p:nvPr/>
        </p:nvSpPr>
        <p:spPr>
          <a:xfrm>
            <a:off x="255295" y="5042118"/>
            <a:ext cx="1168140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In questi decenni, tutte le aree d’Italia si dotano di un grande </a:t>
            </a:r>
            <a:r>
              <a:rPr lang="it-IT" sz="2800" b="1" dirty="0"/>
              <a:t>vocabolario dialettale</a:t>
            </a:r>
            <a:r>
              <a:rPr lang="it-IT" sz="2800" dirty="0"/>
              <a:t>, spesso adottando la prospettiva manzoniana: strumenti che non solo documentino il dialetto ma servano come strumento per raggiungere l’italiano (come il </a:t>
            </a:r>
            <a:r>
              <a:rPr lang="it-IT" sz="2800" i="1" dirty="0"/>
              <a:t>Vocabolario dell’uso abruzzese </a:t>
            </a:r>
            <a:r>
              <a:rPr lang="it-IT" sz="2800" dirty="0"/>
              <a:t>di Gennaro Finamore).</a:t>
            </a:r>
          </a:p>
        </p:txBody>
      </p:sp>
    </p:spTree>
    <p:extLst>
      <p:ext uri="{BB962C8B-B14F-4D97-AF65-F5344CB8AC3E}">
        <p14:creationId xmlns:p14="http://schemas.microsoft.com/office/powerpoint/2010/main" val="1672544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398584" y="1101554"/>
            <a:ext cx="1139483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La prosa del secondo Ottocento decreta il successo del fiorentino manzoniano, che si diffonde anche grazie a opere molto note, come </a:t>
            </a:r>
            <a:r>
              <a:rPr lang="it-IT" sz="3000" i="1" dirty="0"/>
              <a:t>Pinocchio </a:t>
            </a:r>
            <a:r>
              <a:rPr lang="it-IT" sz="3000" dirty="0"/>
              <a:t>di </a:t>
            </a:r>
            <a:r>
              <a:rPr lang="it-IT" sz="3000" b="1" dirty="0"/>
              <a:t>Carlo Collodi </a:t>
            </a:r>
            <a:r>
              <a:rPr lang="it-IT" sz="3000" dirty="0"/>
              <a:t>(1883) e </a:t>
            </a:r>
            <a:r>
              <a:rPr lang="it-IT" sz="3000" i="1" dirty="0"/>
              <a:t>Cuore </a:t>
            </a:r>
            <a:r>
              <a:rPr lang="it-IT" sz="3000" dirty="0"/>
              <a:t>di </a:t>
            </a:r>
            <a:r>
              <a:rPr lang="it-IT" sz="3000" b="1" dirty="0"/>
              <a:t>Edmondo De Amicis</a:t>
            </a:r>
            <a:r>
              <a:rPr lang="it-IT" sz="3000" dirty="0"/>
              <a:t> (1886), ma anche altri tipologie testuali, come le ricette di Pellegrino Artusi (</a:t>
            </a:r>
            <a:r>
              <a:rPr lang="it-IT" sz="3000" i="1" dirty="0"/>
              <a:t>La scienza in tavola e l’arte di mangiar bene</a:t>
            </a:r>
            <a:r>
              <a:rPr lang="it-IT" sz="3000" dirty="0"/>
              <a:t>, 1891)</a:t>
            </a:r>
            <a:r>
              <a:rPr lang="it-IT" sz="3000" i="1" dirty="0"/>
              <a:t>. </a:t>
            </a:r>
            <a:r>
              <a:rPr lang="it-IT" sz="3000" dirty="0"/>
              <a:t>A volte si va anche oltre il modello manzoniano, con elementi di fiorentino popolare.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379827" y="423422"/>
            <a:ext cx="11071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IL MANZONISMO 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F08B1511-B8C8-455B-A1EB-0293A4BA3D2C}"/>
              </a:ext>
            </a:extLst>
          </p:cNvPr>
          <p:cNvSpPr txBox="1"/>
          <p:nvPr/>
        </p:nvSpPr>
        <p:spPr>
          <a:xfrm>
            <a:off x="300107" y="3946914"/>
            <a:ext cx="1159177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Il modello toscano si afferma lentamente anche nelle </a:t>
            </a:r>
            <a:r>
              <a:rPr lang="it-IT" sz="3000" b="1" dirty="0"/>
              <a:t>scuole</a:t>
            </a:r>
            <a:r>
              <a:rPr lang="it-IT" sz="3000" dirty="0"/>
              <a:t>, dove accanto alle grammatiche puristiche si affermano quelle manzoniane, aperte a forme come l’imperfetto in </a:t>
            </a:r>
            <a:r>
              <a:rPr lang="it-IT" sz="3000" i="1" dirty="0"/>
              <a:t>-o </a:t>
            </a:r>
            <a:r>
              <a:rPr lang="it-IT" sz="3000" dirty="0"/>
              <a:t>e i pronomi soggetto </a:t>
            </a:r>
            <a:r>
              <a:rPr lang="it-IT" sz="3000" i="1" dirty="0"/>
              <a:t>lui </a:t>
            </a:r>
            <a:r>
              <a:rPr lang="it-IT" sz="3000" dirty="0"/>
              <a:t>e </a:t>
            </a:r>
            <a:r>
              <a:rPr lang="it-IT" sz="3000" i="1" dirty="0"/>
              <a:t>lei.</a:t>
            </a:r>
            <a:r>
              <a:rPr lang="it-IT" sz="3000" dirty="0"/>
              <a:t> 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A2E83AA1-FDEB-4774-8302-B0C197636A01}"/>
              </a:ext>
            </a:extLst>
          </p:cNvPr>
          <p:cNvSpPr txBox="1"/>
          <p:nvPr/>
        </p:nvSpPr>
        <p:spPr>
          <a:xfrm>
            <a:off x="300107" y="5414039"/>
            <a:ext cx="1159177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Si sviluppa però anche una letteratura che, per reazione, accentua gli </a:t>
            </a:r>
            <a:r>
              <a:rPr lang="it-IT" sz="3000" b="1" dirty="0"/>
              <a:t>elementi linguistici regionali </a:t>
            </a:r>
            <a:r>
              <a:rPr lang="it-IT" sz="3000" dirty="0"/>
              <a:t>(il verismo di Verga, ma anche Fogazzaro, De Marchi, gli espressionisti come Dossi, Faldella, Imbriani).</a:t>
            </a:r>
          </a:p>
        </p:txBody>
      </p:sp>
    </p:spTree>
    <p:extLst>
      <p:ext uri="{BB962C8B-B14F-4D97-AF65-F5344CB8AC3E}">
        <p14:creationId xmlns:p14="http://schemas.microsoft.com/office/powerpoint/2010/main" val="3394687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5" grpId="0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863e0e5f-3d9b-451e-b156-d3f330847df2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53F0AB53E6B8474792A5D2F6E1AF5785" ma:contentTypeVersion="8" ma:contentTypeDescription="Creare un nuovo documento." ma:contentTypeScope="" ma:versionID="509c79504297fbdae453552ea472d785">
  <xsd:schema xmlns:xsd="http://www.w3.org/2001/XMLSchema" xmlns:xs="http://www.w3.org/2001/XMLSchema" xmlns:p="http://schemas.microsoft.com/office/2006/metadata/properties" xmlns:ns2="5dd4c065-6648-43c9-875b-980274226d33" xmlns:ns3="863e0e5f-3d9b-451e-b156-d3f330847df2" targetNamespace="http://schemas.microsoft.com/office/2006/metadata/properties" ma:root="true" ma:fieldsID="2b7c1b56c42645f6efc35ea2c2befd36" ns2:_="" ns3:_="">
    <xsd:import namespace="5dd4c065-6648-43c9-875b-980274226d33"/>
    <xsd:import namespace="863e0e5f-3d9b-451e-b156-d3f330847df2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MediaServiceAutoTags" minOccurs="0"/>
                <xsd:element ref="ns3:_Flow_Signoff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dd4c065-6648-43c9-875b-980274226d33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ndivis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Condiviso con dettagli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3e0e5f-3d9b-451e-b156-d3f330847df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_Flow_SignoffStatus" ma:index="15" nillable="true" ma:displayName="Stato consenso" ma:internalName="Stato_x0020_consenso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0BC7FFA-A936-4102-A6F5-B9824CB438E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D1CC2C4-297C-4400-B206-8304F3EB9E4D}">
  <ds:schemaRefs>
    <ds:schemaRef ds:uri="http://schemas.microsoft.com/office/2006/metadata/properties"/>
    <ds:schemaRef ds:uri="http://schemas.microsoft.com/office/infopath/2007/PartnerControls"/>
    <ds:schemaRef ds:uri="863e0e5f-3d9b-451e-b156-d3f330847df2"/>
  </ds:schemaRefs>
</ds:datastoreItem>
</file>

<file path=customXml/itemProps3.xml><?xml version="1.0" encoding="utf-8"?>
<ds:datastoreItem xmlns:ds="http://schemas.openxmlformats.org/officeDocument/2006/customXml" ds:itemID="{CACA6C59-85C5-4AB4-9E52-61B86CFFAF2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dd4c065-6648-43c9-875b-980274226d33"/>
    <ds:schemaRef ds:uri="863e0e5f-3d9b-451e-b156-d3f330847df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676</TotalTime>
  <Words>1150</Words>
  <Application>Microsoft Office PowerPoint</Application>
  <PresentationFormat>Widescreen</PresentationFormat>
  <Paragraphs>44</Paragraphs>
  <Slides>8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Picchiorri</dc:creator>
  <cp:lastModifiedBy>Emiliano Picchiorri</cp:lastModifiedBy>
  <cp:revision>77</cp:revision>
  <dcterms:created xsi:type="dcterms:W3CDTF">2017-03-09T18:13:56Z</dcterms:created>
  <dcterms:modified xsi:type="dcterms:W3CDTF">2025-04-02T19:30:34Z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0x01010053F0AB53E6B8474792A5D2F6E1AF5785</vt:lpwstr>
  </property>
</Properties>
</file>