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65" r:id="rId5"/>
    <p:sldId id="258" r:id="rId6"/>
    <p:sldId id="281" r:id="rId7"/>
    <p:sldId id="280" r:id="rId8"/>
    <p:sldId id="271" r:id="rId9"/>
    <p:sldId id="270" r:id="rId10"/>
    <p:sldId id="284" r:id="rId11"/>
    <p:sldId id="286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9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E82607-2C6C-416B-9E94-A85FE3D15AF4}" type="datetimeFigureOut">
              <a:rPr lang="it-IT" smtClean="0"/>
              <a:t>08/04/2025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31669-8E9F-4FA5-BE0D-62E615E2C7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59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08/04/2025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08/04/2025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9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08/04/2025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08/04/2025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08/04/2025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88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08/04/2025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3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08/04/2025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05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08/04/2025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34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08/04/2025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08/04/2025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5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08/04/2025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2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9094-8D7C-460E-A5FE-3D6969FA53F7}" type="datetimeFigureOut">
              <a:rPr lang="it-IT" smtClean="0"/>
              <a:t>08/04/2025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9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61072" y="1092178"/>
            <a:ext cx="115801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Fino al secondo Ottocento il linguaggio poetico tradizionale resiste: </a:t>
            </a:r>
            <a:r>
              <a:rPr lang="it-IT" sz="3000" b="1" dirty="0"/>
              <a:t>Carducci</a:t>
            </a:r>
            <a:r>
              <a:rPr lang="it-IT" sz="3000" dirty="0"/>
              <a:t> è l’ultimo poeta linguisticamente fedele alla tradizione. A fine secolo questo sistema entra in crisi, già con Pascoli e D’Annunzio.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62955" y="333475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LA CRISI DEL LINGUAGGIO POETICO TRADIZIONALE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61072" y="2569506"/>
            <a:ext cx="1145110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b="1" dirty="0"/>
              <a:t>D’Annunzio</a:t>
            </a:r>
            <a:r>
              <a:rPr lang="it-IT" sz="3000" dirty="0"/>
              <a:t> da un lato è in linea con la tradizione ma è anche un creatore di neologismi, sempre alla ricerca di espressioni auliche e peregrine (l’ippopotamo è il </a:t>
            </a:r>
            <a:r>
              <a:rPr lang="it-IT" sz="3000" i="1" dirty="0"/>
              <a:t>pachiderma fiumale</a:t>
            </a:r>
            <a:r>
              <a:rPr lang="it-IT" sz="3000" dirty="0"/>
              <a:t>) oppure tecniche (</a:t>
            </a:r>
            <a:r>
              <a:rPr lang="it-IT" sz="3000" i="1" dirty="0"/>
              <a:t>asfodeli</a:t>
            </a:r>
            <a:r>
              <a:rPr lang="it-IT" sz="3000" dirty="0"/>
              <a:t>, </a:t>
            </a:r>
            <a:r>
              <a:rPr lang="it-IT" sz="3000" i="1" dirty="0"/>
              <a:t>crisopazio</a:t>
            </a:r>
            <a:r>
              <a:rPr lang="it-IT" sz="3000" dirty="0"/>
              <a:t>, </a:t>
            </a:r>
            <a:r>
              <a:rPr lang="it-IT" sz="3000" i="1" dirty="0"/>
              <a:t>malleolo</a:t>
            </a:r>
            <a:r>
              <a:rPr lang="it-IT" sz="3000" dirty="0"/>
              <a:t>, </a:t>
            </a:r>
            <a:r>
              <a:rPr lang="it-IT" sz="3000" i="1" dirty="0"/>
              <a:t>silice</a:t>
            </a:r>
            <a:r>
              <a:rPr lang="it-IT" sz="3000" dirty="0"/>
              <a:t>).</a:t>
            </a:r>
          </a:p>
          <a:p>
            <a:pPr algn="just"/>
            <a:endParaRPr lang="it-IT" sz="2000" i="1" dirty="0"/>
          </a:p>
          <a:p>
            <a:pPr algn="just"/>
            <a:r>
              <a:rPr lang="it-IT" sz="3000" b="1" dirty="0"/>
              <a:t>Pascoli</a:t>
            </a:r>
            <a:r>
              <a:rPr lang="it-IT" sz="3000" dirty="0"/>
              <a:t>, accanto a latinismi e cultismi, include onomatopee («chiù», «</a:t>
            </a:r>
            <a:r>
              <a:rPr lang="it-IT" sz="3000" dirty="0" err="1"/>
              <a:t>gre</a:t>
            </a:r>
            <a:r>
              <a:rPr lang="it-IT" sz="3000" dirty="0"/>
              <a:t> </a:t>
            </a:r>
            <a:r>
              <a:rPr lang="it-IT" sz="3000" dirty="0" err="1"/>
              <a:t>gre</a:t>
            </a:r>
            <a:r>
              <a:rPr lang="it-IT" sz="3000" dirty="0"/>
              <a:t> di ranelle»), parole quotidiane, dialettali e persino anglicismi. </a:t>
            </a:r>
          </a:p>
          <a:p>
            <a:pPr algn="just"/>
            <a:r>
              <a:rPr lang="it-IT" sz="3000" dirty="0"/>
              <a:t>Nel poemetto </a:t>
            </a:r>
            <a:r>
              <a:rPr lang="it-IT" sz="3000" i="1" dirty="0" err="1"/>
              <a:t>Italy</a:t>
            </a:r>
            <a:r>
              <a:rPr lang="it-IT" sz="3000" i="1" dirty="0"/>
              <a:t> </a:t>
            </a:r>
            <a:r>
              <a:rPr lang="it-IT" sz="3000" dirty="0"/>
              <a:t>(1897): </a:t>
            </a:r>
            <a:r>
              <a:rPr lang="it-IT" sz="3000" i="1" dirty="0" err="1"/>
              <a:t>ice-cream</a:t>
            </a:r>
            <a:r>
              <a:rPr lang="it-IT" sz="3000" dirty="0"/>
              <a:t>, </a:t>
            </a:r>
            <a:r>
              <a:rPr lang="it-IT" sz="3000" i="1" dirty="0" err="1"/>
              <a:t>candies</a:t>
            </a:r>
            <a:r>
              <a:rPr lang="it-IT" sz="3000" dirty="0"/>
              <a:t>, </a:t>
            </a:r>
            <a:r>
              <a:rPr lang="it-IT" sz="3000" i="1" dirty="0"/>
              <a:t>business</a:t>
            </a:r>
            <a:r>
              <a:rPr lang="it-IT" sz="3000" dirty="0"/>
              <a:t>, </a:t>
            </a:r>
            <a:r>
              <a:rPr lang="it-IT" sz="3000" i="1" dirty="0"/>
              <a:t>ticket </a:t>
            </a:r>
            <a:r>
              <a:rPr lang="it-IT" sz="3000" dirty="0"/>
              <a:t>(rime mistilingui </a:t>
            </a:r>
            <a:r>
              <a:rPr lang="it-IT" sz="3000" i="1" dirty="0"/>
              <a:t>febbraio </a:t>
            </a:r>
            <a:r>
              <a:rPr lang="it-IT" sz="3000" dirty="0"/>
              <a:t>: </a:t>
            </a:r>
            <a:r>
              <a:rPr lang="it-IT" sz="3000" i="1" dirty="0"/>
              <a:t>Ohio</a:t>
            </a:r>
            <a:r>
              <a:rPr lang="it-IT" sz="3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60576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79827" y="481773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LA POESIA PRIMO NOVECENTO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8FEF5CE-48DF-41E1-B661-AA883C542C23}"/>
              </a:ext>
            </a:extLst>
          </p:cNvPr>
          <p:cNvSpPr txBox="1"/>
          <p:nvPr/>
        </p:nvSpPr>
        <p:spPr>
          <a:xfrm>
            <a:off x="293543" y="1291174"/>
            <a:ext cx="114897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crisi del </a:t>
            </a:r>
            <a:r>
              <a:rPr lang="it-IT" sz="3000" b="1" dirty="0"/>
              <a:t>linguaggio poetico tradizionale </a:t>
            </a:r>
            <a:r>
              <a:rPr lang="it-IT" sz="3000" dirty="0"/>
              <a:t>è accentuata nei poeti </a:t>
            </a:r>
            <a:r>
              <a:rPr lang="it-IT" sz="3000" b="1" dirty="0"/>
              <a:t>crepuscolari</a:t>
            </a:r>
            <a:r>
              <a:rPr lang="it-IT" sz="3000" dirty="0"/>
              <a:t>.</a:t>
            </a:r>
            <a:r>
              <a:rPr lang="it-IT" sz="3000" b="1" dirty="0"/>
              <a:t> </a:t>
            </a:r>
            <a:r>
              <a:rPr lang="it-IT" sz="3000" dirty="0"/>
              <a:t>In Guido </a:t>
            </a:r>
            <a:r>
              <a:rPr lang="it-IT" sz="3000" b="1" dirty="0"/>
              <a:t>Gozzano</a:t>
            </a:r>
            <a:r>
              <a:rPr lang="it-IT" sz="3000" dirty="0"/>
              <a:t> troviamo le rime </a:t>
            </a:r>
            <a:r>
              <a:rPr lang="it-IT" sz="3000" i="1" dirty="0"/>
              <a:t>Nietzsche </a:t>
            </a:r>
            <a:r>
              <a:rPr lang="it-IT" sz="3000" dirty="0"/>
              <a:t>: </a:t>
            </a:r>
            <a:r>
              <a:rPr lang="it-IT" sz="3000" i="1" dirty="0"/>
              <a:t>camicie</a:t>
            </a:r>
            <a:r>
              <a:rPr lang="it-IT" sz="3000" dirty="0"/>
              <a:t>, </a:t>
            </a:r>
            <a:r>
              <a:rPr lang="it-IT" sz="3000" i="1" dirty="0"/>
              <a:t>oblia </a:t>
            </a:r>
            <a:r>
              <a:rPr lang="it-IT" sz="3000" dirty="0"/>
              <a:t>: </a:t>
            </a:r>
            <a:r>
              <a:rPr lang="it-IT" sz="3000" i="1" dirty="0"/>
              <a:t>prozia</a:t>
            </a:r>
            <a:r>
              <a:rPr lang="it-IT" sz="3000" dirty="0"/>
              <a:t>, </a:t>
            </a:r>
            <a:r>
              <a:rPr lang="it-IT" sz="3000" i="1" dirty="0"/>
              <a:t>divino </a:t>
            </a:r>
            <a:r>
              <a:rPr lang="it-IT" sz="3000" dirty="0"/>
              <a:t>: </a:t>
            </a:r>
            <a:r>
              <a:rPr lang="it-IT" sz="3000" i="1" dirty="0"/>
              <a:t>intestino</a:t>
            </a:r>
            <a:r>
              <a:rPr lang="it-IT" sz="3000" dirty="0"/>
              <a:t>; in Marino </a:t>
            </a:r>
            <a:r>
              <a:rPr lang="it-IT" sz="3000" b="1" dirty="0"/>
              <a:t>Moretti</a:t>
            </a:r>
            <a:r>
              <a:rPr lang="it-IT" sz="3000" dirty="0"/>
              <a:t> </a:t>
            </a:r>
            <a:r>
              <a:rPr lang="it-IT" sz="3000" i="1" dirty="0"/>
              <a:t>Beethoven </a:t>
            </a:r>
            <a:r>
              <a:rPr lang="it-IT" sz="3000" dirty="0"/>
              <a:t>: </a:t>
            </a:r>
            <a:r>
              <a:rPr lang="it-IT" sz="3000" i="1" dirty="0"/>
              <a:t>piove</a:t>
            </a:r>
            <a:r>
              <a:rPr lang="it-IT" sz="3000" dirty="0"/>
              <a:t>.</a:t>
            </a:r>
            <a:endParaRPr lang="it-IT" sz="3000" i="1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DE7FD07-D9BA-66E8-08DE-958906B6DD90}"/>
              </a:ext>
            </a:extLst>
          </p:cNvPr>
          <p:cNvSpPr txBox="1"/>
          <p:nvPr/>
        </p:nvSpPr>
        <p:spPr>
          <a:xfrm>
            <a:off x="293543" y="2814448"/>
            <a:ext cx="11489748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3000" b="0" i="0" u="none" strike="noStrike" baseline="0" dirty="0"/>
              <a:t>Nei </a:t>
            </a:r>
            <a:r>
              <a:rPr lang="it-IT" sz="3000" b="1" i="0" u="none" strike="noStrike" baseline="0" dirty="0"/>
              <a:t>futuristi</a:t>
            </a:r>
            <a:r>
              <a:rPr lang="it-IT" sz="3000" b="0" i="0" u="none" strike="noStrike" baseline="0" dirty="0"/>
              <a:t> la volontà di rinnovamento assume forme più dirompenti, com</a:t>
            </a:r>
            <a:r>
              <a:rPr lang="it-IT" sz="3000" dirty="0"/>
              <a:t>e </a:t>
            </a:r>
            <a:r>
              <a:rPr lang="it-IT" sz="3000" b="0" i="0" u="none" strike="noStrike" baseline="0" dirty="0"/>
              <a:t>l’uso delle </a:t>
            </a:r>
            <a:r>
              <a:rPr lang="it-IT" sz="3000" b="1" i="0" u="none" strike="noStrike" baseline="0" dirty="0"/>
              <a:t>onomatopee</a:t>
            </a:r>
            <a:r>
              <a:rPr lang="it-IT" sz="3000" b="0" i="0" u="none" strike="noStrike" baseline="0" dirty="0"/>
              <a:t> e la sintassi disgregata di Filippo Tommaso Marinetti in </a:t>
            </a:r>
            <a:r>
              <a:rPr lang="it-IT" sz="3000" b="0" i="1" u="none" strike="noStrike" baseline="0" dirty="0"/>
              <a:t>Zang </a:t>
            </a:r>
            <a:r>
              <a:rPr lang="it-IT" sz="3000" b="0" i="1" u="none" strike="noStrike" baseline="0" dirty="0" err="1"/>
              <a:t>tumb</a:t>
            </a:r>
            <a:r>
              <a:rPr lang="it-IT" sz="3000" b="0" i="1" u="none" strike="noStrike" baseline="0" dirty="0"/>
              <a:t> </a:t>
            </a:r>
            <a:r>
              <a:rPr lang="it-IT" sz="3000" b="0" i="1" u="none" strike="noStrike" baseline="0" dirty="0" err="1"/>
              <a:t>tumb</a:t>
            </a:r>
            <a:r>
              <a:rPr lang="it-IT" sz="3000" i="1" dirty="0"/>
              <a:t> </a:t>
            </a:r>
            <a:r>
              <a:rPr lang="it-IT" sz="3000" b="0" i="0" u="none" strike="noStrike" baseline="0" dirty="0"/>
              <a:t>(1914): </a:t>
            </a:r>
          </a:p>
          <a:p>
            <a:pPr algn="just"/>
            <a:r>
              <a:rPr lang="it-IT" sz="2800" b="0" i="0" u="none" strike="noStrike" baseline="0" dirty="0"/>
              <a:t>«ogni 5 secondi cannoni da assedio sventrare spazio con un accordo </a:t>
            </a:r>
            <a:r>
              <a:rPr lang="it-IT" sz="2800" b="0" i="0" u="none" strike="noStrike" baseline="0" dirty="0" err="1"/>
              <a:t>tam-tuuumb</a:t>
            </a:r>
            <a:r>
              <a:rPr lang="it-IT" sz="2800" b="0" i="0" u="none" strike="noStrike" baseline="0" dirty="0"/>
              <a:t> ammutinamento di 500 echi per azzannarlo sminuzzarlo sparpagliarlo».</a:t>
            </a:r>
            <a:endParaRPr lang="it-IT" sz="2800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D0E4A1C-3E5B-EED8-F5D1-4D16453E8671}"/>
              </a:ext>
            </a:extLst>
          </p:cNvPr>
          <p:cNvSpPr txBox="1"/>
          <p:nvPr/>
        </p:nvSpPr>
        <p:spPr>
          <a:xfrm>
            <a:off x="293543" y="5690058"/>
            <a:ext cx="114897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 corso del secolo </a:t>
            </a:r>
            <a:r>
              <a:rPr lang="it-IT" sz="3000" b="1" dirty="0"/>
              <a:t>si assottigliano sempre più le differenze </a:t>
            </a:r>
            <a:r>
              <a:rPr lang="it-IT" sz="3000" dirty="0"/>
              <a:t>tra lingua della poesia e lingua della prosa (ad es. l’ultimo Montale).</a:t>
            </a:r>
          </a:p>
        </p:txBody>
      </p:sp>
    </p:spTree>
    <p:extLst>
      <p:ext uri="{BB962C8B-B14F-4D97-AF65-F5344CB8AC3E}">
        <p14:creationId xmlns:p14="http://schemas.microsoft.com/office/powerpoint/2010/main" val="871743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B60FF0-BCFD-011F-8A3F-02EEC7C5D4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78704073-CC27-E911-B7F2-106E8F3E7523}"/>
              </a:ext>
            </a:extLst>
          </p:cNvPr>
          <p:cNvSpPr txBox="1"/>
          <p:nvPr/>
        </p:nvSpPr>
        <p:spPr>
          <a:xfrm>
            <a:off x="379827" y="1074349"/>
            <a:ext cx="1135262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Nella prosa e nel teatro di Luigi </a:t>
            </a:r>
            <a:r>
              <a:rPr lang="it-IT" sz="3000" b="1" dirty="0"/>
              <a:t>Pirandello</a:t>
            </a:r>
            <a:r>
              <a:rPr lang="it-IT" sz="3000" dirty="0"/>
              <a:t> si rappresenta l’uso medio, quotidiano, contrario all’aulicità dannunziana. </a:t>
            </a:r>
            <a:endParaRPr lang="it-IT" sz="800" dirty="0"/>
          </a:p>
          <a:p>
            <a:pPr algn="just"/>
            <a:r>
              <a:rPr lang="it-IT" sz="3000" dirty="0"/>
              <a:t>Sono numerose le strategie di riproduzione del </a:t>
            </a:r>
            <a:r>
              <a:rPr lang="it-IT" sz="3000" b="1" dirty="0"/>
              <a:t>parlato</a:t>
            </a:r>
            <a:r>
              <a:rPr lang="it-IT" sz="3000" dirty="0"/>
              <a:t>: </a:t>
            </a:r>
          </a:p>
          <a:p>
            <a:pPr algn="just"/>
            <a:r>
              <a:rPr lang="it-IT" sz="3000" dirty="0"/>
              <a:t>- frammentazione sintattica: frasi sospese, frasi scisse </a:t>
            </a:r>
            <a:r>
              <a:rPr lang="it-IT" sz="3000" i="1" dirty="0"/>
              <a:t>(è lui che lo dice)</a:t>
            </a:r>
            <a:r>
              <a:rPr lang="it-IT" sz="3000" dirty="0"/>
              <a:t>;</a:t>
            </a:r>
            <a:endParaRPr lang="it-IT" sz="3000" i="1" dirty="0"/>
          </a:p>
          <a:p>
            <a:pPr algn="just"/>
            <a:r>
              <a:rPr lang="it-IT" sz="3000" dirty="0"/>
              <a:t>- ricchezza di elementi deittici </a:t>
            </a:r>
            <a:r>
              <a:rPr lang="it-IT" sz="3000" i="1" dirty="0"/>
              <a:t>(qui, là, questo, quello);</a:t>
            </a:r>
            <a:endParaRPr lang="it-IT" sz="3000" dirty="0"/>
          </a:p>
          <a:p>
            <a:pPr algn="just"/>
            <a:r>
              <a:rPr lang="it-IT" sz="3000" dirty="0"/>
              <a:t>- abbondanza di segnali discorsivi (avverbi o frasi che servono a gestire l’interazione dialogica, come </a:t>
            </a:r>
            <a:r>
              <a:rPr lang="it-IT" sz="3000" i="1" dirty="0"/>
              <a:t>ah sì</a:t>
            </a:r>
            <a:r>
              <a:rPr lang="it-IT" sz="3000" dirty="0"/>
              <a:t>, </a:t>
            </a:r>
            <a:r>
              <a:rPr lang="it-IT" sz="3000" i="1" dirty="0"/>
              <a:t>eh via</a:t>
            </a:r>
            <a:r>
              <a:rPr lang="it-IT" sz="3000" dirty="0"/>
              <a:t>, </a:t>
            </a:r>
            <a:r>
              <a:rPr lang="it-IT" sz="3000" i="1" dirty="0"/>
              <a:t>è vero</a:t>
            </a:r>
            <a:r>
              <a:rPr lang="it-IT" sz="3000" dirty="0"/>
              <a:t>, </a:t>
            </a:r>
            <a:r>
              <a:rPr lang="it-IT" sz="3000" i="1" dirty="0"/>
              <a:t>si sa</a:t>
            </a:r>
            <a:r>
              <a:rPr lang="it-IT" sz="3000" dirty="0"/>
              <a:t>, </a:t>
            </a:r>
            <a:r>
              <a:rPr lang="it-IT" sz="3000" i="1" dirty="0"/>
              <a:t>figurarsi</a:t>
            </a:r>
            <a:r>
              <a:rPr lang="it-IT" sz="3000" dirty="0"/>
              <a:t>).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E3AF569-4FCA-7462-4AA7-70305E1EADC3}"/>
              </a:ext>
            </a:extLst>
          </p:cNvPr>
          <p:cNvSpPr txBox="1"/>
          <p:nvPr/>
        </p:nvSpPr>
        <p:spPr>
          <a:xfrm>
            <a:off x="379827" y="232391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TEATRO E PROSA DEL PRIMO NOVECENTO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EDC1820-4631-0BD3-9E9D-941BCA4F1AF5}"/>
              </a:ext>
            </a:extLst>
          </p:cNvPr>
          <p:cNvSpPr txBox="1"/>
          <p:nvPr/>
        </p:nvSpPr>
        <p:spPr>
          <a:xfrm>
            <a:off x="379827" y="4448354"/>
            <a:ext cx="1135262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Anche i romanzi di Italo </a:t>
            </a:r>
            <a:r>
              <a:rPr lang="it-IT" sz="3000" b="1" dirty="0"/>
              <a:t>Svevo</a:t>
            </a:r>
            <a:r>
              <a:rPr lang="it-IT" sz="3000" dirty="0"/>
              <a:t> si orientano verso un tono colloquiale, non aulico. Sono note le difficoltà di Svevo a usare l’italiano di base toscana: da triestino ha difficoltà nella scelta delle consonanti doppie o scempie, dell’ausiliare (</a:t>
            </a:r>
            <a:r>
              <a:rPr lang="it-IT" sz="3000" i="1" dirty="0"/>
              <a:t>avere/essere</a:t>
            </a:r>
            <a:r>
              <a:rPr lang="it-IT" sz="3000" dirty="0"/>
              <a:t>) e delle preposizioni (</a:t>
            </a:r>
            <a:r>
              <a:rPr lang="it-IT" sz="3000" i="1" dirty="0"/>
              <a:t>costretto di pensarci</a:t>
            </a:r>
            <a:r>
              <a:rPr lang="it-IT" sz="3000" dirty="0"/>
              <a:t> invece di </a:t>
            </a:r>
            <a:r>
              <a:rPr lang="it-IT" sz="3000" i="1" dirty="0"/>
              <a:t>costretto a</a:t>
            </a:r>
            <a:r>
              <a:rPr lang="it-IT" sz="3000" dirty="0"/>
              <a:t>).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670972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732DA3-1B18-54DB-821F-B5CC5C0A2C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5378A04A-BF1C-FB5E-B312-324B2EB33B7A}"/>
              </a:ext>
            </a:extLst>
          </p:cNvPr>
          <p:cNvSpPr txBox="1"/>
          <p:nvPr/>
        </p:nvSpPr>
        <p:spPr>
          <a:xfrm>
            <a:off x="307145" y="5400015"/>
            <a:ext cx="117047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Altro elemento sempre presente è il </a:t>
            </a:r>
            <a:r>
              <a:rPr lang="it-IT" sz="3000" b="1" dirty="0"/>
              <a:t>dialetto</a:t>
            </a:r>
            <a:r>
              <a:rPr lang="it-IT" sz="3000" dirty="0"/>
              <a:t>: dal milanese dell’</a:t>
            </a:r>
            <a:r>
              <a:rPr lang="it-IT" sz="3000" i="1" dirty="0"/>
              <a:t>Adalgisa </a:t>
            </a:r>
            <a:r>
              <a:rPr lang="it-IT" sz="3000" dirty="0"/>
              <a:t>(1943)</a:t>
            </a:r>
            <a:r>
              <a:rPr lang="it-IT" sz="3000" i="1" dirty="0"/>
              <a:t> </a:t>
            </a:r>
            <a:r>
              <a:rPr lang="it-IT" sz="3000" dirty="0"/>
              <a:t>al romanesco del romanzo </a:t>
            </a:r>
            <a:r>
              <a:rPr lang="it-IT" sz="3000" i="1" dirty="0"/>
              <a:t>Quer pasticciaccio brutto de via Merulana</a:t>
            </a:r>
            <a:r>
              <a:rPr lang="it-IT" sz="3000" dirty="0"/>
              <a:t> (1957).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DF3C345-7DC6-FB83-60CB-6AAE2ADA4EE5}"/>
              </a:ext>
            </a:extLst>
          </p:cNvPr>
          <p:cNvSpPr txBox="1"/>
          <p:nvPr/>
        </p:nvSpPr>
        <p:spPr>
          <a:xfrm>
            <a:off x="560363" y="398646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LA PROSA DEL PRIMO NOVECENTO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6982BEB-34E3-BDA8-36D5-EF7818372C36}"/>
              </a:ext>
            </a:extLst>
          </p:cNvPr>
          <p:cNvSpPr txBox="1"/>
          <p:nvPr/>
        </p:nvSpPr>
        <p:spPr>
          <a:xfrm>
            <a:off x="307145" y="1044977"/>
            <a:ext cx="11704746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Spicca per la sua forte vocazione al mistilinguismo e alla deformazione l’opera di Carlo Emilio </a:t>
            </a:r>
            <a:r>
              <a:rPr lang="it-IT" sz="3000" b="1" dirty="0"/>
              <a:t>Gadda</a:t>
            </a:r>
            <a:r>
              <a:rPr lang="it-IT" sz="3000" dirty="0"/>
              <a:t>. Accostamento di materiali linguistici diversi, ad esempio nella </a:t>
            </a:r>
            <a:r>
              <a:rPr lang="it-IT" sz="3000" i="1" dirty="0"/>
              <a:t>Cognizione del dolore </a:t>
            </a:r>
            <a:r>
              <a:rPr lang="it-IT" sz="3000" dirty="0"/>
              <a:t>(1938-41):</a:t>
            </a:r>
          </a:p>
          <a:p>
            <a:pPr algn="just"/>
            <a:endParaRPr lang="it-IT" sz="8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800" dirty="0"/>
              <a:t>forme </a:t>
            </a:r>
            <a:r>
              <a:rPr lang="it-IT" sz="2800" b="1" dirty="0"/>
              <a:t>letterarie</a:t>
            </a:r>
            <a:r>
              <a:rPr lang="it-IT" sz="2800" dirty="0"/>
              <a:t> e </a:t>
            </a:r>
            <a:r>
              <a:rPr lang="it-IT" sz="2800" b="1" dirty="0"/>
              <a:t>arcaiche</a:t>
            </a:r>
            <a:r>
              <a:rPr lang="it-IT" sz="2800" dirty="0"/>
              <a:t> uscite dall’uso (</a:t>
            </a:r>
            <a:r>
              <a:rPr lang="it-IT" sz="2800" i="1" dirty="0"/>
              <a:t>contenzione </a:t>
            </a:r>
            <a:r>
              <a:rPr lang="it-IT" sz="2800" dirty="0"/>
              <a:t>‘contesa’, </a:t>
            </a:r>
            <a:r>
              <a:rPr lang="it-IT" sz="2800" i="1" dirty="0"/>
              <a:t>locupletando </a:t>
            </a:r>
            <a:r>
              <a:rPr lang="it-IT" sz="2800" dirty="0"/>
              <a:t>‘arricchendo’),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800" b="1" dirty="0"/>
              <a:t>toscanismi</a:t>
            </a:r>
            <a:r>
              <a:rPr lang="it-IT" sz="2800" dirty="0"/>
              <a:t> espressivi (</a:t>
            </a:r>
            <a:r>
              <a:rPr lang="it-IT" sz="2800" i="1" dirty="0"/>
              <a:t>bischero </a:t>
            </a:r>
            <a:r>
              <a:rPr lang="it-IT" sz="2800" dirty="0"/>
              <a:t>‘sciocco’, </a:t>
            </a:r>
            <a:r>
              <a:rPr lang="it-IT" sz="2800" i="1" dirty="0"/>
              <a:t>mantrugiare </a:t>
            </a:r>
            <a:r>
              <a:rPr lang="it-IT" sz="2800" dirty="0"/>
              <a:t>‘strapazzare’)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800" b="1" dirty="0"/>
              <a:t>tecnicismi</a:t>
            </a:r>
            <a:r>
              <a:rPr lang="it-IT" sz="2800" dirty="0"/>
              <a:t> medici (</a:t>
            </a:r>
            <a:r>
              <a:rPr lang="it-IT" sz="2800" i="1" dirty="0"/>
              <a:t>velopendulo </a:t>
            </a:r>
            <a:r>
              <a:rPr lang="it-IT" sz="2800" dirty="0"/>
              <a:t>‘palato molle’, </a:t>
            </a:r>
            <a:r>
              <a:rPr lang="it-IT" sz="2800" i="1" dirty="0" err="1"/>
              <a:t>brachischelico</a:t>
            </a:r>
            <a:r>
              <a:rPr lang="it-IT" sz="2800" i="1" dirty="0"/>
              <a:t> </a:t>
            </a:r>
            <a:r>
              <a:rPr lang="it-IT" sz="2800" dirty="0"/>
              <a:t>‘dalle gambe corte’)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800" dirty="0"/>
              <a:t>creazioni </a:t>
            </a:r>
            <a:r>
              <a:rPr lang="it-IT" sz="2800" b="1" dirty="0"/>
              <a:t>neologiche</a:t>
            </a:r>
            <a:r>
              <a:rPr lang="it-IT" sz="2800" dirty="0"/>
              <a:t> (</a:t>
            </a:r>
            <a:r>
              <a:rPr lang="it-IT" sz="2800" i="1" dirty="0" err="1"/>
              <a:t>ossobuchivori</a:t>
            </a:r>
            <a:r>
              <a:rPr lang="it-IT" sz="2800" dirty="0"/>
              <a:t>, </a:t>
            </a:r>
            <a:r>
              <a:rPr lang="it-IT" sz="2800" i="1" dirty="0" err="1"/>
              <a:t>quadripedanti</a:t>
            </a:r>
            <a:r>
              <a:rPr lang="it-IT" sz="2800" i="1" dirty="0"/>
              <a:t>, </a:t>
            </a:r>
            <a:r>
              <a:rPr lang="it-IT" sz="2800" i="1" dirty="0" err="1"/>
              <a:t>glugolando</a:t>
            </a:r>
            <a:r>
              <a:rPr lang="it-IT" sz="2800" i="1" dirty="0"/>
              <a:t> </a:t>
            </a:r>
            <a:r>
              <a:rPr lang="it-IT" sz="2800" dirty="0"/>
              <a:t>‘bevendo’)</a:t>
            </a:r>
            <a:endParaRPr lang="it-IT" sz="2800" b="1" dirty="0"/>
          </a:p>
        </p:txBody>
      </p:sp>
    </p:spTree>
    <p:extLst>
      <p:ext uri="{BB962C8B-B14F-4D97-AF65-F5344CB8AC3E}">
        <p14:creationId xmlns:p14="http://schemas.microsoft.com/office/powerpoint/2010/main" val="202921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6" y="1181037"/>
            <a:ext cx="114933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 ventennio fascista (1922-43), Mussolini avvia una </a:t>
            </a:r>
            <a:r>
              <a:rPr lang="it-IT" sz="3000" b="1" dirty="0"/>
              <a:t>politica linguistica autoritaria</a:t>
            </a:r>
            <a:r>
              <a:rPr lang="it-IT" sz="3000" dirty="0"/>
              <a:t>, basata sulla repressione delle minoranze linguistiche, sulla lotta ai dialetti e ai forestierismi.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350855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LA POLITICA LINGUISTICA DEL FASCISMO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79827" y="2718969"/>
            <a:ext cx="11493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1) </a:t>
            </a:r>
            <a:r>
              <a:rPr lang="it-IT" sz="3000" b="1" dirty="0"/>
              <a:t>Italianizzazione forzata delle aree alloglotte</a:t>
            </a:r>
            <a:r>
              <a:rPr lang="it-IT" sz="3000" dirty="0"/>
              <a:t>, tedesche e slave, dove si modificò la toponomastica </a:t>
            </a:r>
            <a:r>
              <a:rPr lang="it-IT" sz="3000" i="1" dirty="0"/>
              <a:t>(Sterzing </a:t>
            </a:r>
            <a:r>
              <a:rPr lang="it-IT" sz="3000" dirty="0"/>
              <a:t>in </a:t>
            </a:r>
            <a:r>
              <a:rPr lang="it-IT" sz="3000" i="1" dirty="0"/>
              <a:t>Vipiteno)</a:t>
            </a:r>
            <a:r>
              <a:rPr lang="it-IT" sz="3000" dirty="0"/>
              <a:t> si arrivò a costringere chi aveva un cognome tedesco a italianizzarlo </a:t>
            </a:r>
            <a:r>
              <a:rPr lang="it-IT" sz="3000" i="1" dirty="0"/>
              <a:t>(</a:t>
            </a:r>
            <a:r>
              <a:rPr lang="it-IT" sz="3000" i="1" dirty="0" err="1"/>
              <a:t>Rusovič</a:t>
            </a:r>
            <a:r>
              <a:rPr lang="it-IT" sz="3000" i="1" dirty="0"/>
              <a:t> </a:t>
            </a:r>
            <a:r>
              <a:rPr lang="it-IT" sz="3000" dirty="0"/>
              <a:t>in </a:t>
            </a:r>
            <a:r>
              <a:rPr lang="it-IT" sz="3000" i="1" dirty="0"/>
              <a:t>Russo).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5DB6EA7-2D17-4A11-AC58-D660E600F672}"/>
              </a:ext>
            </a:extLst>
          </p:cNvPr>
          <p:cNvSpPr txBox="1"/>
          <p:nvPr/>
        </p:nvSpPr>
        <p:spPr>
          <a:xfrm>
            <a:off x="379826" y="4394007"/>
            <a:ext cx="113526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2) Mentre con la riforma Gentile si valorizzava il ruolo dei dialetti, le successive direttive del ministro Ercole (1934) impongono l’eliminazione di </a:t>
            </a:r>
            <a:r>
              <a:rPr lang="it-IT" sz="3000" b="1" dirty="0"/>
              <a:t>ogni riferimento al dialetto </a:t>
            </a:r>
            <a:r>
              <a:rPr lang="it-IT" sz="3000" dirty="0"/>
              <a:t>nel programmi scolastici e l’insegnamento dell’italiano di livello letterario. 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1760760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79827" y="350855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LA POLITICA LINGUISTICA DEL FASCISMO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79826" y="1184797"/>
            <a:ext cx="113526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3) Dagli anni Trenta si prendono </a:t>
            </a:r>
            <a:r>
              <a:rPr lang="it-IT" sz="3000" b="1" dirty="0"/>
              <a:t>provvedimenti legislativi contro le parole straniere</a:t>
            </a:r>
            <a:r>
              <a:rPr lang="it-IT" sz="3000" dirty="0"/>
              <a:t>: ad esempio nel cinema e nelle insegne di esercizi commerciali (i magazzini </a:t>
            </a:r>
            <a:r>
              <a:rPr lang="it-IT" sz="3000" i="1" dirty="0"/>
              <a:t>Standard</a:t>
            </a:r>
            <a:r>
              <a:rPr lang="it-IT" sz="3000" dirty="0"/>
              <a:t> cambiano nome in </a:t>
            </a:r>
            <a:r>
              <a:rPr lang="it-IT" sz="3000" i="1" dirty="0"/>
              <a:t>Standa</a:t>
            </a:r>
            <a:r>
              <a:rPr lang="it-IT" sz="3000" dirty="0"/>
              <a:t>).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5DB6EA7-2D17-4A11-AC58-D660E600F672}"/>
              </a:ext>
            </a:extLst>
          </p:cNvPr>
          <p:cNvSpPr txBox="1"/>
          <p:nvPr/>
        </p:nvSpPr>
        <p:spPr>
          <a:xfrm>
            <a:off x="379825" y="2849736"/>
            <a:ext cx="113526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Si sviluppa un clima di </a:t>
            </a:r>
            <a:r>
              <a:rPr lang="it-IT" sz="3000" b="1" dirty="0"/>
              <a:t>neopurismo</a:t>
            </a:r>
            <a:r>
              <a:rPr lang="it-IT" sz="3000" dirty="0"/>
              <a:t>, con repertori lessicografici sul modello di quelli ottocenteschi, come </a:t>
            </a:r>
            <a:r>
              <a:rPr lang="it-IT" sz="3000" i="1" dirty="0"/>
              <a:t>Barbaro dominio </a:t>
            </a:r>
            <a:r>
              <a:rPr lang="it-IT" sz="3000" dirty="0"/>
              <a:t>di Paolo Monelli (1938). </a:t>
            </a:r>
          </a:p>
          <a:p>
            <a:pPr algn="just"/>
            <a:r>
              <a:rPr lang="it-IT" sz="3000" dirty="0"/>
              <a:t>Inoltre l’Accademia d’Italia stila delle liste ufficiali di sostituzioni: </a:t>
            </a:r>
            <a:r>
              <a:rPr lang="it-IT" sz="3000" i="1" dirty="0"/>
              <a:t>scavalco </a:t>
            </a:r>
            <a:r>
              <a:rPr lang="it-IT" sz="3000" dirty="0"/>
              <a:t>per </a:t>
            </a:r>
            <a:r>
              <a:rPr lang="it-IT" sz="3000" i="1" dirty="0"/>
              <a:t>dribbling</a:t>
            </a:r>
            <a:r>
              <a:rPr lang="it-IT" sz="3000" dirty="0"/>
              <a:t>, </a:t>
            </a:r>
            <a:r>
              <a:rPr lang="it-IT" sz="3000" i="1" dirty="0"/>
              <a:t>latte bulgaro </a:t>
            </a:r>
            <a:r>
              <a:rPr lang="it-IT" sz="3000" dirty="0"/>
              <a:t>per </a:t>
            </a:r>
            <a:r>
              <a:rPr lang="it-IT" sz="3000" i="1" dirty="0"/>
              <a:t>yogurt</a:t>
            </a:r>
            <a:r>
              <a:rPr lang="it-IT" sz="3000" dirty="0"/>
              <a:t>. D’Annunzio propone </a:t>
            </a:r>
            <a:r>
              <a:rPr lang="it-IT" sz="3000" i="1" dirty="0"/>
              <a:t>arlecchino </a:t>
            </a:r>
            <a:r>
              <a:rPr lang="it-IT" sz="3000" dirty="0"/>
              <a:t>per </a:t>
            </a:r>
            <a:r>
              <a:rPr lang="it-IT" sz="3000" i="1" dirty="0"/>
              <a:t>cocktail </a:t>
            </a:r>
            <a:r>
              <a:rPr lang="it-IT" sz="3000" dirty="0"/>
              <a:t>e </a:t>
            </a:r>
            <a:r>
              <a:rPr lang="it-IT" sz="3000" i="1" dirty="0"/>
              <a:t>arzente </a:t>
            </a:r>
            <a:r>
              <a:rPr lang="it-IT" sz="3000" dirty="0"/>
              <a:t>per </a:t>
            </a:r>
            <a:r>
              <a:rPr lang="it-IT" sz="3000" i="1" dirty="0"/>
              <a:t>cognac</a:t>
            </a:r>
            <a:r>
              <a:rPr lang="it-IT" sz="3000" dirty="0"/>
              <a:t>. </a:t>
            </a:r>
          </a:p>
          <a:p>
            <a:pPr algn="just"/>
            <a:r>
              <a:rPr lang="it-IT" sz="3000" dirty="0"/>
              <a:t>Pochissime di queste sostituzioni avranno fortuna, come </a:t>
            </a:r>
            <a:r>
              <a:rPr lang="it-IT" sz="3000" i="1" dirty="0"/>
              <a:t>regista </a:t>
            </a:r>
            <a:r>
              <a:rPr lang="it-IT" sz="3000" dirty="0"/>
              <a:t>per </a:t>
            </a:r>
            <a:r>
              <a:rPr lang="it-IT" sz="3000" i="1" dirty="0" err="1"/>
              <a:t>regisseur</a:t>
            </a:r>
            <a:r>
              <a:rPr lang="it-IT" sz="3000" dirty="0"/>
              <a:t> e </a:t>
            </a:r>
            <a:r>
              <a:rPr lang="it-IT" sz="3000" i="1" dirty="0"/>
              <a:t>autista </a:t>
            </a:r>
            <a:r>
              <a:rPr lang="it-IT" sz="3000" dirty="0"/>
              <a:t>per </a:t>
            </a:r>
            <a:r>
              <a:rPr lang="it-IT" sz="3000" i="1" dirty="0" err="1"/>
              <a:t>chaffeur</a:t>
            </a:r>
            <a:r>
              <a:rPr lang="it-IT" sz="3000" dirty="0"/>
              <a:t>. 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2432362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79827" y="350855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VOCABOLARI DEL NOVECENTO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79826" y="1184797"/>
            <a:ext cx="11352627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L’Accademia della </a:t>
            </a:r>
            <a:r>
              <a:rPr lang="it-IT" sz="3000" b="1" dirty="0"/>
              <a:t>Crusca</a:t>
            </a:r>
            <a:r>
              <a:rPr lang="it-IT" sz="3000" dirty="0"/>
              <a:t> è nel pieno della sua crisi: da oltre cinquant’anni continuano i lavori per la </a:t>
            </a:r>
            <a:r>
              <a:rPr lang="it-IT" sz="3000" b="1" dirty="0"/>
              <a:t>V edizione </a:t>
            </a:r>
            <a:r>
              <a:rPr lang="it-IT" sz="3000" dirty="0"/>
              <a:t>del Vocabolario, quando nel 1923 il ministro Gentile revoca alla Crusca il compito di redigere il vocabolario (interrotto alla lettera O) e lo affida all’Accademia d’Italia, che però produrrà solo un volume di un nuovo </a:t>
            </a:r>
            <a:r>
              <a:rPr lang="it-IT" sz="3000" i="1" dirty="0"/>
              <a:t>Vocabolario della lingua italiana.</a:t>
            </a:r>
            <a:endParaRPr lang="it-IT" sz="3000" dirty="0"/>
          </a:p>
          <a:p>
            <a:endParaRPr lang="it-IT" sz="3000" dirty="0"/>
          </a:p>
          <a:p>
            <a:pPr algn="just"/>
            <a:r>
              <a:rPr lang="it-IT" sz="3000" dirty="0"/>
              <a:t>Negli stessi anni, vanno diffondendosi sempre di più i vocabolari dell’uso monovolume, come quelli di Nicola </a:t>
            </a:r>
            <a:r>
              <a:rPr lang="it-IT" sz="3000" b="1" dirty="0"/>
              <a:t>Zingarelli</a:t>
            </a:r>
            <a:r>
              <a:rPr lang="it-IT" sz="3000" dirty="0"/>
              <a:t> (1917-1922) e di Ferdinando </a:t>
            </a:r>
            <a:r>
              <a:rPr lang="it-IT" sz="3000" b="1" dirty="0"/>
              <a:t>Palazzi</a:t>
            </a:r>
            <a:r>
              <a:rPr lang="it-IT" sz="3000" dirty="0"/>
              <a:t> (1939): repertori pensati per la scuola e le famiglie, che tengono in equilibrio lingua dell’uso e lingua letteraria.</a:t>
            </a:r>
          </a:p>
        </p:txBody>
      </p:sp>
    </p:spTree>
    <p:extLst>
      <p:ext uri="{BB962C8B-B14F-4D97-AF65-F5344CB8AC3E}">
        <p14:creationId xmlns:p14="http://schemas.microsoft.com/office/powerpoint/2010/main" val="1846832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79827" y="350855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GRAMMATICI DEL NOVECENTO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82286" y="1071801"/>
            <a:ext cx="11627427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 primo Novecento la produzione grammaticale conosce una battuta d’arresto conseguente alla sua svalutazione da parte dell’</a:t>
            </a:r>
            <a:r>
              <a:rPr lang="it-IT" sz="3000" b="1" dirty="0"/>
              <a:t>idealismo</a:t>
            </a:r>
            <a:r>
              <a:rPr lang="it-IT" sz="3000" dirty="0"/>
              <a:t> di </a:t>
            </a:r>
            <a:r>
              <a:rPr lang="it-IT" sz="3000" b="1" dirty="0"/>
              <a:t>Benedetto Croce</a:t>
            </a:r>
            <a:r>
              <a:rPr lang="it-IT" sz="3000" dirty="0"/>
              <a:t>, che considera la lingua come una creazione individuale e irripetibile e ammette la grammatica solo come strumento didattico.</a:t>
            </a:r>
          </a:p>
          <a:p>
            <a:pPr algn="just"/>
            <a:endParaRPr lang="it-IT" sz="1000" dirty="0"/>
          </a:p>
          <a:p>
            <a:pPr algn="just"/>
            <a:r>
              <a:rPr lang="it-IT" sz="3000" dirty="0"/>
              <a:t>Tra i grammatici di quest’epoca, si può ricordare </a:t>
            </a:r>
            <a:r>
              <a:rPr lang="it-IT" sz="3000" b="1" dirty="0"/>
              <a:t>Pier Gabriele </a:t>
            </a:r>
            <a:r>
              <a:rPr lang="it-IT" sz="3000" b="1" dirty="0" err="1"/>
              <a:t>Goidànich</a:t>
            </a:r>
            <a:r>
              <a:rPr lang="it-IT" sz="3000" b="1" dirty="0"/>
              <a:t> </a:t>
            </a:r>
            <a:r>
              <a:rPr lang="it-IT" sz="3000" dirty="0"/>
              <a:t>(1918), che è anche il fondatore di una «Società Ortografica Italiana»: a partire dal 1911 propone senza successo una </a:t>
            </a:r>
            <a:r>
              <a:rPr lang="it-IT" sz="3000" b="1" dirty="0"/>
              <a:t>riforma dell’ortografia </a:t>
            </a:r>
            <a:r>
              <a:rPr lang="it-IT" sz="3000" dirty="0"/>
              <a:t>italiana, tra i cui interventi è compresa l’abolizione dell’</a:t>
            </a:r>
            <a:r>
              <a:rPr lang="it-IT" sz="3000" i="1" dirty="0"/>
              <a:t>h </a:t>
            </a:r>
            <a:r>
              <a:rPr lang="it-IT" sz="3000" dirty="0"/>
              <a:t>dalle forme del verbo </a:t>
            </a:r>
            <a:r>
              <a:rPr lang="it-IT" sz="3000" i="1" dirty="0"/>
              <a:t>avere </a:t>
            </a:r>
            <a:r>
              <a:rPr lang="it-IT" sz="3000" dirty="0"/>
              <a:t>a favore di quelle accentate </a:t>
            </a:r>
            <a:r>
              <a:rPr lang="it-IT" sz="3000" i="1" dirty="0"/>
              <a:t>ò</a:t>
            </a:r>
            <a:r>
              <a:rPr lang="it-IT" sz="3000" dirty="0"/>
              <a:t>, </a:t>
            </a:r>
            <a:r>
              <a:rPr lang="it-IT" sz="3000" i="1" dirty="0" err="1"/>
              <a:t>ài</a:t>
            </a:r>
            <a:r>
              <a:rPr lang="it-IT" sz="3000" dirty="0"/>
              <a:t>, </a:t>
            </a:r>
            <a:r>
              <a:rPr lang="it-IT" sz="3000" i="1" dirty="0"/>
              <a:t>à</a:t>
            </a:r>
            <a:r>
              <a:rPr lang="it-IT" sz="3000" dirty="0"/>
              <a:t>, </a:t>
            </a:r>
            <a:r>
              <a:rPr lang="it-IT" sz="3000" i="1" dirty="0" err="1"/>
              <a:t>ànno</a:t>
            </a:r>
            <a:r>
              <a:rPr lang="it-IT" sz="3000" i="1" dirty="0"/>
              <a:t>, </a:t>
            </a:r>
            <a:r>
              <a:rPr lang="it-IT" sz="3000" dirty="0"/>
              <a:t>l’introduzione dell’accento acuto o grave su tutte le </a:t>
            </a:r>
            <a:r>
              <a:rPr lang="it-IT" sz="3000" i="1" dirty="0"/>
              <a:t>e </a:t>
            </a:r>
            <a:r>
              <a:rPr lang="it-IT" sz="3000" dirty="0"/>
              <a:t>ed </a:t>
            </a:r>
            <a:r>
              <a:rPr lang="it-IT" sz="3000" i="1" dirty="0"/>
              <a:t>o</a:t>
            </a:r>
            <a:r>
              <a:rPr lang="it-IT" sz="3000" dirty="0"/>
              <a:t> per distinguerne il timbro</a:t>
            </a:r>
            <a:r>
              <a:rPr lang="it-IT" sz="3000" i="1" dirty="0"/>
              <a:t> </a:t>
            </a:r>
            <a:r>
              <a:rPr lang="it-IT" sz="3000" dirty="0"/>
              <a:t>e l’introduzione di nuovi simboli per eliminare il doppio valore fonetico di grafemi come </a:t>
            </a:r>
            <a:r>
              <a:rPr lang="it-IT" sz="3000" i="1" dirty="0"/>
              <a:t>c </a:t>
            </a:r>
            <a:r>
              <a:rPr lang="it-IT" sz="3000" dirty="0"/>
              <a:t>e </a:t>
            </a:r>
            <a:r>
              <a:rPr lang="it-IT" sz="3000" i="1" dirty="0"/>
              <a:t>g</a:t>
            </a:r>
            <a:r>
              <a:rPr lang="it-IT" sz="3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99271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3F0AB53E6B8474792A5D2F6E1AF5785" ma:contentTypeVersion="8" ma:contentTypeDescription="Creare un nuovo documento." ma:contentTypeScope="" ma:versionID="509c79504297fbdae453552ea472d785">
  <xsd:schema xmlns:xsd="http://www.w3.org/2001/XMLSchema" xmlns:xs="http://www.w3.org/2001/XMLSchema" xmlns:p="http://schemas.microsoft.com/office/2006/metadata/properties" xmlns:ns2="5dd4c065-6648-43c9-875b-980274226d33" xmlns:ns3="863e0e5f-3d9b-451e-b156-d3f330847df2" targetNamespace="http://schemas.microsoft.com/office/2006/metadata/properties" ma:root="true" ma:fieldsID="2b7c1b56c42645f6efc35ea2c2befd36" ns2:_="" ns3:_="">
    <xsd:import namespace="5dd4c065-6648-43c9-875b-980274226d33"/>
    <xsd:import namespace="863e0e5f-3d9b-451e-b156-d3f330847df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4c065-6648-43c9-875b-980274226d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3e0e5f-3d9b-451e-b156-d3f330847d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_Flow_SignoffStatus" ma:index="15" nillable="true" ma:displayName="Stato consenso" ma:internalName="Stato_x0020_consens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863e0e5f-3d9b-451e-b156-d3f330847df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ACA6C59-85C5-4AB4-9E52-61B86CFFAF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d4c065-6648-43c9-875b-980274226d33"/>
    <ds:schemaRef ds:uri="863e0e5f-3d9b-451e-b156-d3f330847d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D1CC2C4-297C-4400-B206-8304F3EB9E4D}">
  <ds:schemaRefs>
    <ds:schemaRef ds:uri="http://schemas.microsoft.com/office/2006/metadata/properties"/>
    <ds:schemaRef ds:uri="http://schemas.microsoft.com/office/infopath/2007/PartnerControls"/>
    <ds:schemaRef ds:uri="863e0e5f-3d9b-451e-b156-d3f330847df2"/>
  </ds:schemaRefs>
</ds:datastoreItem>
</file>

<file path=customXml/itemProps3.xml><?xml version="1.0" encoding="utf-8"?>
<ds:datastoreItem xmlns:ds="http://schemas.openxmlformats.org/officeDocument/2006/customXml" ds:itemID="{A0BC7FFA-A936-4102-A6F5-B9824CB438E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1014</TotalTime>
  <Words>993</Words>
  <Application>Microsoft Office PowerPoint</Application>
  <PresentationFormat>Widescreen</PresentationFormat>
  <Paragraphs>43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Emiliano Picchiorri</cp:lastModifiedBy>
  <cp:revision>90</cp:revision>
  <dcterms:created xsi:type="dcterms:W3CDTF">2017-03-09T18:13:56Z</dcterms:created>
  <dcterms:modified xsi:type="dcterms:W3CDTF">2025-04-08T07:03:59Z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0x01010053F0AB53E6B8474792A5D2F6E1AF5785</vt:lpwstr>
  </property>
</Properties>
</file>