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80" r:id="rId5"/>
    <p:sldId id="273" r:id="rId6"/>
    <p:sldId id="277" r:id="rId7"/>
    <p:sldId id="278" r:id="rId8"/>
    <p:sldId id="270" r:id="rId9"/>
    <p:sldId id="260" r:id="rId10"/>
    <p:sldId id="274" r:id="rId11"/>
    <p:sldId id="275" r:id="rId12"/>
    <p:sldId id="279" r:id="rId13"/>
    <p:sldId id="263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30/03/2025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30/03/2025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30/03/2025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23024" y="1130297"/>
            <a:ext cx="1175338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Due esiti particolari riguardano nessi sconosciuti al latino classico:</a:t>
            </a:r>
          </a:p>
          <a:p>
            <a:pPr algn="just"/>
            <a:endParaRPr lang="it-IT" sz="1400" dirty="0"/>
          </a:p>
          <a:p>
            <a:pPr algn="just"/>
            <a:r>
              <a:rPr lang="it-IT" sz="3000" b="1" dirty="0"/>
              <a:t>-TL-</a:t>
            </a:r>
            <a:r>
              <a:rPr lang="it-IT" sz="3000" dirty="0"/>
              <a:t>, nato dalla sincope vocalica in sequenze come -T(U)LUM, tende a</a:t>
            </a:r>
          </a:p>
          <a:p>
            <a:pPr algn="just"/>
            <a:r>
              <a:rPr lang="it-IT" sz="3000" dirty="0"/>
              <a:t>mutare in -CL- per poi evolvere regolarmente: </a:t>
            </a:r>
          </a:p>
          <a:p>
            <a:pPr algn="ctr"/>
            <a:endParaRPr lang="it-IT" sz="2000" dirty="0"/>
          </a:p>
          <a:p>
            <a:pPr algn="ctr"/>
            <a:r>
              <a:rPr lang="it-IT" sz="3000" dirty="0"/>
              <a:t>      VET(U)LUM &gt; *VECLUM &gt; </a:t>
            </a:r>
            <a:r>
              <a:rPr lang="it-IT" sz="3000" i="1" dirty="0"/>
              <a:t>vecchio</a:t>
            </a:r>
            <a:r>
              <a:rPr lang="it-IT" sz="3000" dirty="0"/>
              <a:t> </a:t>
            </a:r>
          </a:p>
          <a:p>
            <a:pPr algn="ctr"/>
            <a:r>
              <a:rPr lang="it-IT" sz="3000" dirty="0"/>
              <a:t>            FIST(U)LARE &gt; *FISCLARE &gt; </a:t>
            </a:r>
            <a:r>
              <a:rPr lang="it-IT" sz="3000" i="1" dirty="0"/>
              <a:t>fischiare</a:t>
            </a:r>
            <a:r>
              <a:rPr lang="it-IT" sz="3000" dirty="0"/>
              <a:t> 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24982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i="0" u="none" strike="noStrike" baseline="0" dirty="0">
                <a:latin typeface="MyriadPro-Regular"/>
              </a:rPr>
              <a:t>Esiti di T+</a:t>
            </a:r>
            <a:r>
              <a:rPr lang="it-IT" sz="3600" b="1" dirty="0">
                <a:latin typeface="MyriadPro-Regular-SC700"/>
              </a:rPr>
              <a:t>L, S+L</a:t>
            </a:r>
            <a:endParaRPr lang="it-IT" sz="3600" b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299D04D-B4D8-0EBD-E349-95C7FEE6605E}"/>
              </a:ext>
            </a:extLst>
          </p:cNvPr>
          <p:cNvSpPr txBox="1"/>
          <p:nvPr/>
        </p:nvSpPr>
        <p:spPr>
          <a:xfrm>
            <a:off x="223023" y="4288317"/>
            <a:ext cx="11753385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3000" b="1" dirty="0"/>
              <a:t>-SL-</a:t>
            </a:r>
            <a:r>
              <a:rPr lang="it-IT" sz="3000" dirty="0"/>
              <a:t>, diffuso nel latino medievale perlopiù in prestiti da altre lingue, conosce l’</a:t>
            </a:r>
            <a:r>
              <a:rPr lang="it-IT" sz="3000" b="1" dirty="0"/>
              <a:t>epentesi di una velare </a:t>
            </a:r>
            <a:r>
              <a:rPr lang="it-IT" sz="3000" dirty="0"/>
              <a:t>e il successivo esito regolare di -CL-: </a:t>
            </a:r>
          </a:p>
          <a:p>
            <a:pPr algn="just"/>
            <a:endParaRPr lang="it-IT" sz="3000" dirty="0"/>
          </a:p>
          <a:p>
            <a:pPr algn="ctr"/>
            <a:r>
              <a:rPr lang="it-IT" sz="3000" dirty="0"/>
              <a:t>SLAVUM &gt; *SCLAVUM &gt; </a:t>
            </a:r>
            <a:r>
              <a:rPr lang="it-IT" sz="3000" i="1" dirty="0"/>
              <a:t>schiavo</a:t>
            </a:r>
            <a:endParaRPr lang="it-IT" sz="3000" dirty="0"/>
          </a:p>
          <a:p>
            <a:pPr algn="ctr"/>
            <a:r>
              <a:rPr lang="it-IT" sz="3000" dirty="0"/>
              <a:t>INS(U)LAM &gt; *ISCLAM &gt; </a:t>
            </a:r>
            <a:r>
              <a:rPr lang="it-IT" sz="3000" i="1" dirty="0"/>
              <a:t>Ischia</a:t>
            </a:r>
          </a:p>
        </p:txBody>
      </p:sp>
    </p:spTree>
    <p:extLst>
      <p:ext uri="{BB962C8B-B14F-4D97-AF65-F5344CB8AC3E}">
        <p14:creationId xmlns:p14="http://schemas.microsoft.com/office/powerpoint/2010/main" val="307584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79827" y="262061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MELCHIORRE CESAROTTI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03396" y="908392"/>
            <a:ext cx="1176693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Cesarotti interviene nel dibattito sul </a:t>
            </a:r>
            <a:r>
              <a:rPr lang="it-IT" sz="2900" i="1" dirty="0"/>
              <a:t>genio </a:t>
            </a:r>
            <a:r>
              <a:rPr lang="it-IT" sz="2900" dirty="0"/>
              <a:t>(‘carattere originario’) delle lingue, distinguendo </a:t>
            </a:r>
          </a:p>
          <a:p>
            <a:pPr marL="457200" indent="-457200" algn="just">
              <a:buFontTx/>
              <a:buChar char="-"/>
            </a:pPr>
            <a:r>
              <a:rPr lang="it-IT" sz="2900" dirty="0"/>
              <a:t>un</a:t>
            </a:r>
            <a:r>
              <a:rPr lang="it-IT" sz="2900" b="1" dirty="0"/>
              <a:t> genio grammaticale</a:t>
            </a:r>
            <a:r>
              <a:rPr lang="it-IT" sz="2900" dirty="0"/>
              <a:t>,</a:t>
            </a:r>
            <a:r>
              <a:rPr lang="it-IT" sz="2900" b="1" dirty="0"/>
              <a:t> </a:t>
            </a:r>
            <a:r>
              <a:rPr lang="it-IT" sz="2900" dirty="0"/>
              <a:t>inalterabile (le strutture profonde, la </a:t>
            </a:r>
            <a:r>
              <a:rPr lang="it-IT" sz="2900" dirty="0" err="1"/>
              <a:t>fonomorfologia</a:t>
            </a:r>
            <a:r>
              <a:rPr lang="it-IT" sz="2900" dirty="0"/>
              <a:t>);</a:t>
            </a:r>
          </a:p>
          <a:p>
            <a:pPr marL="457200" indent="-457200" algn="just">
              <a:buFontTx/>
              <a:buChar char="-"/>
            </a:pPr>
            <a:r>
              <a:rPr lang="it-IT" sz="2900" dirty="0"/>
              <a:t>un </a:t>
            </a:r>
            <a:r>
              <a:rPr lang="it-IT" sz="2900" b="1" dirty="0"/>
              <a:t>genio</a:t>
            </a:r>
            <a:r>
              <a:rPr lang="it-IT" sz="2900" dirty="0"/>
              <a:t> </a:t>
            </a:r>
            <a:r>
              <a:rPr lang="it-IT" sz="2900" b="1" dirty="0"/>
              <a:t>retorico,</a:t>
            </a:r>
            <a:r>
              <a:rPr lang="it-IT" sz="2900" dirty="0"/>
              <a:t> alterabile (il lessico). Cesarotti si mostra moderatamente aperto ai </a:t>
            </a:r>
            <a:r>
              <a:rPr lang="it-IT" sz="2900" b="1" dirty="0"/>
              <a:t>neologismi</a:t>
            </a:r>
            <a:r>
              <a:rPr lang="it-IT" sz="2900" dirty="0"/>
              <a:t>, provenienti da parole esistenti (derivati o composti), dai dialetti, dalle lingue classiche e dalle lingue moderne. </a:t>
            </a:r>
            <a:endParaRPr lang="it-IT" sz="2900" i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16E604A-5961-4095-84DE-4589FA9EFAB7}"/>
              </a:ext>
            </a:extLst>
          </p:cNvPr>
          <p:cNvSpPr txBox="1"/>
          <p:nvPr/>
        </p:nvSpPr>
        <p:spPr>
          <a:xfrm>
            <a:off x="140675" y="4549676"/>
            <a:ext cx="11829651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Il trattato si conclude con la proposta di istituire un </a:t>
            </a:r>
            <a:r>
              <a:rPr lang="it-IT" sz="2900" b="1" dirty="0"/>
              <a:t>«Consiglio nazionale della lingua»</a:t>
            </a:r>
            <a:r>
              <a:rPr lang="it-IT" sz="2900" dirty="0"/>
              <a:t> aperto a intellettuali di tutte le regioni italiane, che dovrebbe occuparsi della compilazione di un </a:t>
            </a:r>
            <a:r>
              <a:rPr lang="it-IT" sz="2900" b="1" dirty="0"/>
              <a:t>vocabolario</a:t>
            </a:r>
            <a:r>
              <a:rPr lang="it-IT" sz="2900" dirty="0"/>
              <a:t> attento all’uso vivo e alle parole delle arti e dei mestieri (quindi molto diverso da quello della Crusca). </a:t>
            </a:r>
          </a:p>
          <a:p>
            <a:pPr algn="just"/>
            <a:r>
              <a:rPr lang="it-IT" sz="2900" dirty="0"/>
              <a:t>Occorrerà attendere quasi un secolo per un’opera del genere.</a:t>
            </a:r>
          </a:p>
        </p:txBody>
      </p:sp>
    </p:spTree>
    <p:extLst>
      <p:ext uri="{BB962C8B-B14F-4D97-AF65-F5344CB8AC3E}">
        <p14:creationId xmlns:p14="http://schemas.microsoft.com/office/powerpoint/2010/main" val="72006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6892" y="1024163"/>
            <a:ext cx="1178030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Settecento la Francia assume un ruolo egemone in Europa e il </a:t>
            </a:r>
            <a:r>
              <a:rPr lang="it-IT" sz="3000" b="1" dirty="0"/>
              <a:t>francese </a:t>
            </a:r>
            <a:r>
              <a:rPr lang="it-IT" sz="3000" dirty="0"/>
              <a:t>si afferma come </a:t>
            </a:r>
            <a:r>
              <a:rPr lang="it-IT" sz="3000" b="1" dirty="0"/>
              <a:t>lingua internazionale</a:t>
            </a:r>
            <a:r>
              <a:rPr lang="it-IT" sz="3000" dirty="0"/>
              <a:t>, che veicola le principali novità culturali. Inoltre la Francia ha un’influenza politica diretta sull’Italia, con dinastie di origine francese negli Stati della Penisola (i Lorena nel Granducato di Toscana e i Borbone nel Ducato di Parma e Piacenza) e poi con le invasioni militari del triennio giacobino (1796-99) e del successivo quindicennio napoleonico.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27872" y="286582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IL FRANCESE IN ITALIA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8B0B434-34BA-3E4F-3FCB-10F1ED0950E2}"/>
              </a:ext>
            </a:extLst>
          </p:cNvPr>
          <p:cNvSpPr txBox="1"/>
          <p:nvPr/>
        </p:nvSpPr>
        <p:spPr>
          <a:xfrm>
            <a:off x="166468" y="4439400"/>
            <a:ext cx="1185906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Segno di un cambiamento della supremazia culturale è il fatto che il francese è lingua di cultura per tutta la borghesia italiana, specie al nord. </a:t>
            </a:r>
            <a:r>
              <a:rPr lang="it-IT" sz="3000" b="1" dirty="0"/>
              <a:t>Vittorio</a:t>
            </a:r>
            <a:r>
              <a:rPr lang="it-IT" sz="3000" dirty="0"/>
              <a:t> </a:t>
            </a:r>
            <a:r>
              <a:rPr lang="it-IT" sz="3000" b="1" dirty="0"/>
              <a:t>Alfieri</a:t>
            </a:r>
            <a:r>
              <a:rPr lang="it-IT" sz="3000" dirty="0"/>
              <a:t>, piemontese, scrive le sue memorie in francese (ma poi si sposta a Firenze per imparare il toscano dell’uso vivo, come faranno molti nel secolo successivo, accanto allo studio della Crusca e dei testi letterari).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1595054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74906" y="920085"/>
            <a:ext cx="116421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Nel Settecento si diffondono in Italia numerosi </a:t>
            </a:r>
            <a:r>
              <a:rPr lang="it-IT" sz="2800" b="1" dirty="0"/>
              <a:t>francesismi</a:t>
            </a:r>
            <a:r>
              <a:rPr lang="it-IT" sz="2800" dirty="0"/>
              <a:t> </a:t>
            </a:r>
            <a:r>
              <a:rPr lang="it-IT" sz="2800" b="1" dirty="0"/>
              <a:t>lessicali</a:t>
            </a:r>
            <a:r>
              <a:rPr lang="it-IT" sz="2800" dirty="0"/>
              <a:t>, soprattutto in settori come la </a:t>
            </a:r>
            <a:r>
              <a:rPr lang="it-IT" sz="2800" b="1" dirty="0"/>
              <a:t>moda</a:t>
            </a:r>
            <a:r>
              <a:rPr lang="it-IT" sz="2800" dirty="0"/>
              <a:t> </a:t>
            </a:r>
            <a:r>
              <a:rPr lang="it-IT" sz="2800" i="1" dirty="0"/>
              <a:t>(moda</a:t>
            </a:r>
            <a:r>
              <a:rPr lang="it-IT" sz="2800" dirty="0"/>
              <a:t>, </a:t>
            </a:r>
            <a:r>
              <a:rPr lang="it-IT" sz="2800" i="1" dirty="0"/>
              <a:t>stoffa</a:t>
            </a:r>
            <a:r>
              <a:rPr lang="it-IT" sz="2800" dirty="0"/>
              <a:t>, </a:t>
            </a:r>
            <a:r>
              <a:rPr lang="it-IT" sz="2800" i="1" dirty="0"/>
              <a:t>cravatta)</a:t>
            </a:r>
            <a:r>
              <a:rPr lang="it-IT" sz="2800" dirty="0"/>
              <a:t>, la </a:t>
            </a:r>
            <a:r>
              <a:rPr lang="it-IT" sz="2800" b="1" dirty="0"/>
              <a:t>politica</a:t>
            </a:r>
            <a:r>
              <a:rPr lang="it-IT" sz="2800" dirty="0"/>
              <a:t> </a:t>
            </a:r>
            <a:r>
              <a:rPr lang="it-IT" sz="2800" i="1" dirty="0"/>
              <a:t>(terrorismo</a:t>
            </a:r>
            <a:r>
              <a:rPr lang="it-IT" sz="2800" dirty="0"/>
              <a:t>, </a:t>
            </a:r>
            <a:r>
              <a:rPr lang="it-IT" sz="2800" i="1" dirty="0"/>
              <a:t>giacobino</a:t>
            </a:r>
            <a:r>
              <a:rPr lang="it-IT" sz="2800" dirty="0"/>
              <a:t>, ma anche le accezioni moderne di </a:t>
            </a:r>
            <a:r>
              <a:rPr lang="it-IT" sz="2800" i="1" dirty="0"/>
              <a:t>democratico</a:t>
            </a:r>
            <a:r>
              <a:rPr lang="it-IT" sz="2800" dirty="0"/>
              <a:t>, </a:t>
            </a:r>
            <a:r>
              <a:rPr lang="it-IT" sz="2800" i="1" dirty="0"/>
              <a:t>libertà</a:t>
            </a:r>
            <a:r>
              <a:rPr lang="it-IT" sz="2800" dirty="0"/>
              <a:t>, </a:t>
            </a:r>
            <a:r>
              <a:rPr lang="it-IT" sz="2800" i="1" dirty="0"/>
              <a:t>patria </a:t>
            </a:r>
            <a:r>
              <a:rPr lang="it-IT" sz="2800" dirty="0"/>
              <a:t>e </a:t>
            </a:r>
            <a:r>
              <a:rPr lang="it-IT" sz="2800" i="1" dirty="0"/>
              <a:t>nazione)</a:t>
            </a:r>
            <a:r>
              <a:rPr lang="it-IT" sz="2800" dirty="0"/>
              <a:t>, la </a:t>
            </a:r>
            <a:r>
              <a:rPr lang="it-IT" sz="2800" b="1" dirty="0"/>
              <a:t>scienza</a:t>
            </a:r>
            <a:r>
              <a:rPr lang="it-IT" sz="2800" dirty="0"/>
              <a:t>, con adozione del sistema di Lavoisier</a:t>
            </a:r>
            <a:r>
              <a:rPr lang="it-IT" sz="2800" i="1" dirty="0"/>
              <a:t> </a:t>
            </a:r>
            <a:r>
              <a:rPr lang="it-IT" sz="2800" dirty="0"/>
              <a:t>basato</a:t>
            </a:r>
            <a:r>
              <a:rPr lang="it-IT" sz="2800" i="1" dirty="0"/>
              <a:t> </a:t>
            </a:r>
            <a:r>
              <a:rPr lang="it-IT" sz="2800" dirty="0"/>
              <a:t>sul greco e su una serie di suffissi (</a:t>
            </a:r>
            <a:r>
              <a:rPr lang="it-IT" sz="2800" i="1" dirty="0"/>
              <a:t>azoto</a:t>
            </a:r>
            <a:r>
              <a:rPr lang="it-IT" sz="2800" dirty="0"/>
              <a:t>, </a:t>
            </a:r>
            <a:r>
              <a:rPr lang="it-IT" sz="2800" i="1" dirty="0"/>
              <a:t>ossigeno</a:t>
            </a:r>
            <a:r>
              <a:rPr lang="it-IT" sz="2800" dirty="0"/>
              <a:t>, </a:t>
            </a:r>
            <a:r>
              <a:rPr lang="it-IT" sz="2800" i="1" dirty="0"/>
              <a:t>idrogeno</a:t>
            </a:r>
            <a:r>
              <a:rPr lang="it-IT" sz="2800" dirty="0"/>
              <a:t>, </a:t>
            </a:r>
            <a:r>
              <a:rPr lang="it-IT" sz="2800" i="1" dirty="0"/>
              <a:t>solforico</a:t>
            </a:r>
            <a:r>
              <a:rPr lang="it-IT" sz="2800" dirty="0"/>
              <a:t>, </a:t>
            </a:r>
            <a:r>
              <a:rPr lang="it-IT" sz="2800" i="1" dirty="0"/>
              <a:t>solforoso</a:t>
            </a:r>
            <a:r>
              <a:rPr lang="it-IT" sz="2800" dirty="0"/>
              <a:t>).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276191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IL LESSICO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8DF4B0-038B-B97D-E7DA-E1D30DD15616}"/>
              </a:ext>
            </a:extLst>
          </p:cNvPr>
          <p:cNvSpPr txBox="1"/>
          <p:nvPr/>
        </p:nvSpPr>
        <p:spPr>
          <a:xfrm>
            <a:off x="274906" y="3304205"/>
            <a:ext cx="116421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Oltre agli adattamenti, si diffondono due tipi di calchi dal francese:</a:t>
            </a:r>
            <a:endParaRPr lang="it-IT" sz="1000" dirty="0"/>
          </a:p>
          <a:p>
            <a:r>
              <a:rPr lang="it-IT" sz="2800" b="1" dirty="0"/>
              <a:t>1) Calco semantico </a:t>
            </a:r>
            <a:r>
              <a:rPr lang="it-IT" sz="2800" dirty="0"/>
              <a:t>(parola già esistente che muta di significato per influsso di una parola dell’altra lingua): </a:t>
            </a:r>
          </a:p>
          <a:p>
            <a:r>
              <a:rPr lang="it-IT" sz="2800" i="1" dirty="0"/>
              <a:t>      - autorizzare </a:t>
            </a:r>
            <a:r>
              <a:rPr lang="it-IT" sz="2800" dirty="0"/>
              <a:t>dal senso di ‘dare autorità’ a quello di ‘permettere, consentire’  </a:t>
            </a:r>
          </a:p>
          <a:p>
            <a:pPr algn="just"/>
            <a:r>
              <a:rPr lang="it-IT" sz="2800" i="1" dirty="0"/>
              <a:t>      - abortire </a:t>
            </a:r>
            <a:r>
              <a:rPr lang="it-IT" sz="2800" dirty="0"/>
              <a:t>dal senso biologico a quello di ‘fallire, non riuscire’</a:t>
            </a:r>
          </a:p>
          <a:p>
            <a:r>
              <a:rPr lang="it-IT" sz="2800" b="1" dirty="0"/>
              <a:t>2) Calco formale </a:t>
            </a:r>
            <a:r>
              <a:rPr lang="it-IT" sz="2800" dirty="0"/>
              <a:t>(neologismi combinatori formati con elementi indigeni a imitazione di una parola straniera):</a:t>
            </a:r>
          </a:p>
          <a:p>
            <a:r>
              <a:rPr lang="it-IT" sz="2800" dirty="0"/>
              <a:t>     - </a:t>
            </a:r>
            <a:r>
              <a:rPr lang="it-IT" sz="2800" i="1" dirty="0"/>
              <a:t>contrordine </a:t>
            </a:r>
            <a:r>
              <a:rPr lang="it-IT" sz="2800" dirty="0"/>
              <a:t>è formato sul modello di </a:t>
            </a:r>
            <a:r>
              <a:rPr lang="it-IT" sz="2800" i="1" dirty="0"/>
              <a:t>contre-</a:t>
            </a:r>
            <a:r>
              <a:rPr lang="it-IT" sz="2800" i="1" dirty="0" err="1"/>
              <a:t>ordre</a:t>
            </a:r>
            <a:r>
              <a:rPr lang="it-IT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2657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16236" y="922523"/>
            <a:ext cx="11806045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Avviene una prima espansione dell’italiano come lingua non soltanto letteraria, grazie a due fenomeni: </a:t>
            </a:r>
          </a:p>
          <a:p>
            <a:endParaRPr lang="it-IT" sz="800" dirty="0"/>
          </a:p>
          <a:p>
            <a:pPr algn="just"/>
            <a:r>
              <a:rPr lang="it-IT" sz="2800" dirty="0"/>
              <a:t>1) lo </a:t>
            </a:r>
            <a:r>
              <a:rPr lang="it-IT" sz="2800" b="1" dirty="0"/>
              <a:t>sviluppo del giornalismo</a:t>
            </a:r>
            <a:r>
              <a:rPr lang="it-IT" sz="2800" dirty="0"/>
              <a:t>. In tutte le maggiori città d’Italia si diffondono giornali di vario tipo e cresce il numero dei lettori. La lingua dei giornali è caratterizzata da una sintassi semplice, con frasi brevi e spesso prive di connettivi grammaticali, secondo il modello dello </a:t>
            </a:r>
            <a:r>
              <a:rPr lang="it-IT" sz="2800" i="1" dirty="0"/>
              <a:t>(style coupé)</a:t>
            </a:r>
            <a:r>
              <a:rPr lang="it-IT" sz="2800" dirty="0"/>
              <a:t> stile spezzato di ascendenza francese.</a:t>
            </a:r>
          </a:p>
          <a:p>
            <a:pPr algn="just"/>
            <a:endParaRPr lang="it-IT" sz="800" dirty="0"/>
          </a:p>
          <a:p>
            <a:pPr algn="just"/>
            <a:r>
              <a:rPr lang="it-IT" sz="2800" dirty="0"/>
              <a:t>2) il nuovo assetto delle </a:t>
            </a:r>
            <a:r>
              <a:rPr lang="it-IT" sz="2800" b="1" dirty="0"/>
              <a:t>istituzioni scolastiche</a:t>
            </a:r>
            <a:r>
              <a:rPr lang="it-IT" sz="2800" dirty="0"/>
              <a:t>. La gestione del sistema educativo passa stabilmente nelle mani dello Stato con la fine del monopolio della Chiesa. Nella Lombardia asburgica, a Parma, a Torino sono istituite scuole primarie, pubbliche e gratuite, anche se l’effetto sull’alfabetizzazione è ancora minimo. Maggiori effetti nelle scuole superiori e nelle università, dove si inizia a sostituire l’insegnamento in latino con quello in italiano.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59046" y="276192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ESPANSIONE DELL’ITALIANO NON LETTERARIO</a:t>
            </a:r>
          </a:p>
        </p:txBody>
      </p:sp>
    </p:spTree>
    <p:extLst>
      <p:ext uri="{BB962C8B-B14F-4D97-AF65-F5344CB8AC3E}">
        <p14:creationId xmlns:p14="http://schemas.microsoft.com/office/powerpoint/2010/main" val="112061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18281" y="1271925"/>
            <a:ext cx="115554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Tuttavia i ceti sociali più bassi restano quasi completamente esclusi dalla diffusione dell’italiano. L’uso del toscano/italiano è riservato alle élites e riguarda comunque solo le situazioni ufficiali: la </a:t>
            </a:r>
            <a:r>
              <a:rPr lang="it-IT" sz="3000" b="1" dirty="0"/>
              <a:t>comunicazione familiare </a:t>
            </a:r>
            <a:r>
              <a:rPr lang="it-IT" sz="3000" dirty="0"/>
              <a:t>si svolge, a tutti i livelli, in </a:t>
            </a:r>
            <a:r>
              <a:rPr lang="it-IT" sz="3000" b="1" dirty="0"/>
              <a:t>dialetto</a:t>
            </a:r>
            <a:r>
              <a:rPr lang="it-IT" sz="3000" dirty="0"/>
              <a:t>. </a:t>
            </a:r>
            <a:endParaRPr lang="it-IT" sz="3000" i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79827" y="407512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LINGUA DELLA CONVERSAZIONE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F67BFBB-3151-4788-AD23-5EEA6334A794}"/>
              </a:ext>
            </a:extLst>
          </p:cNvPr>
          <p:cNvSpPr txBox="1"/>
          <p:nvPr/>
        </p:nvSpPr>
        <p:spPr>
          <a:xfrm>
            <a:off x="318281" y="3429000"/>
            <a:ext cx="115554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Gli studi hanno mostrato però che esisteva la possibilità, per </a:t>
            </a:r>
            <a:r>
              <a:rPr lang="it-IT" sz="3000" b="1" dirty="0"/>
              <a:t>mercanti</a:t>
            </a:r>
            <a:r>
              <a:rPr lang="it-IT" sz="3000" dirty="0"/>
              <a:t> e </a:t>
            </a:r>
            <a:r>
              <a:rPr lang="it-IT" sz="3000" b="1" dirty="0"/>
              <a:t>viaggiatori</a:t>
            </a:r>
            <a:r>
              <a:rPr lang="it-IT" sz="3000" dirty="0"/>
              <a:t>, di spostarsi per l’Italia e riuscire a comunicare usando un </a:t>
            </a:r>
            <a:r>
              <a:rPr lang="it-IT" sz="3000" b="1" dirty="0"/>
              <a:t>italiano venato di dialetto</a:t>
            </a:r>
            <a:r>
              <a:rPr lang="it-IT" sz="3000" dirty="0"/>
              <a:t>, che riusciva a essere compreso non solo da chi aveva studiato: anche per chi parlava solo dialetto esisteva un’esposizione all’italiano che creava la cosiddetta «competenza passiva»</a:t>
            </a:r>
          </a:p>
          <a:p>
            <a:pPr algn="just"/>
            <a:r>
              <a:rPr lang="it-IT" sz="3000" dirty="0"/>
              <a:t>(come per un italiano che oggi sentisse parlare uno spagnolo).</a:t>
            </a:r>
          </a:p>
        </p:txBody>
      </p:sp>
    </p:spTree>
    <p:extLst>
      <p:ext uri="{BB962C8B-B14F-4D97-AF65-F5344CB8AC3E}">
        <p14:creationId xmlns:p14="http://schemas.microsoft.com/office/powerpoint/2010/main" val="336990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560363" y="22239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POLEMICHE LINGUISTICHE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76059" y="868724"/>
            <a:ext cx="1183988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Già nel secondo Seicento il gesuita francese </a:t>
            </a:r>
            <a:r>
              <a:rPr lang="it-IT" sz="2800" b="1" dirty="0"/>
              <a:t>Dominique </a:t>
            </a:r>
            <a:r>
              <a:rPr lang="it-IT" sz="2800" b="1" dirty="0" err="1"/>
              <a:t>Bouhours</a:t>
            </a:r>
            <a:r>
              <a:rPr lang="it-IT" sz="2800" b="1" dirty="0"/>
              <a:t> </a:t>
            </a:r>
            <a:r>
              <a:rPr lang="it-IT" sz="2800" dirty="0"/>
              <a:t>aveva diffuso la tesi della </a:t>
            </a:r>
            <a:r>
              <a:rPr lang="it-IT" sz="2800" b="1" dirty="0"/>
              <a:t>superiorità del francese</a:t>
            </a:r>
            <a:r>
              <a:rPr lang="it-IT" sz="2800" dirty="0"/>
              <a:t>. Il francese è visto come lingua della razionalità per l’ordine delle parole fisso (Sogg.-Verbo-Ogg.), mentre l’italiano è noto come lingua del melodramma (la poesia ha maggiore libertà di collocazione degli elementi). Per </a:t>
            </a:r>
            <a:r>
              <a:rPr lang="it-IT" sz="2800" dirty="0" err="1"/>
              <a:t>Bouhours</a:t>
            </a:r>
            <a:r>
              <a:rPr lang="it-IT" sz="2800" dirty="0"/>
              <a:t> «i tedeschi ragliano, gli spagnoli declamano, gli italiani sospirano, gli inglesi fischiano: solo i francesi parlano». Nel Settecento l’idea del francese con lingua della razionalità è ripresa da linguisti francesi come </a:t>
            </a:r>
            <a:r>
              <a:rPr lang="it-IT" sz="2800" b="1" dirty="0"/>
              <a:t>Antoine de </a:t>
            </a:r>
            <a:r>
              <a:rPr lang="it-IT" sz="2800" b="1" dirty="0" err="1"/>
              <a:t>Rivarol</a:t>
            </a:r>
            <a:r>
              <a:rPr lang="it-IT" sz="2800" dirty="0"/>
              <a:t>.</a:t>
            </a:r>
            <a:endParaRPr lang="it-IT" sz="2800" i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8B98482-28C6-3EAE-72F2-E600B758ADF6}"/>
              </a:ext>
            </a:extLst>
          </p:cNvPr>
          <p:cNvSpPr txBox="1"/>
          <p:nvPr/>
        </p:nvSpPr>
        <p:spPr>
          <a:xfrm>
            <a:off x="176059" y="4465640"/>
            <a:ext cx="1185906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Anche in Italia molti illuministi, come </a:t>
            </a:r>
            <a:r>
              <a:rPr lang="it-IT" sz="2800" b="1" dirty="0"/>
              <a:t>Giuseppe Baretti</a:t>
            </a:r>
            <a:r>
              <a:rPr lang="it-IT" sz="2800" dirty="0"/>
              <a:t>, guardano al modello francese per svecchiare l’italiano della tradizione. </a:t>
            </a:r>
          </a:p>
          <a:p>
            <a:pPr algn="just"/>
            <a:r>
              <a:rPr lang="it-IT" sz="2800" b="1" dirty="0"/>
              <a:t>Alessandro Verri</a:t>
            </a:r>
            <a:r>
              <a:rPr lang="it-IT" sz="2800" dirty="0"/>
              <a:t>, nel periodico «Il Caffè», pubblica una </a:t>
            </a:r>
            <a:r>
              <a:rPr lang="it-IT" sz="2800" i="1" dirty="0"/>
              <a:t>Rinunzia avanti notaio al Vocabolario della Crusca: </a:t>
            </a:r>
            <a:r>
              <a:rPr lang="it-IT" sz="2800" dirty="0"/>
              <a:t>la lingua deve evolversi di pari passo con la cultura («che le parole servano alle idee, non le idee alle parole»).</a:t>
            </a:r>
            <a:endParaRPr lang="it-IT" sz="2800" i="1" dirty="0"/>
          </a:p>
        </p:txBody>
      </p:sp>
    </p:spTree>
    <p:extLst>
      <p:ext uri="{BB962C8B-B14F-4D97-AF65-F5344CB8AC3E}">
        <p14:creationId xmlns:p14="http://schemas.microsoft.com/office/powerpoint/2010/main" val="387314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60F19C43-3E75-547F-234D-845B5896FDF3}"/>
              </a:ext>
            </a:extLst>
          </p:cNvPr>
          <p:cNvSpPr txBox="1"/>
          <p:nvPr/>
        </p:nvSpPr>
        <p:spPr>
          <a:xfrm>
            <a:off x="218209" y="228600"/>
            <a:ext cx="11762509" cy="64818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500" b="1" kern="0" dirty="0">
                <a:ea typeface="Aptos" panose="020B0004020202020204" pitchFamily="34" charset="0"/>
                <a:cs typeface="TimesTenLTStd-Italic"/>
              </a:rPr>
              <a:t>Alessandro Verri, </a:t>
            </a:r>
            <a:r>
              <a:rPr lang="it-IT" sz="2500" b="1" i="1" kern="0" dirty="0">
                <a:effectLst/>
                <a:ea typeface="Aptos" panose="020B0004020202020204" pitchFamily="34" charset="0"/>
                <a:cs typeface="TimesTenLTStd-Italic"/>
              </a:rPr>
              <a:t>Rinunzia avanti notaio degli autori del presente foglio periodico al Vocabolario della Crusca </a:t>
            </a:r>
            <a:r>
              <a:rPr lang="it-IT" sz="2500" b="1" kern="0" dirty="0">
                <a:effectLst/>
                <a:ea typeface="Aptos" panose="020B0004020202020204" pitchFamily="34" charset="0"/>
                <a:cs typeface="TimesTenLTStd-Italic"/>
              </a:rPr>
              <a:t>(1764)</a:t>
            </a:r>
            <a:endParaRPr lang="it-IT" sz="2500" b="1" i="1" kern="0" dirty="0">
              <a:effectLst/>
              <a:ea typeface="Aptos" panose="020B0004020202020204" pitchFamily="34" charset="0"/>
              <a:cs typeface="TimesTenLTStd-Italic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it-IT" sz="800" b="1" i="1" kern="0" dirty="0">
              <a:effectLst/>
              <a:ea typeface="Aptos" panose="020B0004020202020204" pitchFamily="34" charset="0"/>
              <a:cs typeface="TimesTenLTStd-Italic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500" i="1" kern="0" dirty="0" err="1">
                <a:effectLst/>
                <a:ea typeface="Aptos" panose="020B0004020202020204" pitchFamily="34" charset="0"/>
                <a:cs typeface="TimesTenLTStd-Italic"/>
              </a:rPr>
              <a:t>Cum</a:t>
            </a:r>
            <a:r>
              <a:rPr lang="it-IT" sz="2500" i="1" kern="0" dirty="0">
                <a:effectLst/>
                <a:ea typeface="Aptos" panose="020B0004020202020204" pitchFamily="34" charset="0"/>
                <a:cs typeface="TimesTenLTStd-Italic"/>
              </a:rPr>
              <a:t> </a:t>
            </a:r>
            <a:r>
              <a:rPr lang="it-IT" sz="2500" i="1" kern="0" dirty="0" err="1">
                <a:effectLst/>
                <a:ea typeface="Aptos" panose="020B0004020202020204" pitchFamily="34" charset="0"/>
                <a:cs typeface="TimesTenLTStd-Italic"/>
              </a:rPr>
              <a:t>sit</a:t>
            </a:r>
            <a:r>
              <a:rPr lang="it-IT" sz="2500" i="1" kern="0" dirty="0">
                <a:effectLst/>
                <a:ea typeface="Aptos" panose="020B0004020202020204" pitchFamily="34" charset="0"/>
                <a:cs typeface="TimesTenLTStd-Italic"/>
              </a:rPr>
              <a:t> </a:t>
            </a:r>
            <a:r>
              <a:rPr lang="it-IT" sz="2500" kern="0" dirty="0">
                <a:effectLst/>
                <a:ea typeface="Aptos" panose="020B0004020202020204" pitchFamily="34" charset="0"/>
                <a:cs typeface="TimesTenLTStd-Roman"/>
              </a:rPr>
              <a:t>che gli autori del Caffè siano estremamente portati a preferire le idee alle parole,</a:t>
            </a:r>
            <a:r>
              <a:rPr lang="it-IT" sz="2500" kern="100" dirty="0"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500" kern="0" dirty="0">
                <a:effectLst/>
                <a:ea typeface="Aptos" panose="020B0004020202020204" pitchFamily="34" charset="0"/>
                <a:cs typeface="TimesTenLTStd-Roman"/>
              </a:rPr>
              <a:t>ed essendo </a:t>
            </a:r>
            <a:r>
              <a:rPr lang="it-IT" sz="2500" kern="0" dirty="0" err="1">
                <a:effectLst/>
                <a:ea typeface="Aptos" panose="020B0004020202020204" pitchFamily="34" charset="0"/>
                <a:cs typeface="TimesTenLTStd-Roman"/>
              </a:rPr>
              <a:t>inimicissimi</a:t>
            </a:r>
            <a:r>
              <a:rPr lang="it-IT" sz="2500" kern="0" dirty="0">
                <a:effectLst/>
                <a:ea typeface="Aptos" panose="020B0004020202020204" pitchFamily="34" charset="0"/>
                <a:cs typeface="TimesTenLTStd-Roman"/>
              </a:rPr>
              <a:t> d’ogni laccio ingiusto che imporre si voglia all’onesta libertà</a:t>
            </a:r>
            <a:r>
              <a:rPr lang="it-IT" sz="2500" kern="100" dirty="0"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500" kern="0" dirty="0">
                <a:effectLst/>
                <a:ea typeface="Aptos" panose="020B0004020202020204" pitchFamily="34" charset="0"/>
                <a:cs typeface="TimesTenLTStd-Roman"/>
              </a:rPr>
              <a:t>de’ loro pensieri e della ragion loro, perciò </a:t>
            </a:r>
            <a:r>
              <a:rPr lang="it-IT" sz="2500" i="1" kern="0" dirty="0">
                <a:effectLst/>
                <a:ea typeface="Aptos" panose="020B0004020202020204" pitchFamily="34" charset="0"/>
                <a:cs typeface="TimesTenLTStd-Italic"/>
              </a:rPr>
              <a:t>sono venuti in parere</a:t>
            </a:r>
            <a:r>
              <a:rPr lang="it-IT" sz="2500" kern="0" dirty="0">
                <a:effectLst/>
                <a:ea typeface="Aptos" panose="020B0004020202020204" pitchFamily="34" charset="0"/>
                <a:cs typeface="TimesTenLTStd-Roman"/>
              </a:rPr>
              <a:t> di fare nelle forme solenne</a:t>
            </a:r>
            <a:r>
              <a:rPr lang="it-IT" sz="2500" kern="100" dirty="0"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500" kern="0" dirty="0">
                <a:effectLst/>
                <a:ea typeface="Aptos" panose="020B0004020202020204" pitchFamily="34" charset="0"/>
                <a:cs typeface="TimesTenLTStd-Roman"/>
              </a:rPr>
              <a:t>rinunzia alla pretesa purezza della </a:t>
            </a:r>
            <a:r>
              <a:rPr lang="it-IT" sz="2500" i="1" kern="0" dirty="0">
                <a:effectLst/>
                <a:ea typeface="Aptos" panose="020B0004020202020204" pitchFamily="34" charset="0"/>
                <a:cs typeface="TimesTenLTStd-Italic"/>
              </a:rPr>
              <a:t>toscana favella </a:t>
            </a:r>
            <a:r>
              <a:rPr lang="it-IT" sz="2500" kern="0" dirty="0">
                <a:effectLst/>
                <a:ea typeface="Aptos" panose="020B0004020202020204" pitchFamily="34" charset="0"/>
                <a:cs typeface="TimesTenLTStd-Roman"/>
              </a:rPr>
              <a:t>16, e ciò per le seguenti ragioni.</a:t>
            </a:r>
            <a:endParaRPr lang="it-IT" sz="25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500" kern="0" dirty="0">
                <a:effectLst/>
                <a:ea typeface="Aptos" panose="020B0004020202020204" pitchFamily="34" charset="0"/>
                <a:cs typeface="TimesTenLTStd-Roman"/>
              </a:rPr>
              <a:t>1. Perché se Petrarca, se Dante, se Boccaccio, se Casa e gli altri testi di lingua hanno</a:t>
            </a:r>
            <a:r>
              <a:rPr lang="it-IT" sz="2500" kern="100" dirty="0"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500" kern="0" dirty="0">
                <a:effectLst/>
                <a:ea typeface="Aptos" panose="020B0004020202020204" pitchFamily="34" charset="0"/>
                <a:cs typeface="TimesTenLTStd-Roman"/>
              </a:rPr>
              <a:t>avuta la facoltà d’inventar parole nuove e buone, così pretendiamo che tale libertà convenga</a:t>
            </a:r>
            <a:r>
              <a:rPr lang="it-IT" sz="2500" kern="100" dirty="0"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500" kern="0" dirty="0">
                <a:effectLst/>
                <a:ea typeface="Aptos" panose="020B0004020202020204" pitchFamily="34" charset="0"/>
                <a:cs typeface="TimesTenLTStd-Roman"/>
              </a:rPr>
              <a:t>ancora a noi; conciossiaché abbiamo due braccia, due gambe, un corpo ed una testa fra</a:t>
            </a:r>
            <a:r>
              <a:rPr lang="it-IT" sz="2500" kern="100" dirty="0"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500" kern="0" dirty="0">
                <a:effectLst/>
                <a:ea typeface="Aptos" panose="020B0004020202020204" pitchFamily="34" charset="0"/>
                <a:cs typeface="TimesTenLTStd-Roman"/>
              </a:rPr>
              <a:t>due spalle com’ eglino l’ebbero [...].</a:t>
            </a:r>
            <a:endParaRPr lang="it-IT" sz="25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500" kern="0" dirty="0">
                <a:effectLst/>
                <a:ea typeface="Aptos" panose="020B0004020202020204" pitchFamily="34" charset="0"/>
                <a:cs typeface="TimesTenLTStd-Roman"/>
              </a:rPr>
              <a:t>2. Perché, sino a che non sarà dimostrato che una lingua sia giunta all’ultima sua perfezione,</a:t>
            </a:r>
            <a:r>
              <a:rPr lang="it-IT" sz="2500" kern="100" dirty="0"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500" kern="0" dirty="0">
                <a:effectLst/>
                <a:ea typeface="Aptos" panose="020B0004020202020204" pitchFamily="34" charset="0"/>
                <a:cs typeface="TimesTenLTStd-Roman"/>
              </a:rPr>
              <a:t>ella è un’ingiusta schiavitù il pretendere che non s’osi arricchirla e migliorarla.</a:t>
            </a:r>
            <a:endParaRPr lang="it-IT" sz="25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500" kern="0" dirty="0">
                <a:effectLst/>
                <a:ea typeface="Aptos" panose="020B0004020202020204" pitchFamily="34" charset="0"/>
                <a:cs typeface="TimesTenLTStd-Roman"/>
              </a:rPr>
              <a:t>3. Perché nessuna legge ci obbliga a venerare gli oracoli della Crusca ed a scrivere o</a:t>
            </a:r>
            <a:r>
              <a:rPr lang="it-IT" sz="2500" kern="100" dirty="0"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2500" kern="0" dirty="0">
                <a:effectLst/>
                <a:ea typeface="Aptos" panose="020B0004020202020204" pitchFamily="34" charset="0"/>
                <a:cs typeface="TimesTenLTStd-Roman"/>
              </a:rPr>
              <a:t>parlare soltanto con quelle parole che si stimò bene di racchiudervi.</a:t>
            </a:r>
            <a:endParaRPr lang="it-IT" sz="25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618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60F19C43-3E75-547F-234D-845B5896FDF3}"/>
              </a:ext>
            </a:extLst>
          </p:cNvPr>
          <p:cNvSpPr txBox="1"/>
          <p:nvPr/>
        </p:nvSpPr>
        <p:spPr>
          <a:xfrm>
            <a:off x="167986" y="243512"/>
            <a:ext cx="11906250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400" b="0" i="0" u="none" strike="noStrike" baseline="0" dirty="0"/>
              <a:t>4. Perché se italianizzando le parole francesi, tedesche, inglesi, turche, greche, arabe, </a:t>
            </a:r>
            <a:r>
              <a:rPr lang="it-IT" sz="2400" b="0" i="0" u="none" strike="noStrike" baseline="0" dirty="0" err="1"/>
              <a:t>sclavone</a:t>
            </a:r>
            <a:r>
              <a:rPr lang="it-IT" sz="2400" b="0" i="0" u="none" strike="noStrike" baseline="0" dirty="0"/>
              <a:t> noi potremo rendere meglio le nostre idee, non ci asterremo di farlo per timore o del Casa o del Crescimbeni o del Villani o di tant’ altri, che non hanno mai pensato di erigersi in tiranni delle menti del decimo ottavo secolo e che risorgendo sarebbero stupitissimi in ritrovarsi tanto celebri, buon grado la volontaria servitù di </a:t>
            </a:r>
            <a:r>
              <a:rPr lang="it-IT" sz="2400" b="0" i="0" u="none" strike="noStrike" baseline="0" dirty="0" err="1"/>
              <a:t>que</a:t>
            </a:r>
            <a:r>
              <a:rPr lang="it-IT" sz="2400" b="0" i="0" u="none" strike="noStrike" baseline="0" dirty="0"/>
              <a:t>’ mediocri ingegni che nelle opere più grandi si scandalizzano di un </a:t>
            </a:r>
            <a:r>
              <a:rPr lang="it-IT" sz="2400" b="0" i="1" u="none" strike="noStrike" baseline="0" dirty="0"/>
              <a:t>c </a:t>
            </a:r>
            <a:r>
              <a:rPr lang="it-IT" sz="2400" b="0" i="0" u="none" strike="noStrike" baseline="0" dirty="0"/>
              <a:t>o d’un </a:t>
            </a:r>
            <a:r>
              <a:rPr lang="it-IT" sz="2400" b="0" i="1" u="none" strike="noStrike" baseline="0" dirty="0"/>
              <a:t>t </a:t>
            </a:r>
            <a:r>
              <a:rPr lang="it-IT" sz="2400" b="0" i="0" u="none" strike="noStrike" baseline="0" dirty="0"/>
              <a:t>di più o di meno, di un accento grave in vece di un acuto. Intorno a che abbiamo preso in seria considerazione che, se il mondo fosse sempre stato regolato dai grammatici, sarebbero stati depressi in maniera gl’ingegni e le scienze che non avremmo tuttora né case, né morbide coltri, né carrozze, né quant’altri beni mai ci procacciò l’industria e le meditazioni degli uomini; ed a proposito di carrozza egli è bene il riflettere che, se le cognizioni umane dovessero stare ne’ limiti strettissimi che gli assegnano i grammatici, sapremmo bensì che carrozza va scritta con due </a:t>
            </a:r>
            <a:r>
              <a:rPr lang="it-IT" sz="2400" b="0" i="1" u="none" strike="noStrike" baseline="0" dirty="0"/>
              <a:t>erre</a:t>
            </a:r>
            <a:r>
              <a:rPr lang="it-IT" sz="2400" b="0" i="0" u="none" strike="noStrike" baseline="0" dirty="0"/>
              <a:t>, ma andremmo tuttora a piedi.</a:t>
            </a:r>
          </a:p>
          <a:p>
            <a:pPr algn="just"/>
            <a:endParaRPr lang="it-IT" sz="800" b="0" i="0" u="none" strike="noStrike" baseline="0" dirty="0"/>
          </a:p>
          <a:p>
            <a:pPr algn="just"/>
            <a:r>
              <a:rPr lang="it-IT" sz="2400" b="0" i="0" u="none" strike="noStrike" baseline="0" dirty="0"/>
              <a:t>5. Consideriamo ch’ella è cosa ragionevole che le parole servano alle idee, ma non le</a:t>
            </a:r>
          </a:p>
          <a:p>
            <a:pPr algn="just"/>
            <a:r>
              <a:rPr lang="it-IT" sz="2400" b="0" i="0" u="none" strike="noStrike" baseline="0" dirty="0"/>
              <a:t>idee alle parole, onde noi vogliamo prendere il buono quand’anche fosse ai confini dell’universo, e se dall’inda o dall’americana lingua ci si fornisse qualche vocabolo ch’esprimesse un’idea nostra meglio che colla lingua italiana, noi lo adopereremo, sempre però con quel giudizio che non muta a capriccio la lingua, ma l’arricchisce e la fa migliore. [...]</a:t>
            </a:r>
            <a:endParaRPr lang="it-IT" sz="24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087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64941" y="1027074"/>
            <a:ext cx="11662117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risposta più organica alle idee francesi arriva a fine secolo da un filosofo padovano, Melchiorre Cesarotti, nel </a:t>
            </a:r>
            <a:r>
              <a:rPr lang="it-IT" sz="3000" b="1" dirty="0"/>
              <a:t>Saggio</a:t>
            </a:r>
            <a:r>
              <a:rPr lang="it-IT" sz="3000" b="1" i="1" dirty="0"/>
              <a:t> sulla filosofia delle lingue </a:t>
            </a:r>
            <a:r>
              <a:rPr lang="it-IT" sz="3000" dirty="0"/>
              <a:t>(1785 e poi 1800).</a:t>
            </a:r>
          </a:p>
          <a:p>
            <a:pPr algn="just"/>
            <a:r>
              <a:rPr lang="it-IT" sz="3000" dirty="0"/>
              <a:t>Il saggio si apre con l’esposizione di alcuni </a:t>
            </a:r>
            <a:r>
              <a:rPr lang="it-IT" sz="3000" b="1" dirty="0"/>
              <a:t>principi</a:t>
            </a:r>
            <a:r>
              <a:rPr lang="it-IT" sz="3000" dirty="0"/>
              <a:t> di grande modernità:</a:t>
            </a:r>
          </a:p>
          <a:p>
            <a:pPr algn="just"/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Non esistono lingue nobili e lingue barbare, perché tutte servono in modo adeguato alle necessità comunicative di chi le parla, così come </a:t>
            </a:r>
            <a:r>
              <a:rPr lang="it-IT" sz="3000" b="1" dirty="0"/>
              <a:t>non esistono lingue pure</a:t>
            </a:r>
            <a:r>
              <a:rPr lang="it-IT" sz="3000" dirty="0"/>
              <a:t>; </a:t>
            </a:r>
          </a:p>
          <a:p>
            <a:pPr marL="457200" indent="-457200" algn="just">
              <a:buFontTx/>
              <a:buChar char="-"/>
            </a:pPr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Le lingue sono regolate dall’uso e non dal progetto di un’autorità. Tutte le lingue </a:t>
            </a:r>
            <a:r>
              <a:rPr lang="it-IT" sz="3000" b="1" dirty="0"/>
              <a:t>cambiano</a:t>
            </a:r>
            <a:r>
              <a:rPr lang="it-IT" sz="3000" dirty="0"/>
              <a:t> nel tempo e possono </a:t>
            </a:r>
            <a:r>
              <a:rPr lang="it-IT" sz="3000" b="1" dirty="0"/>
              <a:t>migliorare</a:t>
            </a:r>
            <a:r>
              <a:rPr lang="it-IT" sz="3000" dirty="0"/>
              <a:t> e </a:t>
            </a:r>
            <a:r>
              <a:rPr lang="it-IT" sz="3000" b="1" dirty="0"/>
              <a:t>arricchirsi</a:t>
            </a:r>
            <a:r>
              <a:rPr lang="it-IT" sz="3000" dirty="0"/>
              <a:t>;</a:t>
            </a:r>
          </a:p>
          <a:p>
            <a:pPr algn="just"/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Le lingue </a:t>
            </a:r>
            <a:r>
              <a:rPr lang="it-IT" sz="3000" b="1" dirty="0"/>
              <a:t>non sono parlate in maniera uniforme </a:t>
            </a:r>
            <a:r>
              <a:rPr lang="it-IT" sz="3000" dirty="0"/>
              <a:t>in un territorio, ma si suddividono in vari dialetti.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11000" y="290948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MELCHIORRE CESAROTTI </a:t>
            </a:r>
          </a:p>
        </p:txBody>
      </p:sp>
    </p:spTree>
    <p:extLst>
      <p:ext uri="{BB962C8B-B14F-4D97-AF65-F5344CB8AC3E}">
        <p14:creationId xmlns:p14="http://schemas.microsoft.com/office/powerpoint/2010/main" val="38645529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F393B3-9295-4227-A165-287B3424625D}">
  <ds:schemaRefs>
    <ds:schemaRef ds:uri="http://schemas.microsoft.com/office/2006/metadata/properties"/>
    <ds:schemaRef ds:uri="http://schemas.microsoft.com/office/infopath/2007/PartnerControls"/>
    <ds:schemaRef ds:uri="863e0e5f-3d9b-451e-b156-d3f330847df2"/>
  </ds:schemaRefs>
</ds:datastoreItem>
</file>

<file path=customXml/itemProps2.xml><?xml version="1.0" encoding="utf-8"?>
<ds:datastoreItem xmlns:ds="http://schemas.openxmlformats.org/officeDocument/2006/customXml" ds:itemID="{472B5787-F215-4B5B-A0C4-508F535A6DB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5CC95A-32EF-41F6-BC22-D28A1EDBE7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d4c065-6648-43c9-875b-980274226d33"/>
    <ds:schemaRef ds:uri="863e0e5f-3d9b-451e-b156-d3f330847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1617</Words>
  <Application>Microsoft Office PowerPoint</Application>
  <PresentationFormat>Widescreen</PresentationFormat>
  <Paragraphs>62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7" baseType="lpstr">
      <vt:lpstr>Aptos</vt:lpstr>
      <vt:lpstr>Arial</vt:lpstr>
      <vt:lpstr>Calibri</vt:lpstr>
      <vt:lpstr>Calibri Light</vt:lpstr>
      <vt:lpstr>MyriadPro-Regular</vt:lpstr>
      <vt:lpstr>MyriadPro-Regular-SC700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72</cp:revision>
  <dcterms:created xsi:type="dcterms:W3CDTF">2017-03-09T18:13:56Z</dcterms:created>
  <dcterms:modified xsi:type="dcterms:W3CDTF">2025-03-30T16:15:10Z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