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66" r:id="rId5"/>
    <p:sldId id="281" r:id="rId6"/>
    <p:sldId id="267" r:id="rId7"/>
    <p:sldId id="274" r:id="rId8"/>
    <p:sldId id="283" r:id="rId9"/>
    <p:sldId id="276" r:id="rId10"/>
    <p:sldId id="278" r:id="rId11"/>
    <p:sldId id="280" r:id="rId12"/>
    <p:sldId id="260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E82607-2C6C-416B-9E94-A85FE3D15AF4}" type="datetimeFigureOut">
              <a:rPr lang="it-IT" smtClean="0"/>
              <a:t>06/04/2024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31669-8E9F-4FA5-BE0D-62E615E2C7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59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i="1" dirty="0"/>
              <a:t>p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CF1C9-702D-486E-B569-BFF0DA748247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3420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i="1" dirty="0"/>
              <a:t>p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CF1C9-702D-486E-B569-BFF0DA748247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1148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06/04/2024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06/04/2024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06/04/2024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06/04/2024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06/04/2024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06/04/2024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06/04/2024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06/04/2024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06/04/2024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06/04/2024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06/04/2024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t>06/04/2024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62403" y="2600276"/>
            <a:ext cx="1175025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situazione di inizio secolo è ben descritta da una lettera del 1806 di Manzoni all’amico Claude </a:t>
            </a:r>
            <a:r>
              <a:rPr lang="it-IT" sz="3000" dirty="0" err="1"/>
              <a:t>Fauriel</a:t>
            </a:r>
            <a:r>
              <a:rPr lang="it-IT" sz="3000" dirty="0"/>
              <a:t>: «lo stato d’Italia divisa in frammenti, la pigrizia e l’ignoranza quasi generale hanno posta tanta distanza tra la lingua parlata e la scritta, che questa può quasi dirsi lingua morta».</a:t>
            </a:r>
          </a:p>
          <a:p>
            <a:pPr algn="just"/>
            <a:r>
              <a:rPr lang="it-IT" sz="3000" dirty="0"/>
              <a:t>Dominano </a:t>
            </a:r>
            <a:r>
              <a:rPr lang="it-IT" sz="3000" b="1" dirty="0"/>
              <a:t>analfabetismo</a:t>
            </a:r>
            <a:r>
              <a:rPr lang="it-IT" sz="3000" dirty="0"/>
              <a:t> e </a:t>
            </a:r>
            <a:r>
              <a:rPr lang="it-IT" sz="3000" b="1" dirty="0"/>
              <a:t>dialettofonia</a:t>
            </a:r>
            <a:r>
              <a:rPr lang="it-IT" sz="3000" dirty="0"/>
              <a:t>. Anche Ugo Foscolo descrive una situazione simile, osservando che nella comunicazione quotidiana si usa soltanto il dialetto e che viaggiando per l’Italia si deve adottare, per farsi capire, un linguaggio «mercantile» o «itinerario» che mescola elementi di italiano letterario e di dialetto.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476617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L’ITALIANO NELL’OTTOCENTO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452C614-7FBF-66D1-610B-7738988FD430}"/>
              </a:ext>
            </a:extLst>
          </p:cNvPr>
          <p:cNvSpPr txBox="1"/>
          <p:nvPr/>
        </p:nvSpPr>
        <p:spPr>
          <a:xfrm>
            <a:off x="262403" y="1122948"/>
            <a:ext cx="1166719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3000" dirty="0"/>
              <a:t>L’Ottocento è il secolo in cui si verifica l’estensione dell’</a:t>
            </a:r>
            <a:r>
              <a:rPr lang="it-IT" sz="3000" b="1" dirty="0"/>
              <a:t>italiano</a:t>
            </a:r>
            <a:r>
              <a:rPr lang="it-IT" sz="3000" dirty="0"/>
              <a:t> dagli usi quasi esclusivamente scritti al </a:t>
            </a:r>
            <a:r>
              <a:rPr lang="it-IT" sz="3000" b="1" dirty="0"/>
              <a:t>parlato</a:t>
            </a:r>
            <a:r>
              <a:rPr lang="it-IT" sz="3000" dirty="0"/>
              <a:t>, anche se occorrerà il Novecento per il consolidamento di questa novità.</a:t>
            </a:r>
          </a:p>
        </p:txBody>
      </p:sp>
    </p:spTree>
    <p:extLst>
      <p:ext uri="{BB962C8B-B14F-4D97-AF65-F5344CB8AC3E}">
        <p14:creationId xmlns:p14="http://schemas.microsoft.com/office/powerpoint/2010/main" val="3046833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20395" y="1029438"/>
            <a:ext cx="1175121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successo del francese genera per reazione prese di posizione in difesa dell’italiano tradizionale, come quella del Purismo, di cui è capofila il veronese </a:t>
            </a:r>
            <a:r>
              <a:rPr lang="it-IT" sz="3000" b="1" dirty="0"/>
              <a:t>Antonio Cesari</a:t>
            </a:r>
            <a:r>
              <a:rPr lang="it-IT" sz="3000" dirty="0"/>
              <a:t>, </a:t>
            </a:r>
            <a:r>
              <a:rPr lang="it-IT" sz="3000" i="1" dirty="0"/>
              <a:t>Dissertazione sopra lo stato presente della lingua italiana </a:t>
            </a:r>
            <a:r>
              <a:rPr lang="it-IT" sz="3000" dirty="0"/>
              <a:t>(1809):</a:t>
            </a:r>
          </a:p>
          <a:p>
            <a:pPr marL="457200" indent="-457200">
              <a:buFontTx/>
              <a:buChar char="-"/>
            </a:pPr>
            <a:r>
              <a:rPr lang="it-IT" sz="3000" dirty="0"/>
              <a:t>Guerra ai francesismi (legame lingua/patriottismo)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Il modello è il Trecento toscano, anche negli autori minori e minimi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La «Crusca veronese»: Cesari aggiunge alla IV Crusca 3.000 varianti rare trecentesche 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279190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IL PURISMO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45472" y="4919008"/>
            <a:ext cx="118261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Purismo ha molta fortuna negli ambienti scolastici e in alcune aree, ad esempio a Napoli, dove opera </a:t>
            </a:r>
            <a:r>
              <a:rPr lang="it-IT" sz="3000" b="1" dirty="0"/>
              <a:t>Basilio Puoti </a:t>
            </a:r>
            <a:r>
              <a:rPr lang="it-IT" sz="3000" dirty="0"/>
              <a:t>(apertura al Cinquecento).</a:t>
            </a:r>
          </a:p>
          <a:p>
            <a:pPr algn="just"/>
            <a:r>
              <a:rPr lang="it-IT" sz="3000" dirty="0"/>
              <a:t>Dal 1812 nascono </a:t>
            </a:r>
            <a:r>
              <a:rPr lang="it-IT" sz="3000" b="1" dirty="0"/>
              <a:t>vocabolari puristici</a:t>
            </a:r>
            <a:r>
              <a:rPr lang="it-IT" sz="3000" dirty="0"/>
              <a:t>, che censurano i francesismi da non usare </a:t>
            </a:r>
            <a:r>
              <a:rPr lang="it-IT" sz="3000" i="1" dirty="0"/>
              <a:t>(crema</a:t>
            </a:r>
            <a:r>
              <a:rPr lang="it-IT" sz="3000" dirty="0"/>
              <a:t>, </a:t>
            </a:r>
            <a:r>
              <a:rPr lang="it-IT" sz="3000" i="1" dirty="0"/>
              <a:t>debutto</a:t>
            </a:r>
            <a:r>
              <a:rPr lang="it-IT" sz="3000" dirty="0"/>
              <a:t>, </a:t>
            </a:r>
            <a:r>
              <a:rPr lang="it-IT" sz="3000" i="1" dirty="0"/>
              <a:t>ruolo, egoista).</a:t>
            </a:r>
          </a:p>
        </p:txBody>
      </p:sp>
    </p:spTree>
    <p:extLst>
      <p:ext uri="{BB962C8B-B14F-4D97-AF65-F5344CB8AC3E}">
        <p14:creationId xmlns:p14="http://schemas.microsoft.com/office/powerpoint/2010/main" val="78589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6581" y="1074509"/>
            <a:ext cx="1181374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Principale avversario dei puristi è il classicista </a:t>
            </a:r>
            <a:r>
              <a:rPr lang="it-IT" sz="3000" b="1" dirty="0"/>
              <a:t>Vincenzo Monti</a:t>
            </a:r>
            <a:r>
              <a:rPr lang="it-IT" sz="3000" dirty="0"/>
              <a:t>, </a:t>
            </a:r>
            <a:r>
              <a:rPr lang="it-IT" sz="3000" i="1" dirty="0"/>
              <a:t>Proposta di alcune correzioni e aggiunte al Vocabolario della Crusca </a:t>
            </a:r>
            <a:r>
              <a:rPr lang="it-IT" sz="3000" dirty="0"/>
              <a:t>(1817-26):</a:t>
            </a:r>
            <a:endParaRPr lang="it-IT" sz="10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Durissima critica al Purismo e alla sua inattualità per le esigenze della società moderna; da classicista, Monti critica l’ammissione nella Crusca veronese di autori minori e di testi filologicamente inaffidabili.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297299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VINCENZO MONTI E I CLASSICISTI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6AE9F9D-795B-A039-1122-4DF647DF911D}"/>
              </a:ext>
            </a:extLst>
          </p:cNvPr>
          <p:cNvSpPr txBox="1"/>
          <p:nvPr/>
        </p:nvSpPr>
        <p:spPr>
          <a:xfrm>
            <a:off x="156581" y="3534013"/>
            <a:ext cx="11813745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3000" dirty="0"/>
              <a:t>Anche molti altri intellettuali, tra cui Giordani e Leopardi, sono schierati contro il Purismo: la posizione dei classicisti vede una preferenza per i grandi modelli, anche cinquecenteschi, e non disdegna un’apertura moderata alle lingue straniere. </a:t>
            </a:r>
          </a:p>
          <a:p>
            <a:pPr algn="just"/>
            <a:r>
              <a:rPr lang="it-IT" sz="3000" dirty="0"/>
              <a:t>Nello </a:t>
            </a:r>
            <a:r>
              <a:rPr lang="it-IT" sz="3000" i="1" dirty="0"/>
              <a:t>Zibaldone</a:t>
            </a:r>
            <a:r>
              <a:rPr lang="it-IT" sz="3000" dirty="0"/>
              <a:t> </a:t>
            </a:r>
            <a:r>
              <a:rPr lang="it-IT" sz="3000" b="1" dirty="0"/>
              <a:t>Leopardi</a:t>
            </a:r>
            <a:r>
              <a:rPr lang="it-IT" sz="3000" dirty="0"/>
              <a:t> introduce una distinzione tra le </a:t>
            </a:r>
            <a:r>
              <a:rPr lang="it-IT" sz="3000" b="1" i="1" dirty="0"/>
              <a:t>parole</a:t>
            </a:r>
            <a:r>
              <a:rPr lang="it-IT" sz="3000" dirty="0"/>
              <a:t> (il lessico della tradizione, che va conservato) e i </a:t>
            </a:r>
            <a:r>
              <a:rPr lang="it-IT" sz="3000" b="1" i="1" dirty="0"/>
              <a:t>termini</a:t>
            </a:r>
            <a:r>
              <a:rPr lang="it-IT" sz="3000" dirty="0"/>
              <a:t>, le voci tecniche e scientifiche, che devono espandersi con il progresso.</a:t>
            </a:r>
          </a:p>
        </p:txBody>
      </p:sp>
    </p:spTree>
    <p:extLst>
      <p:ext uri="{BB962C8B-B14F-4D97-AF65-F5344CB8AC3E}">
        <p14:creationId xmlns:p14="http://schemas.microsoft.com/office/powerpoint/2010/main" val="3763533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39146" y="1135343"/>
            <a:ext cx="114933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Con Alessandro Manzoni la questione della lingua cambia i suoi contorni, perché si espande al problema della ricerca di una lingua per la </a:t>
            </a:r>
            <a:r>
              <a:rPr lang="it-IT" sz="3000" b="1" dirty="0"/>
              <a:t>società</a:t>
            </a:r>
            <a:r>
              <a:rPr lang="it-IT" sz="3000" dirty="0"/>
              <a:t>, per la</a:t>
            </a:r>
            <a:r>
              <a:rPr lang="it-IT" sz="3000" b="1" dirty="0"/>
              <a:t> nazione </a:t>
            </a:r>
            <a:r>
              <a:rPr lang="it-IT" sz="3000" dirty="0"/>
              <a:t>che sta nascendo e a cui il Risorgimento aspira.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350855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MANZONI E LA QUESTIONE DELLA LINGUA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1CCCE97-563B-40E6-AEBE-6769686C7DE9}"/>
              </a:ext>
            </a:extLst>
          </p:cNvPr>
          <p:cNvSpPr txBox="1"/>
          <p:nvPr/>
        </p:nvSpPr>
        <p:spPr>
          <a:xfrm>
            <a:off x="349347" y="2642455"/>
            <a:ext cx="114933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Manzoni riflette sulla lingua dapprima attraverso la riscrittura dei </a:t>
            </a:r>
            <a:r>
              <a:rPr lang="it-IT" sz="3000" i="1" dirty="0"/>
              <a:t>Promessi sposi</a:t>
            </a:r>
            <a:r>
              <a:rPr lang="it-IT" sz="3000" dirty="0"/>
              <a:t>, poi a livello teorico attraverso saggi che rimarranno inediti e infine a livello istituzionale, quando sarà interpellato dal ministro Broglio per contribuire alla diffusione dell’italiano.</a:t>
            </a:r>
            <a:r>
              <a:rPr lang="it-IT" sz="3000" i="1" dirty="0"/>
              <a:t>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364B0B1-0B0E-489A-BED9-E3EF11770EB3}"/>
              </a:ext>
            </a:extLst>
          </p:cNvPr>
          <p:cNvSpPr txBox="1"/>
          <p:nvPr/>
        </p:nvSpPr>
        <p:spPr>
          <a:xfrm>
            <a:off x="239146" y="4611231"/>
            <a:ext cx="114933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modello a cui arriverà sarà quello del </a:t>
            </a:r>
            <a:r>
              <a:rPr lang="it-IT" sz="3000" b="1" dirty="0"/>
              <a:t>fiorentino contemporaneo dell’uso colto</a:t>
            </a:r>
            <a:r>
              <a:rPr lang="it-IT" sz="3000" dirty="0"/>
              <a:t>: l’italiano non deve basarsi sulla toscano della tradizione ma su quello contemporaneo, e in particolare sulla varietà del fiorentino parlato dalla borghesia (quindi non quello popolare).</a:t>
            </a:r>
          </a:p>
        </p:txBody>
      </p:sp>
    </p:spTree>
    <p:extLst>
      <p:ext uri="{BB962C8B-B14F-4D97-AF65-F5344CB8AC3E}">
        <p14:creationId xmlns:p14="http://schemas.microsoft.com/office/powerpoint/2010/main" val="3867552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39146" y="1052216"/>
            <a:ext cx="1149330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Quando Manzoni decide di scrivere un romanzo storico sul modello di Walter Scott ha bisogno di un </a:t>
            </a:r>
            <a:r>
              <a:rPr lang="it-IT" sz="3000" b="1" dirty="0"/>
              <a:t>tono omogeneo </a:t>
            </a:r>
            <a:r>
              <a:rPr lang="it-IT" sz="3000" dirty="0"/>
              <a:t>per la narrazione e di una lingua per il </a:t>
            </a:r>
            <a:r>
              <a:rPr lang="it-IT" sz="3000" b="1" dirty="0"/>
              <a:t>discorso diretto di personaggi umili</a:t>
            </a:r>
            <a:r>
              <a:rPr lang="it-IT" sz="3000" dirty="0"/>
              <a:t>, ma non ha modelli linguistici di riferimento. Scrive in una lettera a Claude </a:t>
            </a:r>
            <a:r>
              <a:rPr lang="it-IT" sz="3000" dirty="0" err="1"/>
              <a:t>Fauriel</a:t>
            </a:r>
            <a:r>
              <a:rPr lang="it-IT" sz="3000" dirty="0"/>
              <a:t> del 3 nov. 1821: a differenza di un francese, che può riferirsi a un uso comune, un italiano, se non è toscano, usa una lingua che non ha mai parlato e che non è adatta a trattare materie e idee moderne.</a:t>
            </a:r>
            <a:endParaRPr lang="it-IT" sz="3000" i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79827" y="350855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MANZONI DI FRONTE AL ROMANZO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364B0B1-0B0E-489A-BED9-E3EF11770EB3}"/>
              </a:ext>
            </a:extLst>
          </p:cNvPr>
          <p:cNvSpPr txBox="1"/>
          <p:nvPr/>
        </p:nvSpPr>
        <p:spPr>
          <a:xfrm>
            <a:off x="239146" y="4376203"/>
            <a:ext cx="1149330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primo esperimento, che risale al </a:t>
            </a:r>
            <a:r>
              <a:rPr lang="it-IT" sz="3000" b="1" dirty="0"/>
              <a:t>1821-23</a:t>
            </a:r>
            <a:r>
              <a:rPr lang="it-IT" sz="3000" dirty="0"/>
              <a:t> e non viene dato alle stampe (</a:t>
            </a:r>
            <a:r>
              <a:rPr lang="it-IT" sz="3000" i="1" dirty="0"/>
              <a:t>Fermo e Lucia</a:t>
            </a:r>
            <a:r>
              <a:rPr lang="it-IT" sz="3000" dirty="0"/>
              <a:t>), non lo soddisfa (nell</a:t>
            </a:r>
            <a:r>
              <a:rPr lang="it-IT" sz="3000" i="1" dirty="0"/>
              <a:t>’Introduzione</a:t>
            </a:r>
            <a:r>
              <a:rPr lang="it-IT" sz="3000" dirty="0"/>
              <a:t>:</a:t>
            </a:r>
            <a:r>
              <a:rPr lang="it-IT" sz="3000" i="1" dirty="0"/>
              <a:t> «</a:t>
            </a:r>
            <a:r>
              <a:rPr lang="it-IT" sz="3000" dirty="0"/>
              <a:t>Scrivo male […] e se conoscessi il modo di scriver bene, non lascerei certo di porlo in opera»): è una lingua </a:t>
            </a:r>
            <a:r>
              <a:rPr lang="it-IT" sz="3000" b="1" dirty="0"/>
              <a:t>eclettica </a:t>
            </a:r>
            <a:r>
              <a:rPr lang="it-IT" sz="3000" dirty="0"/>
              <a:t>forgiata dall’autore, che mescola </a:t>
            </a:r>
            <a:r>
              <a:rPr lang="it-IT" sz="3000" b="1" dirty="0"/>
              <a:t>arcaismi</a:t>
            </a:r>
            <a:r>
              <a:rPr lang="it-IT" sz="3000" dirty="0"/>
              <a:t>, </a:t>
            </a:r>
            <a:r>
              <a:rPr lang="it-IT" sz="3000" b="1" dirty="0"/>
              <a:t>francesismi</a:t>
            </a:r>
            <a:r>
              <a:rPr lang="it-IT" sz="3000" dirty="0"/>
              <a:t>, </a:t>
            </a:r>
            <a:r>
              <a:rPr lang="it-IT" sz="3000" b="1" dirty="0"/>
              <a:t>lombardismi</a:t>
            </a:r>
            <a:r>
              <a:rPr lang="it-IT" sz="3000" dirty="0"/>
              <a:t> e colloquialismi </a:t>
            </a:r>
            <a:r>
              <a:rPr lang="it-IT" sz="3000" b="1" dirty="0"/>
              <a:t>toscani</a:t>
            </a:r>
            <a:r>
              <a:rPr lang="it-IT" sz="3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5213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39144" y="1081500"/>
            <a:ext cx="115730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prima edizione dei </a:t>
            </a:r>
            <a:r>
              <a:rPr lang="it-IT" sz="3000" i="1" dirty="0"/>
              <a:t>Promessi sposi </a:t>
            </a:r>
            <a:r>
              <a:rPr lang="it-IT" sz="3000" dirty="0"/>
              <a:t>esce nel 1827. Manzoni conferisce un assetto più omogeneo e un tono più naturale alla lingua, compiendo un primo significativo passo nella direzione del </a:t>
            </a:r>
            <a:r>
              <a:rPr lang="it-IT" sz="3000" b="1" dirty="0"/>
              <a:t>toscano</a:t>
            </a:r>
            <a:r>
              <a:rPr lang="it-IT" sz="3000" dirty="0"/>
              <a:t>. </a:t>
            </a:r>
          </a:p>
          <a:p>
            <a:pPr algn="just"/>
            <a:r>
              <a:rPr lang="it-IT" sz="3000" dirty="0"/>
              <a:t>Ma si tratta ancora di un toscano assunto per via libresca, anche attraverso strumenti come il </a:t>
            </a:r>
            <a:r>
              <a:rPr lang="it-IT" sz="3000" i="1" dirty="0"/>
              <a:t>Vocabolario Milanese-Italiano </a:t>
            </a:r>
            <a:r>
              <a:rPr lang="it-IT" sz="3000" dirty="0"/>
              <a:t>di Francesco Cherubini (1814) e la </a:t>
            </a:r>
            <a:r>
              <a:rPr lang="it-IT" sz="3000" i="1" dirty="0"/>
              <a:t>Crusca Veronese </a:t>
            </a:r>
            <a:r>
              <a:rPr lang="it-IT" sz="3000" dirty="0"/>
              <a:t>del Cesari (1806-1811).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350855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LA VENTISETTANA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5215FDB-B40D-5F54-8A7C-F97CD5782BD2}"/>
              </a:ext>
            </a:extLst>
          </p:cNvPr>
          <p:cNvSpPr txBox="1"/>
          <p:nvPr/>
        </p:nvSpPr>
        <p:spPr>
          <a:xfrm>
            <a:off x="309485" y="4150765"/>
            <a:ext cx="1157302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Manzoni non è soddisfatto del risultato e inizia una lunga fase di revisione del romanzo, che inizia con il trasferimento a Firenze nello stesso 1827. Inizierà un lungo lavoro di riscrittura, con il parere di consulenti sia popolari (l’istitutrice Emilia Luti) sia colti (Borghi, Cioni, Niccolini), per arrivare al </a:t>
            </a:r>
            <a:r>
              <a:rPr lang="it-IT" sz="3000" b="1" dirty="0"/>
              <a:t>fiorentino dell’uso colto</a:t>
            </a:r>
            <a:r>
              <a:rPr lang="it-IT" sz="3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32581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424374" y="262361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LA QUARANTANA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1CCCE97-563B-40E6-AEBE-6769686C7DE9}"/>
              </a:ext>
            </a:extLst>
          </p:cNvPr>
          <p:cNvSpPr txBox="1"/>
          <p:nvPr/>
        </p:nvSpPr>
        <p:spPr>
          <a:xfrm>
            <a:off x="424374" y="826671"/>
            <a:ext cx="115730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revisione segue </a:t>
            </a:r>
            <a:r>
              <a:rPr lang="it-IT" sz="3000" b="1" dirty="0"/>
              <a:t>4 direttrici</a:t>
            </a:r>
            <a:endParaRPr lang="it-IT" sz="3000" b="1" i="1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40358E7-055D-4740-8A44-CA05CC95010A}"/>
              </a:ext>
            </a:extLst>
          </p:cNvPr>
          <p:cNvSpPr txBox="1"/>
          <p:nvPr/>
        </p:nvSpPr>
        <p:spPr>
          <a:xfrm>
            <a:off x="147710" y="1473002"/>
            <a:ext cx="1189658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rabicParenR"/>
            </a:pPr>
            <a:r>
              <a:rPr lang="it-IT" sz="2900" u="sng" dirty="0"/>
              <a:t>Eliminazione di </a:t>
            </a:r>
            <a:r>
              <a:rPr lang="it-IT" sz="2900" b="1" u="sng" dirty="0"/>
              <a:t>forme auliche e arcaiche </a:t>
            </a:r>
            <a:endParaRPr lang="it-IT" sz="2900" dirty="0"/>
          </a:p>
          <a:p>
            <a:pPr algn="just"/>
            <a:r>
              <a:rPr lang="it-IT" sz="2900" i="1" dirty="0"/>
              <a:t>      - </a:t>
            </a:r>
            <a:r>
              <a:rPr lang="it-IT" sz="2900" dirty="0" err="1"/>
              <a:t>fonomorfologia</a:t>
            </a:r>
            <a:r>
              <a:rPr lang="it-IT" sz="2900" dirty="0"/>
              <a:t>:</a:t>
            </a:r>
            <a:r>
              <a:rPr lang="it-IT" sz="2900" i="1" dirty="0"/>
              <a:t> nimico</a:t>
            </a:r>
            <a:r>
              <a:rPr lang="it-IT" sz="2900" dirty="0"/>
              <a:t> &gt; </a:t>
            </a:r>
            <a:r>
              <a:rPr lang="it-IT" sz="2900" i="1" dirty="0"/>
              <a:t>nemico</a:t>
            </a:r>
            <a:r>
              <a:rPr lang="it-IT" sz="2900" dirty="0"/>
              <a:t>, </a:t>
            </a:r>
            <a:r>
              <a:rPr lang="it-IT" sz="2900" i="1" dirty="0"/>
              <a:t>romore</a:t>
            </a:r>
            <a:r>
              <a:rPr lang="it-IT" sz="2900" dirty="0"/>
              <a:t> &gt; </a:t>
            </a:r>
            <a:r>
              <a:rPr lang="it-IT" sz="2900" i="1" dirty="0"/>
              <a:t>rumore</a:t>
            </a:r>
            <a:r>
              <a:rPr lang="it-IT" sz="2900" dirty="0"/>
              <a:t>, </a:t>
            </a:r>
            <a:r>
              <a:rPr lang="it-IT" sz="2900" i="1" dirty="0"/>
              <a:t>conchiudere</a:t>
            </a:r>
            <a:r>
              <a:rPr lang="it-IT" sz="2900" dirty="0"/>
              <a:t>  </a:t>
            </a:r>
          </a:p>
          <a:p>
            <a:pPr algn="just"/>
            <a:r>
              <a:rPr lang="it-IT" sz="2900" dirty="0"/>
              <a:t>                                               &gt; </a:t>
            </a:r>
            <a:r>
              <a:rPr lang="it-IT" sz="2900" i="1" dirty="0"/>
              <a:t>concludere</a:t>
            </a:r>
          </a:p>
          <a:p>
            <a:pPr algn="just"/>
            <a:r>
              <a:rPr lang="it-IT" sz="2900" dirty="0"/>
              <a:t>       - lessico: </a:t>
            </a:r>
            <a:r>
              <a:rPr lang="it-IT" sz="2900" i="1" dirty="0"/>
              <a:t>aere </a:t>
            </a:r>
            <a:r>
              <a:rPr lang="it-IT" sz="2900" dirty="0"/>
              <a:t>&gt; </a:t>
            </a:r>
            <a:r>
              <a:rPr lang="it-IT" sz="2900" i="1" dirty="0"/>
              <a:t>aria</a:t>
            </a:r>
            <a:r>
              <a:rPr lang="it-IT" sz="2900" dirty="0"/>
              <a:t>, </a:t>
            </a:r>
            <a:r>
              <a:rPr lang="it-IT" sz="2900" i="1" dirty="0"/>
              <a:t>amaritudine </a:t>
            </a:r>
            <a:r>
              <a:rPr lang="it-IT" sz="2900" dirty="0"/>
              <a:t>&gt; </a:t>
            </a:r>
            <a:r>
              <a:rPr lang="it-IT" sz="2900" i="1" dirty="0"/>
              <a:t>amarezza, fidanza </a:t>
            </a:r>
            <a:r>
              <a:rPr lang="it-IT" sz="2900" dirty="0"/>
              <a:t>&gt; </a:t>
            </a:r>
            <a:r>
              <a:rPr lang="it-IT" sz="2900" i="1" dirty="0"/>
              <a:t>fiducia</a:t>
            </a:r>
            <a:r>
              <a:rPr lang="it-IT" sz="2900" dirty="0"/>
              <a:t>, </a:t>
            </a:r>
          </a:p>
          <a:p>
            <a:pPr algn="just"/>
            <a:r>
              <a:rPr lang="it-IT" sz="2900" i="1" dirty="0"/>
              <a:t>                           tema</a:t>
            </a:r>
            <a:r>
              <a:rPr lang="it-IT" sz="2900" dirty="0"/>
              <a:t> &gt; </a:t>
            </a:r>
            <a:r>
              <a:rPr lang="it-IT" sz="2900" i="1" dirty="0"/>
              <a:t>paura</a:t>
            </a:r>
            <a:r>
              <a:rPr lang="it-IT" sz="2900" dirty="0"/>
              <a:t>, </a:t>
            </a:r>
            <a:r>
              <a:rPr lang="it-IT" sz="2900" i="1" dirty="0"/>
              <a:t>uopo </a:t>
            </a:r>
            <a:r>
              <a:rPr lang="it-IT" sz="2900" dirty="0"/>
              <a:t>&gt; </a:t>
            </a:r>
            <a:r>
              <a:rPr lang="it-IT" sz="2900" i="1" dirty="0"/>
              <a:t>bisogno</a:t>
            </a:r>
            <a:r>
              <a:rPr lang="it-IT" sz="2900" dirty="0"/>
              <a:t>, </a:t>
            </a:r>
            <a:r>
              <a:rPr lang="it-IT" sz="2900" i="1" dirty="0"/>
              <a:t>ricordanza </a:t>
            </a:r>
            <a:r>
              <a:rPr lang="it-IT" sz="2900" dirty="0"/>
              <a:t>&gt; </a:t>
            </a:r>
            <a:r>
              <a:rPr lang="it-IT" sz="2900" i="1" dirty="0"/>
              <a:t>memoria.</a:t>
            </a:r>
            <a:r>
              <a:rPr lang="it-IT" sz="2900" dirty="0"/>
              <a:t>   </a:t>
            </a:r>
          </a:p>
          <a:p>
            <a:pPr algn="just"/>
            <a:r>
              <a:rPr lang="it-IT" sz="2900" dirty="0"/>
              <a:t>       -  sintassi: elimina l’inversione </a:t>
            </a:r>
            <a:r>
              <a:rPr lang="it-IT" sz="2900" i="1" dirty="0"/>
              <a:t>s’era di nuovo veduto </a:t>
            </a:r>
            <a:r>
              <a:rPr lang="it-IT" sz="2900" dirty="0"/>
              <a:t>&gt; </a:t>
            </a:r>
            <a:r>
              <a:rPr lang="it-IT" sz="2900" i="1" dirty="0"/>
              <a:t>s’era visto di nuovo</a:t>
            </a:r>
            <a:r>
              <a:rPr lang="it-IT" sz="2900" dirty="0"/>
              <a:t>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E2AA072-5FBD-D4D2-976B-E17BAFF75C9C}"/>
              </a:ext>
            </a:extLst>
          </p:cNvPr>
          <p:cNvSpPr txBox="1"/>
          <p:nvPr/>
        </p:nvSpPr>
        <p:spPr>
          <a:xfrm>
            <a:off x="147710" y="4335324"/>
            <a:ext cx="11849693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2) </a:t>
            </a:r>
            <a:r>
              <a:rPr lang="it-IT" sz="2900" u="sng" dirty="0"/>
              <a:t>Introduzione di </a:t>
            </a:r>
            <a:r>
              <a:rPr lang="it-IT" sz="2900" b="1" u="sng" dirty="0"/>
              <a:t>forme fiorentine</a:t>
            </a:r>
            <a:r>
              <a:rPr lang="it-IT" sz="2900" b="1" dirty="0"/>
              <a:t> </a:t>
            </a:r>
            <a:r>
              <a:rPr lang="it-IT" sz="2900" dirty="0"/>
              <a:t>(ma non popolari)</a:t>
            </a:r>
          </a:p>
          <a:p>
            <a:pPr algn="just"/>
            <a:r>
              <a:rPr lang="it-IT" sz="2900" i="1" dirty="0"/>
              <a:t>     - </a:t>
            </a:r>
            <a:r>
              <a:rPr lang="it-IT" sz="2900" dirty="0"/>
              <a:t>fonologia: Riduzione di </a:t>
            </a:r>
            <a:r>
              <a:rPr lang="it-IT" sz="2900" i="1" dirty="0" err="1"/>
              <a:t>uo</a:t>
            </a:r>
            <a:r>
              <a:rPr lang="it-IT" sz="2900" i="1" dirty="0"/>
              <a:t> </a:t>
            </a:r>
            <a:r>
              <a:rPr lang="it-IT" sz="2900" dirty="0"/>
              <a:t>a </a:t>
            </a:r>
            <a:r>
              <a:rPr lang="it-IT" sz="2900" i="1" dirty="0"/>
              <a:t>o</a:t>
            </a:r>
            <a:r>
              <a:rPr lang="it-IT" sz="2900" dirty="0"/>
              <a:t> dopo palatale (</a:t>
            </a:r>
            <a:r>
              <a:rPr lang="it-IT" sz="2900" i="1" dirty="0"/>
              <a:t>giuoco</a:t>
            </a:r>
            <a:r>
              <a:rPr lang="it-IT" sz="2900" dirty="0"/>
              <a:t> &gt; </a:t>
            </a:r>
            <a:r>
              <a:rPr lang="it-IT" sz="2900" i="1" dirty="0"/>
              <a:t>gioco</a:t>
            </a:r>
            <a:r>
              <a:rPr lang="it-IT" sz="2900" dirty="0"/>
              <a:t>, </a:t>
            </a:r>
            <a:r>
              <a:rPr lang="it-IT" sz="2900" i="1" dirty="0" err="1"/>
              <a:t>spagnuolo</a:t>
            </a:r>
            <a:r>
              <a:rPr lang="it-IT" sz="2900" dirty="0"/>
              <a:t> &gt; </a:t>
            </a:r>
          </a:p>
          <a:p>
            <a:pPr algn="just"/>
            <a:r>
              <a:rPr lang="it-IT" sz="2900" i="1" dirty="0"/>
              <a:t>                        spagnolo </a:t>
            </a:r>
            <a:r>
              <a:rPr lang="it-IT" sz="2900" dirty="0"/>
              <a:t>ma resta </a:t>
            </a:r>
            <a:r>
              <a:rPr lang="it-IT" sz="2900" i="1" dirty="0"/>
              <a:t>figliuolo</a:t>
            </a:r>
            <a:r>
              <a:rPr lang="it-IT" sz="2900" dirty="0"/>
              <a:t>) </a:t>
            </a:r>
          </a:p>
          <a:p>
            <a:pPr algn="just"/>
            <a:r>
              <a:rPr lang="it-IT" sz="2900" dirty="0"/>
              <a:t>     - morfologia: </a:t>
            </a:r>
            <a:r>
              <a:rPr lang="it-IT" sz="2900" i="1" dirty="0"/>
              <a:t>egli, ella </a:t>
            </a:r>
            <a:r>
              <a:rPr lang="it-IT" sz="2900" dirty="0"/>
              <a:t>&gt; </a:t>
            </a:r>
            <a:r>
              <a:rPr lang="it-IT" sz="2900" i="1" dirty="0"/>
              <a:t>lui, lei</a:t>
            </a:r>
            <a:r>
              <a:rPr lang="it-IT" sz="2900" dirty="0"/>
              <a:t>; </a:t>
            </a:r>
            <a:r>
              <a:rPr lang="it-IT" sz="2900" i="1" dirty="0"/>
              <a:t>io</a:t>
            </a:r>
            <a:r>
              <a:rPr lang="it-IT" sz="2900" dirty="0"/>
              <a:t> </a:t>
            </a:r>
            <a:r>
              <a:rPr lang="it-IT" sz="2900" i="1" dirty="0"/>
              <a:t>andava &gt; io</a:t>
            </a:r>
            <a:r>
              <a:rPr lang="it-IT" sz="2900" dirty="0"/>
              <a:t> </a:t>
            </a:r>
            <a:r>
              <a:rPr lang="it-IT" sz="2900" i="1" dirty="0"/>
              <a:t>andavo; che cosa &gt; cosa</a:t>
            </a:r>
          </a:p>
          <a:p>
            <a:pPr algn="just"/>
            <a:r>
              <a:rPr lang="it-IT" sz="2900" b="1" dirty="0"/>
              <a:t>     - </a:t>
            </a:r>
            <a:r>
              <a:rPr lang="it-IT" sz="2900" dirty="0"/>
              <a:t>lessico: </a:t>
            </a:r>
            <a:r>
              <a:rPr lang="it-IT" sz="2900" i="1" dirty="0"/>
              <a:t>spedito </a:t>
            </a:r>
            <a:r>
              <a:rPr lang="it-IT" sz="2900" dirty="0"/>
              <a:t>&gt; </a:t>
            </a:r>
            <a:r>
              <a:rPr lang="it-IT" sz="2900" i="1" dirty="0"/>
              <a:t>lesto</a:t>
            </a:r>
            <a:r>
              <a:rPr lang="it-IT" sz="2900" dirty="0"/>
              <a:t>, </a:t>
            </a:r>
            <a:r>
              <a:rPr lang="it-IT" sz="2900" i="1" dirty="0"/>
              <a:t>cominciare </a:t>
            </a:r>
            <a:r>
              <a:rPr lang="it-IT" sz="2900" dirty="0"/>
              <a:t>&gt; </a:t>
            </a:r>
            <a:r>
              <a:rPr lang="it-IT" sz="2900" i="1" dirty="0"/>
              <a:t>principiare, </a:t>
            </a:r>
            <a:r>
              <a:rPr lang="it-IT" sz="2900" dirty="0"/>
              <a:t> </a:t>
            </a:r>
            <a:r>
              <a:rPr lang="it-IT" sz="2900" i="1" dirty="0"/>
              <a:t>mica</a:t>
            </a:r>
            <a:r>
              <a:rPr lang="it-IT" sz="2900" dirty="0"/>
              <a:t> &gt; </a:t>
            </a:r>
            <a:r>
              <a:rPr lang="it-IT" sz="2900" i="1" dirty="0"/>
              <a:t>punto</a:t>
            </a:r>
            <a:endParaRPr lang="it-IT" sz="2900" dirty="0"/>
          </a:p>
        </p:txBody>
      </p:sp>
    </p:spTree>
    <p:extLst>
      <p:ext uri="{BB962C8B-B14F-4D97-AF65-F5344CB8AC3E}">
        <p14:creationId xmlns:p14="http://schemas.microsoft.com/office/powerpoint/2010/main" val="290989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560361" y="161458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LA QUARANTANA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2E57696-6A66-4C22-9B30-9A8E37564248}"/>
              </a:ext>
            </a:extLst>
          </p:cNvPr>
          <p:cNvSpPr txBox="1"/>
          <p:nvPr/>
        </p:nvSpPr>
        <p:spPr>
          <a:xfrm>
            <a:off x="242290" y="1011470"/>
            <a:ext cx="11655302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3) </a:t>
            </a:r>
            <a:r>
              <a:rPr lang="it-IT" sz="2900" u="sng" dirty="0"/>
              <a:t>Eliminazione di </a:t>
            </a:r>
            <a:r>
              <a:rPr lang="it-IT" sz="2900" b="1" u="sng" dirty="0"/>
              <a:t>forme concorrenti</a:t>
            </a:r>
            <a:r>
              <a:rPr lang="it-IT" sz="2900" b="1" dirty="0"/>
              <a:t> </a:t>
            </a:r>
            <a:r>
              <a:rPr lang="it-IT" sz="2900" dirty="0"/>
              <a:t>(anche se entrambe fiorentine)</a:t>
            </a:r>
          </a:p>
          <a:p>
            <a:pPr algn="just"/>
            <a:r>
              <a:rPr lang="it-IT" sz="2900" dirty="0"/>
              <a:t>     hanno la meglio </a:t>
            </a:r>
            <a:r>
              <a:rPr lang="it-IT" sz="2900" i="1" dirty="0"/>
              <a:t>domandare </a:t>
            </a:r>
            <a:r>
              <a:rPr lang="it-IT" sz="2900" dirty="0"/>
              <a:t>su </a:t>
            </a:r>
            <a:r>
              <a:rPr lang="it-IT" sz="2900" i="1" dirty="0"/>
              <a:t>dimandare, questione </a:t>
            </a:r>
            <a:r>
              <a:rPr lang="it-IT" sz="2900" dirty="0"/>
              <a:t>su</a:t>
            </a:r>
            <a:r>
              <a:rPr lang="it-IT" sz="2900" i="1" dirty="0"/>
              <a:t> quistione, uguale</a:t>
            </a:r>
            <a:r>
              <a:rPr lang="it-IT" sz="2900" dirty="0"/>
              <a:t>   </a:t>
            </a:r>
          </a:p>
          <a:p>
            <a:pPr algn="just"/>
            <a:r>
              <a:rPr lang="it-IT" sz="2900" dirty="0"/>
              <a:t>     su </a:t>
            </a:r>
            <a:r>
              <a:rPr lang="it-IT" sz="2900" i="1" dirty="0"/>
              <a:t>eguale, lacrima </a:t>
            </a:r>
            <a:r>
              <a:rPr lang="it-IT" sz="2900" dirty="0"/>
              <a:t>su </a:t>
            </a:r>
            <a:r>
              <a:rPr lang="it-IT" sz="2900" i="1" dirty="0"/>
              <a:t>lagrima</a:t>
            </a:r>
            <a:r>
              <a:rPr lang="it-IT" sz="2900" dirty="0"/>
              <a:t>,</a:t>
            </a:r>
            <a:r>
              <a:rPr lang="it-IT" sz="2900" i="1" dirty="0"/>
              <a:t> tra </a:t>
            </a:r>
            <a:r>
              <a:rPr lang="it-IT" sz="2900" dirty="0"/>
              <a:t>su</a:t>
            </a:r>
            <a:r>
              <a:rPr lang="it-IT" sz="2900" i="1" dirty="0"/>
              <a:t> fra </a:t>
            </a:r>
            <a:r>
              <a:rPr lang="it-IT" sz="2900" dirty="0"/>
              <a:t>(al punto di modificare un passo).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EB461EA-9B73-4863-AF0E-4CBD14B5E34E}"/>
              </a:ext>
            </a:extLst>
          </p:cNvPr>
          <p:cNvSpPr txBox="1"/>
          <p:nvPr/>
        </p:nvSpPr>
        <p:spPr>
          <a:xfrm>
            <a:off x="242288" y="2899367"/>
            <a:ext cx="12126355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4) </a:t>
            </a:r>
            <a:r>
              <a:rPr lang="it-IT" sz="2900" u="sng" dirty="0"/>
              <a:t>Eliminazione di </a:t>
            </a:r>
            <a:r>
              <a:rPr lang="it-IT" sz="2900" b="1" u="sng" dirty="0"/>
              <a:t>lombardismi</a:t>
            </a:r>
            <a:r>
              <a:rPr lang="it-IT" sz="2900" dirty="0"/>
              <a:t> </a:t>
            </a:r>
          </a:p>
          <a:p>
            <a:pPr algn="just"/>
            <a:r>
              <a:rPr lang="it-IT" sz="2900" dirty="0"/>
              <a:t>     </a:t>
            </a:r>
            <a:r>
              <a:rPr lang="it-IT" sz="2900" i="1" dirty="0"/>
              <a:t>pontando </a:t>
            </a:r>
            <a:r>
              <a:rPr lang="it-IT" sz="2900" dirty="0"/>
              <a:t>&gt; </a:t>
            </a:r>
            <a:r>
              <a:rPr lang="it-IT" sz="2900" i="1" dirty="0"/>
              <a:t>puntando</a:t>
            </a:r>
            <a:r>
              <a:rPr lang="it-IT" sz="2900" dirty="0"/>
              <a:t>, </a:t>
            </a:r>
            <a:r>
              <a:rPr lang="it-IT" sz="2900" i="1" dirty="0" err="1"/>
              <a:t>martorello</a:t>
            </a:r>
            <a:r>
              <a:rPr lang="it-IT" sz="2900" i="1" dirty="0"/>
              <a:t> </a:t>
            </a:r>
            <a:r>
              <a:rPr lang="it-IT" sz="2900" dirty="0"/>
              <a:t>&gt; </a:t>
            </a:r>
            <a:r>
              <a:rPr lang="it-IT" sz="2900" i="1" dirty="0"/>
              <a:t>sempliciotto</a:t>
            </a:r>
            <a:r>
              <a:rPr lang="it-IT" sz="2900" dirty="0"/>
              <a:t>, </a:t>
            </a:r>
            <a:r>
              <a:rPr lang="it-IT" sz="2900" i="1" dirty="0"/>
              <a:t>cera </a:t>
            </a:r>
            <a:r>
              <a:rPr lang="it-IT" sz="2900" dirty="0"/>
              <a:t>&gt; </a:t>
            </a:r>
            <a:r>
              <a:rPr lang="it-IT" sz="2900" i="1" dirty="0"/>
              <a:t>viso</a:t>
            </a:r>
            <a:r>
              <a:rPr lang="it-IT" sz="2900" dirty="0"/>
              <a:t> </a:t>
            </a:r>
          </a:p>
          <a:p>
            <a:pPr algn="just"/>
            <a:r>
              <a:rPr lang="it-IT" sz="2900" i="1" dirty="0"/>
              <a:t>     marrone</a:t>
            </a:r>
            <a:r>
              <a:rPr lang="it-IT" sz="2900" dirty="0"/>
              <a:t> &gt; </a:t>
            </a:r>
            <a:r>
              <a:rPr lang="it-IT" sz="2900" i="1" dirty="0"/>
              <a:t>sbaglio</a:t>
            </a:r>
            <a:r>
              <a:rPr lang="it-IT" sz="2900" dirty="0"/>
              <a:t>, </a:t>
            </a:r>
            <a:r>
              <a:rPr lang="it-IT" sz="2900" i="1" dirty="0"/>
              <a:t>scappare su </a:t>
            </a:r>
            <a:r>
              <a:rPr lang="it-IT" sz="2900" dirty="0"/>
              <a:t>&gt; </a:t>
            </a:r>
            <a:r>
              <a:rPr lang="it-IT" sz="2900" i="1" dirty="0"/>
              <a:t>scappare fuori </a:t>
            </a:r>
            <a:endParaRPr lang="it-IT" sz="29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EF6A0FF-3503-DB1A-26B0-0CFFDE918A97}"/>
              </a:ext>
            </a:extLst>
          </p:cNvPr>
          <p:cNvSpPr txBox="1"/>
          <p:nvPr/>
        </p:nvSpPr>
        <p:spPr>
          <a:xfrm>
            <a:off x="242288" y="4661057"/>
            <a:ext cx="1152022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3000" b="0" i="0" u="none" strike="noStrike" baseline="0" dirty="0"/>
              <a:t>La </a:t>
            </a:r>
            <a:r>
              <a:rPr lang="it-IT" sz="3000" b="1" i="0" u="none" strike="noStrike" baseline="0" dirty="0"/>
              <a:t>sintassi</a:t>
            </a:r>
            <a:r>
              <a:rPr lang="it-IT" sz="3000" b="0" i="0" u="none" strike="noStrike" baseline="0" dirty="0"/>
              <a:t> già nella Ventisettana era ricca di forme del </a:t>
            </a:r>
            <a:r>
              <a:rPr lang="it-IT" sz="3000" b="1" i="0" u="none" strike="noStrike" baseline="0" dirty="0"/>
              <a:t>parlato</a:t>
            </a:r>
            <a:r>
              <a:rPr lang="it-IT" sz="3000" b="0" i="0" u="none" strike="noStrike" baseline="0" dirty="0"/>
              <a:t> (dislocazioni, frasi scisse, anacoluti, </a:t>
            </a:r>
            <a:r>
              <a:rPr lang="it-IT" sz="3000" b="0" i="1" u="none" strike="noStrike" baseline="0" dirty="0"/>
              <a:t>ci </a:t>
            </a:r>
            <a:r>
              <a:rPr lang="it-IT" sz="3000" b="0" u="none" strike="noStrike" baseline="0" dirty="0"/>
              <a:t>attualizzante</a:t>
            </a:r>
            <a:r>
              <a:rPr lang="it-IT" sz="3000" b="0" i="0" u="none" strike="noStrike" baseline="0" dirty="0"/>
              <a:t>). In diversi casi, nella Quarantana queste strutture </a:t>
            </a:r>
            <a:r>
              <a:rPr lang="it-IT" sz="3000" dirty="0"/>
              <a:t>sono incrementate e accentuate: </a:t>
            </a:r>
          </a:p>
          <a:p>
            <a:pPr algn="just"/>
            <a:r>
              <a:rPr lang="it-IT" sz="3000" b="0" i="1" u="none" strike="noStrike" baseline="0" dirty="0"/>
              <a:t>avrete pane </a:t>
            </a:r>
            <a:r>
              <a:rPr lang="it-IT" sz="3000" b="0" i="0" u="none" strike="noStrike" baseline="0" dirty="0"/>
              <a:t>&gt; </a:t>
            </a:r>
            <a:r>
              <a:rPr lang="it-IT" sz="3000" b="0" i="1" u="none" strike="noStrike" baseline="0" dirty="0"/>
              <a:t>pane, ne avrete</a:t>
            </a:r>
            <a:endParaRPr lang="it-IT" sz="3000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1569029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6" y="1066152"/>
            <a:ext cx="115904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Le innovazioni manzoniane della Quarantana non avranno un’immediata diffusione: solo con l’Unità d’Italia si assisterà al grande successo del modello manzoniano.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419821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LA PROSA DI PRIMO OTTOCENTO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0AFD2BA-9E8C-00B2-A53B-3FB2240DD03D}"/>
              </a:ext>
            </a:extLst>
          </p:cNvPr>
          <p:cNvSpPr txBox="1"/>
          <p:nvPr/>
        </p:nvSpPr>
        <p:spPr>
          <a:xfrm>
            <a:off x="379825" y="2451147"/>
            <a:ext cx="115905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La letteratura del primo Ottocento è ancora molto legata alla tradizione:</a:t>
            </a:r>
          </a:p>
          <a:p>
            <a:pPr marL="457200" indent="-457200" algn="just">
              <a:buFontTx/>
              <a:buChar char="-"/>
            </a:pPr>
            <a:r>
              <a:rPr lang="it-IT" sz="2800" dirty="0"/>
              <a:t>Si va dagli eccessi del purismo, con le novelle di </a:t>
            </a:r>
            <a:r>
              <a:rPr lang="it-IT" sz="2800" b="1" dirty="0"/>
              <a:t>Cesari</a:t>
            </a:r>
            <a:r>
              <a:rPr lang="it-IT" sz="2800" dirty="0"/>
              <a:t>, che adottano strutture arcaiche come la paraipotassi, o i romanzi d’appendice di </a:t>
            </a:r>
            <a:r>
              <a:rPr lang="it-IT" sz="2800" b="1" dirty="0"/>
              <a:t>Antonio Bresciani</a:t>
            </a:r>
            <a:r>
              <a:rPr lang="it-IT" sz="2800" dirty="0"/>
              <a:t>, che si ispirano ancora al modello boccacciano;</a:t>
            </a:r>
          </a:p>
          <a:p>
            <a:pPr marL="457200" indent="-457200" algn="just">
              <a:buFontTx/>
              <a:buChar char="-"/>
            </a:pPr>
            <a:r>
              <a:rPr lang="it-IT" sz="2800" dirty="0"/>
              <a:t>Al romanzo storico che imita il Manzoni della ventisettana (</a:t>
            </a:r>
            <a:r>
              <a:rPr lang="it-IT" sz="2800" b="1" dirty="0"/>
              <a:t>D’Azeglio, Cantù</a:t>
            </a:r>
            <a:r>
              <a:rPr lang="it-IT" sz="2800" dirty="0"/>
              <a:t>, </a:t>
            </a:r>
            <a:r>
              <a:rPr lang="it-IT" sz="2800" b="1" dirty="0"/>
              <a:t>Grossi</a:t>
            </a:r>
            <a:r>
              <a:rPr lang="it-IT" sz="2800" dirty="0"/>
              <a:t>), mescolando lombardismi, francesismi, toscanismi;</a:t>
            </a:r>
          </a:p>
          <a:p>
            <a:pPr marL="457200" indent="-457200" algn="just">
              <a:buFontTx/>
              <a:buChar char="-"/>
            </a:pPr>
            <a:r>
              <a:rPr lang="it-IT" sz="2800" dirty="0"/>
              <a:t>Ad autori che scelgono strade diverse da quella manzoniana, come </a:t>
            </a:r>
            <a:r>
              <a:rPr lang="it-IT" sz="2800" b="1" dirty="0"/>
              <a:t>Niccolò Tommaseo</a:t>
            </a:r>
            <a:r>
              <a:rPr lang="it-IT" sz="2800" dirty="0"/>
              <a:t>, che in </a:t>
            </a:r>
            <a:r>
              <a:rPr lang="it-IT" sz="2800" i="1" dirty="0"/>
              <a:t>Fede e bellezza</a:t>
            </a:r>
            <a:r>
              <a:rPr lang="it-IT" sz="2800" dirty="0"/>
              <a:t> (1840) adotta un toscano nettamente popolare, o </a:t>
            </a:r>
            <a:r>
              <a:rPr lang="it-IT" sz="2800" b="1" dirty="0"/>
              <a:t>Ippolito Nievo</a:t>
            </a:r>
            <a:r>
              <a:rPr lang="it-IT" sz="2800" dirty="0"/>
              <a:t>, che nelle </a:t>
            </a:r>
            <a:r>
              <a:rPr lang="it-IT" sz="2800" i="1" dirty="0"/>
              <a:t>Confessioni di un italiano </a:t>
            </a:r>
            <a:r>
              <a:rPr lang="it-IT" sz="2800" dirty="0"/>
              <a:t>(1856) mescola tratti tradizionali, popolari e regionali (settentrionali).</a:t>
            </a:r>
          </a:p>
        </p:txBody>
      </p:sp>
    </p:spTree>
    <p:extLst>
      <p:ext uri="{BB962C8B-B14F-4D97-AF65-F5344CB8AC3E}">
        <p14:creationId xmlns:p14="http://schemas.microsoft.com/office/powerpoint/2010/main" val="387314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F0AB53E6B8474792A5D2F6E1AF5785" ma:contentTypeVersion="8" ma:contentTypeDescription="Creare un nuovo documento." ma:contentTypeScope="" ma:versionID="509c79504297fbdae453552ea472d785">
  <xsd:schema xmlns:xsd="http://www.w3.org/2001/XMLSchema" xmlns:xs="http://www.w3.org/2001/XMLSchema" xmlns:p="http://schemas.microsoft.com/office/2006/metadata/properties" xmlns:ns2="5dd4c065-6648-43c9-875b-980274226d33" xmlns:ns3="863e0e5f-3d9b-451e-b156-d3f330847df2" targetNamespace="http://schemas.microsoft.com/office/2006/metadata/properties" ma:root="true" ma:fieldsID="2b7c1b56c42645f6efc35ea2c2befd36" ns2:_="" ns3:_="">
    <xsd:import namespace="5dd4c065-6648-43c9-875b-980274226d33"/>
    <xsd:import namespace="863e0e5f-3d9b-451e-b156-d3f330847df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4c065-6648-43c9-875b-980274226d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3e0e5f-3d9b-451e-b156-d3f330847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_Flow_SignoffStatus" ma:index="15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863e0e5f-3d9b-451e-b156-d3f330847df2" xsi:nil="true"/>
  </documentManagement>
</p:properties>
</file>

<file path=customXml/itemProps1.xml><?xml version="1.0" encoding="utf-8"?>
<ds:datastoreItem xmlns:ds="http://schemas.openxmlformats.org/officeDocument/2006/customXml" ds:itemID="{A0BC7FFA-A936-4102-A6F5-B9824CB438E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ACA6C59-85C5-4AB4-9E52-61B86CFFAF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d4c065-6648-43c9-875b-980274226d33"/>
    <ds:schemaRef ds:uri="863e0e5f-3d9b-451e-b156-d3f330847d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D1CC2C4-297C-4400-B206-8304F3EB9E4D}">
  <ds:schemaRefs>
    <ds:schemaRef ds:uri="http://schemas.microsoft.com/office/2006/metadata/properties"/>
    <ds:schemaRef ds:uri="http://schemas.microsoft.com/office/infopath/2007/PartnerControls"/>
    <ds:schemaRef ds:uri="863e0e5f-3d9b-451e-b156-d3f330847df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670</TotalTime>
  <Words>1244</Words>
  <Application>Microsoft Office PowerPoint</Application>
  <PresentationFormat>Widescreen</PresentationFormat>
  <Paragraphs>59</Paragraphs>
  <Slides>9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Emiliano Picchiorri</cp:lastModifiedBy>
  <cp:revision>77</cp:revision>
  <dcterms:created xsi:type="dcterms:W3CDTF">2017-03-09T18:13:56Z</dcterms:created>
  <dcterms:modified xsi:type="dcterms:W3CDTF">2024-04-06T21:08:58Z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0x01010053F0AB53E6B8474792A5D2F6E1AF5785</vt:lpwstr>
  </property>
</Properties>
</file>