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66" r:id="rId6"/>
    <p:sldId id="269" r:id="rId7"/>
    <p:sldId id="265" r:id="rId8"/>
    <p:sldId id="267" r:id="rId9"/>
    <p:sldId id="268" r:id="rId10"/>
    <p:sldId id="264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01/04/2025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73147" y="1192518"/>
            <a:ext cx="1164570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Crusca consolida il suo primato nel Settecento: significativo è lo scontro con il senese </a:t>
            </a:r>
            <a:r>
              <a:rPr lang="it-IT" sz="3000" b="1" dirty="0"/>
              <a:t>Girolamo Gigli</a:t>
            </a:r>
            <a:r>
              <a:rPr lang="it-IT" sz="3000" dirty="0"/>
              <a:t>, autore nel 1717 del </a:t>
            </a:r>
            <a:r>
              <a:rPr lang="it-IT" sz="3000" i="1" dirty="0"/>
              <a:t>Vocabolario </a:t>
            </a:r>
            <a:r>
              <a:rPr lang="it-IT" sz="3000" i="1" dirty="0" err="1"/>
              <a:t>cateriniano</a:t>
            </a:r>
            <a:r>
              <a:rPr lang="it-IT" sz="3000" dirty="0"/>
              <a:t>, ispirato alla lingua di S. Caterina da Siena, che contesta il primato del fiorentino. L’aspra polemica con la Crusca e con la famiglia Medici porterà all’esilio di Gigli e al rogo del vocabolario sulla pubblica piazza.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1950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CRUSCA NEL SETTECENTO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9924D98-F5E3-1AC2-5D4A-B325D84505FE}"/>
              </a:ext>
            </a:extLst>
          </p:cNvPr>
          <p:cNvSpPr txBox="1"/>
          <p:nvPr/>
        </p:nvSpPr>
        <p:spPr>
          <a:xfrm>
            <a:off x="379827" y="3787412"/>
            <a:ext cx="1164570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/>
              <a:t>Tra il 1729 e il 1738 esce la </a:t>
            </a:r>
            <a:r>
              <a:rPr lang="it-IT" sz="3000" b="1" dirty="0"/>
              <a:t>IV edizione </a:t>
            </a:r>
            <a:r>
              <a:rPr lang="it-IT" sz="3000" dirty="0"/>
              <a:t>del vocabolario della </a:t>
            </a:r>
            <a:r>
              <a:rPr lang="it-IT" sz="3000" b="1" dirty="0"/>
              <a:t>Crusca</a:t>
            </a:r>
            <a:r>
              <a:rPr lang="it-IT" sz="3000" dirty="0"/>
              <a:t>, l’ultima completa. La mole cresce da 3 a 6 volumi: aumenta il numero di parole ma anche il numero di esempi letterari; l’opera si consolida non solo come strumento di norma lessicale ma anche come </a:t>
            </a:r>
            <a:r>
              <a:rPr lang="it-IT" sz="3000" i="1" dirty="0"/>
              <a:t>thesaurus </a:t>
            </a:r>
            <a:r>
              <a:rPr lang="it-IT" sz="3000" dirty="0"/>
              <a:t>della lingua letteraria (cresce il numero di voci </a:t>
            </a:r>
            <a:r>
              <a:rPr lang="it-IT" sz="3000" i="1" dirty="0"/>
              <a:t>arcaiche</a:t>
            </a:r>
            <a:r>
              <a:rPr lang="it-IT" sz="3000" dirty="0"/>
              <a:t>, giudicate uscite dall’uso e registrate con finalità documentarie).</a:t>
            </a:r>
          </a:p>
        </p:txBody>
      </p:sp>
    </p:spTree>
    <p:extLst>
      <p:ext uri="{BB962C8B-B14F-4D97-AF65-F5344CB8AC3E}">
        <p14:creationId xmlns:p14="http://schemas.microsoft.com/office/powerpoint/2010/main" val="35188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B50B2E75-489B-7DC3-B796-9391AEF392A0}"/>
              </a:ext>
            </a:extLst>
          </p:cNvPr>
          <p:cNvSpPr txBox="1"/>
          <p:nvPr/>
        </p:nvSpPr>
        <p:spPr>
          <a:xfrm>
            <a:off x="250499" y="3448672"/>
            <a:ext cx="11767145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b="0" i="0" u="none" strike="noStrike" baseline="0" dirty="0"/>
              <a:t>Più </a:t>
            </a:r>
            <a:r>
              <a:rPr lang="it-IT" sz="3000" b="1" i="0" u="none" strike="noStrike" baseline="0" dirty="0"/>
              <a:t>moderna</a:t>
            </a:r>
            <a:r>
              <a:rPr lang="it-IT" sz="3000" b="0" i="0" u="none" strike="noStrike" baseline="0" dirty="0"/>
              <a:t> nell’impostazione è la </a:t>
            </a:r>
            <a:r>
              <a:rPr lang="it-IT" sz="3000" b="0" i="1" u="none" strike="noStrike" baseline="0" dirty="0"/>
              <a:t>Grammatica ragionata della lingua </a:t>
            </a:r>
            <a:r>
              <a:rPr lang="it-IT" sz="3000" b="0" i="1" u="none" strike="noStrike" baseline="0" dirty="0" smtClean="0"/>
              <a:t>italiana</a:t>
            </a:r>
            <a:r>
              <a:rPr lang="it-IT" sz="3000" b="0" i="0" u="none" strike="noStrike" baseline="0" dirty="0" smtClean="0"/>
              <a:t> </a:t>
            </a:r>
            <a:r>
              <a:rPr lang="it-IT" sz="3000" b="0" i="0" u="none" strike="noStrike" baseline="0" dirty="0"/>
              <a:t>(1771) di </a:t>
            </a:r>
            <a:r>
              <a:rPr lang="it-IT" sz="3000" b="1" i="0" u="none" strike="noStrike" baseline="0" dirty="0"/>
              <a:t>Antonio Soave</a:t>
            </a:r>
            <a:r>
              <a:rPr lang="it-IT" sz="3000" i="0" u="none" strike="noStrike" baseline="0" dirty="0"/>
              <a:t>, che non guarda più soltanto al modello di insegnamento del latino ma anche al confronto con francese e inglese,</a:t>
            </a:r>
            <a:r>
              <a:rPr lang="it-IT" sz="3000" i="0" u="none" strike="noStrike" dirty="0"/>
              <a:t> con particolare spazio alla sintassi.</a:t>
            </a:r>
            <a:r>
              <a:rPr lang="it-IT" sz="3000" b="1" i="0" u="none" strike="noStrike" baseline="0" dirty="0"/>
              <a:t> </a:t>
            </a:r>
          </a:p>
          <a:p>
            <a:pPr algn="just"/>
            <a:r>
              <a:rPr lang="it-IT" sz="3000" dirty="0"/>
              <a:t>Resta </a:t>
            </a:r>
            <a:r>
              <a:rPr lang="it-IT" sz="3000" b="1" dirty="0"/>
              <a:t>tradizionale</a:t>
            </a:r>
            <a:r>
              <a:rPr lang="it-IT" sz="3000" dirty="0"/>
              <a:t> nel carattere prescrittivo: </a:t>
            </a:r>
            <a:r>
              <a:rPr lang="it-IT" sz="3000" b="0" i="0" u="none" strike="noStrike" baseline="0" dirty="0"/>
              <a:t>rifiuto dei pronomi personali </a:t>
            </a:r>
            <a:r>
              <a:rPr lang="it-IT" sz="3000" b="0" i="1" u="none" strike="noStrike" baseline="0" dirty="0"/>
              <a:t>lui</a:t>
            </a:r>
            <a:r>
              <a:rPr lang="it-IT" sz="3000" b="0" i="0" u="none" strike="noStrike" baseline="0" dirty="0"/>
              <a:t>, </a:t>
            </a:r>
            <a:r>
              <a:rPr lang="it-IT" sz="3000" b="0" i="1" u="none" strike="noStrike" baseline="0" dirty="0"/>
              <a:t>lei </a:t>
            </a:r>
            <a:r>
              <a:rPr lang="it-IT" sz="3000" b="0" i="0" u="none" strike="noStrike" baseline="0" dirty="0"/>
              <a:t>e </a:t>
            </a:r>
            <a:r>
              <a:rPr lang="it-IT" sz="3000" b="0" i="1" u="none" strike="noStrike" baseline="0" dirty="0"/>
              <a:t>loro </a:t>
            </a:r>
            <a:r>
              <a:rPr lang="it-IT" sz="3000" b="0" i="0" u="none" strike="noStrike" baseline="0" dirty="0"/>
              <a:t>con funzione di soggetto, scelta dell’uscita etimologica in -</a:t>
            </a:r>
            <a:r>
              <a:rPr lang="it-IT" sz="3000" b="0" i="1" u="none" strike="noStrike" baseline="0" dirty="0"/>
              <a:t>a </a:t>
            </a:r>
            <a:r>
              <a:rPr lang="it-IT" sz="3000" b="0" i="0" u="none" strike="noStrike" baseline="0" dirty="0"/>
              <a:t>per la prima persona singolare dell’imperfetto indicativo.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42BCC9-A977-2609-DDD3-E35BAE6D250F}"/>
              </a:ext>
            </a:extLst>
          </p:cNvPr>
          <p:cNvSpPr txBox="1"/>
          <p:nvPr/>
        </p:nvSpPr>
        <p:spPr>
          <a:xfrm>
            <a:off x="296699" y="1008672"/>
            <a:ext cx="11767145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sz="3000" dirty="0"/>
              <a:t>Si arricchisce </a:t>
            </a:r>
            <a:r>
              <a:rPr lang="it-IT" sz="3000" b="0" i="0" u="none" strike="noStrike" baseline="0" dirty="0"/>
              <a:t>nel Settecento la produzione di grammatiche, favorita anche dallo sviluppo delle istituzioni scolastiche.</a:t>
            </a:r>
          </a:p>
          <a:p>
            <a:pPr algn="just"/>
            <a:r>
              <a:rPr lang="it-IT" sz="3000" b="0" i="0" u="none" strike="noStrike" baseline="0" dirty="0"/>
              <a:t>Le </a:t>
            </a:r>
            <a:r>
              <a:rPr lang="it-IT" sz="3000" b="0" i="1" u="none" strike="noStrike" baseline="0" dirty="0"/>
              <a:t>Regole ed osservazioni della lingua toscana ridotte a metodo </a:t>
            </a:r>
            <a:r>
              <a:rPr lang="it-IT" sz="3000" b="0" i="0" u="none" strike="noStrike" baseline="0" dirty="0"/>
              <a:t>(1745) di </a:t>
            </a:r>
            <a:r>
              <a:rPr lang="it-IT" sz="3000" b="1" i="0" u="none" strike="noStrike" baseline="0" dirty="0"/>
              <a:t>Salvatore Corticelli </a:t>
            </a:r>
            <a:r>
              <a:rPr lang="it-IT" sz="3000" i="0" u="none" strike="noStrike" baseline="0" dirty="0"/>
              <a:t>si pongono nella tradizione normativa bembiana e cruscante.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2C25433-6FE2-6872-7A8E-8AA4D311A1B4}"/>
              </a:ext>
            </a:extLst>
          </p:cNvPr>
          <p:cNvSpPr txBox="1"/>
          <p:nvPr/>
        </p:nvSpPr>
        <p:spPr>
          <a:xfrm>
            <a:off x="379827" y="351950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 GRAMMATICHE NEL SETTECENTO</a:t>
            </a:r>
          </a:p>
        </p:txBody>
      </p:sp>
    </p:spTree>
    <p:extLst>
      <p:ext uri="{BB962C8B-B14F-4D97-AF65-F5344CB8AC3E}">
        <p14:creationId xmlns:p14="http://schemas.microsoft.com/office/powerpoint/2010/main" val="218100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7907" y="1035577"/>
            <a:ext cx="117539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</a:t>
            </a:r>
            <a:r>
              <a:rPr lang="it-IT" sz="3000" b="1" dirty="0"/>
              <a:t>Accademia dell’Arcadia </a:t>
            </a:r>
            <a:r>
              <a:rPr lang="it-IT" sz="3000" dirty="0"/>
              <a:t>nasce nel 1690 e domina tutto il Settecento: il suo obiettivo è un ritorno alla poesia della tradizione dopo gli eccessi barocchi. </a:t>
            </a:r>
            <a:r>
              <a:rPr lang="it-IT" sz="3000" b="1" dirty="0"/>
              <a:t>Pietro Metastasio </a:t>
            </a:r>
            <a:r>
              <a:rPr lang="it-IT" sz="3000" dirty="0"/>
              <a:t>e </a:t>
            </a:r>
            <a:r>
              <a:rPr lang="it-IT" sz="3000" b="1" dirty="0"/>
              <a:t>Giuseppe Parini </a:t>
            </a:r>
            <a:r>
              <a:rPr lang="it-IT" sz="3000" dirty="0"/>
              <a:t>perseguono una poesia limpida, ricca di arcaismi e di latinismi, sintatticamente lineare, ispirata al modello petrarchesco.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0449" y="38924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L’ARCADIA</a:t>
            </a:r>
            <a:r>
              <a:rPr lang="it-IT" sz="3600" b="1" dirty="0"/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378FDB6-F19A-7A6C-9274-930DEDDEB373}"/>
              </a:ext>
            </a:extLst>
          </p:cNvPr>
          <p:cNvSpPr txBox="1"/>
          <p:nvPr/>
        </p:nvSpPr>
        <p:spPr>
          <a:xfrm>
            <a:off x="257907" y="3436234"/>
            <a:ext cx="1164144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/>
              <a:t>Si recuperano forme della poesia siciliana come i pronomi </a:t>
            </a:r>
            <a:r>
              <a:rPr lang="it-IT" sz="3000" i="1" dirty="0" err="1"/>
              <a:t>tui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/>
              <a:t>sui.</a:t>
            </a:r>
            <a:endParaRPr lang="it-IT" sz="3000" dirty="0"/>
          </a:p>
          <a:p>
            <a:pPr algn="just"/>
            <a:r>
              <a:rPr lang="it-IT" sz="3000" dirty="0"/>
              <a:t>Il lessico è fatto di parole specializzatesi come poetiche (</a:t>
            </a:r>
            <a:r>
              <a:rPr lang="it-IT" sz="3000" i="1" dirty="0"/>
              <a:t>alma</a:t>
            </a:r>
            <a:r>
              <a:rPr lang="it-IT" sz="3000" dirty="0"/>
              <a:t>, </a:t>
            </a:r>
            <a:r>
              <a:rPr lang="it-IT" sz="3000" i="1" dirty="0"/>
              <a:t>aura</a:t>
            </a:r>
            <a:r>
              <a:rPr lang="it-IT" sz="3000" dirty="0"/>
              <a:t>, </a:t>
            </a:r>
            <a:r>
              <a:rPr lang="it-IT" sz="3000" i="1" dirty="0"/>
              <a:t>fero</a:t>
            </a:r>
            <a:r>
              <a:rPr lang="it-IT" sz="3000" dirty="0"/>
              <a:t>, </a:t>
            </a:r>
            <a:r>
              <a:rPr lang="it-IT" sz="3000" i="1" dirty="0"/>
              <a:t>rai</a:t>
            </a:r>
            <a:r>
              <a:rPr lang="it-IT" sz="3000" dirty="0"/>
              <a:t>, </a:t>
            </a:r>
            <a:r>
              <a:rPr lang="it-IT" sz="3000" i="1" dirty="0"/>
              <a:t>vago) </a:t>
            </a:r>
            <a:r>
              <a:rPr lang="it-IT" sz="3000" dirty="0"/>
              <a:t>e si preferiscono voci auliche a voci comuni: </a:t>
            </a:r>
            <a:r>
              <a:rPr lang="it-IT" sz="3000" i="1" dirty="0"/>
              <a:t>duolo </a:t>
            </a:r>
            <a:r>
              <a:rPr lang="it-IT" sz="3000" dirty="0"/>
              <a:t>a </a:t>
            </a:r>
            <a:r>
              <a:rPr lang="it-IT" sz="3000" i="1" dirty="0"/>
              <a:t>dolore</a:t>
            </a:r>
            <a:r>
              <a:rPr lang="it-IT" sz="3000" dirty="0"/>
              <a:t>, </a:t>
            </a:r>
            <a:r>
              <a:rPr lang="it-IT" sz="3000" i="1" dirty="0"/>
              <a:t>brando </a:t>
            </a:r>
            <a:r>
              <a:rPr lang="it-IT" sz="3000" dirty="0"/>
              <a:t>a </a:t>
            </a:r>
            <a:r>
              <a:rPr lang="it-IT" sz="3000" i="1" dirty="0"/>
              <a:t>spada</a:t>
            </a:r>
            <a:r>
              <a:rPr lang="it-IT" sz="3000" dirty="0"/>
              <a:t>, </a:t>
            </a:r>
            <a:r>
              <a:rPr lang="it-IT" sz="3000" i="1" dirty="0"/>
              <a:t>talamo </a:t>
            </a:r>
            <a:r>
              <a:rPr lang="it-IT" sz="3000" dirty="0"/>
              <a:t>a </a:t>
            </a:r>
            <a:r>
              <a:rPr lang="it-IT" sz="3000" i="1" dirty="0"/>
              <a:t>letto. </a:t>
            </a:r>
          </a:p>
          <a:p>
            <a:pPr algn="just"/>
            <a:r>
              <a:rPr lang="it-IT" sz="3000" dirty="0"/>
              <a:t>Sono frequenti fenomeni come l’apocope </a:t>
            </a:r>
            <a:r>
              <a:rPr lang="it-IT" sz="3000" i="1" dirty="0"/>
              <a:t>(</a:t>
            </a:r>
            <a:r>
              <a:rPr lang="it-IT" sz="3000" i="1" dirty="0" err="1"/>
              <a:t>cor</a:t>
            </a:r>
            <a:r>
              <a:rPr lang="it-IT" sz="3000" dirty="0"/>
              <a:t>, </a:t>
            </a:r>
            <a:r>
              <a:rPr lang="it-IT" sz="3000" i="1" dirty="0"/>
              <a:t>parlar)</a:t>
            </a:r>
            <a:r>
              <a:rPr lang="it-IT" sz="3000" dirty="0"/>
              <a:t>, l’enclisi pronominale libera </a:t>
            </a:r>
            <a:r>
              <a:rPr lang="it-IT" sz="3000" i="1" dirty="0"/>
              <a:t>(</a:t>
            </a:r>
            <a:r>
              <a:rPr lang="it-IT" sz="3000" i="1" dirty="0" err="1"/>
              <a:t>vedesi</a:t>
            </a:r>
            <a:r>
              <a:rPr lang="it-IT" sz="3000" i="1" dirty="0"/>
              <a:t> </a:t>
            </a:r>
            <a:r>
              <a:rPr lang="it-IT" sz="3000" dirty="0"/>
              <a:t>‘si vede’</a:t>
            </a:r>
            <a:r>
              <a:rPr lang="it-IT" sz="3000" i="1" dirty="0"/>
              <a:t>)</a:t>
            </a:r>
            <a:r>
              <a:rPr lang="it-IT" sz="3000" dirty="0"/>
              <a:t>, l’imperativo tragico (con proclisi: </a:t>
            </a:r>
            <a:r>
              <a:rPr lang="it-IT" sz="3000" i="1" dirty="0"/>
              <a:t>t’accosta ‘</a:t>
            </a:r>
            <a:r>
              <a:rPr lang="it-IT" sz="3000" dirty="0"/>
              <a:t>accostati</a:t>
            </a:r>
            <a:r>
              <a:rPr lang="it-IT" sz="3000" i="1" dirty="0"/>
              <a:t>’, m’aspetta ‘</a:t>
            </a:r>
            <a:r>
              <a:rPr lang="it-IT" sz="3000" dirty="0"/>
              <a:t>aspettami</a:t>
            </a:r>
            <a:r>
              <a:rPr lang="it-IT" sz="3000" i="1" dirty="0"/>
              <a:t>’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86742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00609" y="30230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L’ARCADIA</a:t>
            </a:r>
            <a:r>
              <a:rPr lang="it-IT" sz="3600" b="1" dirty="0"/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305D0A3-987E-4CE8-E3FE-5FBFBC5CBA3A}"/>
              </a:ext>
            </a:extLst>
          </p:cNvPr>
          <p:cNvSpPr txBox="1"/>
          <p:nvPr/>
        </p:nvSpPr>
        <p:spPr>
          <a:xfrm>
            <a:off x="231630" y="1000824"/>
            <a:ext cx="1172873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dirty="0"/>
              <a:t>Si accentua l’</a:t>
            </a:r>
            <a:r>
              <a:rPr lang="it-IT" sz="2800" b="1" dirty="0"/>
              <a:t>antirealismo</a:t>
            </a:r>
            <a:r>
              <a:rPr lang="it-IT" sz="2800" dirty="0"/>
              <a:t> e aumentano i </a:t>
            </a:r>
            <a:r>
              <a:rPr lang="it-IT" sz="2800" b="1" dirty="0"/>
              <a:t>riferimenti classici e mitologici</a:t>
            </a:r>
            <a:r>
              <a:rPr lang="it-IT" sz="2800" dirty="0"/>
              <a:t>.</a:t>
            </a:r>
          </a:p>
          <a:p>
            <a:pPr algn="just"/>
            <a:r>
              <a:rPr lang="it-IT" sz="2800" dirty="0"/>
              <a:t>Diventa comune il ricorso alle </a:t>
            </a:r>
            <a:r>
              <a:rPr lang="it-IT" sz="2800" b="1" dirty="0"/>
              <a:t>perifrasi per nobilitare oggetti quotidiani</a:t>
            </a:r>
            <a:r>
              <a:rPr lang="it-IT" sz="2800" dirty="0"/>
              <a:t>, anche perché i temi della poesia sono spesso moderni; celebre è la perifrasi con la quale Parini si riferisce al caffè, bevanda diffusa in Europa tra Sei e Settecento: «la nettarea bevanda ove abbronzato / arde e fumica il grano a te d’Aleppo / giunto e da Moca […]». (città della Siria e dello Yemen)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EE7110-66D4-4BEA-1303-643C7BB25D45}"/>
              </a:ext>
            </a:extLst>
          </p:cNvPr>
          <p:cNvSpPr txBox="1"/>
          <p:nvPr/>
        </p:nvSpPr>
        <p:spPr>
          <a:xfrm>
            <a:off x="231630" y="3730670"/>
            <a:ext cx="1172873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dirty="0"/>
              <a:t>Hanno un’inedita fortuna le </a:t>
            </a:r>
            <a:r>
              <a:rPr lang="it-IT" sz="2800" b="1" dirty="0"/>
              <a:t>parole composte</a:t>
            </a:r>
            <a:r>
              <a:rPr lang="it-IT" sz="2800" dirty="0"/>
              <a:t>. Melchiorre Cesarotti, traducendo il poema </a:t>
            </a:r>
            <a:r>
              <a:rPr lang="it-IT" sz="2800" i="1" dirty="0"/>
              <a:t>Ossian </a:t>
            </a:r>
            <a:r>
              <a:rPr lang="it-IT" sz="2800" dirty="0"/>
              <a:t>di McPherson, adotta composti formati secondo un ordine non tipico dell’italiano, cioè quello «</a:t>
            </a:r>
            <a:r>
              <a:rPr lang="it-IT" sz="2800" b="1" dirty="0"/>
              <a:t>determinante-determinato</a:t>
            </a:r>
            <a:r>
              <a:rPr lang="it-IT" sz="2800" dirty="0"/>
              <a:t>»: </a:t>
            </a:r>
            <a:r>
              <a:rPr lang="it-IT" sz="2800" b="0" i="1" u="none" strike="noStrike" baseline="0" dirty="0" err="1"/>
              <a:t>ondicerchiata</a:t>
            </a:r>
            <a:r>
              <a:rPr lang="it-IT" sz="2800" b="0" i="1" u="none" strike="noStrike" baseline="0" dirty="0"/>
              <a:t> </a:t>
            </a:r>
            <a:r>
              <a:rPr lang="it-IT" sz="2800" b="0" i="0" u="none" strike="noStrike" baseline="0" dirty="0"/>
              <a:t>‘circondata dal </a:t>
            </a:r>
            <a:r>
              <a:rPr lang="it-IT" sz="2800" b="0" i="0" u="none" strike="noStrike" baseline="0" dirty="0" err="1"/>
              <a:t>mare’</a:t>
            </a:r>
            <a:r>
              <a:rPr lang="it-IT" sz="2800" b="0" i="0" u="none" strike="noStrike" baseline="0" dirty="0"/>
              <a:t>.  Il modello è sia il greco omerico </a:t>
            </a:r>
            <a:r>
              <a:rPr lang="it-IT" sz="2800" b="0" i="1" u="none" strike="noStrike" baseline="0" dirty="0" err="1"/>
              <a:t>amphíalos</a:t>
            </a:r>
            <a:r>
              <a:rPr lang="it-IT" sz="2800" b="0" i="0" u="none" strike="noStrike" baseline="0" dirty="0"/>
              <a:t>, sia </a:t>
            </a:r>
            <a:r>
              <a:rPr lang="it-IT" sz="2800" dirty="0"/>
              <a:t>l’</a:t>
            </a:r>
            <a:r>
              <a:rPr lang="it-IT" sz="2800" b="0" i="0" u="none" strike="noStrike" baseline="0" dirty="0"/>
              <a:t>inglese di McPherson </a:t>
            </a:r>
            <a:r>
              <a:rPr lang="it-IT" sz="2800" b="0" i="1" u="none" strike="noStrike" baseline="0" dirty="0" err="1"/>
              <a:t>sea-surrounded</a:t>
            </a:r>
            <a:r>
              <a:rPr lang="it-IT" sz="2800" b="0" i="1" u="none" strike="noStrike" baseline="0" dirty="0"/>
              <a:t> </a:t>
            </a:r>
            <a:r>
              <a:rPr lang="it-IT" sz="2800" b="0" u="none" strike="noStrike" baseline="0" dirty="0"/>
              <a:t>(entrambe le lingue conoscono questo ordine, rispetto all’italiano che predilige l’ordine «determinato-determinante»: </a:t>
            </a:r>
            <a:r>
              <a:rPr lang="it-IT" sz="2800" b="0" i="1" u="none" strike="noStrike" baseline="0" dirty="0"/>
              <a:t>asciugacapelli</a:t>
            </a:r>
            <a:r>
              <a:rPr lang="it-IT" sz="2800" b="0" u="none" strike="noStrike" baseline="0" dirty="0"/>
              <a:t>, </a:t>
            </a:r>
            <a:r>
              <a:rPr lang="it-IT" sz="2800" b="0" i="1" u="none" strike="noStrike" baseline="0" dirty="0"/>
              <a:t>portafoglio, salvaschermo</a:t>
            </a:r>
            <a:r>
              <a:rPr lang="it-IT" sz="2800" b="0" u="none" strike="noStrike" baseline="0" dirty="0"/>
              <a:t>).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60576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85224" y="990197"/>
            <a:ext cx="116708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Settecento l’italiano si afferma come lingua della </a:t>
            </a:r>
            <a:r>
              <a:rPr lang="it-IT" sz="3000" b="1" dirty="0"/>
              <a:t>poesia per musica </a:t>
            </a:r>
            <a:r>
              <a:rPr lang="it-IT" sz="3000" dirty="0"/>
              <a:t>grazie allo straordinario successo europeo del </a:t>
            </a:r>
            <a:r>
              <a:rPr lang="it-IT" sz="3000" b="1" dirty="0"/>
              <a:t>melodramma</a:t>
            </a:r>
            <a:r>
              <a:rPr lang="it-IT" sz="3000" dirty="0"/>
              <a:t>: sono celebri figure come Pietro Metastasio e Lorenzo Da Ponte.</a:t>
            </a:r>
          </a:p>
          <a:p>
            <a:pPr algn="just"/>
            <a:r>
              <a:rPr lang="it-IT" sz="3000" dirty="0"/>
              <a:t>Il melodramma presenta la quintessenza della </a:t>
            </a:r>
            <a:r>
              <a:rPr lang="it-IT" sz="3000" b="1" dirty="0"/>
              <a:t>lingua poetica di matrice petrarchesca</a:t>
            </a:r>
            <a:r>
              <a:rPr lang="it-IT" sz="3000" dirty="0"/>
              <a:t>: condizionale in </a:t>
            </a:r>
            <a:r>
              <a:rPr lang="it-IT" sz="3000" i="1" dirty="0"/>
              <a:t>-</a:t>
            </a:r>
            <a:r>
              <a:rPr lang="it-IT" sz="3000" i="1" dirty="0" err="1"/>
              <a:t>ia</a:t>
            </a:r>
            <a:r>
              <a:rPr lang="it-IT" sz="3000" dirty="0"/>
              <a:t>, troncamenti, pronome </a:t>
            </a:r>
            <a:r>
              <a:rPr lang="it-IT" sz="3000" i="1" dirty="0"/>
              <a:t>ei</a:t>
            </a:r>
            <a:r>
              <a:rPr lang="it-IT" sz="3000" dirty="0"/>
              <a:t>, forme </a:t>
            </a:r>
            <a:r>
              <a:rPr lang="it-IT" sz="3000" i="1" dirty="0" err="1"/>
              <a:t>veggo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 err="1"/>
              <a:t>deggio</a:t>
            </a:r>
            <a:r>
              <a:rPr lang="it-IT" sz="3000" dirty="0"/>
              <a:t>. La sintassi tende a essere lineare, ma si distanzia dalla prosa per tratti come l’imperativo tragico </a:t>
            </a:r>
            <a:r>
              <a:rPr lang="it-IT" sz="3000" i="1" dirty="0"/>
              <a:t>(t’affretta) </a:t>
            </a:r>
            <a:r>
              <a:rPr lang="it-IT" sz="3000" dirty="0"/>
              <a:t>e l’enclisi pronominale </a:t>
            </a:r>
            <a:r>
              <a:rPr lang="it-IT" sz="3000" i="1" dirty="0"/>
              <a:t>(</a:t>
            </a:r>
            <a:r>
              <a:rPr lang="it-IT" sz="3000" i="1" dirty="0" err="1"/>
              <a:t>negommi</a:t>
            </a:r>
            <a:r>
              <a:rPr lang="it-IT" sz="3000" i="1" dirty="0"/>
              <a:t>,</a:t>
            </a:r>
            <a:r>
              <a:rPr lang="it-IT" sz="3000" dirty="0"/>
              <a:t> </a:t>
            </a:r>
            <a:r>
              <a:rPr lang="it-IT" sz="3000" i="1" dirty="0" err="1"/>
              <a:t>vadasi</a:t>
            </a:r>
            <a:r>
              <a:rPr lang="it-IT" sz="3000" i="1" dirty="0"/>
              <a:t>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4386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MELODRAMMA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85224" y="4729302"/>
            <a:ext cx="118215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successo del melodramma determina la diffusione di </a:t>
            </a:r>
            <a:r>
              <a:rPr lang="it-IT" sz="3000" b="1" dirty="0"/>
              <a:t>italianismi</a:t>
            </a:r>
            <a:r>
              <a:rPr lang="it-IT" sz="3000" dirty="0"/>
              <a:t> della musica in molte lingue (</a:t>
            </a:r>
            <a:r>
              <a:rPr lang="it-IT" sz="3000" i="1" dirty="0"/>
              <a:t>allegro</a:t>
            </a:r>
            <a:r>
              <a:rPr lang="it-IT" sz="3000" dirty="0"/>
              <a:t>, </a:t>
            </a:r>
            <a:r>
              <a:rPr lang="it-IT" sz="3000" i="1" dirty="0"/>
              <a:t>andante</a:t>
            </a:r>
            <a:r>
              <a:rPr lang="it-IT" sz="3000" dirty="0"/>
              <a:t>, </a:t>
            </a:r>
            <a:r>
              <a:rPr lang="it-IT" sz="3000" i="1" dirty="0"/>
              <a:t>aria</a:t>
            </a:r>
            <a:r>
              <a:rPr lang="it-IT" sz="3000" dirty="0"/>
              <a:t>, </a:t>
            </a:r>
            <a:r>
              <a:rPr lang="it-IT" sz="3000" i="1" dirty="0"/>
              <a:t>arpeggio</a:t>
            </a:r>
            <a:r>
              <a:rPr lang="it-IT" sz="3000" dirty="0"/>
              <a:t>, </a:t>
            </a:r>
            <a:r>
              <a:rPr lang="it-IT" sz="3000" i="1" dirty="0"/>
              <a:t>cadenza</a:t>
            </a:r>
            <a:r>
              <a:rPr lang="it-IT" sz="3000" dirty="0"/>
              <a:t>, </a:t>
            </a:r>
            <a:r>
              <a:rPr lang="it-IT" sz="3000" i="1" dirty="0"/>
              <a:t>duetto</a:t>
            </a:r>
            <a:r>
              <a:rPr lang="it-IT" sz="3000" dirty="0"/>
              <a:t>).</a:t>
            </a:r>
          </a:p>
          <a:p>
            <a:pPr algn="just"/>
            <a:r>
              <a:rPr lang="it-IT" sz="3000" dirty="0"/>
              <a:t>Interessanti sono le </a:t>
            </a:r>
            <a:r>
              <a:rPr lang="it-IT" sz="3000" b="1" dirty="0"/>
              <a:t>lettere in italiano </a:t>
            </a:r>
            <a:r>
              <a:rPr lang="it-IT" sz="3000" dirty="0"/>
              <a:t>del francese Voltaire e dell’austriaco Mozart: è un italiano approssimativo che risente molto del melodramma.</a:t>
            </a:r>
          </a:p>
        </p:txBody>
      </p:sp>
    </p:spTree>
    <p:extLst>
      <p:ext uri="{BB962C8B-B14F-4D97-AF65-F5344CB8AC3E}">
        <p14:creationId xmlns:p14="http://schemas.microsoft.com/office/powerpoint/2010/main" val="1520694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5082" y="1158552"/>
            <a:ext cx="119218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prosa saggistica del Settecento prosegue da un lato su </a:t>
            </a:r>
            <a:r>
              <a:rPr lang="it-IT" sz="3000" b="1" dirty="0"/>
              <a:t>tendenze tradizionali</a:t>
            </a:r>
            <a:r>
              <a:rPr lang="it-IT" sz="3000" dirty="0"/>
              <a:t>: nella </a:t>
            </a:r>
            <a:r>
              <a:rPr lang="it-IT" sz="3000" i="1" dirty="0"/>
              <a:t>Scienza nuova </a:t>
            </a:r>
            <a:r>
              <a:rPr lang="it-IT" sz="3000" dirty="0"/>
              <a:t>(1725) di </a:t>
            </a:r>
            <a:r>
              <a:rPr lang="it-IT" sz="3000" b="1" dirty="0"/>
              <a:t>Giambattista Vico </a:t>
            </a:r>
            <a:r>
              <a:rPr lang="it-IT" sz="3000" dirty="0"/>
              <a:t>la sintassi è ricca di subordinate e il lessico è arcaizzante.</a:t>
            </a:r>
            <a:endParaRPr lang="it-IT" sz="3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27459" y="412527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PROSA NEL SETTECENTO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4A5655F-4EE2-C076-2D4D-B488249F2440}"/>
              </a:ext>
            </a:extLst>
          </p:cNvPr>
          <p:cNvSpPr txBox="1"/>
          <p:nvPr/>
        </p:nvSpPr>
        <p:spPr>
          <a:xfrm>
            <a:off x="135083" y="2635880"/>
            <a:ext cx="119218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altri casi si assiste però all’applicazione di quel </a:t>
            </a:r>
            <a:r>
              <a:rPr lang="it-IT" sz="3000" b="1" dirty="0"/>
              <a:t>rinnovamento </a:t>
            </a:r>
            <a:r>
              <a:rPr lang="it-IT" sz="3000" dirty="0"/>
              <a:t>richiesto dagli illuministi. </a:t>
            </a:r>
          </a:p>
          <a:p>
            <a:pPr algn="just"/>
            <a:r>
              <a:rPr lang="it-IT" sz="3000" dirty="0"/>
              <a:t>- La prosa scientifica di </a:t>
            </a:r>
            <a:r>
              <a:rPr lang="it-IT" sz="3000" b="1" dirty="0"/>
              <a:t>Francesco Algarotti </a:t>
            </a:r>
            <a:r>
              <a:rPr lang="it-IT" sz="3000" dirty="0"/>
              <a:t>presenta periodi semplici e frasi brevi, con poche infrazioni dell’ordine non marcato delle parole.</a:t>
            </a:r>
            <a:endParaRPr lang="it-IT" sz="3000" i="1" dirty="0"/>
          </a:p>
          <a:p>
            <a:pPr algn="just"/>
            <a:r>
              <a:rPr lang="it-IT" sz="3000" i="1" dirty="0"/>
              <a:t>- </a:t>
            </a:r>
            <a:r>
              <a:rPr lang="it-IT" sz="3000" dirty="0"/>
              <a:t>Significativa la storia di un testo come</a:t>
            </a:r>
            <a:r>
              <a:rPr lang="it-IT" sz="3000" i="1" dirty="0"/>
              <a:t> Dei delitti e delle pene </a:t>
            </a:r>
            <a:r>
              <a:rPr lang="it-IT" sz="3000" dirty="0"/>
              <a:t>(1763-64)</a:t>
            </a:r>
            <a:r>
              <a:rPr lang="it-IT" sz="3000" i="1" dirty="0"/>
              <a:t> </a:t>
            </a:r>
            <a:r>
              <a:rPr lang="it-IT" sz="3000" dirty="0"/>
              <a:t>di </a:t>
            </a:r>
            <a:r>
              <a:rPr lang="it-IT" sz="3000" b="1" dirty="0"/>
              <a:t>Cesare Beccaria</a:t>
            </a:r>
            <a:r>
              <a:rPr lang="it-IT" sz="3000" dirty="0"/>
              <a:t>. La seconda edizione del testo conosce una revisione da parte di Pietro Verri (fratello di Alessandro), che limita la complessità sintattica, generalizzando un andamento paratattico, ed elimina molti </a:t>
            </a:r>
            <a:r>
              <a:rPr lang="it-IT" sz="3000" dirty="0" err="1"/>
              <a:t>aulicismi</a:t>
            </a:r>
            <a:r>
              <a:rPr lang="it-IT" sz="3000" dirty="0"/>
              <a:t> e arcaismi.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34619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67986" y="724041"/>
            <a:ext cx="11856027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Rispetto alla commedia dell’arte, il veneziano </a:t>
            </a:r>
            <a:r>
              <a:rPr lang="it-IT" sz="3000" b="1" dirty="0"/>
              <a:t>Carlo Goldoni </a:t>
            </a:r>
            <a:r>
              <a:rPr lang="it-IT" sz="3000" dirty="0"/>
              <a:t>segna una vera «riforma»: verosimiglianza delle situazioni, approfondimento psicologico del carattere dei personaggi, testo scritto anziché canovaccio.</a:t>
            </a:r>
            <a:endParaRPr lang="it-IT" sz="800" dirty="0"/>
          </a:p>
          <a:p>
            <a:pPr algn="just"/>
            <a:r>
              <a:rPr lang="it-IT" sz="3000" dirty="0"/>
              <a:t>Sia quando usa il veneziano, sia quando usa l’italiano, Goldoni è attento alle differenze </a:t>
            </a:r>
            <a:r>
              <a:rPr lang="it-IT" sz="3000" b="1" dirty="0"/>
              <a:t>diafasiche e diastratiche </a:t>
            </a:r>
            <a:r>
              <a:rPr lang="it-IT" sz="3000" dirty="0"/>
              <a:t>della lingua. Non esistendo una lingua della conversazione, il tono colloquiale è ottenuto mescolando forme </a:t>
            </a:r>
            <a:r>
              <a:rPr lang="it-IT" sz="3000" b="1" dirty="0"/>
              <a:t>regionali</a:t>
            </a:r>
            <a:r>
              <a:rPr lang="it-IT" sz="3000" dirty="0"/>
              <a:t> (</a:t>
            </a:r>
            <a:r>
              <a:rPr lang="it-IT" sz="3000" i="1" dirty="0"/>
              <a:t>cadrega </a:t>
            </a:r>
            <a:r>
              <a:rPr lang="it-IT" sz="3000" dirty="0"/>
              <a:t>‘sedia’, </a:t>
            </a:r>
            <a:r>
              <a:rPr lang="it-IT" sz="3000" i="1" dirty="0"/>
              <a:t>barba </a:t>
            </a:r>
            <a:r>
              <a:rPr lang="it-IT" sz="3000" dirty="0"/>
              <a:t>‘zio’), </a:t>
            </a:r>
            <a:r>
              <a:rPr lang="it-IT" sz="3000" b="1" dirty="0"/>
              <a:t>francesismi</a:t>
            </a:r>
            <a:r>
              <a:rPr lang="it-IT" sz="3000" dirty="0"/>
              <a:t>, </a:t>
            </a:r>
            <a:r>
              <a:rPr lang="it-IT" sz="3000" b="1" dirty="0"/>
              <a:t>toscanismi popolari</a:t>
            </a:r>
            <a:r>
              <a:rPr lang="it-IT" sz="3000" dirty="0"/>
              <a:t>. Si intensifica l’uso di strutture sintattiche tipiche del </a:t>
            </a:r>
            <a:r>
              <a:rPr lang="it-IT" sz="3000" b="1" dirty="0"/>
              <a:t>parlato</a:t>
            </a:r>
            <a:r>
              <a:rPr lang="it-IT" sz="3000" dirty="0"/>
              <a:t>:</a:t>
            </a:r>
            <a:endParaRPr lang="it-IT" sz="800" dirty="0"/>
          </a:p>
          <a:p>
            <a:pPr marL="457200" indent="-457200">
              <a:buFontTx/>
              <a:buChar char="-"/>
            </a:pPr>
            <a:r>
              <a:rPr lang="it-IT" sz="3000" dirty="0"/>
              <a:t>La dislocazione a sinistra («la ricchezza la stimo e non la stimo»)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Le ridondanze pronominali («a me mi volete bene?»)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Il </a:t>
            </a:r>
            <a:r>
              <a:rPr lang="it-IT" sz="3000" i="1" dirty="0"/>
              <a:t>ci </a:t>
            </a:r>
            <a:r>
              <a:rPr lang="it-IT" sz="3000" dirty="0"/>
              <a:t>attualizzante (</a:t>
            </a:r>
            <a:r>
              <a:rPr lang="it-IT" sz="3000" i="1" dirty="0"/>
              <a:t>ci</a:t>
            </a:r>
            <a:r>
              <a:rPr lang="it-IT" sz="3000" dirty="0"/>
              <a:t> </a:t>
            </a:r>
            <a:r>
              <a:rPr lang="it-IT" sz="3000" i="1" dirty="0"/>
              <a:t>ho</a:t>
            </a:r>
            <a:r>
              <a:rPr lang="it-IT" sz="3000" dirty="0"/>
              <a:t>)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Il </a:t>
            </a:r>
            <a:r>
              <a:rPr lang="it-IT" sz="3000" i="1" dirty="0"/>
              <a:t>che </a:t>
            </a:r>
            <a:r>
              <a:rPr lang="it-IT" sz="3000" dirty="0"/>
              <a:t>polivalente («io le sappia dire se le piace questa salsa, che l’ha fatta ella con le sue mani»)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06677" y="17455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GOLDONI E IL TEATRO </a:t>
            </a:r>
          </a:p>
        </p:txBody>
      </p:sp>
    </p:spTree>
    <p:extLst>
      <p:ext uri="{BB962C8B-B14F-4D97-AF65-F5344CB8AC3E}">
        <p14:creationId xmlns:p14="http://schemas.microsoft.com/office/powerpoint/2010/main" val="395780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D05CC95A-32EF-41F6-BC22-D28A1EDBE7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2B5787-F215-4B5B-A0C4-508F535A6D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F393B3-9295-4227-A165-287B3424625D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982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Didattica a distanza</cp:lastModifiedBy>
  <cp:revision>64</cp:revision>
  <dcterms:created xsi:type="dcterms:W3CDTF">2017-03-09T18:13:56Z</dcterms:created>
  <dcterms:modified xsi:type="dcterms:W3CDTF">2025-04-01T13:56:09Z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