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82" r:id="rId5"/>
    <p:sldId id="283" r:id="rId6"/>
    <p:sldId id="284" r:id="rId7"/>
    <p:sldId id="279" r:id="rId8"/>
    <p:sldId id="285" r:id="rId9"/>
    <p:sldId id="287" r:id="rId10"/>
    <p:sldId id="270" r:id="rId11"/>
    <p:sldId id="286" r:id="rId12"/>
    <p:sldId id="278" r:id="rId13"/>
    <p:sldId id="289" r:id="rId14"/>
    <p:sldId id="288" r:id="rId15"/>
    <p:sldId id="258" r:id="rId16"/>
    <p:sldId id="277" r:id="rId17"/>
    <p:sldId id="269" r:id="rId18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7" autoAdjust="0"/>
    <p:restoredTop sz="94660"/>
  </p:normalViewPr>
  <p:slideViewPr>
    <p:cSldViewPr snapToGrid="0">
      <p:cViewPr varScale="1">
        <p:scale>
          <a:sx n="74" d="100"/>
          <a:sy n="74" d="100"/>
        </p:scale>
        <p:origin x="1018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09094-8D7C-460E-A5FE-3D6969FA53F7}" type="datetimeFigureOut">
              <a:rPr lang="it-IT" smtClean="0"/>
              <a:t>26/03/2025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24C0-14EB-4D3F-B920-A696B1FB3EF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0560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09094-8D7C-460E-A5FE-3D6969FA53F7}" type="datetimeFigureOut">
              <a:rPr lang="it-IT" smtClean="0"/>
              <a:t>26/03/2025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24C0-14EB-4D3F-B920-A696B1FB3EF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78987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09094-8D7C-460E-A5FE-3D6969FA53F7}" type="datetimeFigureOut">
              <a:rPr lang="it-IT" smtClean="0"/>
              <a:t>26/03/2025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24C0-14EB-4D3F-B920-A696B1FB3EF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069651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09094-8D7C-460E-A5FE-3D6969FA53F7}" type="datetimeFigureOut">
              <a:rPr lang="it-IT" smtClean="0"/>
              <a:t>26/03/2025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24C0-14EB-4D3F-B920-A696B1FB3EF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87430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09094-8D7C-460E-A5FE-3D6969FA53F7}" type="datetimeFigureOut">
              <a:rPr lang="it-IT" smtClean="0"/>
              <a:t>26/03/2025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24C0-14EB-4D3F-B920-A696B1FB3EF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56888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09094-8D7C-460E-A5FE-3D6969FA53F7}" type="datetimeFigureOut">
              <a:rPr lang="it-IT" smtClean="0"/>
              <a:t>26/03/2025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24C0-14EB-4D3F-B920-A696B1FB3EF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43630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09094-8D7C-460E-A5FE-3D6969FA53F7}" type="datetimeFigureOut">
              <a:rPr lang="it-IT" smtClean="0"/>
              <a:t>26/03/2025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24C0-14EB-4D3F-B920-A696B1FB3EF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71056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09094-8D7C-460E-A5FE-3D6969FA53F7}" type="datetimeFigureOut">
              <a:rPr lang="it-IT" smtClean="0"/>
              <a:t>26/03/2025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24C0-14EB-4D3F-B920-A696B1FB3EF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03341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09094-8D7C-460E-A5FE-3D6969FA53F7}" type="datetimeFigureOut">
              <a:rPr lang="it-IT" smtClean="0"/>
              <a:t>26/03/2025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24C0-14EB-4D3F-B920-A696B1FB3EF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09342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09094-8D7C-460E-A5FE-3D6969FA53F7}" type="datetimeFigureOut">
              <a:rPr lang="it-IT" smtClean="0"/>
              <a:t>26/03/2025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24C0-14EB-4D3F-B920-A696B1FB3EF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93539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09094-8D7C-460E-A5FE-3D6969FA53F7}" type="datetimeFigureOut">
              <a:rPr lang="it-IT" smtClean="0"/>
              <a:t>26/03/2025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24C0-14EB-4D3F-B920-A696B1FB3EF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81261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209094-8D7C-460E-A5FE-3D6969FA53F7}" type="datetimeFigureOut">
              <a:rPr lang="it-IT" smtClean="0"/>
              <a:t>26/03/2025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D224C0-14EB-4D3F-B920-A696B1FB3EF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04946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786598" y="548824"/>
            <a:ext cx="90033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b="1" dirty="0"/>
              <a:t>Esito di </a:t>
            </a:r>
            <a:r>
              <a:rPr lang="it-IT" sz="3600" b="1" dirty="0" err="1"/>
              <a:t>jod</a:t>
            </a:r>
            <a:r>
              <a:rPr lang="it-IT" sz="3600" b="1" dirty="0"/>
              <a:t> 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5FC4991C-6E91-79A6-5336-3EF089B76EBF}"/>
              </a:ext>
            </a:extLst>
          </p:cNvPr>
          <p:cNvSpPr txBox="1"/>
          <p:nvPr/>
        </p:nvSpPr>
        <p:spPr>
          <a:xfrm>
            <a:off x="311727" y="1195155"/>
            <a:ext cx="11617037" cy="48628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3000" b="0" i="0" u="none" strike="noStrike" baseline="0" dirty="0"/>
              <a:t>In Toscana lo </a:t>
            </a:r>
            <a:r>
              <a:rPr lang="it-IT" sz="3000" b="0" i="0" u="none" strike="noStrike" baseline="0" dirty="0" err="1"/>
              <a:t>jod</a:t>
            </a:r>
            <a:r>
              <a:rPr lang="it-IT" sz="3000" b="0" i="0" u="none" strike="noStrike" baseline="0" dirty="0"/>
              <a:t> iniziale, sviluppatosi in latino volgare da una i seguita da vocale, è evoluto in un’affricata prepalatale sonora:</a:t>
            </a:r>
          </a:p>
          <a:p>
            <a:pPr algn="l"/>
            <a:endParaRPr lang="it-IT" sz="2000" dirty="0"/>
          </a:p>
          <a:p>
            <a:pPr algn="l"/>
            <a:r>
              <a:rPr lang="it-IT" sz="3000" b="0" i="0" u="none" strike="noStrike" baseline="0" dirty="0"/>
              <a:t>IOCUM &gt; </a:t>
            </a:r>
            <a:r>
              <a:rPr lang="it-IT" sz="3000" b="0" i="1" u="none" strike="noStrike" baseline="0" dirty="0"/>
              <a:t>gioco</a:t>
            </a:r>
            <a:endParaRPr lang="it-IT" sz="3000" b="0" i="0" u="none" strike="noStrike" baseline="0" dirty="0"/>
          </a:p>
          <a:p>
            <a:pPr algn="l"/>
            <a:r>
              <a:rPr lang="it-IT" sz="3000" dirty="0"/>
              <a:t>IAM</a:t>
            </a:r>
            <a:r>
              <a:rPr lang="it-IT" sz="3000" b="0" i="0" u="none" strike="noStrike" baseline="0" dirty="0"/>
              <a:t> &gt; </a:t>
            </a:r>
            <a:r>
              <a:rPr lang="it-IT" sz="3000" b="0" i="1" u="none" strike="noStrike" baseline="0" dirty="0"/>
              <a:t>già</a:t>
            </a:r>
            <a:endParaRPr lang="it-IT" sz="3000" dirty="0"/>
          </a:p>
          <a:p>
            <a:pPr algn="l"/>
            <a:endParaRPr lang="it-IT" sz="2000" b="0" i="0" u="none" strike="noStrike" baseline="0" dirty="0"/>
          </a:p>
          <a:p>
            <a:pPr algn="l"/>
            <a:r>
              <a:rPr lang="it-IT" sz="3000" b="0" i="0" u="none" strike="noStrike" baseline="0" dirty="0"/>
              <a:t>in posizione intervocalica è intensa :</a:t>
            </a:r>
          </a:p>
          <a:p>
            <a:pPr algn="l"/>
            <a:r>
              <a:rPr lang="it-IT" sz="3000" dirty="0"/>
              <a:t>MAIOREM </a:t>
            </a:r>
            <a:r>
              <a:rPr lang="it-IT" sz="3000" b="0" i="0" u="none" strike="noStrike" baseline="0" dirty="0"/>
              <a:t>&gt; </a:t>
            </a:r>
            <a:r>
              <a:rPr lang="it-IT" sz="3000" b="0" i="1" u="none" strike="noStrike" baseline="0" dirty="0"/>
              <a:t>maggiore</a:t>
            </a:r>
            <a:endParaRPr lang="it-IT" sz="3000" dirty="0"/>
          </a:p>
          <a:p>
            <a:pPr algn="l"/>
            <a:endParaRPr lang="it-IT" sz="3000" dirty="0"/>
          </a:p>
          <a:p>
            <a:pPr algn="just"/>
            <a:r>
              <a:rPr lang="it-IT" sz="3000" dirty="0"/>
              <a:t>Nei dialetti il fenomeno non avviene: abbiamo forme come </a:t>
            </a:r>
            <a:r>
              <a:rPr lang="it-IT" sz="3000" i="1" dirty="0" err="1"/>
              <a:t>ià</a:t>
            </a:r>
            <a:r>
              <a:rPr lang="it-IT" sz="3000" dirty="0"/>
              <a:t>, </a:t>
            </a:r>
            <a:r>
              <a:rPr lang="it-IT" sz="3000" i="1" dirty="0" err="1"/>
              <a:t>juornə</a:t>
            </a:r>
            <a:r>
              <a:rPr lang="it-IT" sz="3000" dirty="0"/>
              <a:t>, oppure nei cognomi </a:t>
            </a:r>
            <a:r>
              <a:rPr lang="it-IT" sz="3000" i="1" dirty="0"/>
              <a:t>Iannello</a:t>
            </a:r>
            <a:r>
              <a:rPr lang="it-IT" sz="3000" dirty="0"/>
              <a:t>, </a:t>
            </a:r>
            <a:r>
              <a:rPr lang="it-IT" sz="3000" i="1" dirty="0"/>
              <a:t>Iacoviello.</a:t>
            </a:r>
            <a:endParaRPr lang="it-IT" sz="3000" dirty="0"/>
          </a:p>
        </p:txBody>
      </p:sp>
    </p:spTree>
    <p:extLst>
      <p:ext uri="{BB962C8B-B14F-4D97-AF65-F5344CB8AC3E}">
        <p14:creationId xmlns:p14="http://schemas.microsoft.com/office/powerpoint/2010/main" val="28547292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CCF973-5977-D6F5-5605-DE1CA47E20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F84AA36E-F6BF-4B61-D178-2EA164AD6F54}"/>
              </a:ext>
            </a:extLst>
          </p:cNvPr>
          <p:cNvSpPr txBox="1"/>
          <p:nvPr/>
        </p:nvSpPr>
        <p:spPr>
          <a:xfrm>
            <a:off x="225495" y="1491787"/>
            <a:ext cx="11741009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/>
              <a:t>Ecco alcuni tratti </a:t>
            </a:r>
            <a:r>
              <a:rPr lang="it-IT" sz="2800" b="1" dirty="0"/>
              <a:t>anti-bembian</a:t>
            </a:r>
            <a:r>
              <a:rPr lang="it-IT" sz="2800" dirty="0"/>
              <a:t>i nelle commedie del primo Cinquecento:</a:t>
            </a:r>
          </a:p>
          <a:p>
            <a:endParaRPr lang="it-IT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2800" b="1" i="1" dirty="0"/>
              <a:t>lui</a:t>
            </a:r>
            <a:r>
              <a:rPr lang="it-IT" sz="2800" i="1" dirty="0"/>
              <a:t> </a:t>
            </a:r>
            <a:r>
              <a:rPr lang="it-IT" sz="2800" dirty="0"/>
              <a:t>come </a:t>
            </a:r>
            <a:r>
              <a:rPr lang="it-IT" sz="2800" b="1" dirty="0"/>
              <a:t>pronome soggetto </a:t>
            </a:r>
            <a:r>
              <a:rPr lang="it-IT" sz="2800" dirty="0"/>
              <a:t>al posto di </a:t>
            </a:r>
            <a:r>
              <a:rPr lang="it-IT" sz="2800" i="1" dirty="0"/>
              <a:t>egli</a:t>
            </a:r>
            <a:r>
              <a:rPr lang="it-IT" sz="2800" dirty="0"/>
              <a:t>: «</a:t>
            </a:r>
            <a:r>
              <a:rPr lang="it-IT" sz="2800" i="1" dirty="0"/>
              <a:t>Lui </a:t>
            </a:r>
            <a:r>
              <a:rPr lang="it-IT" sz="2800" dirty="0"/>
              <a:t>m’ha promesso d’aiutarmi» (</a:t>
            </a:r>
            <a:r>
              <a:rPr lang="it-IT" sz="2800" i="1" dirty="0"/>
              <a:t>Mandragola </a:t>
            </a:r>
            <a:r>
              <a:rPr lang="it-IT" sz="2800" dirty="0"/>
              <a:t>di </a:t>
            </a:r>
            <a:r>
              <a:rPr lang="it-IT" sz="2800" dirty="0" err="1"/>
              <a:t>Niccolo</a:t>
            </a:r>
            <a:r>
              <a:rPr lang="it-IT" sz="2800" dirty="0"/>
              <a:t> Machiavelli);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2800" b="1" dirty="0"/>
              <a:t>ridondanze</a:t>
            </a:r>
            <a:r>
              <a:rPr lang="it-IT" sz="2800" dirty="0"/>
              <a:t> e collocazioni non canoniche delle parole: «Or si che </a:t>
            </a:r>
            <a:r>
              <a:rPr lang="it-IT" sz="2800" i="1" dirty="0"/>
              <a:t>gli </a:t>
            </a:r>
            <a:r>
              <a:rPr lang="it-IT" sz="2800" dirty="0"/>
              <a:t>daremo in culo </a:t>
            </a:r>
            <a:r>
              <a:rPr lang="it-IT" sz="2800" i="1" dirty="0"/>
              <a:t>a Castruccio</a:t>
            </a:r>
            <a:r>
              <a:rPr lang="it-IT" sz="2800" dirty="0"/>
              <a:t>! » (</a:t>
            </a:r>
            <a:r>
              <a:rPr lang="it-IT" sz="2800" i="1" dirty="0"/>
              <a:t>Gli Straccioni </a:t>
            </a:r>
            <a:r>
              <a:rPr lang="it-IT" sz="2800" dirty="0"/>
              <a:t>di Annibal Caro);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2800" b="1" dirty="0"/>
              <a:t>periodo ipotetico </a:t>
            </a:r>
            <a:r>
              <a:rPr lang="it-IT" sz="2800" dirty="0"/>
              <a:t>dell’irrealtà con </a:t>
            </a:r>
            <a:r>
              <a:rPr lang="it-IT" sz="2800" b="1" dirty="0"/>
              <a:t>l’imperfetto</a:t>
            </a:r>
            <a:r>
              <a:rPr lang="it-IT" sz="2800" dirty="0"/>
              <a:t> </a:t>
            </a:r>
            <a:r>
              <a:rPr lang="it-IT" sz="2800" b="1" dirty="0"/>
              <a:t>indicativo</a:t>
            </a:r>
            <a:r>
              <a:rPr lang="it-IT" sz="2800" dirty="0"/>
              <a:t>: «</a:t>
            </a:r>
            <a:r>
              <a:rPr lang="it-IT" sz="2800" dirty="0" err="1"/>
              <a:t>difficilemente</a:t>
            </a:r>
            <a:r>
              <a:rPr lang="it-IT" sz="2800" dirty="0"/>
              <a:t>, </a:t>
            </a:r>
            <a:r>
              <a:rPr lang="it-IT" sz="2800" i="1" dirty="0"/>
              <a:t>se non si partiva, </a:t>
            </a:r>
            <a:r>
              <a:rPr lang="it-IT" sz="2800" i="1" dirty="0" err="1"/>
              <a:t>potevasi</a:t>
            </a:r>
            <a:r>
              <a:rPr lang="it-IT" sz="2800" i="1" dirty="0"/>
              <a:t> </a:t>
            </a:r>
            <a:r>
              <a:rPr lang="it-IT" sz="2800" dirty="0"/>
              <a:t>oggi </a:t>
            </a:r>
            <a:r>
              <a:rPr lang="it-IT" sz="2800" dirty="0" err="1"/>
              <a:t>piu</a:t>
            </a:r>
            <a:r>
              <a:rPr lang="it-IT" sz="2800" dirty="0"/>
              <a:t> trar di quella botte Flavio» (</a:t>
            </a:r>
            <a:r>
              <a:rPr lang="it-IT" sz="2800" i="1" dirty="0"/>
              <a:t>La Lena </a:t>
            </a:r>
            <a:r>
              <a:rPr lang="it-IT" sz="2800" dirty="0"/>
              <a:t>di Ludovico Ariosto);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2800" b="1" dirty="0"/>
              <a:t>anacoluti</a:t>
            </a:r>
            <a:r>
              <a:rPr lang="it-IT" sz="2800" dirty="0"/>
              <a:t> e sconnessioni varie: «Quante mogli conosco io </a:t>
            </a:r>
            <a:r>
              <a:rPr lang="it-IT" sz="2800" i="1" dirty="0"/>
              <a:t>che</a:t>
            </a:r>
            <a:r>
              <a:rPr lang="it-IT" sz="2800" dirty="0"/>
              <a:t>, s’elle non fossero, i mariti </a:t>
            </a:r>
            <a:r>
              <a:rPr lang="it-IT" sz="2800" dirty="0" err="1"/>
              <a:t>andrebbeno</a:t>
            </a:r>
            <a:r>
              <a:rPr lang="it-IT" sz="2800" dirty="0"/>
              <a:t> mendicando» (</a:t>
            </a:r>
            <a:r>
              <a:rPr lang="it-IT" sz="2800" i="1" dirty="0"/>
              <a:t>Il Marescalco </a:t>
            </a:r>
            <a:r>
              <a:rPr lang="it-IT" sz="2800" dirty="0"/>
              <a:t>di Pietro Aretino).</a:t>
            </a:r>
            <a:endParaRPr lang="it-IT" sz="2800" i="1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72939284-8108-4668-1528-1781A4B4342F}"/>
              </a:ext>
            </a:extLst>
          </p:cNvPr>
          <p:cNvSpPr txBox="1"/>
          <p:nvPr/>
        </p:nvSpPr>
        <p:spPr>
          <a:xfrm>
            <a:off x="379827" y="534121"/>
            <a:ext cx="1107127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400" dirty="0"/>
              <a:t>LA LINGUA DEL TEATRO</a:t>
            </a:r>
          </a:p>
        </p:txBody>
      </p:sp>
    </p:spTree>
    <p:extLst>
      <p:ext uri="{BB962C8B-B14F-4D97-AF65-F5344CB8AC3E}">
        <p14:creationId xmlns:p14="http://schemas.microsoft.com/office/powerpoint/2010/main" val="196446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CC9A3D-C592-D2F5-5F95-B71C1CB7CF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ADF1DA0D-5679-9AD8-E33A-06821C7380CB}"/>
              </a:ext>
            </a:extLst>
          </p:cNvPr>
          <p:cNvSpPr txBox="1"/>
          <p:nvPr/>
        </p:nvSpPr>
        <p:spPr>
          <a:xfrm>
            <a:off x="390218" y="201612"/>
            <a:ext cx="1107127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400" dirty="0"/>
              <a:t>IL TEATRO A VENEZIA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1B68A0D9-3ABD-2FA9-BEDD-5D90C14CADCE}"/>
              </a:ext>
            </a:extLst>
          </p:cNvPr>
          <p:cNvSpPr txBox="1"/>
          <p:nvPr/>
        </p:nvSpPr>
        <p:spPr>
          <a:xfrm>
            <a:off x="220806" y="817165"/>
            <a:ext cx="11750387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800" dirty="0"/>
              <a:t>Tra Cinquecento e Seicento si sviluppa, soprattutto a Venezia, un teatro </a:t>
            </a:r>
            <a:r>
              <a:rPr lang="it-IT" sz="2800" b="1" dirty="0"/>
              <a:t>plurilingue</a:t>
            </a:r>
            <a:r>
              <a:rPr lang="it-IT" sz="2800" dirty="0"/>
              <a:t> e </a:t>
            </a:r>
            <a:r>
              <a:rPr lang="it-IT" sz="2800" b="1" dirty="0"/>
              <a:t>mistilingue</a:t>
            </a:r>
            <a:r>
              <a:rPr lang="it-IT" sz="2800" dirty="0"/>
              <a:t>: i personaggi usano dialetti diversi.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it-IT" sz="2800" dirty="0"/>
              <a:t>Nella commedia </a:t>
            </a:r>
            <a:r>
              <a:rPr lang="it-IT" sz="2800" i="1" dirty="0"/>
              <a:t>Las </a:t>
            </a:r>
            <a:r>
              <a:rPr lang="it-IT" sz="2800" i="1" dirty="0" err="1"/>
              <a:t>Spagnolas</a:t>
            </a:r>
            <a:r>
              <a:rPr lang="it-IT" sz="2800" i="1" dirty="0"/>
              <a:t> </a:t>
            </a:r>
            <a:r>
              <a:rPr lang="it-IT" sz="2800" dirty="0"/>
              <a:t>di </a:t>
            </a:r>
            <a:r>
              <a:rPr lang="it-IT" sz="2800" b="1" dirty="0"/>
              <a:t>Andrea Calmo </a:t>
            </a:r>
            <a:r>
              <a:rPr lang="it-IT" sz="2800" dirty="0"/>
              <a:t>(1549) si parla bergamasco, veneziano, toscano, pavano, greco-veneto.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2800" dirty="0"/>
              <a:t>Nella </a:t>
            </a:r>
            <a:r>
              <a:rPr lang="it-IT" sz="2800" i="1" dirty="0" err="1"/>
              <a:t>Zìngana</a:t>
            </a:r>
            <a:r>
              <a:rPr lang="it-IT" sz="2800" i="1" dirty="0"/>
              <a:t> </a:t>
            </a:r>
            <a:r>
              <a:rPr lang="it-IT" sz="2800" dirty="0"/>
              <a:t>di </a:t>
            </a:r>
            <a:r>
              <a:rPr lang="it-IT" sz="2800" b="1" dirty="0"/>
              <a:t>Gigio Artemio </a:t>
            </a:r>
            <a:r>
              <a:rPr lang="it-IT" sz="2800" b="1" dirty="0" err="1"/>
              <a:t>Giancarli</a:t>
            </a:r>
            <a:r>
              <a:rPr lang="it-IT" sz="2800" b="1" dirty="0"/>
              <a:t> </a:t>
            </a:r>
            <a:r>
              <a:rPr lang="it-IT" sz="2800" dirty="0"/>
              <a:t>(1545) tra i molti idiomi, compare anche l’arabo egiziano presente in alcune battute pronunciate dalla stessa «</a:t>
            </a:r>
            <a:r>
              <a:rPr lang="it-IT" sz="2800" dirty="0" err="1"/>
              <a:t>zìngana</a:t>
            </a:r>
            <a:r>
              <a:rPr lang="it-IT" sz="2800" dirty="0"/>
              <a:t>».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it-IT" sz="2800" dirty="0"/>
              <a:t>In un autore come il padovano </a:t>
            </a:r>
            <a:r>
              <a:rPr lang="it-IT" sz="2800" b="1" dirty="0"/>
              <a:t>Ruzante</a:t>
            </a:r>
            <a:r>
              <a:rPr lang="it-IT" sz="2800" dirty="0"/>
              <a:t> il plurilinguismo è funzionale a sottolineare differenze anche sociali tra toscano e dialetto pavano (dialetto delle campagne venete).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it-IT" sz="1200" dirty="0"/>
          </a:p>
          <a:p>
            <a:pPr algn="just"/>
            <a:r>
              <a:rPr lang="it-IT" sz="2800" dirty="0"/>
              <a:t>Nel Seicento la </a:t>
            </a:r>
            <a:r>
              <a:rPr lang="it-IT" sz="2800" b="1" dirty="0"/>
              <a:t>Commedia dell’arte</a:t>
            </a:r>
            <a:r>
              <a:rPr lang="it-IT" sz="2800" dirty="0"/>
              <a:t> fisserà degli </a:t>
            </a:r>
            <a:r>
              <a:rPr lang="it-IT" sz="2800" b="1" dirty="0"/>
              <a:t>stereotipi</a:t>
            </a:r>
            <a:r>
              <a:rPr lang="it-IT" sz="2800" dirty="0"/>
              <a:t> anche linguistici: gli amanti usano il toscano, i servitori il bergamasco o il napoletano, il professore il bolognese o il latino, ecc. </a:t>
            </a:r>
          </a:p>
        </p:txBody>
      </p:sp>
    </p:spTree>
    <p:extLst>
      <p:ext uri="{BB962C8B-B14F-4D97-AF65-F5344CB8AC3E}">
        <p14:creationId xmlns:p14="http://schemas.microsoft.com/office/powerpoint/2010/main" val="28013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51E2CA-86F7-6358-D984-7116136346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090A6DFB-86B7-634B-9E3A-0CDFFA096A47}"/>
              </a:ext>
            </a:extLst>
          </p:cNvPr>
          <p:cNvSpPr txBox="1"/>
          <p:nvPr/>
        </p:nvSpPr>
        <p:spPr>
          <a:xfrm>
            <a:off x="379827" y="1182231"/>
            <a:ext cx="1135262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800" dirty="0"/>
              <a:t>Dal Cinquecento si intensificano le testimonianze di scritture popolari nelle quali convivono tratti locali e tratti toscani. Si parla della categoria dei </a:t>
            </a:r>
            <a:r>
              <a:rPr lang="it-IT" sz="2800" b="1" dirty="0"/>
              <a:t>semicolti</a:t>
            </a:r>
            <a:r>
              <a:rPr lang="it-IT" sz="2800" dirty="0"/>
              <a:t>, che hanno un’alfabetizzazione imperfetta ma entrano in rapporto con la scrittura per </a:t>
            </a:r>
            <a:r>
              <a:rPr lang="it-IT" sz="2800" b="1" dirty="0"/>
              <a:t>esigenze pratiche</a:t>
            </a:r>
            <a:r>
              <a:rPr lang="it-IT" sz="2800" dirty="0"/>
              <a:t>.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F227FB6A-F423-C0B8-BA9B-BC38E7180BA7}"/>
              </a:ext>
            </a:extLst>
          </p:cNvPr>
          <p:cNvSpPr txBox="1"/>
          <p:nvPr/>
        </p:nvSpPr>
        <p:spPr>
          <a:xfrm>
            <a:off x="379827" y="249823"/>
            <a:ext cx="110712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dirty="0"/>
              <a:t>TESTIMONIANZE POPOLARI: MADDALENA E BELLEZZE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80D5F822-8DCC-32BF-8A21-C58BDB9F3DAF}"/>
              </a:ext>
            </a:extLst>
          </p:cNvPr>
          <p:cNvSpPr txBox="1"/>
          <p:nvPr/>
        </p:nvSpPr>
        <p:spPr>
          <a:xfrm>
            <a:off x="419686" y="3068747"/>
            <a:ext cx="1135262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800" dirty="0"/>
              <a:t>Di notevole interesse sono due testi: </a:t>
            </a:r>
          </a:p>
          <a:p>
            <a:pPr marL="457200" indent="-457200" algn="just">
              <a:buFontTx/>
              <a:buChar char="-"/>
            </a:pPr>
            <a:r>
              <a:rPr lang="it-IT" sz="2800" dirty="0"/>
              <a:t>il libro dei conti di </a:t>
            </a:r>
            <a:r>
              <a:rPr lang="it-IT" sz="2800" b="1" dirty="0"/>
              <a:t>Maddalena pizzicarola di Trastevere </a:t>
            </a:r>
            <a:r>
              <a:rPr lang="it-IT" sz="2800" dirty="0"/>
              <a:t>(1523-37), contiene memoria di prestiti e debiti, scritto da numerose mani con livelli di  competenza grafica diversi (con variazione diatopica e diastratica).</a:t>
            </a:r>
          </a:p>
          <a:p>
            <a:pPr marL="457200" indent="-457200" algn="just">
              <a:buFontTx/>
              <a:buChar char="-"/>
            </a:pPr>
            <a:r>
              <a:rPr lang="it-IT" sz="2800" dirty="0"/>
              <a:t>la </a:t>
            </a:r>
            <a:r>
              <a:rPr lang="it-IT" sz="2800" b="1" dirty="0"/>
              <a:t>confessione di Bellezze Ursini</a:t>
            </a:r>
            <a:r>
              <a:rPr lang="it-IT" sz="2800" dirty="0"/>
              <a:t>, accusata di stregoneria (1527-28): dichiara di praticare la stregoneria per evitare la condanna a morte. Accanto al testo, di area reatina, compare la versione del notaio, fortemente toscanizzata.</a:t>
            </a:r>
            <a:endParaRPr lang="it-IT" sz="2800" i="1" dirty="0"/>
          </a:p>
        </p:txBody>
      </p:sp>
    </p:spTree>
    <p:extLst>
      <p:ext uri="{BB962C8B-B14F-4D97-AF65-F5344CB8AC3E}">
        <p14:creationId xmlns:p14="http://schemas.microsoft.com/office/powerpoint/2010/main" val="1620297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5363AB9-FED7-0646-BC7F-0BC1407A4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235036" cy="406771"/>
          </a:xfrm>
        </p:spPr>
        <p:txBody>
          <a:bodyPr>
            <a:normAutofit fontScale="90000"/>
          </a:bodyPr>
          <a:lstStyle/>
          <a:p>
            <a:r>
              <a:rPr lang="it-IT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Confessione</a:t>
            </a:r>
            <a:endParaRPr lang="it-IT" sz="2800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01DDE78-1FCC-1248-AED5-CB8FF24D53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068779"/>
            <a:ext cx="4793673" cy="479763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it-IT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Io aio </a:t>
            </a:r>
            <a:r>
              <a:rPr lang="it-IT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qumenzato</a:t>
            </a:r>
            <a:r>
              <a:rPr lang="it-IT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it-IT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scioiere</a:t>
            </a:r>
            <a:r>
              <a:rPr lang="it-IT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</a:t>
            </a:r>
            <a:r>
              <a:rPr lang="it-IT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sacco, de che </a:t>
            </a:r>
            <a:r>
              <a:rPr lang="it-IT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semo</a:t>
            </a:r>
            <a:r>
              <a:rPr lang="it-IT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vetate</a:t>
            </a:r>
            <a:r>
              <a:rPr lang="it-IT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dale</a:t>
            </a:r>
            <a:r>
              <a:rPr lang="it-IT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nostre patrone, e </a:t>
            </a:r>
            <a:r>
              <a:rPr lang="it-IT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nollo</a:t>
            </a:r>
            <a:r>
              <a:rPr lang="it-IT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possemo</a:t>
            </a:r>
            <a:r>
              <a:rPr lang="it-IT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dire se non a chi </a:t>
            </a:r>
            <a:r>
              <a:rPr lang="it-IT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imparamo</a:t>
            </a:r>
            <a:r>
              <a:rPr lang="it-IT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pure io ve </a:t>
            </a:r>
            <a:r>
              <a:rPr lang="it-IT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llo</a:t>
            </a:r>
            <a:r>
              <a:rPr lang="it-IT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dirrò</a:t>
            </a:r>
            <a:r>
              <a:rPr lang="it-IT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como</a:t>
            </a:r>
            <a:r>
              <a:rPr lang="it-IT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 fa e come </a:t>
            </a:r>
            <a:r>
              <a:rPr lang="it-IT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facemo</a:t>
            </a:r>
            <a:r>
              <a:rPr lang="it-IT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it-IT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streare</a:t>
            </a:r>
            <a:r>
              <a:rPr lang="it-IT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onne</a:t>
            </a:r>
            <a:r>
              <a:rPr lang="it-IT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iente</a:t>
            </a:r>
            <a:r>
              <a:rPr lang="it-IT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che me è stato imparato e </a:t>
            </a:r>
            <a:r>
              <a:rPr lang="it-IT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òlo</a:t>
            </a:r>
            <a:r>
              <a:rPr lang="it-IT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fatto </a:t>
            </a:r>
            <a:r>
              <a:rPr lang="it-IT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inparare</a:t>
            </a:r>
            <a:r>
              <a:rPr lang="it-IT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ad altre </a:t>
            </a:r>
            <a:r>
              <a:rPr lang="it-IT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femene</a:t>
            </a:r>
            <a:endParaRPr lang="it-IT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8EEDD3BD-F850-2341-9D4A-659CC29126D5}"/>
              </a:ext>
            </a:extLst>
          </p:cNvPr>
          <p:cNvSpPr txBox="1"/>
          <p:nvPr/>
        </p:nvSpPr>
        <p:spPr>
          <a:xfrm>
            <a:off x="7802088" y="365125"/>
            <a:ext cx="368135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Verbalizzazione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81329DE3-A9DD-6244-9B7D-DBB43A04DCF5}"/>
              </a:ext>
            </a:extLst>
          </p:cNvPr>
          <p:cNvSpPr txBox="1"/>
          <p:nvPr/>
        </p:nvSpPr>
        <p:spPr>
          <a:xfrm>
            <a:off x="6460177" y="1068779"/>
            <a:ext cx="4904509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Io ho </a:t>
            </a:r>
            <a:r>
              <a:rPr lang="it-IT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comenziato</a:t>
            </a:r>
            <a:r>
              <a:rPr lang="it-I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ad sciogliere </a:t>
            </a:r>
            <a:r>
              <a:rPr lang="it-IT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</a:t>
            </a:r>
            <a:r>
              <a:rPr lang="it-I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sacco, benché siamo </a:t>
            </a:r>
            <a:r>
              <a:rPr lang="it-IT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vetate</a:t>
            </a:r>
            <a:r>
              <a:rPr lang="it-I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dalle nostre patrone, che non lo </a:t>
            </a:r>
            <a:r>
              <a:rPr lang="it-IT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habiamo</a:t>
            </a:r>
            <a:r>
              <a:rPr lang="it-I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mai a dire, se non ad chi </a:t>
            </a:r>
            <a:r>
              <a:rPr lang="it-IT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</a:t>
            </a:r>
            <a:r>
              <a:rPr lang="it-I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volesse </a:t>
            </a:r>
            <a:r>
              <a:rPr lang="it-IT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inparare</a:t>
            </a:r>
            <a:r>
              <a:rPr lang="it-I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e </a:t>
            </a:r>
            <a:r>
              <a:rPr lang="it-IT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nollo</a:t>
            </a:r>
            <a:r>
              <a:rPr lang="it-I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possemo</a:t>
            </a:r>
            <a:r>
              <a:rPr lang="it-I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dire, pure io ve </a:t>
            </a:r>
            <a:r>
              <a:rPr lang="it-IT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lla</a:t>
            </a:r>
            <a:r>
              <a:rPr lang="it-I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dirrò</a:t>
            </a:r>
            <a:r>
              <a:rPr lang="it-I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ad  punto </a:t>
            </a:r>
            <a:r>
              <a:rPr lang="it-IT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como</a:t>
            </a:r>
            <a:r>
              <a:rPr lang="it-I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 fa e </a:t>
            </a:r>
            <a:r>
              <a:rPr lang="it-IT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facemo</a:t>
            </a:r>
            <a:r>
              <a:rPr lang="it-I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e che me è</a:t>
            </a:r>
            <a:r>
              <a:rPr lang="it-IT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stato insegnato e </a:t>
            </a:r>
            <a:r>
              <a:rPr lang="it-IT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òlo</a:t>
            </a:r>
            <a:r>
              <a:rPr lang="it-I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facto e </a:t>
            </a:r>
            <a:r>
              <a:rPr lang="it-IT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inparatolo</a:t>
            </a:r>
            <a:r>
              <a:rPr lang="it-I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ad altri, e se fa con grande ordine, e</a:t>
            </a:r>
            <a:r>
              <a:rPr lang="it-IT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bisogna stare ad </a:t>
            </a:r>
            <a:r>
              <a:rPr lang="it-IT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obedientia</a:t>
            </a:r>
            <a:r>
              <a:rPr lang="it-I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812758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6BDBC8-8027-9E2C-4DEB-998FE291DB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0E4AAD60-74EE-D443-85C1-825DF495D177}"/>
              </a:ext>
            </a:extLst>
          </p:cNvPr>
          <p:cNvSpPr txBox="1"/>
          <p:nvPr/>
        </p:nvSpPr>
        <p:spPr>
          <a:xfrm>
            <a:off x="1786598" y="548824"/>
            <a:ext cx="90033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dirty="0"/>
              <a:t>VIAGGIATORI E PREDICATORI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33EEC3DD-ABE3-AAF7-7CF2-6CB2C7D7D432}"/>
              </a:ext>
            </a:extLst>
          </p:cNvPr>
          <p:cNvSpPr txBox="1"/>
          <p:nvPr/>
        </p:nvSpPr>
        <p:spPr>
          <a:xfrm>
            <a:off x="391545" y="1321397"/>
            <a:ext cx="1124243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800" dirty="0"/>
              <a:t>Oltre alla letteratura alta, che si orienta su modelli del Trecento, esistono altri testi che ci danno informazioni sull’evoluzione dell’italiano. Ad esempio i </a:t>
            </a:r>
            <a:r>
              <a:rPr lang="it-IT" sz="2800" b="1" dirty="0"/>
              <a:t>resoconti di viaggio</a:t>
            </a:r>
            <a:r>
              <a:rPr lang="it-IT" sz="2800" dirty="0"/>
              <a:t>, che introducono in italiano una grande quantità di </a:t>
            </a:r>
            <a:r>
              <a:rPr lang="it-IT" sz="2800" b="1" dirty="0"/>
              <a:t>forestierismi</a:t>
            </a:r>
            <a:r>
              <a:rPr lang="it-IT" sz="2800" dirty="0"/>
              <a:t>. Il viaggiatore Francesco Carletti, tra Cinque e Seicento, usa per la prima volta in italiano parole come </a:t>
            </a:r>
            <a:r>
              <a:rPr lang="it-IT" sz="2800" i="1" dirty="0" err="1"/>
              <a:t>cochos</a:t>
            </a:r>
            <a:r>
              <a:rPr lang="it-IT" sz="2800" dirty="0"/>
              <a:t> ‘cocco’, </a:t>
            </a:r>
            <a:r>
              <a:rPr lang="it-IT" sz="2800" i="1" dirty="0"/>
              <a:t>patata,</a:t>
            </a:r>
            <a:r>
              <a:rPr lang="it-IT" sz="2800" dirty="0"/>
              <a:t> </a:t>
            </a:r>
            <a:r>
              <a:rPr lang="it-IT" sz="2800" i="1" dirty="0"/>
              <a:t>ananas, canoa, cacao</a:t>
            </a:r>
            <a:r>
              <a:rPr lang="it-IT" sz="2800" dirty="0"/>
              <a:t>.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D7A56F5E-CD46-2C67-66AE-FDA316867B24}"/>
              </a:ext>
            </a:extLst>
          </p:cNvPr>
          <p:cNvSpPr txBox="1"/>
          <p:nvPr/>
        </p:nvSpPr>
        <p:spPr>
          <a:xfrm>
            <a:off x="391544" y="4125295"/>
            <a:ext cx="1124243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800" dirty="0"/>
              <a:t>Anche la lingua della </a:t>
            </a:r>
            <a:r>
              <a:rPr lang="it-IT" sz="2800" b="1" dirty="0"/>
              <a:t>predicazione</a:t>
            </a:r>
            <a:r>
              <a:rPr lang="it-IT" sz="2800" dirty="0"/>
              <a:t> si attiene ai canoni bembiani: mentre nel Quattrocento erano più vicini al parlato, i predicatori del Cinquecento, come il milanese </a:t>
            </a:r>
            <a:r>
              <a:rPr lang="it-IT" sz="2800" b="1" dirty="0"/>
              <a:t>Francesco </a:t>
            </a:r>
            <a:r>
              <a:rPr lang="it-IT" sz="2800" b="1" dirty="0" err="1"/>
              <a:t>Panigarola</a:t>
            </a:r>
            <a:r>
              <a:rPr lang="it-IT" sz="2800" dirty="0"/>
              <a:t>, si adeguano al fiorentino del Trecento (che </a:t>
            </a:r>
            <a:r>
              <a:rPr lang="it-IT" sz="2800" dirty="0" err="1"/>
              <a:t>Panigarola</a:t>
            </a:r>
            <a:r>
              <a:rPr lang="it-IT" sz="2800" dirty="0"/>
              <a:t> teorizza anche nel trattato </a:t>
            </a:r>
            <a:r>
              <a:rPr lang="it-IT" sz="2800" i="1" dirty="0"/>
              <a:t>Il predicatore</a:t>
            </a:r>
            <a:r>
              <a:rPr lang="it-IT" sz="2800" dirty="0"/>
              <a:t>). Si tratta di una predicazione colta e ricca di artifici retorici.</a:t>
            </a:r>
          </a:p>
        </p:txBody>
      </p:sp>
    </p:spTree>
    <p:extLst>
      <p:ext uri="{BB962C8B-B14F-4D97-AF65-F5344CB8AC3E}">
        <p14:creationId xmlns:p14="http://schemas.microsoft.com/office/powerpoint/2010/main" val="2578329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506043" y="237097"/>
            <a:ext cx="90033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b="1" dirty="0"/>
              <a:t>Trattamento del nesso labiovelare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DA888CF3-9F79-95B4-A4BA-17B6ACD3E68E}"/>
              </a:ext>
            </a:extLst>
          </p:cNvPr>
          <p:cNvSpPr txBox="1"/>
          <p:nvPr/>
        </p:nvSpPr>
        <p:spPr>
          <a:xfrm>
            <a:off x="301335" y="883428"/>
            <a:ext cx="11731338" cy="5847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2800" b="0" i="0" u="none" strike="noStrike" baseline="0" dirty="0"/>
              <a:t>Si parla di nesso labiovelare quando un’occlusiva velare sorda /k/ o sonora /g/ incontrano una semiconsonante /w/  </a:t>
            </a:r>
            <a:r>
              <a:rPr lang="it-IT" sz="2800" b="0" i="1" u="none" strike="noStrike" baseline="0" dirty="0"/>
              <a:t>(guerra</a:t>
            </a:r>
            <a:r>
              <a:rPr lang="it-IT" sz="2800" b="0" u="none" strike="noStrike" baseline="0" dirty="0"/>
              <a:t>, </a:t>
            </a:r>
            <a:r>
              <a:rPr lang="it-IT" sz="2800" b="0" i="1" u="none" strike="noStrike" baseline="0" dirty="0"/>
              <a:t>quale).</a:t>
            </a:r>
            <a:endParaRPr lang="it-IT" sz="2800" b="0" i="0" u="none" strike="noStrike" baseline="0" dirty="0"/>
          </a:p>
          <a:p>
            <a:pPr algn="just"/>
            <a:r>
              <a:rPr lang="it-IT" sz="2800" b="0" i="0" u="none" strike="noStrike" baseline="0" dirty="0"/>
              <a:t>In latino la labiovelare sonora /</a:t>
            </a:r>
            <a:r>
              <a:rPr lang="it-IT" sz="2800" b="0" i="0" u="none" strike="noStrike" baseline="0" dirty="0" err="1"/>
              <a:t>gw</a:t>
            </a:r>
            <a:r>
              <a:rPr lang="it-IT" sz="2800" b="0" i="0" u="none" strike="noStrike" baseline="0" dirty="0"/>
              <a:t>/ non si trovava mai in posizione iniziale e dunque la sua presenza in volgare e spesso indice di germanismo, come in </a:t>
            </a:r>
            <a:r>
              <a:rPr lang="it-IT" sz="2800" b="0" i="1" u="none" strike="noStrike" baseline="0" dirty="0"/>
              <a:t>guerra </a:t>
            </a:r>
            <a:r>
              <a:rPr lang="it-IT" sz="2800" b="0" i="0" u="none" strike="noStrike" baseline="0" dirty="0"/>
              <a:t>e </a:t>
            </a:r>
            <a:r>
              <a:rPr lang="it-IT" sz="2800" b="0" i="1" u="none" strike="noStrike" baseline="0" dirty="0"/>
              <a:t>guardare</a:t>
            </a:r>
            <a:r>
              <a:rPr lang="it-IT" sz="2800" b="0" i="0" u="none" strike="noStrike" baseline="0" dirty="0"/>
              <a:t>.</a:t>
            </a:r>
          </a:p>
          <a:p>
            <a:pPr algn="l"/>
            <a:endParaRPr lang="it-IT" sz="800" b="0" i="0" u="none" strike="noStrike" baseline="0" dirty="0"/>
          </a:p>
          <a:p>
            <a:pPr algn="l"/>
            <a:r>
              <a:rPr lang="it-IT" sz="3000" b="0" i="0" u="none" strike="noStrike" baseline="0" dirty="0"/>
              <a:t>Mentre la sonora si conserva sempre, la </a:t>
            </a:r>
            <a:r>
              <a:rPr lang="it-IT" sz="3000" b="1" i="0" u="none" strike="noStrike" baseline="0" dirty="0"/>
              <a:t>labiovelare sorda /</a:t>
            </a:r>
            <a:r>
              <a:rPr lang="it-IT" sz="3000" b="1" i="0" u="none" strike="noStrike" baseline="0" dirty="0" err="1"/>
              <a:t>kw</a:t>
            </a:r>
            <a:r>
              <a:rPr lang="it-IT" sz="3000" b="1" i="0" u="none" strike="noStrike" baseline="0" dirty="0"/>
              <a:t>/ tende a ridursi alla semplice velare</a:t>
            </a:r>
            <a:r>
              <a:rPr lang="it-IT" sz="3000" b="0" i="0" u="none" strike="noStrike" baseline="0" dirty="0"/>
              <a:t>:</a:t>
            </a:r>
          </a:p>
          <a:p>
            <a:pPr algn="l"/>
            <a:r>
              <a:rPr lang="it-IT" sz="3000" dirty="0"/>
              <a:t>QUAERERE</a:t>
            </a:r>
            <a:r>
              <a:rPr lang="it-IT" sz="3000" b="0" i="0" u="none" strike="noStrike" baseline="0" dirty="0"/>
              <a:t> &gt; </a:t>
            </a:r>
            <a:r>
              <a:rPr lang="it-IT" sz="3000" b="0" i="1" u="none" strike="noStrike" baseline="0" dirty="0"/>
              <a:t>chiedere                             </a:t>
            </a:r>
            <a:r>
              <a:rPr lang="it-IT" sz="3000" dirty="0"/>
              <a:t>QUĬD </a:t>
            </a:r>
            <a:r>
              <a:rPr lang="it-IT" sz="3000" b="0" i="0" u="none" strike="noStrike" baseline="0" dirty="0"/>
              <a:t>&gt; </a:t>
            </a:r>
            <a:r>
              <a:rPr lang="it-IT" sz="3000" b="0" i="1" u="none" strike="noStrike" baseline="0" dirty="0"/>
              <a:t>che</a:t>
            </a:r>
          </a:p>
          <a:p>
            <a:pPr algn="l"/>
            <a:r>
              <a:rPr lang="it-IT" sz="3000" dirty="0"/>
              <a:t>QUŌMO(DO)</a:t>
            </a:r>
            <a:r>
              <a:rPr lang="it-IT" sz="3000" b="0" i="0" u="none" strike="noStrike" baseline="0" dirty="0"/>
              <a:t> &gt; </a:t>
            </a:r>
            <a:r>
              <a:rPr lang="it-IT" sz="3000" b="0" i="1" u="none" strike="noStrike" baseline="0" dirty="0"/>
              <a:t>come                              </a:t>
            </a:r>
            <a:r>
              <a:rPr lang="it-IT" sz="3000" b="0" u="none" strike="noStrike" baseline="0" dirty="0"/>
              <a:t>QUĪS &gt;  </a:t>
            </a:r>
            <a:r>
              <a:rPr lang="it-IT" sz="3000" b="0" i="1" u="none" strike="noStrike" baseline="0" dirty="0"/>
              <a:t>chi</a:t>
            </a:r>
            <a:endParaRPr lang="it-IT" sz="3000" b="0" u="none" strike="noStrike" baseline="0" dirty="0"/>
          </a:p>
          <a:p>
            <a:pPr algn="l"/>
            <a:endParaRPr lang="it-IT" sz="1600" b="0" i="0" u="none" strike="noStrike" baseline="0" dirty="0"/>
          </a:p>
          <a:p>
            <a:pPr algn="just"/>
            <a:r>
              <a:rPr lang="it-IT" sz="3000" b="0" i="0" u="none" strike="noStrike" baseline="0" dirty="0"/>
              <a:t>La riduzione di /</a:t>
            </a:r>
            <a:r>
              <a:rPr lang="it-IT" sz="3000" b="0" i="0" u="none" strike="noStrike" baseline="0" dirty="0" err="1"/>
              <a:t>kw</a:t>
            </a:r>
            <a:r>
              <a:rPr lang="it-IT" sz="3000" b="0" i="0" u="none" strike="noStrike" baseline="0" dirty="0"/>
              <a:t>/ a /k/ </a:t>
            </a:r>
            <a:r>
              <a:rPr lang="it-IT" sz="3000" b="1" i="0" u="none" strike="noStrike" baseline="0" dirty="0"/>
              <a:t>non avviene </a:t>
            </a:r>
            <a:r>
              <a:rPr lang="it-IT" sz="3000" b="1" dirty="0"/>
              <a:t>quando </a:t>
            </a:r>
            <a:r>
              <a:rPr lang="it-IT" sz="3000" b="1" i="0" u="none" strike="noStrike" baseline="0" dirty="0"/>
              <a:t>il nesso </a:t>
            </a:r>
            <a:r>
              <a:rPr lang="it-IT" sz="3000" b="1" dirty="0"/>
              <a:t>è </a:t>
            </a:r>
            <a:r>
              <a:rPr lang="it-IT" sz="3000" b="1" i="0" u="none" strike="noStrike" baseline="0" dirty="0"/>
              <a:t>seguito</a:t>
            </a:r>
            <a:r>
              <a:rPr lang="it-IT" sz="3000" b="1" dirty="0"/>
              <a:t> </a:t>
            </a:r>
            <a:r>
              <a:rPr lang="it-IT" sz="3000" b="1" i="0" u="none" strike="noStrike" baseline="0" dirty="0"/>
              <a:t>dalla vocale A</a:t>
            </a:r>
            <a:r>
              <a:rPr lang="it-IT" sz="3000" b="0" i="0" u="none" strike="noStrike" baseline="0" dirty="0"/>
              <a:t>: </a:t>
            </a:r>
          </a:p>
          <a:p>
            <a:pPr algn="l"/>
            <a:r>
              <a:rPr lang="it-IT" sz="3000" dirty="0"/>
              <a:t>QUALEM</a:t>
            </a:r>
            <a:r>
              <a:rPr lang="it-IT" sz="3000" b="0" i="0" u="none" strike="noStrike" baseline="0" dirty="0"/>
              <a:t> &gt; </a:t>
            </a:r>
            <a:r>
              <a:rPr lang="it-IT" sz="3000" b="0" i="1" u="none" strike="noStrike" baseline="0" dirty="0"/>
              <a:t>quale</a:t>
            </a:r>
            <a:r>
              <a:rPr lang="it-IT" sz="3000" dirty="0"/>
              <a:t> </a:t>
            </a:r>
            <a:r>
              <a:rPr lang="it-IT" sz="3000" b="0" i="0" u="none" strike="noStrike" baseline="0" dirty="0"/>
              <a:t> </a:t>
            </a:r>
            <a:r>
              <a:rPr lang="it-IT" sz="3000" dirty="0"/>
              <a:t>QUANDO</a:t>
            </a:r>
            <a:r>
              <a:rPr lang="it-IT" sz="3000" b="0" i="0" u="none" strike="noStrike" baseline="0" dirty="0"/>
              <a:t> &gt; </a:t>
            </a:r>
            <a:r>
              <a:rPr lang="it-IT" sz="3000" b="0" i="1" u="none" strike="noStrike" baseline="0" dirty="0"/>
              <a:t>quando  </a:t>
            </a:r>
            <a:r>
              <a:rPr lang="it-IT" sz="3000" b="0" i="0" u="none" strike="noStrike" baseline="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8526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786598" y="548824"/>
            <a:ext cx="90033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b="1" dirty="0"/>
              <a:t>Trattamento del nesso labiovelare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DA888CF3-9F79-95B4-A4BA-17B6ACD3E68E}"/>
              </a:ext>
            </a:extLst>
          </p:cNvPr>
          <p:cNvSpPr txBox="1"/>
          <p:nvPr/>
        </p:nvSpPr>
        <p:spPr>
          <a:xfrm>
            <a:off x="228600" y="1330036"/>
            <a:ext cx="11637817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3000" dirty="0"/>
              <a:t>Il nesso </a:t>
            </a:r>
            <a:r>
              <a:rPr lang="it-IT" sz="3000" b="0" i="0" u="none" strike="noStrike" baseline="0" dirty="0"/>
              <a:t>labiovelare </a:t>
            </a:r>
            <a:r>
              <a:rPr lang="it-IT" sz="3000" b="1" i="0" u="none" strike="noStrike" baseline="0" dirty="0"/>
              <a:t>si conserva </a:t>
            </a:r>
            <a:r>
              <a:rPr lang="it-IT" sz="3000" b="0" i="0" u="none" strike="noStrike" baseline="0" dirty="0"/>
              <a:t>anche se seguito da altre vocali quando </a:t>
            </a:r>
            <a:r>
              <a:rPr lang="it-IT" sz="3000" b="1" i="0" u="none" strike="noStrike" baseline="0" dirty="0"/>
              <a:t>non è originaria del latino </a:t>
            </a:r>
            <a:r>
              <a:rPr lang="it-IT" sz="3000" b="0" i="0" u="none" strike="noStrike" baseline="0" dirty="0"/>
              <a:t>ma si e formata in epoca tarda, in seguito ad altri fenomeni</a:t>
            </a:r>
            <a:r>
              <a:rPr lang="it-IT" sz="3000" dirty="0"/>
              <a:t>:</a:t>
            </a:r>
          </a:p>
          <a:p>
            <a:pPr algn="l"/>
            <a:endParaRPr lang="it-IT" sz="3000" b="0" i="0" u="none" strike="noStrike" baseline="0" dirty="0"/>
          </a:p>
          <a:p>
            <a:pPr algn="l"/>
            <a:r>
              <a:rPr lang="it-IT" sz="3000" dirty="0"/>
              <a:t>ECCUM ISTUM</a:t>
            </a:r>
            <a:r>
              <a:rPr lang="it-IT" sz="3000" b="0" i="0" u="none" strike="noStrike" baseline="0" dirty="0"/>
              <a:t> &gt; (EC)CU(M) ISTU(M) &gt; </a:t>
            </a:r>
            <a:r>
              <a:rPr lang="it-IT" sz="3000" b="0" i="1" u="none" strike="noStrike" baseline="0" dirty="0"/>
              <a:t>questo</a:t>
            </a:r>
          </a:p>
          <a:p>
            <a:pPr algn="l"/>
            <a:r>
              <a:rPr lang="it-IT" sz="3000" dirty="0"/>
              <a:t>ECCUM ILLUM &gt; </a:t>
            </a:r>
            <a:r>
              <a:rPr lang="it-IT" sz="3000" b="0" i="0" u="none" strike="noStrike" baseline="0" dirty="0"/>
              <a:t>(EC)CU(M) ILLU(M) &gt; </a:t>
            </a:r>
            <a:r>
              <a:rPr lang="it-IT" sz="3000" b="0" i="1" u="none" strike="noStrike" baseline="0" dirty="0"/>
              <a:t>quello</a:t>
            </a:r>
            <a:r>
              <a:rPr lang="it-IT" sz="3000" b="0" i="0" u="none" strike="noStrike" baseline="0" dirty="0"/>
              <a:t> </a:t>
            </a:r>
            <a:endParaRPr lang="it-IT" sz="3000" dirty="0"/>
          </a:p>
          <a:p>
            <a:pPr algn="l"/>
            <a:r>
              <a:rPr lang="it-IT" sz="3000" dirty="0"/>
              <a:t>ECCUM HIC </a:t>
            </a:r>
            <a:r>
              <a:rPr lang="it-IT" sz="3000" b="0" i="0" u="none" strike="noStrike" baseline="0" dirty="0"/>
              <a:t>&gt; (EC)CU(M) HĪC &gt; </a:t>
            </a:r>
            <a:r>
              <a:rPr lang="it-IT" sz="3000" b="0" i="1" u="none" strike="noStrike" baseline="0" dirty="0"/>
              <a:t>qui</a:t>
            </a:r>
            <a:endParaRPr lang="it-IT" sz="3000" b="0" i="0" u="none" strike="noStrike" baseline="0" dirty="0"/>
          </a:p>
          <a:p>
            <a:pPr algn="l"/>
            <a:endParaRPr lang="it-IT" sz="3000" dirty="0"/>
          </a:p>
          <a:p>
            <a:pPr algn="l"/>
            <a:r>
              <a:rPr lang="it-IT" sz="3000" dirty="0"/>
              <a:t>In molti dialetti meridionali la labiovelare si riduce anche in questi casi: </a:t>
            </a:r>
            <a:r>
              <a:rPr lang="it-IT" sz="3000" i="1" dirty="0" err="1"/>
              <a:t>chillǝ</a:t>
            </a:r>
            <a:r>
              <a:rPr lang="it-IT" sz="3000" dirty="0"/>
              <a:t>, </a:t>
            </a:r>
            <a:r>
              <a:rPr lang="it-IT" sz="3000" i="1" dirty="0" err="1"/>
              <a:t>chissǝ</a:t>
            </a:r>
            <a:endParaRPr lang="it-IT" sz="3000" dirty="0"/>
          </a:p>
        </p:txBody>
      </p:sp>
    </p:spTree>
    <p:extLst>
      <p:ext uri="{BB962C8B-B14F-4D97-AF65-F5344CB8AC3E}">
        <p14:creationId xmlns:p14="http://schemas.microsoft.com/office/powerpoint/2010/main" val="40106800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776207" y="475887"/>
            <a:ext cx="90033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b="1" dirty="0"/>
              <a:t>Spirantizzazione della labiale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5FC4991C-6E91-79A6-5336-3EF089B76EBF}"/>
              </a:ext>
            </a:extLst>
          </p:cNvPr>
          <p:cNvSpPr txBox="1"/>
          <p:nvPr/>
        </p:nvSpPr>
        <p:spPr>
          <a:xfrm>
            <a:off x="290946" y="1122218"/>
            <a:ext cx="11824854" cy="55399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3000" b="0" i="0" u="none" strike="noStrike" baseline="0" dirty="0"/>
              <a:t>La B del latino, dopo un’evoluzione al suono fricativo (lo stesso dello spagnolo), ha dato, in posizione intervocalica, labiodentale sonora </a:t>
            </a:r>
            <a:r>
              <a:rPr lang="it-IT" sz="3000" b="0" i="1" u="none" strike="noStrike" baseline="0" dirty="0"/>
              <a:t>v</a:t>
            </a:r>
            <a:r>
              <a:rPr lang="it-IT" sz="3000" b="0" i="0" u="none" strike="noStrike" baseline="0" dirty="0"/>
              <a:t>:</a:t>
            </a:r>
          </a:p>
          <a:p>
            <a:pPr algn="l"/>
            <a:endParaRPr lang="it-IT" sz="800" b="0" i="0" u="none" strike="noStrike" baseline="0" dirty="0"/>
          </a:p>
          <a:p>
            <a:pPr algn="ctr"/>
            <a:r>
              <a:rPr lang="it-IT" sz="3000" dirty="0"/>
              <a:t>HABĒRE</a:t>
            </a:r>
            <a:r>
              <a:rPr lang="it-IT" sz="3000" b="0" i="0" u="none" strike="noStrike" baseline="0" dirty="0"/>
              <a:t> &gt; </a:t>
            </a:r>
            <a:r>
              <a:rPr lang="it-IT" sz="3000" b="0" i="1" u="none" strike="noStrike" baseline="0" dirty="0"/>
              <a:t>avere</a:t>
            </a:r>
          </a:p>
          <a:p>
            <a:pPr algn="ctr"/>
            <a:r>
              <a:rPr lang="it-IT" sz="3000" dirty="0"/>
              <a:t>FABŬLAM</a:t>
            </a:r>
            <a:r>
              <a:rPr lang="it-IT" sz="3000" b="0" i="0" u="none" strike="noStrike" baseline="0" dirty="0"/>
              <a:t> &gt; </a:t>
            </a:r>
            <a:r>
              <a:rPr lang="it-IT" sz="3000" b="0" i="1" u="none" strike="noStrike" baseline="0" dirty="0"/>
              <a:t>favola</a:t>
            </a:r>
          </a:p>
          <a:p>
            <a:pPr algn="ctr"/>
            <a:r>
              <a:rPr lang="it-IT" sz="3000" dirty="0"/>
              <a:t>CANTABAT</a:t>
            </a:r>
            <a:r>
              <a:rPr lang="it-IT" sz="3000" b="0" i="0" u="none" strike="noStrike" baseline="0" dirty="0"/>
              <a:t> &gt; </a:t>
            </a:r>
            <a:r>
              <a:rPr lang="it-IT" sz="3000" b="0" i="1" u="none" strike="noStrike" baseline="0" dirty="0"/>
              <a:t>cantava</a:t>
            </a:r>
            <a:endParaRPr lang="it-IT" sz="3000" b="0" i="0" u="none" strike="noStrike" baseline="0" dirty="0"/>
          </a:p>
          <a:p>
            <a:pPr algn="l"/>
            <a:endParaRPr lang="it-IT" sz="3000" dirty="0"/>
          </a:p>
          <a:p>
            <a:pPr algn="l"/>
            <a:r>
              <a:rPr lang="it-IT" sz="3000" b="0" i="0" u="none" strike="noStrike" baseline="0" dirty="0"/>
              <a:t>Per ragioni cronologiche, nei germanismi come </a:t>
            </a:r>
            <a:r>
              <a:rPr lang="it-IT" sz="3000" b="0" i="1" u="none" strike="noStrike" baseline="0" dirty="0"/>
              <a:t>roba </a:t>
            </a:r>
            <a:r>
              <a:rPr lang="it-IT" sz="3000" b="0" i="0" u="none" strike="noStrike" baseline="0" dirty="0"/>
              <a:t>e </a:t>
            </a:r>
            <a:r>
              <a:rPr lang="it-IT" sz="3000" b="0" i="1" u="none" strike="noStrike" baseline="0" dirty="0"/>
              <a:t>rubare </a:t>
            </a:r>
            <a:r>
              <a:rPr lang="it-IT" sz="3000" b="0" i="0" u="none" strike="noStrike" baseline="0" dirty="0"/>
              <a:t>il fenomeno non si verifica. </a:t>
            </a:r>
          </a:p>
          <a:p>
            <a:pPr algn="l"/>
            <a:endParaRPr lang="it-IT" sz="1600" dirty="0"/>
          </a:p>
          <a:p>
            <a:pPr algn="just"/>
            <a:r>
              <a:rPr lang="it-IT" sz="3000" b="0" i="0" u="none" strike="noStrike" baseline="0" dirty="0"/>
              <a:t>B ha dato invece gli </a:t>
            </a:r>
            <a:r>
              <a:rPr lang="it-IT" sz="3000" i="0" u="none" strike="noStrike" baseline="0" dirty="0"/>
              <a:t>esiti</a:t>
            </a:r>
            <a:r>
              <a:rPr lang="it-IT" sz="3000" b="0" i="0" u="none" strike="noStrike" baseline="0" dirty="0"/>
              <a:t> di occlusiva bilabiale in posizione iniziale (BUCCAM &gt; </a:t>
            </a:r>
            <a:r>
              <a:rPr lang="it-IT" sz="3000" b="0" i="1" u="none" strike="noStrike" baseline="0" dirty="0"/>
              <a:t>bocca</a:t>
            </a:r>
            <a:r>
              <a:rPr lang="it-IT" sz="3000" b="0" i="0" u="none" strike="noStrike" baseline="0" dirty="0"/>
              <a:t>) e dopo consonante (</a:t>
            </a:r>
            <a:r>
              <a:rPr lang="it-IT" sz="3000" dirty="0"/>
              <a:t>HERBAM</a:t>
            </a:r>
            <a:r>
              <a:rPr lang="it-IT" sz="3000" b="0" i="0" u="none" strike="noStrike" baseline="0" dirty="0"/>
              <a:t> &gt; </a:t>
            </a:r>
            <a:r>
              <a:rPr lang="it-IT" sz="3000" b="0" i="1" u="none" strike="noStrike" baseline="0" dirty="0"/>
              <a:t>erba</a:t>
            </a:r>
            <a:r>
              <a:rPr lang="it-IT" sz="3000" b="0" i="0" u="none" strike="noStrike" baseline="0" dirty="0"/>
              <a:t>) e di occlusiva bilabiale intensa prima di vibrante (</a:t>
            </a:r>
            <a:r>
              <a:rPr lang="it-IT" sz="3000" dirty="0"/>
              <a:t>LABRUM</a:t>
            </a:r>
            <a:r>
              <a:rPr lang="it-IT" sz="3000" b="0" i="0" u="none" strike="noStrike" baseline="0" dirty="0"/>
              <a:t> &gt; </a:t>
            </a:r>
            <a:r>
              <a:rPr lang="it-IT" sz="3000" b="0" i="1" u="none" strike="noStrike" baseline="0" dirty="0"/>
              <a:t>labbro</a:t>
            </a:r>
            <a:r>
              <a:rPr lang="it-IT" sz="3000" b="0" i="0" u="none" strike="noStrike" baseline="0" dirty="0"/>
              <a:t>).</a:t>
            </a:r>
            <a:endParaRPr lang="it-IT" sz="3000" dirty="0"/>
          </a:p>
        </p:txBody>
      </p:sp>
    </p:spTree>
    <p:extLst>
      <p:ext uri="{BB962C8B-B14F-4D97-AF65-F5344CB8AC3E}">
        <p14:creationId xmlns:p14="http://schemas.microsoft.com/office/powerpoint/2010/main" val="23693356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786598" y="548824"/>
            <a:ext cx="90033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b="1" dirty="0"/>
              <a:t>Sonorizzazione delle consonanti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DA888CF3-9F79-95B4-A4BA-17B6ACD3E68E}"/>
              </a:ext>
            </a:extLst>
          </p:cNvPr>
          <p:cNvSpPr txBox="1"/>
          <p:nvPr/>
        </p:nvSpPr>
        <p:spPr>
          <a:xfrm>
            <a:off x="155863" y="1195156"/>
            <a:ext cx="11793681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3000" b="0" i="0" u="none" strike="noStrike" baseline="0" dirty="0"/>
              <a:t>Circa la metà delle consonanti sorde intervocaliche del latino ha subito in toscano la sonorizzazione (forse per influsso dei volgari galloromanzi, in cui il fenomeno e molto più esteso). Sulla colonna di sinistra esempi di sonorizzazioni, su quella di destra esempi di conservazione della sorda:</a:t>
            </a:r>
          </a:p>
          <a:p>
            <a:pPr algn="l"/>
            <a:endParaRPr lang="it-IT" sz="3000" dirty="0"/>
          </a:p>
          <a:p>
            <a:pPr algn="l"/>
            <a:r>
              <a:rPr lang="it-IT" sz="3000" dirty="0"/>
              <a:t>SCUTUM</a:t>
            </a:r>
            <a:r>
              <a:rPr lang="it-IT" sz="3000" b="0" i="0" u="none" strike="noStrike" baseline="0" dirty="0"/>
              <a:t> &gt; </a:t>
            </a:r>
            <a:r>
              <a:rPr lang="it-IT" sz="3000" b="0" i="1" u="none" strike="noStrike" baseline="0" dirty="0"/>
              <a:t>scudo </a:t>
            </a:r>
            <a:r>
              <a:rPr lang="it-IT" sz="3000" i="1" dirty="0"/>
              <a:t>                                                                    </a:t>
            </a:r>
            <a:r>
              <a:rPr lang="it-IT" sz="3000" dirty="0"/>
              <a:t>FATUM</a:t>
            </a:r>
            <a:r>
              <a:rPr lang="it-IT" sz="3000" b="0" i="0" u="none" strike="noStrike" baseline="0" dirty="0"/>
              <a:t> &gt; </a:t>
            </a:r>
            <a:r>
              <a:rPr lang="it-IT" sz="3000" b="0" i="1" u="none" strike="noStrike" baseline="0" dirty="0"/>
              <a:t>fato</a:t>
            </a:r>
            <a:r>
              <a:rPr lang="it-IT" sz="3000" b="0" i="0" u="none" strike="noStrike" baseline="0" dirty="0"/>
              <a:t> </a:t>
            </a:r>
            <a:endParaRPr lang="it-IT" sz="3000" dirty="0"/>
          </a:p>
          <a:p>
            <a:pPr algn="l"/>
            <a:r>
              <a:rPr lang="it-IT" sz="3000" dirty="0"/>
              <a:t>LOCUM</a:t>
            </a:r>
            <a:r>
              <a:rPr lang="it-IT" sz="3000" b="0" i="0" u="none" strike="noStrike" baseline="0" dirty="0"/>
              <a:t> &gt; </a:t>
            </a:r>
            <a:r>
              <a:rPr lang="it-IT" sz="3000" b="0" i="1" u="none" strike="noStrike" baseline="0" dirty="0"/>
              <a:t>luogo                                                                        </a:t>
            </a:r>
            <a:r>
              <a:rPr lang="it-IT" sz="3000" b="0" u="none" strike="noStrike" baseline="0" dirty="0"/>
              <a:t>FOCUM</a:t>
            </a:r>
            <a:r>
              <a:rPr lang="it-IT" sz="3000" b="0" i="0" u="none" strike="noStrike" baseline="0" dirty="0"/>
              <a:t> &gt; </a:t>
            </a:r>
            <a:r>
              <a:rPr lang="it-IT" sz="3000" b="0" i="1" u="none" strike="noStrike" baseline="0" dirty="0"/>
              <a:t>fuoco</a:t>
            </a:r>
            <a:r>
              <a:rPr lang="it-IT" sz="3000" b="0" i="0" u="none" strike="noStrike" baseline="0" dirty="0"/>
              <a:t> </a:t>
            </a:r>
          </a:p>
          <a:p>
            <a:pPr algn="l"/>
            <a:r>
              <a:rPr lang="it-IT" sz="3000" dirty="0"/>
              <a:t>RIPAM &gt; </a:t>
            </a:r>
            <a:r>
              <a:rPr lang="it-IT" sz="3000" i="1" dirty="0"/>
              <a:t>*</a:t>
            </a:r>
            <a:r>
              <a:rPr lang="it-IT" sz="3000" dirty="0"/>
              <a:t>RIBA</a:t>
            </a:r>
            <a:r>
              <a:rPr lang="it-IT" sz="3000" i="1" dirty="0"/>
              <a:t> </a:t>
            </a:r>
            <a:r>
              <a:rPr lang="it-IT" sz="3000" dirty="0"/>
              <a:t>&gt; </a:t>
            </a:r>
            <a:r>
              <a:rPr lang="it-IT" sz="3000" i="1" dirty="0"/>
              <a:t>riva                                                             </a:t>
            </a:r>
            <a:r>
              <a:rPr lang="it-IT" sz="3000" dirty="0"/>
              <a:t>APERTUM &gt; </a:t>
            </a:r>
            <a:r>
              <a:rPr lang="it-IT" sz="3000" i="1" dirty="0"/>
              <a:t>aperto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528BAD2D-3EB4-C60A-ACE0-CB9DEA3648F1}"/>
              </a:ext>
            </a:extLst>
          </p:cNvPr>
          <p:cNvSpPr txBox="1"/>
          <p:nvPr/>
        </p:nvSpPr>
        <p:spPr>
          <a:xfrm>
            <a:off x="199159" y="5254538"/>
            <a:ext cx="1179368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3000" b="0" i="0" u="none" strike="noStrike" baseline="0" dirty="0"/>
              <a:t>In posizione iniziale le consonanti sono rimaste sorde (TELAM &gt; tela, PIRAM &gt; pera), tranne la C, che spesso sonorizza (CAVEAM &gt; gabbia, CATTUM &gt; gatto, ma resta sorda in CANEM &gt; cane)</a:t>
            </a:r>
            <a:endParaRPr lang="it-IT" sz="3000" i="1" dirty="0"/>
          </a:p>
        </p:txBody>
      </p:sp>
    </p:spTree>
    <p:extLst>
      <p:ext uri="{BB962C8B-B14F-4D97-AF65-F5344CB8AC3E}">
        <p14:creationId xmlns:p14="http://schemas.microsoft.com/office/powerpoint/2010/main" val="3050982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7C1F6F-141D-C36D-6398-9192E2ABA0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CB00E2CD-507A-7624-8B23-8DA458FC0305}"/>
              </a:ext>
            </a:extLst>
          </p:cNvPr>
          <p:cNvSpPr txBox="1"/>
          <p:nvPr/>
        </p:nvSpPr>
        <p:spPr>
          <a:xfrm>
            <a:off x="1786598" y="548824"/>
            <a:ext cx="90033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dirty="0"/>
              <a:t>LA LESSICOGRAFIA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F77D75B6-E2C3-5DB7-8ED6-F723DE4200B1}"/>
              </a:ext>
            </a:extLst>
          </p:cNvPr>
          <p:cNvSpPr txBox="1"/>
          <p:nvPr/>
        </p:nvSpPr>
        <p:spPr>
          <a:xfrm>
            <a:off x="391537" y="1195155"/>
            <a:ext cx="1143331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000" dirty="0"/>
              <a:t>Il </a:t>
            </a:r>
            <a:r>
              <a:rPr lang="it-IT" sz="3000" b="1" dirty="0"/>
              <a:t>vocabolario</a:t>
            </a:r>
            <a:r>
              <a:rPr lang="it-IT" sz="3000" dirty="0"/>
              <a:t> è uno dei principali strumenti di affermazione della norma bembiana: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3000" i="1" dirty="0"/>
              <a:t>Le tre fontane </a:t>
            </a:r>
            <a:r>
              <a:rPr lang="it-IT" sz="3000" dirty="0"/>
              <a:t>del friulano </a:t>
            </a:r>
            <a:r>
              <a:rPr lang="it-IT" sz="3000" dirty="0" err="1"/>
              <a:t>Niccolo</a:t>
            </a:r>
            <a:r>
              <a:rPr lang="it-IT" sz="3000" dirty="0"/>
              <a:t> </a:t>
            </a:r>
            <a:r>
              <a:rPr lang="it-IT" sz="3000" dirty="0" err="1"/>
              <a:t>Liburnio</a:t>
            </a:r>
            <a:r>
              <a:rPr lang="it-IT" sz="3000" dirty="0"/>
              <a:t>, pubblicate a Venezia nel 1526, raccolgono le voci di Dante, Petrarca e Boccaccio.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3000" dirty="0"/>
              <a:t>Altre opere si concentrano su un singolo autore, come il </a:t>
            </a:r>
            <a:r>
              <a:rPr lang="it-IT" sz="3000" i="1" dirty="0" err="1"/>
              <a:t>Vocabulario</a:t>
            </a:r>
            <a:r>
              <a:rPr lang="it-IT" sz="3000" i="1" dirty="0"/>
              <a:t> </a:t>
            </a:r>
            <a:r>
              <a:rPr lang="it-IT" sz="3000" dirty="0"/>
              <a:t>(1535) del veneziano Lucilio </a:t>
            </a:r>
            <a:r>
              <a:rPr lang="it-IT" sz="3000" dirty="0" err="1"/>
              <a:t>Minerbi</a:t>
            </a:r>
            <a:r>
              <a:rPr lang="it-IT" sz="3000" dirty="0"/>
              <a:t>, che illustra il lessico boccacciano.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882AB342-059A-3DDE-55B1-A1D7583067AB}"/>
              </a:ext>
            </a:extLst>
          </p:cNvPr>
          <p:cNvSpPr txBox="1"/>
          <p:nvPr/>
        </p:nvSpPr>
        <p:spPr>
          <a:xfrm>
            <a:off x="391537" y="4370183"/>
            <a:ext cx="1124243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3000" dirty="0"/>
              <a:t>In realtà, però, molte di queste opere presentano sconfinamenti dal canone bembiano: il napoletano </a:t>
            </a:r>
            <a:r>
              <a:rPr lang="it-IT" sz="3000" dirty="0" err="1"/>
              <a:t>Fabricio</a:t>
            </a:r>
            <a:r>
              <a:rPr lang="it-IT" sz="3000" dirty="0"/>
              <a:t> Luna nel suo </a:t>
            </a:r>
            <a:r>
              <a:rPr lang="it-IT" sz="3000" i="1" dirty="0" err="1"/>
              <a:t>Vocabulario</a:t>
            </a:r>
            <a:r>
              <a:rPr lang="it-IT" sz="3000" i="1" dirty="0"/>
              <a:t> di cinquemila </a:t>
            </a:r>
            <a:r>
              <a:rPr lang="it-IT" sz="3000" i="1" dirty="0" err="1"/>
              <a:t>vocabuli</a:t>
            </a:r>
            <a:r>
              <a:rPr lang="it-IT" sz="3000" i="1" dirty="0"/>
              <a:t> toschi </a:t>
            </a:r>
            <a:r>
              <a:rPr lang="it-IT" sz="3000" dirty="0"/>
              <a:t>(1536) inserisce anche parole napoletane (</a:t>
            </a:r>
            <a:r>
              <a:rPr lang="it-IT" sz="3000" i="1" dirty="0" err="1"/>
              <a:t>chiuppi</a:t>
            </a:r>
            <a:r>
              <a:rPr lang="it-IT" sz="3000" i="1" dirty="0"/>
              <a:t> </a:t>
            </a:r>
            <a:r>
              <a:rPr lang="it-IT" sz="3000" dirty="0"/>
              <a:t>‘pioppi’ o </a:t>
            </a:r>
            <a:r>
              <a:rPr lang="it-IT" sz="3000" i="1" dirty="0"/>
              <a:t>in coppa </a:t>
            </a:r>
            <a:r>
              <a:rPr lang="it-IT" sz="3000" dirty="0"/>
              <a:t>‘in cima’).</a:t>
            </a:r>
          </a:p>
        </p:txBody>
      </p:sp>
    </p:spTree>
    <p:extLst>
      <p:ext uri="{BB962C8B-B14F-4D97-AF65-F5344CB8AC3E}">
        <p14:creationId xmlns:p14="http://schemas.microsoft.com/office/powerpoint/2010/main" val="826992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713862" y="333624"/>
            <a:ext cx="90033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dirty="0"/>
              <a:t>Dopo le </a:t>
            </a:r>
            <a:r>
              <a:rPr lang="it-IT" sz="3600" i="1" dirty="0"/>
              <a:t>Prose</a:t>
            </a:r>
            <a:r>
              <a:rPr lang="it-IT" sz="3600" dirty="0"/>
              <a:t> di Bembo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360599" y="3907345"/>
            <a:ext cx="112424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3000" dirty="0"/>
              <a:t>Paradossalmente, la città nella quale le teorie di Bembo trovano maggiore resistenza ancora nel secondo Cinquecento è </a:t>
            </a:r>
            <a:r>
              <a:rPr lang="it-IT" sz="3000" b="1" dirty="0"/>
              <a:t>Firenze</a:t>
            </a:r>
            <a:r>
              <a:rPr lang="it-IT" sz="3000" dirty="0"/>
              <a:t>.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360599" y="4919008"/>
            <a:ext cx="11470802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3000" dirty="0"/>
              <a:t>Il volgare fiorentino è cambiato (ad es. si dice </a:t>
            </a:r>
            <a:r>
              <a:rPr lang="it-IT" sz="3000" i="1" dirty="0"/>
              <a:t>omo </a:t>
            </a:r>
            <a:r>
              <a:rPr lang="it-IT" sz="3000" dirty="0"/>
              <a:t>e non </a:t>
            </a:r>
            <a:r>
              <a:rPr lang="it-IT" sz="3000" i="1" dirty="0"/>
              <a:t>uomo</a:t>
            </a:r>
            <a:r>
              <a:rPr lang="it-IT" sz="3000" dirty="0"/>
              <a:t>, </a:t>
            </a:r>
            <a:r>
              <a:rPr lang="it-IT" sz="3000" i="1" dirty="0" err="1"/>
              <a:t>stiacchiare</a:t>
            </a:r>
            <a:r>
              <a:rPr lang="it-IT" sz="3000" i="1" dirty="0"/>
              <a:t> </a:t>
            </a:r>
            <a:r>
              <a:rPr lang="it-IT" sz="3000" dirty="0"/>
              <a:t>e non </a:t>
            </a:r>
            <a:r>
              <a:rPr lang="it-IT" sz="3000" i="1" dirty="0"/>
              <a:t>schiacciare</a:t>
            </a:r>
            <a:r>
              <a:rPr lang="it-IT" sz="3000" dirty="0"/>
              <a:t>) e non è più quello delle Tre Corone; la lingua di Machiavelli o di Guicciardini è molto diversa: i fiorentini non accettano di aver perso il primato.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050F46D5-0198-4BB1-C29B-F18DED8513F3}"/>
              </a:ext>
            </a:extLst>
          </p:cNvPr>
          <p:cNvSpPr txBox="1"/>
          <p:nvPr/>
        </p:nvSpPr>
        <p:spPr>
          <a:xfrm>
            <a:off x="360599" y="1049022"/>
            <a:ext cx="1124243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3000" dirty="0"/>
              <a:t>Nei decenni successivi alle </a:t>
            </a:r>
            <a:r>
              <a:rPr lang="it-IT" sz="3000" i="1" dirty="0"/>
              <a:t>Prose della volgar lingua</a:t>
            </a:r>
            <a:r>
              <a:rPr lang="it-IT" sz="3000" dirty="0"/>
              <a:t>, la teoria bembiana trionfa: ad esempio, a Padova è sostenuta da </a:t>
            </a:r>
            <a:r>
              <a:rPr lang="it-IT" sz="3000" b="1" dirty="0"/>
              <a:t>Sperone Speroni </a:t>
            </a:r>
            <a:r>
              <a:rPr lang="it-IT" sz="3000" dirty="0"/>
              <a:t>che nel </a:t>
            </a:r>
            <a:r>
              <a:rPr lang="it-IT" sz="3000" i="1" dirty="0"/>
              <a:t>Dialogo delle lingue </a:t>
            </a:r>
            <a:r>
              <a:rPr lang="it-IT" sz="3000" dirty="0"/>
              <a:t>(1542) riprende un’osservazione di Bembo, secondo il quale per seguire il modello del toscano delle Tre Corone è meglio essere settentrionale che fiorentino, perché i fiorentini rischiano di sovrapporre la lingua contemporanea a quella antica.</a:t>
            </a:r>
            <a:endParaRPr lang="it-IT" sz="3000" b="1" dirty="0"/>
          </a:p>
        </p:txBody>
      </p:sp>
    </p:spTree>
    <p:extLst>
      <p:ext uri="{BB962C8B-B14F-4D97-AF65-F5344CB8AC3E}">
        <p14:creationId xmlns:p14="http://schemas.microsoft.com/office/powerpoint/2010/main" val="1781083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3A596A-7EE7-B775-87F1-13655C9CCB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04A24279-7B1E-EDDE-7B17-D246090E4086}"/>
              </a:ext>
            </a:extLst>
          </p:cNvPr>
          <p:cNvSpPr txBox="1"/>
          <p:nvPr/>
        </p:nvSpPr>
        <p:spPr>
          <a:xfrm>
            <a:off x="1786598" y="548824"/>
            <a:ext cx="90033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dirty="0"/>
              <a:t>Dopo le </a:t>
            </a:r>
            <a:r>
              <a:rPr lang="it-IT" sz="3600" i="1" dirty="0"/>
              <a:t>Prose</a:t>
            </a:r>
            <a:r>
              <a:rPr lang="it-IT" sz="3600" dirty="0"/>
              <a:t> di Bembo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1FF0901E-C843-7396-6D04-7A21B3E7215D}"/>
              </a:ext>
            </a:extLst>
          </p:cNvPr>
          <p:cNvSpPr txBox="1"/>
          <p:nvPr/>
        </p:nvSpPr>
        <p:spPr>
          <a:xfrm>
            <a:off x="329193" y="1350700"/>
            <a:ext cx="1124243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3000" dirty="0"/>
              <a:t>La teoria bembiana verrà accettata a Firenze grazie a </a:t>
            </a:r>
            <a:r>
              <a:rPr lang="it-IT" sz="3000" b="1" dirty="0"/>
              <a:t>Benedetto Varchi</a:t>
            </a:r>
            <a:r>
              <a:rPr lang="it-IT" sz="3000" dirty="0"/>
              <a:t>.</a:t>
            </a:r>
          </a:p>
          <a:p>
            <a:pPr algn="just"/>
            <a:r>
              <a:rPr lang="it-IT" sz="3000" dirty="0"/>
              <a:t>Nell’</a:t>
            </a:r>
            <a:r>
              <a:rPr lang="it-IT" sz="3000" i="1" dirty="0" err="1"/>
              <a:t>Hercolano</a:t>
            </a:r>
            <a:r>
              <a:rPr lang="it-IT" sz="3000" dirty="0"/>
              <a:t> (1570) ripropone il modello bembiano ma accosta al fiorentino del Trecento l’elemento del toscano popolare, anche contemporaneo (di fatto è un tradimento dell’idea di Bembo).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882F4D34-761C-87AE-FCA6-2A9E18BF9864}"/>
              </a:ext>
            </a:extLst>
          </p:cNvPr>
          <p:cNvSpPr txBox="1"/>
          <p:nvPr/>
        </p:nvSpPr>
        <p:spPr>
          <a:xfrm>
            <a:off x="329193" y="3446854"/>
            <a:ext cx="11443707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3000" b="0" i="1" u="none" strike="noStrike" baseline="0" dirty="0"/>
              <a:t>L’</a:t>
            </a:r>
            <a:r>
              <a:rPr lang="it-IT" sz="3000" b="0" i="1" u="none" strike="noStrike" baseline="0" dirty="0" err="1"/>
              <a:t>Hercolano</a:t>
            </a:r>
            <a:r>
              <a:rPr lang="it-IT" sz="3000" b="0" i="1" u="none" strike="noStrike" baseline="0" dirty="0"/>
              <a:t> </a:t>
            </a:r>
            <a:r>
              <a:rPr lang="it-IT" sz="3000" b="0" i="0" u="none" strike="noStrike" baseline="0" dirty="0"/>
              <a:t>restituisce dunque alla Firenze contemporanea lo scettro della lingua, rovesciando l’osservazione bembiana, ripresa da Speroni, secondo la quale i parlanti toscani sarebbero svantaggiati nell’uso scritto: in realtà, obietta Varchi, per scrivere perfettamente in una lingua e necessario impararla da coloro che la parlano dalla nascita.</a:t>
            </a:r>
          </a:p>
          <a:p>
            <a:pPr algn="just"/>
            <a:r>
              <a:rPr lang="it-IT" sz="3000" dirty="0"/>
              <a:t>Non si afferma tuttavia che la lingua deve essere quella parlata: resta sempre la mediazione degli scrittori.</a:t>
            </a:r>
          </a:p>
        </p:txBody>
      </p:sp>
    </p:spTree>
    <p:extLst>
      <p:ext uri="{BB962C8B-B14F-4D97-AF65-F5344CB8AC3E}">
        <p14:creationId xmlns:p14="http://schemas.microsoft.com/office/powerpoint/2010/main" val="3728542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3520C6-CCF1-0186-BD36-8258D4C91C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B05AA989-1614-7E6D-E8DB-203143A918DC}"/>
              </a:ext>
            </a:extLst>
          </p:cNvPr>
          <p:cNvSpPr txBox="1"/>
          <p:nvPr/>
        </p:nvSpPr>
        <p:spPr>
          <a:xfrm>
            <a:off x="379827" y="1282382"/>
            <a:ext cx="11455418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800" dirty="0"/>
              <a:t>Il modello bembiano si afferma soprattutto nella poesia, che vede il trionfo del petrarchismo: indipendentemente dall’origine, ogni poeta scrive ora prendendo a modello il fiorentino trecentesco di Petrarca. </a:t>
            </a:r>
          </a:p>
          <a:p>
            <a:pPr algn="just"/>
            <a:endParaRPr lang="it-IT" sz="800" dirty="0"/>
          </a:p>
          <a:p>
            <a:pPr algn="just"/>
            <a:r>
              <a:rPr lang="it-IT" sz="2800" dirty="0"/>
              <a:t>Il modello di Bembo ha più difficoltà a essere rispettato dagli autori ai altri generi, come la novella e il teatro, che hanno necessità di </a:t>
            </a:r>
            <a:r>
              <a:rPr lang="it-IT" sz="2800" b="1" dirty="0"/>
              <a:t>riprodurre il parlato</a:t>
            </a:r>
            <a:r>
              <a:rPr lang="it-IT" sz="2800" dirty="0"/>
              <a:t>.</a:t>
            </a:r>
            <a:endParaRPr lang="it-IT" sz="800" dirty="0"/>
          </a:p>
          <a:p>
            <a:pPr algn="just"/>
            <a:r>
              <a:rPr lang="it-IT" sz="2800" dirty="0"/>
              <a:t>Nel Cinquecento nasce il moderno </a:t>
            </a:r>
            <a:r>
              <a:rPr lang="it-IT" sz="2800" b="1" dirty="0"/>
              <a:t>teatro</a:t>
            </a:r>
            <a:r>
              <a:rPr lang="it-IT" sz="2800" dirty="0"/>
              <a:t> in volgare: L’Ariosto teatrale è diverso da quello dell’</a:t>
            </a:r>
            <a:r>
              <a:rPr lang="it-IT" sz="2800" i="1" dirty="0"/>
              <a:t>Orlando furioso</a:t>
            </a:r>
            <a:r>
              <a:rPr lang="it-IT" sz="2800" dirty="0"/>
              <a:t>, perché è ricco di forme colloquiali e di una sintassi che simula l’oralità; Machiavelli anche sul piano fonomorfologico adotta il fiorentino moderno (</a:t>
            </a:r>
            <a:r>
              <a:rPr lang="it-IT" sz="2800" i="1" dirty="0" err="1"/>
              <a:t>el</a:t>
            </a:r>
            <a:r>
              <a:rPr lang="it-IT" sz="2800" dirty="0"/>
              <a:t>, </a:t>
            </a:r>
            <a:r>
              <a:rPr lang="it-IT" sz="2800" i="1" dirty="0" err="1"/>
              <a:t>dua</a:t>
            </a:r>
            <a:r>
              <a:rPr lang="it-IT" sz="2800" i="1" dirty="0"/>
              <a:t>, </a:t>
            </a:r>
            <a:r>
              <a:rPr lang="it-IT" sz="2800" i="1" dirty="0" err="1"/>
              <a:t>arebbe</a:t>
            </a:r>
            <a:r>
              <a:rPr lang="it-IT" sz="2800" i="1" dirty="0"/>
              <a:t> </a:t>
            </a:r>
            <a:r>
              <a:rPr lang="it-IT" sz="2800" dirty="0"/>
              <a:t>‘avrebbe’).</a:t>
            </a:r>
          </a:p>
          <a:p>
            <a:pPr algn="just"/>
            <a:r>
              <a:rPr lang="it-IT" sz="2800" dirty="0"/>
              <a:t>Si tratta di un parlato ricreato a tavolino e di una lingua che spesso è innaturale nell’accentuare i toni (accrescitivi e composti comici).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F1A15F6D-B599-4090-6EED-6C6BFFD6F409}"/>
              </a:ext>
            </a:extLst>
          </p:cNvPr>
          <p:cNvSpPr txBox="1"/>
          <p:nvPr/>
        </p:nvSpPr>
        <p:spPr>
          <a:xfrm>
            <a:off x="379827" y="534121"/>
            <a:ext cx="1107127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400" dirty="0"/>
              <a:t>LA LINGUA DEL TEATRO</a:t>
            </a:r>
          </a:p>
        </p:txBody>
      </p:sp>
    </p:spTree>
    <p:extLst>
      <p:ext uri="{BB962C8B-B14F-4D97-AF65-F5344CB8AC3E}">
        <p14:creationId xmlns:p14="http://schemas.microsoft.com/office/powerpoint/2010/main" val="1869913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53F0AB53E6B8474792A5D2F6E1AF5785" ma:contentTypeVersion="8" ma:contentTypeDescription="Creare un nuovo documento." ma:contentTypeScope="" ma:versionID="509c79504297fbdae453552ea472d785">
  <xsd:schema xmlns:xsd="http://www.w3.org/2001/XMLSchema" xmlns:xs="http://www.w3.org/2001/XMLSchema" xmlns:p="http://schemas.microsoft.com/office/2006/metadata/properties" xmlns:ns2="5dd4c065-6648-43c9-875b-980274226d33" xmlns:ns3="863e0e5f-3d9b-451e-b156-d3f330847df2" targetNamespace="http://schemas.microsoft.com/office/2006/metadata/properties" ma:root="true" ma:fieldsID="2b7c1b56c42645f6efc35ea2c2befd36" ns2:_="" ns3:_="">
    <xsd:import namespace="5dd4c065-6648-43c9-875b-980274226d33"/>
    <xsd:import namespace="863e0e5f-3d9b-451e-b156-d3f330847df2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d4c065-6648-43c9-875b-980274226d3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3e0e5f-3d9b-451e-b156-d3f330847df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_Flow_SignoffStatus" ma:index="15" nillable="true" ma:displayName="Stato consenso" ma:internalName="Stato_x0020_consenso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863e0e5f-3d9b-451e-b156-d3f330847df2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FB81AA5-2A2C-455C-AF1C-DCDCD35338C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dd4c065-6648-43c9-875b-980274226d33"/>
    <ds:schemaRef ds:uri="863e0e5f-3d9b-451e-b156-d3f330847df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505A506-5BBA-4525-A262-976B0459ECC8}">
  <ds:schemaRefs>
    <ds:schemaRef ds:uri="http://schemas.microsoft.com/office/2006/metadata/properties"/>
    <ds:schemaRef ds:uri="http://schemas.microsoft.com/office/infopath/2007/PartnerControls"/>
    <ds:schemaRef ds:uri="863e0e5f-3d9b-451e-b156-d3f330847df2"/>
  </ds:schemaRefs>
</ds:datastoreItem>
</file>

<file path=customXml/itemProps3.xml><?xml version="1.0" encoding="utf-8"?>
<ds:datastoreItem xmlns:ds="http://schemas.openxmlformats.org/officeDocument/2006/customXml" ds:itemID="{27B7451F-B5D7-47B1-BABA-3824F097333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626</TotalTime>
  <Words>1671</Words>
  <Application>Microsoft Office PowerPoint</Application>
  <PresentationFormat>Widescreen</PresentationFormat>
  <Paragraphs>91</Paragraphs>
  <Slides>14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Confessione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Picchiorri</dc:creator>
  <cp:lastModifiedBy>Emiliano Picchiorri</cp:lastModifiedBy>
  <cp:revision>66</cp:revision>
  <dcterms:created xsi:type="dcterms:W3CDTF">2017-03-09T18:13:56Z</dcterms:created>
  <dcterms:modified xsi:type="dcterms:W3CDTF">2025-03-26T20:42:50Z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0x01010053F0AB53E6B8474792A5D2F6E1AF5785</vt:lpwstr>
  </property>
</Properties>
</file>