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86" r:id="rId5"/>
    <p:sldId id="280" r:id="rId6"/>
    <p:sldId id="281" r:id="rId7"/>
    <p:sldId id="282" r:id="rId8"/>
    <p:sldId id="283" r:id="rId9"/>
    <p:sldId id="284" r:id="rId10"/>
    <p:sldId id="276" r:id="rId11"/>
    <p:sldId id="277" r:id="rId12"/>
    <p:sldId id="285" r:id="rId13"/>
    <p:sldId id="271" r:id="rId14"/>
    <p:sldId id="272" r:id="rId15"/>
    <p:sldId id="275" r:id="rId16"/>
    <p:sldId id="268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1CFFB-C437-4429-AD3E-CC759D36D960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B96A0-C40E-4EFB-8C75-1D3CE8CDFCF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776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B96A0-C40E-4EFB-8C75-1D3CE8CDFCF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7698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B96A0-C40E-4EFB-8C75-1D3CE8CDFCF7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6265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B96A0-C40E-4EFB-8C75-1D3CE8CDFCF7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154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B96A0-C40E-4EFB-8C75-1D3CE8CDFCF7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813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B96A0-C40E-4EFB-8C75-1D3CE8CDFCF7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5587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6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8987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96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743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688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3630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1056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334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93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353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126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09094-8D7C-460E-A5FE-3D6969FA53F7}" type="datetimeFigureOut">
              <a:rPr lang="it-IT" smtClean="0"/>
              <a:t>25/03/2025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24C0-14EB-4D3F-B920-A696B1FB3EF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49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6A5A2BA5-11DE-60BA-6A62-6D6A8A76A85C}"/>
              </a:ext>
            </a:extLst>
          </p:cNvPr>
          <p:cNvSpPr txBox="1"/>
          <p:nvPr/>
        </p:nvSpPr>
        <p:spPr>
          <a:xfrm>
            <a:off x="2132919" y="2901434"/>
            <a:ext cx="7100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dirty="0"/>
              <a:t>https://forms.gle/isxHQGLVuzLYzE158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44F6006-BE91-27B3-C2C9-4E8134C11E9F}"/>
              </a:ext>
            </a:extLst>
          </p:cNvPr>
          <p:cNvSpPr txBox="1"/>
          <p:nvPr/>
        </p:nvSpPr>
        <p:spPr>
          <a:xfrm>
            <a:off x="2198234" y="1529835"/>
            <a:ext cx="60946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dirty="0"/>
              <a:t>Sondaggio sull’italiano regionale:</a:t>
            </a:r>
          </a:p>
        </p:txBody>
      </p:sp>
    </p:spTree>
    <p:extLst>
      <p:ext uri="{BB962C8B-B14F-4D97-AF65-F5344CB8AC3E}">
        <p14:creationId xmlns:p14="http://schemas.microsoft.com/office/powerpoint/2010/main" val="2159887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/>
              <a:t>LE CRITICHE AL VOCABOLARIO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850B8E-2C52-4744-AB46-D7658F3E2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4" y="1083212"/>
            <a:ext cx="11831223" cy="9566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3000" dirty="0"/>
              <a:t>Il Vocabolario si impone subito come autorità linguistica, e anche l’ondata di polemiche che suscita ne è una testimonianza.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93CF22-B2DC-4700-8437-67745B097D0C}"/>
              </a:ext>
            </a:extLst>
          </p:cNvPr>
          <p:cNvSpPr txBox="1"/>
          <p:nvPr/>
        </p:nvSpPr>
        <p:spPr>
          <a:xfrm>
            <a:off x="281354" y="2090733"/>
            <a:ext cx="1166211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Il primo avversario della Crusca è </a:t>
            </a:r>
            <a:r>
              <a:rPr lang="it-IT" sz="3000" b="1" dirty="0"/>
              <a:t>Paolo Beni</a:t>
            </a:r>
            <a:r>
              <a:rPr lang="it-IT" sz="3000" dirty="0"/>
              <a:t>, padovano, che già nel 1612 pubblica il trattato </a:t>
            </a:r>
            <a:r>
              <a:rPr lang="it-IT" sz="3000" b="1" i="1" dirty="0" err="1"/>
              <a:t>Anticrusca</a:t>
            </a:r>
            <a:r>
              <a:rPr lang="it-IT" sz="3000" dirty="0"/>
              <a:t>.</a:t>
            </a:r>
          </a:p>
          <a:p>
            <a:endParaRPr lang="it-IT" sz="10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Critica soprattutto l’</a:t>
            </a:r>
            <a:r>
              <a:rPr lang="it-IT" sz="3000" b="1" dirty="0"/>
              <a:t>arcaismo</a:t>
            </a:r>
            <a:r>
              <a:rPr lang="it-IT" sz="3000" dirty="0"/>
              <a:t> della Crusca, contrapponendo modelli moderni (tra cui Tasso).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In particolare, critica la prosa di Boccaccio (forme uscite dall’uso, sintassi irregolare, elementi plebei).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In linea con la teoria cortigiana del Cinquecento, auspica una valorizzazione di un patrimonio comune, </a:t>
            </a:r>
            <a:r>
              <a:rPr lang="it-IT" sz="3000" b="1" dirty="0"/>
              <a:t>non solo fiorentino</a:t>
            </a:r>
            <a:r>
              <a:rPr lang="it-IT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0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/>
              <a:t>LE CRITICHE AL VOCABOLARIO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850B8E-2C52-4744-AB46-D7658F3E2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4" y="1083212"/>
            <a:ext cx="11831223" cy="95660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sz="3000" dirty="0"/>
              <a:t>Altro avversario della Crusca è il modenese </a:t>
            </a:r>
            <a:r>
              <a:rPr lang="it-IT" sz="3000" b="1" dirty="0"/>
              <a:t>Alessandro</a:t>
            </a:r>
            <a:r>
              <a:rPr lang="it-IT" sz="3000" dirty="0"/>
              <a:t> </a:t>
            </a:r>
            <a:r>
              <a:rPr lang="it-IT" sz="3000" b="1" dirty="0"/>
              <a:t>Tassoni</a:t>
            </a:r>
            <a:r>
              <a:rPr lang="it-IT" sz="3000" dirty="0"/>
              <a:t>.</a:t>
            </a:r>
          </a:p>
          <a:p>
            <a:pPr marL="0" indent="0" algn="just">
              <a:buNone/>
            </a:pPr>
            <a:r>
              <a:rPr lang="it-IT" sz="3000" dirty="0"/>
              <a:t>Non scrive un trattato specifico, ma in diverse opere attacca la Crusca.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93CF22-B2DC-4700-8437-67745B097D0C}"/>
              </a:ext>
            </a:extLst>
          </p:cNvPr>
          <p:cNvSpPr txBox="1"/>
          <p:nvPr/>
        </p:nvSpPr>
        <p:spPr>
          <a:xfrm>
            <a:off x="281354" y="2090733"/>
            <a:ext cx="116621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Nei suoi </a:t>
            </a:r>
            <a:r>
              <a:rPr lang="it-IT" sz="3000" i="1" dirty="0"/>
              <a:t>Pensieri</a:t>
            </a:r>
            <a:r>
              <a:rPr lang="it-IT" sz="3000" dirty="0"/>
              <a:t> ironizza sull’</a:t>
            </a:r>
            <a:r>
              <a:rPr lang="it-IT" sz="3000" b="1" dirty="0"/>
              <a:t>arcaismo</a:t>
            </a:r>
            <a:r>
              <a:rPr lang="it-IT" sz="3000" dirty="0"/>
              <a:t> della Crusca immaginando un segretario di una cancelleria che inizi una lettera così: «Quantunque volte meco pensando riguardo…».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Propone di adottare espedienti grafici per indicare al lettore le </a:t>
            </a:r>
            <a:r>
              <a:rPr lang="it-IT" sz="3000" b="1" dirty="0"/>
              <a:t>voci antiche</a:t>
            </a:r>
            <a:r>
              <a:rPr lang="it-IT" sz="3000" dirty="0"/>
              <a:t> e quelle da evitare.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Critica l’inclusione di scrittori </a:t>
            </a:r>
            <a:r>
              <a:rPr lang="it-IT" sz="3000" b="1" dirty="0"/>
              <a:t>minori e minimi </a:t>
            </a:r>
            <a:r>
              <a:rPr lang="it-IT" sz="3000" dirty="0"/>
              <a:t>negli spogli.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Critica il dominio di Firenze e propone come modello l’uso linguistico di </a:t>
            </a:r>
            <a:r>
              <a:rPr lang="it-IT" sz="3000" b="1" dirty="0"/>
              <a:t>Roma</a:t>
            </a:r>
            <a:r>
              <a:rPr lang="it-IT" sz="3000" dirty="0"/>
              <a:t>, dove aveva abitato: mescolanza di voci di origine diversa (romanesco di seconda fase).</a:t>
            </a:r>
          </a:p>
        </p:txBody>
      </p:sp>
    </p:spTree>
    <p:extLst>
      <p:ext uri="{BB962C8B-B14F-4D97-AF65-F5344CB8AC3E}">
        <p14:creationId xmlns:p14="http://schemas.microsoft.com/office/powerpoint/2010/main" val="241438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/>
              <a:t>LE CRITICHE AL VOCABOLARIO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850B8E-2C52-4744-AB46-D7658F3E2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941" y="1083212"/>
            <a:ext cx="11927058" cy="14067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3000" dirty="0"/>
              <a:t>Un altro avversario della Crusca scrive il suo trattato alcun anni più tardi: si tratta del gesuita ferrarese </a:t>
            </a:r>
            <a:r>
              <a:rPr lang="it-IT" sz="3000" b="1" dirty="0"/>
              <a:t>Daniello Bartoli</a:t>
            </a:r>
            <a:r>
              <a:rPr lang="it-IT" sz="3000" dirty="0"/>
              <a:t>, </a:t>
            </a:r>
            <a:r>
              <a:rPr lang="it-IT" sz="3000" b="1" i="1" dirty="0"/>
              <a:t>Il torto e il diritto del non si può </a:t>
            </a:r>
            <a:r>
              <a:rPr lang="it-IT" sz="3000" dirty="0"/>
              <a:t>(1655).</a:t>
            </a:r>
          </a:p>
          <a:p>
            <a:pPr marL="0" indent="0" algn="just">
              <a:buNone/>
            </a:pPr>
            <a:endParaRPr lang="it-IT" sz="3000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79B52EB-679A-4841-9030-590EB5B98C8F}"/>
              </a:ext>
            </a:extLst>
          </p:cNvPr>
          <p:cNvSpPr txBox="1"/>
          <p:nvPr/>
        </p:nvSpPr>
        <p:spPr>
          <a:xfrm>
            <a:off x="264941" y="2672863"/>
            <a:ext cx="11706665" cy="344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Non è una polemica diretta, ma una dimostrazione del fatto che l’atteggiamento netto dei grammatici è inopportuno.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Bartoli esamina i testi del Trecento e osserva che anche lì si trovano le </a:t>
            </a:r>
            <a:r>
              <a:rPr lang="it-IT" sz="3000" b="1" dirty="0"/>
              <a:t>oscillazioni</a:t>
            </a:r>
            <a:r>
              <a:rPr lang="it-IT" sz="3000" dirty="0"/>
              <a:t> che la Crusca non tollera: ad es. in Giovanni e Matteo Villani, autori presi a modello, si trova sia </a:t>
            </a:r>
            <a:r>
              <a:rPr lang="it-IT" sz="3000" i="1" dirty="0"/>
              <a:t>il carcere</a:t>
            </a:r>
            <a:r>
              <a:rPr lang="it-IT" sz="3000" dirty="0"/>
              <a:t> sia </a:t>
            </a:r>
            <a:r>
              <a:rPr lang="it-IT" sz="3000" i="1" dirty="0"/>
              <a:t>la carcere</a:t>
            </a:r>
            <a:r>
              <a:rPr lang="it-IT" sz="3000" dirty="0"/>
              <a:t>, mentre il Vocabolario ammette solo il maschile.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it-IT" sz="3000" dirty="0"/>
              <a:t>Il grammatico deve usare con </a:t>
            </a:r>
            <a:r>
              <a:rPr lang="it-IT" sz="3000" b="1" dirty="0"/>
              <a:t>cautela</a:t>
            </a:r>
            <a:r>
              <a:rPr lang="it-IT" sz="3000" dirty="0"/>
              <a:t> il </a:t>
            </a:r>
            <a:r>
              <a:rPr lang="it-IT" sz="3000" b="1" dirty="0"/>
              <a:t>diritto di condanna e di veto</a:t>
            </a:r>
            <a:r>
              <a:rPr lang="it-IT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321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9827" y="979921"/>
            <a:ext cx="11071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Nel 1623 esce una seconda edizione del Vocabolario della Crusca, sostanzialmente uguale alla prima</a:t>
            </a:r>
            <a:r>
              <a:rPr lang="it-IT" sz="3200" dirty="0"/>
              <a:t>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83736" y="333590"/>
            <a:ext cx="11071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/>
              <a:t>LA TERZA EDIZIONE DELLA CRUSCA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79827" y="2057139"/>
            <a:ext cx="1171519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Una grande differenza c’è invece nella </a:t>
            </a:r>
            <a:r>
              <a:rPr lang="it-IT" sz="3000" b="1" dirty="0"/>
              <a:t>terza edizione </a:t>
            </a:r>
            <a:r>
              <a:rPr lang="it-IT" sz="3000" dirty="0"/>
              <a:t>(1691):</a:t>
            </a:r>
            <a:endParaRPr lang="it-IT" sz="3000" i="1" dirty="0"/>
          </a:p>
          <a:p>
            <a:pPr marL="457200" indent="-457200" algn="just">
              <a:buFontTx/>
              <a:buChar char="-"/>
            </a:pPr>
            <a:r>
              <a:rPr lang="it-IT" sz="3000" dirty="0"/>
              <a:t>La mole è accresciuta: da uno a tre volumi (entrano negli spogli Tasso e alcuni autori non toscani).</a:t>
            </a:r>
          </a:p>
          <a:p>
            <a:pPr marL="457200" indent="-457200" algn="just">
              <a:buFontTx/>
              <a:buChar char="-"/>
            </a:pPr>
            <a:r>
              <a:rPr lang="it-IT" sz="3000" dirty="0"/>
              <a:t>Alcune voci sono segnalate come antiche (cfr. Tassoni).</a:t>
            </a:r>
          </a:p>
          <a:p>
            <a:pPr marL="457200" indent="-457200" algn="just">
              <a:buFontTx/>
              <a:buChar char="-"/>
            </a:pPr>
            <a:r>
              <a:rPr lang="it-IT" sz="3000" dirty="0"/>
              <a:t>Per la prima volta apertura al linguaggio scientifico, grazie a due scrittori scienziati divenuti accademici: Francesco </a:t>
            </a:r>
            <a:r>
              <a:rPr lang="it-IT" sz="3000" b="1" dirty="0"/>
              <a:t>Redi</a:t>
            </a:r>
            <a:r>
              <a:rPr lang="it-IT" sz="3000" dirty="0"/>
              <a:t> e Lorenzo </a:t>
            </a:r>
            <a:r>
              <a:rPr lang="it-IT" sz="3000" b="1" dirty="0"/>
              <a:t>Magalotti</a:t>
            </a:r>
            <a:r>
              <a:rPr lang="it-IT" sz="3000" dirty="0"/>
              <a:t>.</a:t>
            </a:r>
          </a:p>
          <a:p>
            <a:pPr marL="457200" indent="-457200" algn="just">
              <a:buFontTx/>
              <a:buChar char="-"/>
            </a:pPr>
            <a:r>
              <a:rPr lang="it-IT" sz="3000" dirty="0"/>
              <a:t>Per giustificare la continuità tra fiorentino antico e moderno, Redi arriva a falsificare alcune voci (ad es. </a:t>
            </a:r>
            <a:r>
              <a:rPr lang="it-IT" sz="3000" i="1" dirty="0"/>
              <a:t>pericardio</a:t>
            </a:r>
            <a:r>
              <a:rPr lang="it-IT" sz="3000" dirty="0"/>
              <a:t>), fatto che sarà scoperto solo nel Novecento.</a:t>
            </a:r>
          </a:p>
        </p:txBody>
      </p:sp>
    </p:spTree>
    <p:extLst>
      <p:ext uri="{BB962C8B-B14F-4D97-AF65-F5344CB8AC3E}">
        <p14:creationId xmlns:p14="http://schemas.microsoft.com/office/powerpoint/2010/main" val="213238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>
                <a:latin typeface="+mn-lt"/>
              </a:rPr>
              <a:t>Nessi consonante + </a:t>
            </a:r>
            <a:r>
              <a:rPr lang="it-IT" sz="3400" b="1" dirty="0" err="1">
                <a:latin typeface="+mn-lt"/>
              </a:rPr>
              <a:t>jod</a:t>
            </a:r>
            <a:endParaRPr lang="it-IT" sz="3400" b="1" dirty="0">
              <a:latin typeface="+mn-lt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1850B8E-2C52-4744-AB46-D7658F3E2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940" y="921817"/>
            <a:ext cx="11601477" cy="227305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dirty="0"/>
              <a:t>Una delle più frequenti trasformazioni delle consonanti in volgare è determinata dall’incontro di una consonante con la semiconsonante </a:t>
            </a:r>
            <a:r>
              <a:rPr lang="it-IT" dirty="0" err="1"/>
              <a:t>jod</a:t>
            </a:r>
            <a:r>
              <a:rPr lang="it-IT" dirty="0"/>
              <a:t>. Si sviluppa in latino volgare sia da I sia da E atone seguite da vocale:</a:t>
            </a:r>
          </a:p>
          <a:p>
            <a:pPr marL="0" indent="0" algn="just">
              <a:buNone/>
            </a:pPr>
            <a:r>
              <a:rPr lang="it-IT" dirty="0"/>
              <a:t>  FILIUM &gt; *FILJUM          VINEAM &gt; *VINJAM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79B52EB-679A-4841-9030-590EB5B98C8F}"/>
              </a:ext>
            </a:extLst>
          </p:cNvPr>
          <p:cNvSpPr txBox="1"/>
          <p:nvPr/>
        </p:nvSpPr>
        <p:spPr>
          <a:xfrm>
            <a:off x="242667" y="2764572"/>
            <a:ext cx="1170666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/>
              <a:t>A seconda del tipo di consonante si hanno risultati diversi. Quasi sempre abbiamo un </a:t>
            </a:r>
            <a:r>
              <a:rPr lang="it-IT" sz="2800" b="1" dirty="0"/>
              <a:t>raddoppiamento</a:t>
            </a:r>
            <a:r>
              <a:rPr lang="it-IT" sz="2800" dirty="0"/>
              <a:t> della consonate, ma in molti casi anche una sua trasformazione. Partiamo dalle labiali </a:t>
            </a:r>
            <a:r>
              <a:rPr lang="it-IT" sz="2800" b="1" dirty="0"/>
              <a:t>p</a:t>
            </a:r>
            <a:r>
              <a:rPr lang="it-IT" sz="2800" dirty="0"/>
              <a:t>, </a:t>
            </a:r>
            <a:r>
              <a:rPr lang="it-IT" sz="2800" b="1" dirty="0"/>
              <a:t>b </a:t>
            </a:r>
            <a:r>
              <a:rPr lang="it-IT" sz="2800" dirty="0"/>
              <a:t>e </a:t>
            </a:r>
            <a:r>
              <a:rPr lang="it-IT" sz="2800" b="1" dirty="0"/>
              <a:t>m</a:t>
            </a:r>
            <a:r>
              <a:rPr lang="it-IT" sz="2800" dirty="0"/>
              <a:t>. In posizione intervocalica avviene il rafforzamento della consonante e la conservazione dello </a:t>
            </a:r>
            <a:r>
              <a:rPr lang="it-IT" sz="2800" dirty="0" err="1"/>
              <a:t>jod</a:t>
            </a:r>
            <a:r>
              <a:rPr lang="it-IT" sz="2800" dirty="0"/>
              <a:t>:</a:t>
            </a:r>
          </a:p>
          <a:p>
            <a:pPr algn="just"/>
            <a:endParaRPr lang="it-IT" sz="800" dirty="0"/>
          </a:p>
          <a:p>
            <a:r>
              <a:rPr lang="it-IT" sz="2800" dirty="0"/>
              <a:t>   SEPIAM &gt; </a:t>
            </a:r>
            <a:r>
              <a:rPr lang="it-IT" sz="2800" i="1" dirty="0"/>
              <a:t>seppia</a:t>
            </a:r>
          </a:p>
          <a:p>
            <a:r>
              <a:rPr lang="it-IT" sz="2800" dirty="0"/>
              <a:t>   SAPIAT</a:t>
            </a:r>
            <a:r>
              <a:rPr lang="it-IT" sz="2800" i="1" dirty="0"/>
              <a:t> </a:t>
            </a:r>
            <a:r>
              <a:rPr lang="it-IT" sz="2800" dirty="0"/>
              <a:t>&gt;</a:t>
            </a:r>
            <a:r>
              <a:rPr lang="it-IT" sz="2800" i="1" dirty="0"/>
              <a:t> sappia</a:t>
            </a:r>
          </a:p>
          <a:p>
            <a:r>
              <a:rPr lang="it-IT" sz="2800" dirty="0"/>
              <a:t>   RABIAM &gt; </a:t>
            </a:r>
            <a:r>
              <a:rPr lang="it-IT" sz="2800" i="1" dirty="0"/>
              <a:t>rabbia</a:t>
            </a:r>
          </a:p>
          <a:p>
            <a:r>
              <a:rPr lang="it-IT" sz="2800" dirty="0"/>
              <a:t>   HABEAT</a:t>
            </a:r>
            <a:r>
              <a:rPr lang="it-IT" sz="2800" i="1" dirty="0"/>
              <a:t> &gt; abbia</a:t>
            </a:r>
          </a:p>
          <a:p>
            <a:r>
              <a:rPr lang="it-IT" sz="2800" dirty="0"/>
              <a:t>   SIMIAM &gt; </a:t>
            </a:r>
            <a:r>
              <a:rPr lang="it-IT" sz="2800" i="1" dirty="0"/>
              <a:t>scimmia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61211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3899"/>
            <a:ext cx="10515600" cy="776755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>
                <a:latin typeface="+mn-lt"/>
              </a:rPr>
              <a:t>L, N + JOD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CDCE11F-0540-597B-B0E8-C00D7BB144AC}"/>
              </a:ext>
            </a:extLst>
          </p:cNvPr>
          <p:cNvSpPr txBox="1"/>
          <p:nvPr/>
        </p:nvSpPr>
        <p:spPr>
          <a:xfrm>
            <a:off x="253219" y="1620981"/>
            <a:ext cx="1168556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Le consonanti </a:t>
            </a:r>
            <a:r>
              <a:rPr lang="it-IT" sz="3000" b="1" dirty="0"/>
              <a:t>L</a:t>
            </a:r>
            <a:r>
              <a:rPr lang="it-IT" sz="3000" b="1" i="0" u="none" strike="noStrike" baseline="0" dirty="0"/>
              <a:t> </a:t>
            </a:r>
            <a:r>
              <a:rPr lang="it-IT" sz="3000" b="0" i="0" u="none" strike="noStrike" baseline="0" dirty="0"/>
              <a:t>e </a:t>
            </a:r>
            <a:r>
              <a:rPr lang="it-IT" sz="3000" b="1" dirty="0"/>
              <a:t>N</a:t>
            </a:r>
            <a:r>
              <a:rPr lang="it-IT" sz="3000" b="1" i="0" u="none" strike="noStrike" baseline="0" dirty="0"/>
              <a:t> </a:t>
            </a:r>
            <a:r>
              <a:rPr lang="it-IT" sz="3000" i="0" u="none" strike="noStrike" baseline="0" dirty="0"/>
              <a:t>conoscono</a:t>
            </a:r>
            <a:r>
              <a:rPr lang="it-IT" sz="3000" b="0" i="0" u="none" strike="noStrike" baseline="0" dirty="0"/>
              <a:t>, dopo il raddoppiamento, una </a:t>
            </a:r>
            <a:r>
              <a:rPr lang="it-IT" sz="3000" b="1" i="0" u="none" strike="noStrike" baseline="0" dirty="0"/>
              <a:t>palatalizzazione</a:t>
            </a:r>
            <a:r>
              <a:rPr lang="it-IT" sz="3000" b="0" i="0" u="none" strike="noStrike" baseline="0" dirty="0"/>
              <a:t>, che comporta anche l’</a:t>
            </a:r>
            <a:r>
              <a:rPr lang="it-IT" sz="3000" b="1" i="0" u="none" strike="noStrike" baseline="0" dirty="0"/>
              <a:t>assorbimento di </a:t>
            </a:r>
            <a:r>
              <a:rPr lang="it-IT" sz="3000" b="0" i="0" u="none" strike="noStrike" baseline="0" dirty="0"/>
              <a:t>j:</a:t>
            </a:r>
          </a:p>
          <a:p>
            <a:pPr algn="l"/>
            <a:endParaRPr lang="it-IT" sz="3000" b="0" i="0" u="none" strike="noStrike" baseline="0" dirty="0"/>
          </a:p>
          <a:p>
            <a:pPr algn="l"/>
            <a:r>
              <a:rPr lang="it-IT" sz="3000" dirty="0"/>
              <a:t>      FILIUM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 err="1"/>
              <a:t>filliu</a:t>
            </a:r>
            <a:r>
              <a:rPr lang="it-IT" sz="3000" b="0" i="1" u="none" strike="noStrike" baseline="0" dirty="0"/>
              <a:t> </a:t>
            </a:r>
            <a:r>
              <a:rPr lang="it-IT" sz="3000" b="0" i="0" u="none" strike="noStrike" baseline="0" dirty="0"/>
              <a:t>&gt; </a:t>
            </a:r>
            <a:r>
              <a:rPr lang="it-IT" sz="3000" b="0" i="1" u="none" strike="noStrike" baseline="0" dirty="0"/>
              <a:t>figlio</a:t>
            </a:r>
          </a:p>
          <a:p>
            <a:pPr algn="l"/>
            <a:r>
              <a:rPr lang="it-IT" sz="3000" dirty="0"/>
              <a:t>      MELIUM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 err="1"/>
              <a:t>melliu</a:t>
            </a:r>
            <a:r>
              <a:rPr lang="it-IT" sz="3000" b="0" i="1" u="none" strike="noStrike" baseline="0" dirty="0"/>
              <a:t> </a:t>
            </a:r>
            <a:r>
              <a:rPr lang="it-IT" sz="3000" b="0" i="0" u="none" strike="noStrike" baseline="0" dirty="0"/>
              <a:t>&gt; </a:t>
            </a:r>
            <a:r>
              <a:rPr lang="it-IT" sz="3000" b="0" i="1" u="none" strike="noStrike" baseline="0" dirty="0"/>
              <a:t>meglio</a:t>
            </a:r>
          </a:p>
          <a:p>
            <a:pPr algn="l"/>
            <a:endParaRPr lang="it-IT" sz="3000" b="0" i="1" u="none" strike="noStrike" baseline="0" dirty="0"/>
          </a:p>
          <a:p>
            <a:pPr algn="l"/>
            <a:r>
              <a:rPr lang="it-IT" sz="3000" dirty="0"/>
              <a:t>      IUNIUM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 err="1"/>
              <a:t>iunniu</a:t>
            </a:r>
            <a:r>
              <a:rPr lang="it-IT" sz="3000" b="0" i="1" u="none" strike="noStrike" baseline="0" dirty="0"/>
              <a:t> </a:t>
            </a:r>
            <a:r>
              <a:rPr lang="it-IT" sz="3000" b="0" i="0" u="none" strike="noStrike" baseline="0" dirty="0"/>
              <a:t>&gt; </a:t>
            </a:r>
            <a:r>
              <a:rPr lang="it-IT" sz="3000" b="0" i="1" u="none" strike="noStrike" baseline="0" dirty="0"/>
              <a:t>giugno</a:t>
            </a:r>
          </a:p>
          <a:p>
            <a:pPr algn="l"/>
            <a:r>
              <a:rPr lang="it-IT" sz="3000" dirty="0"/>
              <a:t>      VINEAM &gt; </a:t>
            </a:r>
            <a:r>
              <a:rPr lang="it-IT" sz="3000" i="1" dirty="0" err="1"/>
              <a:t>vinnia</a:t>
            </a:r>
            <a:r>
              <a:rPr lang="it-IT" sz="3000" i="1" dirty="0"/>
              <a:t> &gt; vigna</a:t>
            </a:r>
          </a:p>
        </p:txBody>
      </p:sp>
    </p:spTree>
    <p:extLst>
      <p:ext uri="{BB962C8B-B14F-4D97-AF65-F5344CB8AC3E}">
        <p14:creationId xmlns:p14="http://schemas.microsoft.com/office/powerpoint/2010/main" val="2112848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>
                <a:latin typeface="+mn-lt"/>
              </a:rPr>
              <a:t>C e G + JOD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CDCE11F-0540-597B-B0E8-C00D7BB144AC}"/>
              </a:ext>
            </a:extLst>
          </p:cNvPr>
          <p:cNvSpPr txBox="1"/>
          <p:nvPr/>
        </p:nvSpPr>
        <p:spPr>
          <a:xfrm>
            <a:off x="290945" y="1465118"/>
            <a:ext cx="1168556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000" b="0" i="0" u="none" strike="noStrike" baseline="0" dirty="0"/>
              <a:t>Un esito analogo interessa </a:t>
            </a:r>
            <a:r>
              <a:rPr lang="it-IT" sz="3000" b="1" dirty="0"/>
              <a:t>C</a:t>
            </a:r>
            <a:r>
              <a:rPr lang="it-IT" sz="3000" i="0" u="none" strike="noStrike" baseline="0" dirty="0"/>
              <a:t> </a:t>
            </a:r>
            <a:r>
              <a:rPr lang="it-IT" sz="3000" b="0" i="0" u="none" strike="noStrike" baseline="0" dirty="0"/>
              <a:t>e </a:t>
            </a:r>
            <a:r>
              <a:rPr lang="it-IT" sz="3000" b="1" dirty="0"/>
              <a:t>G</a:t>
            </a:r>
            <a:r>
              <a:rPr lang="it-IT" sz="3000" dirty="0"/>
              <a:t>. </a:t>
            </a:r>
            <a:r>
              <a:rPr lang="it-IT" sz="3000" i="0" u="none" strike="noStrike" baseline="0" dirty="0"/>
              <a:t> </a:t>
            </a:r>
          </a:p>
          <a:p>
            <a:pPr algn="l"/>
            <a:r>
              <a:rPr lang="it-IT" sz="3000" b="0" i="0" u="none" strike="noStrike" baseline="0" dirty="0"/>
              <a:t>Le consonanti </a:t>
            </a:r>
            <a:r>
              <a:rPr lang="it-IT" sz="3000" b="1" i="0" u="none" strike="noStrike" baseline="0" dirty="0"/>
              <a:t>raddoppiano</a:t>
            </a:r>
            <a:r>
              <a:rPr lang="it-IT" sz="3000" b="0" i="0" u="none" strike="noStrike" baseline="0" dirty="0"/>
              <a:t>, si </a:t>
            </a:r>
            <a:r>
              <a:rPr lang="it-IT" sz="3000" b="1" i="0" u="none" strike="noStrike" baseline="0" dirty="0"/>
              <a:t>palatalizzano</a:t>
            </a:r>
            <a:r>
              <a:rPr lang="it-IT" sz="3000" b="0" i="0" u="none" strike="noStrike" baseline="0" dirty="0"/>
              <a:t> (da</a:t>
            </a:r>
            <a:r>
              <a:rPr lang="it-IT" sz="3000" dirty="0"/>
              <a:t> </a:t>
            </a:r>
            <a:r>
              <a:rPr lang="it-IT" sz="3000" b="0" i="0" u="none" strike="noStrike" baseline="0" dirty="0"/>
              <a:t>velare del latino /</a:t>
            </a:r>
            <a:r>
              <a:rPr lang="it-IT" sz="3000" dirty="0"/>
              <a:t>k/ e /g/ </a:t>
            </a:r>
            <a:r>
              <a:rPr lang="it-IT" sz="3000" b="0" i="0" u="none" strike="noStrike" baseline="0" dirty="0"/>
              <a:t>ad affricata prepalatale /</a:t>
            </a:r>
            <a:r>
              <a:rPr lang="it-IT" sz="3000" b="0" i="0" u="none" strike="noStrike" baseline="0" dirty="0" err="1"/>
              <a:t>tʃ</a:t>
            </a:r>
            <a:r>
              <a:rPr lang="it-IT" sz="3000" b="0" i="0" u="none" strike="noStrike" baseline="0" dirty="0"/>
              <a:t>/ e /</a:t>
            </a:r>
            <a:r>
              <a:rPr lang="it-IT" sz="3000" b="0" i="0" u="none" strike="noStrike" baseline="0" dirty="0" err="1"/>
              <a:t>dʒ</a:t>
            </a:r>
            <a:r>
              <a:rPr lang="it-IT" sz="3000" b="0" i="0" u="none" strike="noStrike" baseline="0" dirty="0"/>
              <a:t>/) e lo </a:t>
            </a:r>
            <a:r>
              <a:rPr lang="it-IT" sz="3000" b="1" i="0" u="none" strike="noStrike" baseline="0" dirty="0" err="1"/>
              <a:t>jo</a:t>
            </a:r>
            <a:r>
              <a:rPr lang="it-IT" sz="3000" b="1" dirty="0" err="1"/>
              <a:t>d</a:t>
            </a:r>
            <a:r>
              <a:rPr lang="it-IT" sz="3000" b="1" dirty="0"/>
              <a:t> scompare</a:t>
            </a:r>
            <a:r>
              <a:rPr lang="it-IT" sz="3000" b="0" i="0" u="none" strike="noStrike" baseline="0" dirty="0"/>
              <a:t>:</a:t>
            </a:r>
          </a:p>
          <a:p>
            <a:pPr algn="l"/>
            <a:endParaRPr lang="it-IT" sz="3000" b="0" i="0" u="none" strike="noStrike" baseline="0" dirty="0"/>
          </a:p>
          <a:p>
            <a:pPr algn="l"/>
            <a:r>
              <a:rPr lang="it-IT" sz="3000" dirty="0"/>
              <a:t>      FACIO</a:t>
            </a:r>
            <a:r>
              <a:rPr lang="it-IT" sz="3000" b="0" i="0" u="none" strike="noStrike" baseline="0" dirty="0"/>
              <a:t> (/'</a:t>
            </a:r>
            <a:r>
              <a:rPr lang="it-IT" sz="3000" b="0" i="0" u="none" strike="noStrike" baseline="0" dirty="0" err="1"/>
              <a:t>fakjo</a:t>
            </a:r>
            <a:r>
              <a:rPr lang="it-IT" sz="3000" b="0" i="0" u="none" strike="noStrike" baseline="0" dirty="0"/>
              <a:t>/) &gt; </a:t>
            </a:r>
            <a:r>
              <a:rPr lang="it-IT" sz="3000" b="0" i="1" u="none" strike="noStrike" baseline="0" dirty="0"/>
              <a:t>faccio </a:t>
            </a:r>
            <a:r>
              <a:rPr lang="it-IT" sz="3000" b="0" i="0" u="none" strike="noStrike" baseline="0" dirty="0"/>
              <a:t>(pronuncia /’</a:t>
            </a:r>
            <a:r>
              <a:rPr lang="it-IT" sz="3000" b="0" i="0" u="none" strike="noStrike" baseline="0" dirty="0" err="1"/>
              <a:t>fat:ʃo</a:t>
            </a:r>
            <a:r>
              <a:rPr lang="it-IT" sz="3000" b="0" i="0" u="none" strike="noStrike" baseline="0" dirty="0"/>
              <a:t>/)</a:t>
            </a:r>
          </a:p>
          <a:p>
            <a:pPr algn="l"/>
            <a:r>
              <a:rPr lang="it-IT" sz="3000" dirty="0"/>
              <a:t>      REGIAM (/’</a:t>
            </a:r>
            <a:r>
              <a:rPr lang="it-IT" sz="3000" dirty="0" err="1"/>
              <a:t>regjam</a:t>
            </a:r>
            <a:r>
              <a:rPr lang="it-IT" sz="3000" dirty="0"/>
              <a:t>/)</a:t>
            </a:r>
            <a:r>
              <a:rPr lang="it-IT" sz="3000" b="0" i="0" u="none" strike="noStrike" baseline="0" dirty="0"/>
              <a:t> &gt; </a:t>
            </a:r>
            <a:r>
              <a:rPr lang="it-IT" sz="3000" i="1" dirty="0"/>
              <a:t>reggia</a:t>
            </a:r>
            <a:r>
              <a:rPr lang="it-IT" sz="3000" b="0" i="1" u="none" strike="noStrike" baseline="0" dirty="0"/>
              <a:t> </a:t>
            </a:r>
            <a:r>
              <a:rPr lang="it-IT" sz="3000" b="0" i="0" u="none" strike="noStrike" baseline="0" dirty="0"/>
              <a:t>(pronuncia /’</a:t>
            </a:r>
            <a:r>
              <a:rPr lang="it-IT" sz="3000" b="0" i="0" u="none" strike="noStrike" baseline="0" dirty="0" err="1"/>
              <a:t>rɛd:ʒa</a:t>
            </a:r>
            <a:r>
              <a:rPr lang="it-IT" sz="3000" b="0" i="0" u="none" strike="noStrike" baseline="0" dirty="0"/>
              <a:t>/)</a:t>
            </a:r>
          </a:p>
          <a:p>
            <a:pPr algn="l"/>
            <a:endParaRPr lang="it-IT" sz="3000" dirty="0"/>
          </a:p>
          <a:p>
            <a:pPr algn="l"/>
            <a:r>
              <a:rPr lang="it-IT" sz="3000" dirty="0"/>
              <a:t>Attenzione: nella grafia vediamo la </a:t>
            </a:r>
            <a:r>
              <a:rPr lang="it-IT" sz="3000" i="1" dirty="0"/>
              <a:t>i </a:t>
            </a:r>
            <a:r>
              <a:rPr lang="it-IT" sz="3000" dirty="0"/>
              <a:t>dopo </a:t>
            </a:r>
            <a:r>
              <a:rPr lang="it-IT" sz="3000" i="1" dirty="0"/>
              <a:t>c </a:t>
            </a:r>
            <a:r>
              <a:rPr lang="it-IT" sz="3000" dirty="0"/>
              <a:t>e </a:t>
            </a:r>
            <a:r>
              <a:rPr lang="it-IT" sz="3000" i="1" dirty="0"/>
              <a:t>g</a:t>
            </a:r>
            <a:r>
              <a:rPr lang="it-IT" sz="3000" dirty="0"/>
              <a:t>, ma sappiamo che è solo grafica, non è fonetica.</a:t>
            </a:r>
            <a:r>
              <a:rPr lang="it-IT" sz="3000" i="1" dirty="0"/>
              <a:t> </a:t>
            </a:r>
            <a:endParaRPr lang="it-IT" sz="3000" dirty="0"/>
          </a:p>
        </p:txBody>
      </p:sp>
    </p:spTree>
    <p:extLst>
      <p:ext uri="{BB962C8B-B14F-4D97-AF65-F5344CB8AC3E}">
        <p14:creationId xmlns:p14="http://schemas.microsoft.com/office/powerpoint/2010/main" val="4165437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>
                <a:latin typeface="+mn-lt"/>
              </a:rPr>
              <a:t>T + JOD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CDCE11F-0540-597B-B0E8-C00D7BB144AC}"/>
              </a:ext>
            </a:extLst>
          </p:cNvPr>
          <p:cNvSpPr txBox="1"/>
          <p:nvPr/>
        </p:nvSpPr>
        <p:spPr>
          <a:xfrm>
            <a:off x="88323" y="945573"/>
            <a:ext cx="1201535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800" b="0" i="0" u="none" strike="noStrike" baseline="0" dirty="0"/>
              <a:t>Finora abbiamo visto sempre esiti unici. Le </a:t>
            </a:r>
            <a:r>
              <a:rPr lang="it-IT" sz="2800" dirty="0"/>
              <a:t>occlusive </a:t>
            </a:r>
            <a:r>
              <a:rPr lang="it-IT" sz="2800" b="0" i="0" u="none" strike="noStrike" baseline="0" dirty="0"/>
              <a:t>dentali + </a:t>
            </a:r>
            <a:r>
              <a:rPr lang="it-IT" sz="2800" b="0" i="0" u="none" strike="noStrike" baseline="0" dirty="0" err="1"/>
              <a:t>jod</a:t>
            </a:r>
            <a:r>
              <a:rPr lang="it-IT" sz="2800" b="0" i="0" u="none" strike="noStrike" baseline="0" dirty="0"/>
              <a:t> conoscono più di un esito. </a:t>
            </a:r>
            <a:r>
              <a:rPr lang="it-IT" sz="2800" dirty="0"/>
              <a:t>Il </a:t>
            </a:r>
            <a:r>
              <a:rPr lang="it-IT" sz="2800" b="1" dirty="0"/>
              <a:t>nesso </a:t>
            </a:r>
            <a:r>
              <a:rPr lang="it-IT" sz="2800" b="1" i="0" u="none" strike="noStrike" baseline="0" dirty="0"/>
              <a:t>dentale sorda </a:t>
            </a:r>
            <a:r>
              <a:rPr lang="it-IT" sz="2800" b="1" dirty="0"/>
              <a:t>T</a:t>
            </a:r>
            <a:r>
              <a:rPr lang="it-IT" sz="2800" b="1" i="0" u="none" strike="noStrike" baseline="0" dirty="0"/>
              <a:t> + J </a:t>
            </a:r>
            <a:r>
              <a:rPr lang="it-IT" sz="2800" b="0" i="0" u="none" strike="noStrike" baseline="0" dirty="0" err="1"/>
              <a:t>puo</a:t>
            </a:r>
            <a:r>
              <a:rPr lang="it-IT" sz="2800" b="0" i="0" u="none" strike="noStrike" baseline="0" dirty="0"/>
              <a:t> evolvere in </a:t>
            </a:r>
          </a:p>
          <a:p>
            <a:pPr algn="l"/>
            <a:endParaRPr lang="it-IT" sz="12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800" b="0" i="0" u="none" strike="noStrike" baseline="0" dirty="0"/>
              <a:t>affricata alveolare sorda, intensa se intervocalica (</a:t>
            </a:r>
            <a:r>
              <a:rPr lang="it-IT" sz="2800" dirty="0"/>
              <a:t>VITUM</a:t>
            </a:r>
            <a:r>
              <a:rPr lang="it-IT" sz="2800" b="0" i="0" u="none" strike="noStrike" baseline="0" dirty="0"/>
              <a:t> &gt; </a:t>
            </a:r>
            <a:r>
              <a:rPr lang="it-IT" sz="2800" b="0" i="1" u="none" strike="noStrike" baseline="0" dirty="0"/>
              <a:t>vezzo</a:t>
            </a:r>
            <a:r>
              <a:rPr lang="it-IT" sz="2800" b="0" i="0" u="none" strike="noStrike" baseline="0" dirty="0"/>
              <a:t>, </a:t>
            </a:r>
            <a:r>
              <a:rPr lang="it-IT" sz="2800" dirty="0"/>
              <a:t>PLATEAM</a:t>
            </a:r>
            <a:r>
              <a:rPr lang="it-IT" sz="2800" b="0" i="0" u="none" strike="noStrike" baseline="0" dirty="0"/>
              <a:t> &gt; *</a:t>
            </a:r>
            <a:r>
              <a:rPr lang="it-IT" sz="2800" dirty="0"/>
              <a:t>PLATJAM </a:t>
            </a:r>
            <a:r>
              <a:rPr lang="it-IT" sz="2800" b="0" i="0" u="none" strike="noStrike" baseline="0" dirty="0"/>
              <a:t>&gt; </a:t>
            </a:r>
            <a:r>
              <a:rPr lang="it-IT" sz="2800" b="0" i="1" u="none" strike="noStrike" baseline="0" dirty="0"/>
              <a:t>piazza</a:t>
            </a:r>
            <a:r>
              <a:rPr lang="it-IT" sz="2800" b="0" i="0" u="none" strike="noStrike" baseline="0" dirty="0"/>
              <a:t>), scempia se preceduta da consonante (</a:t>
            </a:r>
            <a:r>
              <a:rPr lang="it-IT" sz="2800" dirty="0"/>
              <a:t>FORTIAM</a:t>
            </a:r>
            <a:r>
              <a:rPr lang="it-IT" sz="2800" b="0" i="0" u="none" strike="noStrike" baseline="0" dirty="0"/>
              <a:t> &gt; </a:t>
            </a:r>
            <a:r>
              <a:rPr lang="it-IT" sz="2800" b="0" i="1" u="none" strike="noStrike" baseline="0" dirty="0"/>
              <a:t>forza</a:t>
            </a:r>
            <a:r>
              <a:rPr lang="it-IT" sz="2800" b="0" i="0" u="none" strike="noStrike" baseline="0" dirty="0"/>
              <a:t>).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800" b="0" i="0" u="none" strike="noStrike" baseline="0" dirty="0"/>
              <a:t>fricativa prepalatale sonora /ʒ/ (forse per influsso galloromanzo):</a:t>
            </a:r>
          </a:p>
          <a:p>
            <a:pPr algn="l"/>
            <a:r>
              <a:rPr lang="it-IT" sz="2800" dirty="0"/>
              <a:t>  STATIONEM </a:t>
            </a:r>
            <a:r>
              <a:rPr lang="it-IT" sz="2800" b="0" i="0" u="none" strike="noStrike" baseline="0" dirty="0"/>
              <a:t>&gt; /</a:t>
            </a:r>
            <a:r>
              <a:rPr lang="it-IT" sz="2800" b="0" i="0" u="none" strike="noStrike" baseline="0" dirty="0" err="1"/>
              <a:t>sta'ʒone</a:t>
            </a:r>
            <a:r>
              <a:rPr lang="it-IT" sz="2800" b="0" i="0" u="none" strike="noStrike" baseline="0" dirty="0"/>
              <a:t>/, RATIONEM &gt; /</a:t>
            </a:r>
            <a:r>
              <a:rPr lang="it-IT" sz="2800" b="0" i="0" u="none" strike="noStrike" baseline="0" dirty="0" err="1"/>
              <a:t>ra'ʒone</a:t>
            </a:r>
            <a:r>
              <a:rPr lang="it-IT" sz="2800" b="0" i="0" u="none" strike="noStrike" baseline="0" dirty="0"/>
              <a:t>/ </a:t>
            </a:r>
          </a:p>
          <a:p>
            <a:pPr algn="l"/>
            <a:r>
              <a:rPr lang="it-IT" sz="2800" dirty="0"/>
              <a:t>   Q</a:t>
            </a:r>
            <a:r>
              <a:rPr lang="it-IT" sz="2800" b="0" i="0" u="none" strike="noStrike" baseline="0" dirty="0"/>
              <a:t>uesto fonema, che ancora oggi fa parte della pronuncia toscana, non è entrato </a:t>
            </a:r>
          </a:p>
          <a:p>
            <a:pPr algn="l"/>
            <a:r>
              <a:rPr lang="it-IT" sz="2800" dirty="0"/>
              <a:t>   </a:t>
            </a:r>
            <a:r>
              <a:rPr lang="it-IT" sz="2800" b="0" i="0" u="none" strike="noStrike" baseline="0" dirty="0"/>
              <a:t>però nell’italiano standard</a:t>
            </a:r>
            <a:r>
              <a:rPr lang="it-IT" sz="2800" dirty="0"/>
              <a:t> e </a:t>
            </a:r>
            <a:r>
              <a:rPr lang="it-IT" sz="2800" b="0" i="0" u="none" strike="noStrike" baseline="0" dirty="0"/>
              <a:t>si </a:t>
            </a:r>
            <a:r>
              <a:rPr lang="it-IT" sz="2800" dirty="0"/>
              <a:t>è </a:t>
            </a:r>
            <a:r>
              <a:rPr lang="it-IT" sz="2800" b="0" i="0" u="none" strike="noStrike" baseline="0" dirty="0"/>
              <a:t>successivamente</a:t>
            </a:r>
            <a:r>
              <a:rPr lang="it-IT" sz="2800" dirty="0"/>
              <a:t> </a:t>
            </a:r>
            <a:r>
              <a:rPr lang="it-IT" sz="2800" b="0" i="0" u="none" strike="noStrike" baseline="0" dirty="0"/>
              <a:t>evoluto in affricata</a:t>
            </a:r>
          </a:p>
          <a:p>
            <a:pPr algn="l"/>
            <a:r>
              <a:rPr lang="it-IT" sz="2800" dirty="0"/>
              <a:t>   </a:t>
            </a:r>
            <a:r>
              <a:rPr lang="it-IT" sz="2800" b="0" i="0" u="none" strike="noStrike" baseline="0" dirty="0"/>
              <a:t>prepalatale: /</a:t>
            </a:r>
            <a:r>
              <a:rPr lang="it-IT" sz="2800" b="0" i="0" u="none" strike="noStrike" baseline="0" dirty="0" err="1"/>
              <a:t>stad'ʒone</a:t>
            </a:r>
            <a:r>
              <a:rPr lang="it-IT" sz="2800" b="0" i="0" u="none" strike="noStrike" baseline="0" dirty="0"/>
              <a:t>/, /</a:t>
            </a:r>
            <a:r>
              <a:rPr lang="it-IT" sz="2800" b="0" i="0" u="none" strike="noStrike" baseline="0" dirty="0" err="1"/>
              <a:t>rad'ʒone</a:t>
            </a:r>
            <a:r>
              <a:rPr lang="it-IT" sz="2800" b="0" i="0" u="none" strike="noStrike" baseline="0" dirty="0"/>
              <a:t>/ </a:t>
            </a:r>
          </a:p>
          <a:p>
            <a:pPr algn="l"/>
            <a:endParaRPr lang="it-IT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800" b="0" i="0" u="none" strike="noStrike" baseline="0" dirty="0"/>
              <a:t>Un terzo esito, limitato a poche forme, è l’affricata prepalatale sorda: *CAPTIARE &gt; </a:t>
            </a:r>
            <a:r>
              <a:rPr lang="it-IT" sz="2800" b="0" i="1" u="none" strike="noStrike" baseline="0" dirty="0"/>
              <a:t>cacciare</a:t>
            </a:r>
            <a:r>
              <a:rPr lang="it-IT" sz="2800" dirty="0"/>
              <a:t>, </a:t>
            </a:r>
            <a:r>
              <a:rPr lang="it-IT" sz="2800" b="0" i="0" u="none" strike="noStrike" baseline="0" dirty="0"/>
              <a:t>*CUMINITIARE &gt; </a:t>
            </a:r>
            <a:r>
              <a:rPr lang="it-IT" sz="2800" b="0" i="1" u="none" strike="noStrike" baseline="0" dirty="0"/>
              <a:t>cominciare, *</a:t>
            </a:r>
            <a:r>
              <a:rPr lang="it-IT" sz="2800" b="0" u="none" strike="noStrike" baseline="0" dirty="0"/>
              <a:t>GUTTIARE</a:t>
            </a:r>
            <a:r>
              <a:rPr lang="it-IT" sz="2800" b="0" i="1" u="none" strike="noStrike" baseline="0" dirty="0"/>
              <a:t> &gt; gocciare</a:t>
            </a:r>
            <a:r>
              <a:rPr lang="it-IT" sz="2800" b="0" i="0" u="none" strike="noStrike" baseline="0" dirty="0"/>
              <a:t> 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642271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3E707-8469-40FB-87C7-B3A2DD73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81"/>
            <a:ext cx="10515600" cy="999441"/>
          </a:xfrm>
        </p:spPr>
        <p:txBody>
          <a:bodyPr>
            <a:normAutofit/>
          </a:bodyPr>
          <a:lstStyle/>
          <a:p>
            <a:pPr algn="ctr"/>
            <a:r>
              <a:rPr lang="it-IT" sz="3400" b="1" dirty="0">
                <a:latin typeface="+mn-lt"/>
              </a:rPr>
              <a:t>D + JOD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BF6C29-0005-42F3-BD8D-FAC2357318CB}"/>
              </a:ext>
            </a:extLst>
          </p:cNvPr>
          <p:cNvSpPr txBox="1">
            <a:spLocks/>
          </p:cNvSpPr>
          <p:nvPr/>
        </p:nvSpPr>
        <p:spPr>
          <a:xfrm>
            <a:off x="506436" y="3106396"/>
            <a:ext cx="11685563" cy="3751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  <a:p>
            <a:pPr>
              <a:buFontTx/>
              <a:buChar char="-"/>
            </a:pPr>
            <a:endParaRPr lang="it-IT" sz="3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CDCE11F-0540-597B-B0E8-C00D7BB144AC}"/>
              </a:ext>
            </a:extLst>
          </p:cNvPr>
          <p:cNvSpPr txBox="1"/>
          <p:nvPr/>
        </p:nvSpPr>
        <p:spPr>
          <a:xfrm>
            <a:off x="363682" y="1209822"/>
            <a:ext cx="1159625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Anche la dentale sonora </a:t>
            </a:r>
            <a:r>
              <a:rPr lang="it-IT" sz="3000" b="1" dirty="0"/>
              <a:t>D</a:t>
            </a:r>
            <a:r>
              <a:rPr lang="it-IT" sz="3000" b="1" i="0" u="none" strike="noStrike" baseline="0" dirty="0"/>
              <a:t> + </a:t>
            </a:r>
            <a:r>
              <a:rPr lang="it-IT" sz="3000" b="1" i="0" u="none" strike="noStrike" baseline="0" dirty="0" err="1"/>
              <a:t>jod</a:t>
            </a:r>
            <a:r>
              <a:rPr lang="it-IT" sz="3000" b="1" i="0" u="none" strike="noStrike" baseline="0" dirty="0"/>
              <a:t> </a:t>
            </a:r>
            <a:r>
              <a:rPr lang="it-IT" sz="3000" b="0" i="0" u="none" strike="noStrike" baseline="0" dirty="0"/>
              <a:t>presenta in Toscana un doppio esito, dovuto probabilmente a una differenziazione nella pronuncia già avviata</a:t>
            </a:r>
          </a:p>
          <a:p>
            <a:pPr algn="l"/>
            <a:r>
              <a:rPr lang="it-IT" sz="3000" b="0" i="0" u="none" strike="noStrike" baseline="0" dirty="0"/>
              <a:t>nel latino del I secolo d.C.:</a:t>
            </a:r>
          </a:p>
          <a:p>
            <a:pPr algn="l"/>
            <a:endParaRPr lang="it-IT" sz="3000" b="0" i="0" u="none" strike="noStrike" baseline="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3000" b="1" i="0" u="none" strike="noStrike" baseline="0" dirty="0"/>
              <a:t>affricata prepalatale </a:t>
            </a:r>
            <a:r>
              <a:rPr lang="it-IT" sz="3000" b="0" i="0" u="none" strike="noStrike" baseline="0" dirty="0"/>
              <a:t>sonora intensa (</a:t>
            </a:r>
            <a:r>
              <a:rPr lang="it-IT" sz="3000" dirty="0"/>
              <a:t>HODIE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oggi</a:t>
            </a:r>
            <a:r>
              <a:rPr lang="it-IT" sz="3000" i="1" dirty="0"/>
              <a:t>, </a:t>
            </a:r>
            <a:r>
              <a:rPr lang="it-IT" sz="3000" dirty="0"/>
              <a:t>RADIUM &gt; </a:t>
            </a:r>
            <a:r>
              <a:rPr lang="it-IT" sz="3000" i="1" dirty="0"/>
              <a:t>raggio</a:t>
            </a:r>
            <a:r>
              <a:rPr lang="it-IT" sz="3000" dirty="0"/>
              <a:t>);</a:t>
            </a:r>
            <a:endParaRPr lang="it-IT" sz="3000" b="0" u="none" strike="noStrike" baseline="0" dirty="0"/>
          </a:p>
          <a:p>
            <a:pPr algn="l"/>
            <a:r>
              <a:rPr lang="it-IT" sz="3000" b="0" i="0" u="none" strike="noStrike" baseline="0" dirty="0"/>
              <a:t>   scempia se in posizione iniziale (</a:t>
            </a:r>
            <a:r>
              <a:rPr lang="it-IT" sz="3000" dirty="0"/>
              <a:t>DIURNUM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giorno</a:t>
            </a:r>
            <a:r>
              <a:rPr lang="it-IT" sz="3000" b="0" i="0" u="none" strike="noStrike" baseline="0" dirty="0"/>
              <a:t>).</a:t>
            </a:r>
          </a:p>
          <a:p>
            <a:pPr algn="l"/>
            <a:endParaRPr lang="it-IT" sz="3000" b="0" i="0" u="none" strike="noStrike" baseline="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3000" b="1" i="0" u="none" strike="noStrike" baseline="0" dirty="0"/>
              <a:t>affricata alveolare </a:t>
            </a:r>
            <a:r>
              <a:rPr lang="it-IT" sz="3000" b="0" i="0" u="none" strike="noStrike" baseline="0" dirty="0"/>
              <a:t>sonora intensa (</a:t>
            </a:r>
            <a:r>
              <a:rPr lang="it-IT" sz="3000" dirty="0"/>
              <a:t>MEDIUM</a:t>
            </a:r>
            <a:r>
              <a:rPr lang="it-IT" sz="3000" b="0" i="0" u="none" strike="noStrike" baseline="0" dirty="0"/>
              <a:t> &gt; </a:t>
            </a:r>
            <a:r>
              <a:rPr lang="it-IT" sz="3000" b="0" i="1" u="none" strike="noStrike" baseline="0" dirty="0"/>
              <a:t>mezzo</a:t>
            </a:r>
            <a:r>
              <a:rPr lang="it-IT" sz="3000" b="0" i="0" u="none" strike="noStrike" baseline="0" dirty="0"/>
              <a:t>, </a:t>
            </a:r>
            <a:r>
              <a:rPr lang="it-IT" sz="3000" dirty="0"/>
              <a:t>RADIUM </a:t>
            </a:r>
            <a:r>
              <a:rPr lang="it-IT" sz="3000" b="0" i="0" u="none" strike="noStrike" baseline="0" dirty="0"/>
              <a:t>&gt; </a:t>
            </a:r>
            <a:r>
              <a:rPr lang="it-IT" sz="3000" b="0" i="1" u="none" strike="noStrike" baseline="0" dirty="0"/>
              <a:t>razzo</a:t>
            </a:r>
            <a:r>
              <a:rPr lang="it-IT" sz="3000" b="0" i="0" u="none" strike="noStrike" baseline="0" dirty="0"/>
              <a:t>); dopo consonante, invece, si trova solo l’esito in alveolare (PRANDIUM &gt; </a:t>
            </a:r>
            <a:r>
              <a:rPr lang="it-IT" sz="3000" b="0" i="1" u="none" strike="noStrike" baseline="0" dirty="0"/>
              <a:t>pranzo, *</a:t>
            </a:r>
            <a:r>
              <a:rPr lang="it-IT" sz="3000" b="0" u="none" strike="noStrike" baseline="0" dirty="0"/>
              <a:t>MANDIUM</a:t>
            </a:r>
            <a:r>
              <a:rPr lang="it-IT" sz="3000" b="0" i="1" u="none" strike="noStrike" baseline="0" dirty="0"/>
              <a:t> &gt; manzo</a:t>
            </a:r>
            <a:r>
              <a:rPr lang="it-IT" sz="3000" b="0" i="0" u="none" strike="noStrike" baseline="0" dirty="0"/>
              <a:t>).</a:t>
            </a:r>
            <a:endParaRPr lang="it-IT" sz="3000" dirty="0"/>
          </a:p>
        </p:txBody>
      </p:sp>
    </p:spTree>
    <p:extLst>
      <p:ext uri="{BB962C8B-B14F-4D97-AF65-F5344CB8AC3E}">
        <p14:creationId xmlns:p14="http://schemas.microsoft.com/office/powerpoint/2010/main" val="125604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425D78-F1B0-4C56-A66C-4A6F85D8F45F}"/>
              </a:ext>
            </a:extLst>
          </p:cNvPr>
          <p:cNvSpPr txBox="1"/>
          <p:nvPr/>
        </p:nvSpPr>
        <p:spPr>
          <a:xfrm>
            <a:off x="786614" y="418552"/>
            <a:ext cx="1077585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400" dirty="0"/>
              <a:t>L’ACCADEMIA DELLA CRUSCA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9C0ED1C-764C-491D-875E-4EAC6002229C}"/>
              </a:ext>
            </a:extLst>
          </p:cNvPr>
          <p:cNvSpPr txBox="1"/>
          <p:nvPr/>
        </p:nvSpPr>
        <p:spPr>
          <a:xfrm>
            <a:off x="263757" y="2484499"/>
            <a:ext cx="117348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Il nome è scelto per </a:t>
            </a:r>
            <a:r>
              <a:rPr lang="it-IT" sz="3000" b="1" dirty="0"/>
              <a:t>antifrasi </a:t>
            </a:r>
            <a:r>
              <a:rPr lang="it-IT" sz="3000" dirty="0"/>
              <a:t>(come per l’Accademia degli Intronati): la crusca è la parte peggiore, lo scarto del frumento. L’Accademia vuole selezionare il meglio della lingua </a:t>
            </a:r>
            <a:r>
              <a:rPr lang="it-IT" sz="3000" i="1" dirty="0"/>
              <a:t>(il più bel fior ne coglie).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6680871-D563-48E2-8D86-DBDB3BEF82C0}"/>
              </a:ext>
            </a:extLst>
          </p:cNvPr>
          <p:cNvSpPr txBox="1"/>
          <p:nvPr/>
        </p:nvSpPr>
        <p:spPr>
          <a:xfrm>
            <a:off x="307137" y="4359020"/>
            <a:ext cx="117348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L’anno successivo entra nell’accademia </a:t>
            </a:r>
            <a:r>
              <a:rPr lang="it-IT" sz="3000" b="1" dirty="0"/>
              <a:t>Leonardo Salviati</a:t>
            </a:r>
            <a:r>
              <a:rPr lang="it-IT" sz="3000" dirty="0"/>
              <a:t>, con interessi filologici. Salviati diviene noto per la polemica con Torquato </a:t>
            </a:r>
            <a:r>
              <a:rPr lang="it-IT" sz="3000" b="1" dirty="0"/>
              <a:t>Tasso</a:t>
            </a:r>
            <a:r>
              <a:rPr lang="it-IT" sz="3000" dirty="0"/>
              <a:t>: accusa la </a:t>
            </a:r>
            <a:r>
              <a:rPr lang="it-IT" sz="3000" i="1" dirty="0"/>
              <a:t>Gerusalemme liberata </a:t>
            </a:r>
            <a:r>
              <a:rPr lang="it-IT" sz="3000" dirty="0"/>
              <a:t>di oscurità, di fare uso eccessivo di latinismi e di non rispettare il canone bembiano (diversamente da Ariosto).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34773CF-1857-4953-A2EA-D2D5538C3D49}"/>
              </a:ext>
            </a:extLst>
          </p:cNvPr>
          <p:cNvSpPr txBox="1"/>
          <p:nvPr/>
        </p:nvSpPr>
        <p:spPr>
          <a:xfrm>
            <a:off x="263757" y="1164909"/>
            <a:ext cx="117348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sz="800" dirty="0"/>
          </a:p>
          <a:p>
            <a:pPr algn="just"/>
            <a:r>
              <a:rPr lang="it-IT" sz="3000" dirty="0"/>
              <a:t>Il Cinquecento è il secolo delle Accademie: tra queste, nel </a:t>
            </a:r>
            <a:r>
              <a:rPr lang="it-IT" sz="3000" b="1" dirty="0"/>
              <a:t>1582</a:t>
            </a:r>
            <a:r>
              <a:rPr lang="it-IT" sz="3000" dirty="0"/>
              <a:t> nasce a </a:t>
            </a:r>
            <a:r>
              <a:rPr lang="it-IT" sz="3000" b="1" dirty="0"/>
              <a:t>Firenze</a:t>
            </a:r>
            <a:r>
              <a:rPr lang="it-IT" sz="3000" dirty="0"/>
              <a:t> anche l’Accademia della Crusca.</a:t>
            </a:r>
          </a:p>
        </p:txBody>
      </p:sp>
    </p:spTree>
    <p:extLst>
      <p:ext uri="{BB962C8B-B14F-4D97-AF65-F5344CB8AC3E}">
        <p14:creationId xmlns:p14="http://schemas.microsoft.com/office/powerpoint/2010/main" val="333678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425D78-F1B0-4C56-A66C-4A6F85D8F45F}"/>
              </a:ext>
            </a:extLst>
          </p:cNvPr>
          <p:cNvSpPr txBox="1"/>
          <p:nvPr/>
        </p:nvSpPr>
        <p:spPr>
          <a:xfrm>
            <a:off x="452658" y="227993"/>
            <a:ext cx="1077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/>
              <a:t>IL VOCABOLARIO DELLA CRUSCA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9C0ED1C-764C-491D-875E-4EAC6002229C}"/>
              </a:ext>
            </a:extLst>
          </p:cNvPr>
          <p:cNvSpPr txBox="1"/>
          <p:nvPr/>
        </p:nvSpPr>
        <p:spPr>
          <a:xfrm>
            <a:off x="307136" y="2243036"/>
            <a:ext cx="11734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Salviati muore nel 1589, ma fa in tempo a </a:t>
            </a:r>
            <a:r>
              <a:rPr lang="it-IT" sz="3000" b="1" dirty="0"/>
              <a:t>progettare il vocabolario</a:t>
            </a:r>
            <a:r>
              <a:rPr lang="it-IT" sz="3000" dirty="0"/>
              <a:t>, che verrà realizzato negli anni successivi dagli accademici.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6680871-D563-48E2-8D86-DBDB3BEF82C0}"/>
              </a:ext>
            </a:extLst>
          </p:cNvPr>
          <p:cNvSpPr txBox="1"/>
          <p:nvPr/>
        </p:nvSpPr>
        <p:spPr>
          <a:xfrm>
            <a:off x="228597" y="3656280"/>
            <a:ext cx="1173480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La mancanza di una figura di spicco fa sì che il vocabolario sia un’opera </a:t>
            </a:r>
            <a:r>
              <a:rPr lang="it-IT" sz="3000" b="1" dirty="0"/>
              <a:t>collettiva</a:t>
            </a:r>
            <a:r>
              <a:rPr lang="it-IT" sz="3000" dirty="0"/>
              <a:t>, a cui lavorano tutti i 50 accademici presenti in quel momento.</a:t>
            </a:r>
          </a:p>
          <a:p>
            <a:pPr algn="just"/>
            <a:r>
              <a:rPr lang="it-IT" sz="3000" dirty="0"/>
              <a:t>In assenza di finanziamenti, i cruscanti devono far stampare l’opera a Venezia (non a Firenze, come vorrebbero)</a:t>
            </a:r>
            <a:r>
              <a:rPr lang="it-IT" sz="3000" b="1" dirty="0"/>
              <a:t> </a:t>
            </a:r>
            <a:r>
              <a:rPr lang="it-IT" sz="3000" dirty="0"/>
              <a:t>nel</a:t>
            </a:r>
            <a:r>
              <a:rPr lang="it-IT" sz="3000" b="1" dirty="0"/>
              <a:t> 1612</a:t>
            </a:r>
            <a:r>
              <a:rPr lang="it-IT" sz="3000" dirty="0"/>
              <a:t>. La prima edizione è in un solo volume (nel tempo la mole crescerà).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34773CF-1857-4953-A2EA-D2D5538C3D49}"/>
              </a:ext>
            </a:extLst>
          </p:cNvPr>
          <p:cNvSpPr txBox="1"/>
          <p:nvPr/>
        </p:nvSpPr>
        <p:spPr>
          <a:xfrm>
            <a:off x="307136" y="985729"/>
            <a:ext cx="11734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dirty="0"/>
              <a:t>Salviati non è fedele al </a:t>
            </a:r>
            <a:r>
              <a:rPr lang="it-IT" sz="3000" dirty="0" err="1"/>
              <a:t>bembismo</a:t>
            </a:r>
            <a:r>
              <a:rPr lang="it-IT" sz="3000" dirty="0"/>
              <a:t> originario ma alla sua rilettura fatta da Varchi (le tre Corone ma anche il toscano popolare moderno).</a:t>
            </a:r>
          </a:p>
        </p:txBody>
      </p:sp>
    </p:spTree>
    <p:extLst>
      <p:ext uri="{BB962C8B-B14F-4D97-AF65-F5344CB8AC3E}">
        <p14:creationId xmlns:p14="http://schemas.microsoft.com/office/powerpoint/2010/main" val="359145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9323F-F795-BAE8-5791-F307D573C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F53E6DE-61A2-6A67-4942-71E33990D39C}"/>
              </a:ext>
            </a:extLst>
          </p:cNvPr>
          <p:cNvSpPr txBox="1"/>
          <p:nvPr/>
        </p:nvSpPr>
        <p:spPr>
          <a:xfrm>
            <a:off x="452658" y="227993"/>
            <a:ext cx="10775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/>
              <a:t>IL VOCABOLARIO DELLA CRUSCA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15434DF-7922-798F-688C-86593E9D8A4A}"/>
              </a:ext>
            </a:extLst>
          </p:cNvPr>
          <p:cNvSpPr txBox="1"/>
          <p:nvPr/>
        </p:nvSpPr>
        <p:spPr>
          <a:xfrm>
            <a:off x="228597" y="1028343"/>
            <a:ext cx="117348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dirty="0"/>
              <a:t>L’opera è un tesoro del </a:t>
            </a:r>
            <a:r>
              <a:rPr lang="it-IT" sz="3000" b="1" dirty="0"/>
              <a:t>fiorentino del Trecento</a:t>
            </a:r>
            <a:r>
              <a:rPr lang="it-IT" sz="3000" dirty="0"/>
              <a:t>, ma cerca di documentare attraverso autori antichi anche parole del </a:t>
            </a:r>
            <a:r>
              <a:rPr lang="it-IT" sz="3000" b="1" dirty="0"/>
              <a:t>fiorentino vivo</a:t>
            </a:r>
            <a:r>
              <a:rPr lang="it-IT" sz="3000" dirty="0"/>
              <a:t>, per sottolineare la continuità tra antico e moderno. </a:t>
            </a:r>
          </a:p>
          <a:p>
            <a:pPr algn="just"/>
            <a:r>
              <a:rPr lang="it-IT" sz="3000" dirty="0"/>
              <a:t>Vengono citati anche </a:t>
            </a:r>
            <a:r>
              <a:rPr lang="it-IT" sz="3000" b="1" dirty="0"/>
              <a:t>moderni toscani</a:t>
            </a:r>
            <a:r>
              <a:rPr lang="it-IT" sz="3000" dirty="0"/>
              <a:t>, come Lorenzo de’ Medici, Pulci, Machiavelli, Salviati, e pochi altri non toscani ma vicini all’impostazione del dizionario, come Bembo e Ariosto.</a:t>
            </a:r>
            <a:endParaRPr lang="it-IT" sz="3000" i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36FC413-4225-3558-0887-8685077C41C4}"/>
              </a:ext>
            </a:extLst>
          </p:cNvPr>
          <p:cNvSpPr txBox="1"/>
          <p:nvPr/>
        </p:nvSpPr>
        <p:spPr>
          <a:xfrm>
            <a:off x="228597" y="3797147"/>
            <a:ext cx="115235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3000" b="0" i="0" u="none" strike="noStrike" baseline="0" dirty="0"/>
              <a:t>Fra i meriti principali del </a:t>
            </a:r>
            <a:r>
              <a:rPr lang="it-IT" sz="3000" b="0" i="1" u="none" strike="noStrike" baseline="0" dirty="0"/>
              <a:t>Vocabolario </a:t>
            </a:r>
            <a:r>
              <a:rPr lang="it-IT" sz="3000" b="0" i="0" u="none" strike="noStrike" baseline="0" dirty="0"/>
              <a:t>spicca il contributo alla definizione di una </a:t>
            </a:r>
            <a:r>
              <a:rPr lang="it-IT" sz="3000" b="1" i="0" u="none" strike="noStrike" baseline="0" dirty="0"/>
              <a:t>norma ortografica </a:t>
            </a:r>
            <a:r>
              <a:rPr lang="it-IT" sz="3000" b="0" i="0" u="none" strike="noStrike" baseline="0" dirty="0"/>
              <a:t>in chiave modernizzante: </a:t>
            </a:r>
            <a:r>
              <a:rPr lang="it-IT" sz="3000" b="0" i="1" u="none" strike="noStrike" baseline="0" dirty="0"/>
              <a:t>fatto</a:t>
            </a:r>
            <a:r>
              <a:rPr lang="it-IT" sz="3000" b="0" u="none" strike="noStrike" baseline="0" dirty="0"/>
              <a:t> (e non </a:t>
            </a:r>
            <a:r>
              <a:rPr lang="it-IT" sz="3000" b="0" i="1" u="none" strike="noStrike" baseline="0" dirty="0"/>
              <a:t>facto</a:t>
            </a:r>
            <a:r>
              <a:rPr lang="it-IT" sz="3000" b="0" u="none" strike="noStrike" baseline="0" dirty="0"/>
              <a:t>), </a:t>
            </a:r>
            <a:r>
              <a:rPr lang="it-IT" sz="3000" b="0" i="1" u="none" strike="noStrike" baseline="0" dirty="0"/>
              <a:t>onore </a:t>
            </a:r>
            <a:r>
              <a:rPr lang="it-IT" sz="3000" b="0" u="none" strike="noStrike" baseline="0" dirty="0"/>
              <a:t>(e non </a:t>
            </a:r>
            <a:r>
              <a:rPr lang="it-IT" sz="3000" b="0" i="1" u="none" strike="noStrike" baseline="0" dirty="0" err="1"/>
              <a:t>h</a:t>
            </a:r>
            <a:r>
              <a:rPr lang="it-IT" sz="3000" i="1" dirty="0" err="1"/>
              <a:t>onore</a:t>
            </a:r>
            <a:r>
              <a:rPr lang="it-IT" sz="3000" b="0" u="none" strike="noStrike" baseline="0" dirty="0"/>
              <a:t>), </a:t>
            </a:r>
            <a:r>
              <a:rPr lang="it-IT" sz="3000" b="0" i="1" u="none" strike="noStrike" baseline="0" dirty="0"/>
              <a:t>esercito </a:t>
            </a:r>
            <a:r>
              <a:rPr lang="it-IT" sz="3000" b="0" u="none" strike="noStrike" baseline="0" dirty="0"/>
              <a:t>(e non </a:t>
            </a:r>
            <a:r>
              <a:rPr lang="it-IT" sz="3000" b="0" i="1" u="none" strike="noStrike" baseline="0" dirty="0" err="1"/>
              <a:t>exercito</a:t>
            </a:r>
            <a:r>
              <a:rPr lang="it-IT" sz="3000" b="0" u="none" strike="noStrike" baseline="0" dirty="0"/>
              <a:t>), </a:t>
            </a:r>
            <a:r>
              <a:rPr lang="it-IT" sz="3000" b="0" i="1" u="none" strike="noStrike" baseline="0" dirty="0"/>
              <a:t>vizio </a:t>
            </a:r>
            <a:r>
              <a:rPr lang="it-IT" sz="3000" b="0" u="none" strike="noStrike" baseline="0" dirty="0"/>
              <a:t>(e non </a:t>
            </a:r>
            <a:r>
              <a:rPr lang="it-IT" sz="3000" b="0" i="1" u="none" strike="noStrike" baseline="0" dirty="0" err="1"/>
              <a:t>vitio</a:t>
            </a:r>
            <a:r>
              <a:rPr lang="it-IT" sz="3000" b="0" u="none" strike="noStrike" baseline="0" dirty="0"/>
              <a:t>).</a:t>
            </a:r>
            <a:endParaRPr lang="it-IT" sz="30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5E9715-B685-1338-CC7A-AD60AD154796}"/>
              </a:ext>
            </a:extLst>
          </p:cNvPr>
          <p:cNvSpPr txBox="1"/>
          <p:nvPr/>
        </p:nvSpPr>
        <p:spPr>
          <a:xfrm>
            <a:off x="228597" y="5274474"/>
            <a:ext cx="1183524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2800" b="0" i="0" u="none" strike="noStrike" baseline="0" dirty="0"/>
              <a:t>La pubblicazione del </a:t>
            </a:r>
            <a:r>
              <a:rPr lang="it-IT" sz="2800" b="0" i="1" u="none" strike="noStrike" baseline="0" dirty="0"/>
              <a:t>Vocabolario </a:t>
            </a:r>
            <a:r>
              <a:rPr lang="it-IT" sz="2800" b="0" i="0" u="none" strike="noStrike" baseline="0" dirty="0"/>
              <a:t>pone l’Italia all’avanguardia della lessicografia in Europa; il </a:t>
            </a:r>
            <a:r>
              <a:rPr lang="it-IT" sz="2800" b="0" i="1" u="none" strike="noStrike" baseline="0" dirty="0"/>
              <a:t>Vocabolario </a:t>
            </a:r>
            <a:r>
              <a:rPr lang="it-IT" sz="2800" b="0" i="0" u="none" strike="noStrike" baseline="0" dirty="0"/>
              <a:t>guadagna in poco tempo prestigio sovraregionale, costringendo tutti a fare i conti con Firenze e con la Crusca in materia di lingua.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52209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863e0e5f-3d9b-451e-b156-d3f330847df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3F0AB53E6B8474792A5D2F6E1AF5785" ma:contentTypeVersion="8" ma:contentTypeDescription="Creare un nuovo documento." ma:contentTypeScope="" ma:versionID="509c79504297fbdae453552ea472d785">
  <xsd:schema xmlns:xsd="http://www.w3.org/2001/XMLSchema" xmlns:xs="http://www.w3.org/2001/XMLSchema" xmlns:p="http://schemas.microsoft.com/office/2006/metadata/properties" xmlns:ns2="5dd4c065-6648-43c9-875b-980274226d33" xmlns:ns3="863e0e5f-3d9b-451e-b156-d3f330847df2" targetNamespace="http://schemas.microsoft.com/office/2006/metadata/properties" ma:root="true" ma:fieldsID="2b7c1b56c42645f6efc35ea2c2befd36" ns2:_="" ns3:_="">
    <xsd:import namespace="5dd4c065-6648-43c9-875b-980274226d33"/>
    <xsd:import namespace="863e0e5f-3d9b-451e-b156-d3f330847d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d4c065-6648-43c9-875b-980274226d3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3e0e5f-3d9b-451e-b156-d3f330847d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_Flow_SignoffStatus" ma:index="15" nillable="true" ma:displayName="Stato consenso" ma:internalName="Stato_x0020_consenso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B7451F-B5D7-47B1-BABA-3824F09733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05A506-5BBA-4525-A262-976B0459ECC8}">
  <ds:schemaRefs>
    <ds:schemaRef ds:uri="http://schemas.microsoft.com/office/2006/metadata/properties"/>
    <ds:schemaRef ds:uri="http://schemas.microsoft.com/office/infopath/2007/PartnerControls"/>
    <ds:schemaRef ds:uri="863e0e5f-3d9b-451e-b156-d3f330847df2"/>
  </ds:schemaRefs>
</ds:datastoreItem>
</file>

<file path=customXml/itemProps3.xml><?xml version="1.0" encoding="utf-8"?>
<ds:datastoreItem xmlns:ds="http://schemas.openxmlformats.org/officeDocument/2006/customXml" ds:itemID="{7FB81AA5-2A2C-455C-AF1C-DCDCD3533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d4c065-6648-43c9-875b-980274226d33"/>
    <ds:schemaRef ds:uri="863e0e5f-3d9b-451e-b156-d3f330847d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1352</Words>
  <Application>Microsoft Office PowerPoint</Application>
  <PresentationFormat>Widescreen</PresentationFormat>
  <Paragraphs>102</Paragraphs>
  <Slides>13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di Office</vt:lpstr>
      <vt:lpstr>Presentazione standard di PowerPoint</vt:lpstr>
      <vt:lpstr>Nessi consonante + jod</vt:lpstr>
      <vt:lpstr>L, N + JOD</vt:lpstr>
      <vt:lpstr>C e G + JOD</vt:lpstr>
      <vt:lpstr>T + JOD</vt:lpstr>
      <vt:lpstr>D + JOD</vt:lpstr>
      <vt:lpstr>Presentazione standard di PowerPoint</vt:lpstr>
      <vt:lpstr>Presentazione standard di PowerPoint</vt:lpstr>
      <vt:lpstr>Presentazione standard di PowerPoint</vt:lpstr>
      <vt:lpstr>LE CRITICHE AL VOCABOLARIO</vt:lpstr>
      <vt:lpstr>LE CRITICHE AL VOCABOLARIO</vt:lpstr>
      <vt:lpstr>LE CRITICHE AL VOCABOLARIO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Picchiorri</dc:creator>
  <cp:lastModifiedBy>Emiliano Picchiorri</cp:lastModifiedBy>
  <cp:revision>62</cp:revision>
  <dcterms:created xsi:type="dcterms:W3CDTF">2017-03-09T18:13:56Z</dcterms:created>
  <dcterms:modified xsi:type="dcterms:W3CDTF">2025-03-25T07:35:43Z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0x01010053F0AB53E6B8474792A5D2F6E1AF5785</vt:lpwstr>
  </property>
</Properties>
</file>