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77" r:id="rId6"/>
    <p:sldId id="276" r:id="rId7"/>
    <p:sldId id="274" r:id="rId8"/>
    <p:sldId id="278" r:id="rId9"/>
    <p:sldId id="275" r:id="rId10"/>
    <p:sldId id="272" r:id="rId11"/>
    <p:sldId id="279" r:id="rId12"/>
    <p:sldId id="271" r:id="rId13"/>
    <p:sldId id="280" r:id="rId14"/>
    <p:sldId id="259" r:id="rId15"/>
    <p:sldId id="283" r:id="rId16"/>
    <p:sldId id="281" r:id="rId17"/>
    <p:sldId id="282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88797" autoAdjust="0"/>
  </p:normalViewPr>
  <p:slideViewPr>
    <p:cSldViewPr snapToGrid="0">
      <p:cViewPr varScale="1">
        <p:scale>
          <a:sx n="78" d="100"/>
          <a:sy n="78" d="100"/>
        </p:scale>
        <p:origin x="715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6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8987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96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43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688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630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105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33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93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353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126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09094-8D7C-460E-A5FE-3D6969FA53F7}" type="datetimeFigureOut">
              <a:rPr lang="it-IT" smtClean="0"/>
              <a:t>26/03/2025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49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8860" y="1018785"/>
            <a:ext cx="115742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Non conosce il raddoppiamento della consonante l’esito RJ, che evolve in Toscana (e quindi in italiano) nel dileguo della vibrante, con conservazione di </a:t>
            </a:r>
            <a:r>
              <a:rPr lang="it-IT" sz="3000" dirty="0" err="1"/>
              <a:t>jod</a:t>
            </a:r>
            <a:r>
              <a:rPr lang="it-IT" sz="3000" dirty="0"/>
              <a:t>:</a:t>
            </a:r>
          </a:p>
          <a:p>
            <a:pPr algn="just"/>
            <a:endParaRPr lang="it-IT" sz="800" dirty="0"/>
          </a:p>
          <a:p>
            <a:pPr algn="ctr"/>
            <a:r>
              <a:rPr lang="it-IT" sz="3000" dirty="0"/>
              <a:t>AREAM &gt; ARJAM &gt; </a:t>
            </a:r>
            <a:r>
              <a:rPr lang="it-IT" sz="3000" i="1" dirty="0"/>
              <a:t>aia</a:t>
            </a:r>
          </a:p>
          <a:p>
            <a:pPr algn="ctr"/>
            <a:r>
              <a:rPr lang="it-IT" sz="3000" dirty="0"/>
              <a:t>GRANARIUM &gt; </a:t>
            </a:r>
            <a:r>
              <a:rPr lang="it-IT" sz="3000" i="1" dirty="0"/>
              <a:t>granaio</a:t>
            </a:r>
            <a:r>
              <a:rPr lang="it-IT" sz="3000" dirty="0"/>
              <a:t>  </a:t>
            </a:r>
          </a:p>
          <a:p>
            <a:pPr algn="ctr"/>
            <a:r>
              <a:rPr lang="it-IT" sz="3000" dirty="0"/>
              <a:t>MACELLARIUM &gt; </a:t>
            </a:r>
            <a:r>
              <a:rPr lang="it-IT" sz="3000" i="1" dirty="0"/>
              <a:t>macellaio  </a:t>
            </a:r>
          </a:p>
          <a:p>
            <a:pPr algn="ctr"/>
            <a:r>
              <a:rPr lang="it-IT" sz="3000" dirty="0"/>
              <a:t>(tutta la serie moderna </a:t>
            </a:r>
            <a:r>
              <a:rPr lang="it-IT" sz="3000" i="1" dirty="0"/>
              <a:t>fioraio</a:t>
            </a:r>
            <a:r>
              <a:rPr lang="it-IT" sz="3000" dirty="0"/>
              <a:t>, </a:t>
            </a:r>
            <a:r>
              <a:rPr lang="it-IT" sz="3000" i="1" dirty="0"/>
              <a:t>benzinaio</a:t>
            </a:r>
            <a:r>
              <a:rPr lang="it-IT" sz="3000" dirty="0"/>
              <a:t>, ecc.)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MyriadPro-Regular"/>
              </a:rPr>
              <a:t>Esiti di R + J</a:t>
            </a:r>
            <a:endParaRPr lang="it-IT" sz="3600" b="1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F3973AE-5B8C-64DC-0501-C5428AE58908}"/>
              </a:ext>
            </a:extLst>
          </p:cNvPr>
          <p:cNvSpPr txBox="1"/>
          <p:nvPr/>
        </p:nvSpPr>
        <p:spPr>
          <a:xfrm>
            <a:off x="163807" y="4669185"/>
            <a:ext cx="115033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dirty="0"/>
              <a:t>Le parole che in italiano presentano il suffisso </a:t>
            </a:r>
            <a:r>
              <a:rPr lang="it-IT" sz="3000" i="1" dirty="0"/>
              <a:t>-aro </a:t>
            </a:r>
            <a:r>
              <a:rPr lang="it-IT" sz="3000" dirty="0"/>
              <a:t>da -ARIUM rivelano in genere la propria provenienza non toscana, come il meridionale </a:t>
            </a:r>
            <a:r>
              <a:rPr lang="it-IT" sz="3000" i="1" dirty="0"/>
              <a:t>calamaro </a:t>
            </a:r>
            <a:r>
              <a:rPr lang="it-IT" sz="3000" dirty="0"/>
              <a:t>e il romanesco </a:t>
            </a:r>
            <a:r>
              <a:rPr lang="it-IT" sz="3000" i="1" dirty="0"/>
              <a:t>borgataro</a:t>
            </a:r>
            <a:r>
              <a:rPr lang="it-IT" sz="3000" dirty="0"/>
              <a:t>. </a:t>
            </a:r>
          </a:p>
          <a:p>
            <a:pPr algn="just"/>
            <a:r>
              <a:rPr lang="it-IT" sz="3000" dirty="0"/>
              <a:t>Oggi è più produttivo il suffisso -</a:t>
            </a:r>
            <a:r>
              <a:rPr lang="it-IT" sz="3000" i="1" dirty="0"/>
              <a:t>aro </a:t>
            </a:r>
            <a:r>
              <a:rPr lang="it-IT" sz="3000" dirty="0"/>
              <a:t>di -</a:t>
            </a:r>
            <a:r>
              <a:rPr lang="it-IT" sz="3000" i="1" dirty="0"/>
              <a:t>aio </a:t>
            </a:r>
            <a:r>
              <a:rPr lang="it-IT" sz="3000" dirty="0"/>
              <a:t>(neologismo </a:t>
            </a:r>
            <a:r>
              <a:rPr lang="it-IT" sz="3000" i="1" dirty="0" err="1"/>
              <a:t>kebabaro</a:t>
            </a:r>
            <a:r>
              <a:rPr lang="it-IT" sz="30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7381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7B177-1A10-3478-1D13-47F8389DC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15C9B632-9C3A-28C5-466D-CE9C8B34E4A8}"/>
              </a:ext>
            </a:extLst>
          </p:cNvPr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IL LESSICO DI GALILEI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96DA841-71C5-38CC-2FAE-FB3498EF6F95}"/>
              </a:ext>
            </a:extLst>
          </p:cNvPr>
          <p:cNvSpPr txBox="1"/>
          <p:nvPr/>
        </p:nvSpPr>
        <p:spPr>
          <a:xfrm>
            <a:off x="379827" y="896154"/>
            <a:ext cx="114323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Si muove invece in controtendenza per quel che riguarda il lessico: mentre la lingua della scienza tende a sfruttare composti </a:t>
            </a:r>
            <a:r>
              <a:rPr lang="it-IT" sz="3000" b="1" dirty="0"/>
              <a:t>greco-latini</a:t>
            </a:r>
            <a:r>
              <a:rPr lang="it-IT" sz="3000" dirty="0"/>
              <a:t> (</a:t>
            </a:r>
            <a:r>
              <a:rPr lang="it-IT" sz="3000" i="1" dirty="0"/>
              <a:t>telescopio</a:t>
            </a:r>
            <a:r>
              <a:rPr lang="it-IT" sz="3000" dirty="0"/>
              <a:t>, </a:t>
            </a:r>
            <a:r>
              <a:rPr lang="it-IT" sz="3000" i="1" dirty="0"/>
              <a:t>barometro</a:t>
            </a:r>
            <a:r>
              <a:rPr lang="it-IT" sz="3000" dirty="0"/>
              <a:t>), Galileo preferisce usare </a:t>
            </a:r>
            <a:r>
              <a:rPr lang="it-IT" sz="3000" b="1" dirty="0"/>
              <a:t>voci della lingua comune</a:t>
            </a:r>
            <a:r>
              <a:rPr lang="it-IT" sz="3000" dirty="0"/>
              <a:t>, risemantizzandole per renderle tecniche:</a:t>
            </a:r>
          </a:p>
          <a:p>
            <a:pPr algn="just"/>
            <a:endParaRPr lang="it-IT" sz="3000" dirty="0"/>
          </a:p>
          <a:p>
            <a:pPr algn="just"/>
            <a:r>
              <a:rPr lang="it-IT" sz="3000" dirty="0"/>
              <a:t>- non </a:t>
            </a:r>
            <a:r>
              <a:rPr lang="it-IT" sz="3000" i="1" dirty="0"/>
              <a:t>telescopio </a:t>
            </a:r>
            <a:r>
              <a:rPr lang="it-IT" sz="3000" dirty="0"/>
              <a:t>ma </a:t>
            </a:r>
            <a:r>
              <a:rPr lang="it-IT" sz="3000" b="1" i="1" dirty="0"/>
              <a:t>cannocchiale </a:t>
            </a:r>
            <a:r>
              <a:rPr lang="it-IT" sz="3000" dirty="0"/>
              <a:t>(</a:t>
            </a:r>
            <a:r>
              <a:rPr lang="it-IT" sz="3000" i="1" dirty="0"/>
              <a:t>cannone</a:t>
            </a:r>
            <a:r>
              <a:rPr lang="it-IT" sz="3000" dirty="0"/>
              <a:t> + </a:t>
            </a:r>
            <a:r>
              <a:rPr lang="it-IT" sz="3000" i="1" dirty="0"/>
              <a:t>occhiale</a:t>
            </a:r>
            <a:r>
              <a:rPr lang="it-IT" sz="3000" dirty="0"/>
              <a:t>)</a:t>
            </a:r>
            <a:endParaRPr lang="it-IT" sz="2400" dirty="0"/>
          </a:p>
          <a:p>
            <a:pPr algn="just"/>
            <a:r>
              <a:rPr lang="it-IT" sz="3000" i="1" dirty="0"/>
              <a:t>- </a:t>
            </a:r>
            <a:r>
              <a:rPr lang="it-IT" sz="3000" dirty="0"/>
              <a:t>non </a:t>
            </a:r>
            <a:r>
              <a:rPr lang="it-IT" sz="3000" i="1" dirty="0"/>
              <a:t>macole </a:t>
            </a:r>
            <a:r>
              <a:rPr lang="it-IT" sz="3000" dirty="0"/>
              <a:t>o </a:t>
            </a:r>
            <a:r>
              <a:rPr lang="it-IT" sz="3000" i="1" dirty="0"/>
              <a:t>eliomi </a:t>
            </a:r>
            <a:r>
              <a:rPr lang="it-IT" sz="3000" dirty="0"/>
              <a:t>ma </a:t>
            </a:r>
            <a:r>
              <a:rPr lang="it-IT" sz="3000" b="1" i="1" dirty="0"/>
              <a:t>macchie solari</a:t>
            </a:r>
            <a:endParaRPr lang="it-IT" sz="3000" b="1" dirty="0"/>
          </a:p>
          <a:p>
            <a:pPr algn="just"/>
            <a:endParaRPr lang="it-IT" sz="3000" i="1" dirty="0"/>
          </a:p>
          <a:p>
            <a:pPr algn="just"/>
            <a:r>
              <a:rPr lang="it-IT" sz="3000" dirty="0"/>
              <a:t>Così avviene per voci comuni, come </a:t>
            </a:r>
            <a:r>
              <a:rPr lang="it-IT" sz="3000" i="1" dirty="0"/>
              <a:t>candore</a:t>
            </a:r>
            <a:r>
              <a:rPr lang="it-IT" sz="3000" dirty="0"/>
              <a:t> ‘candore lunare’, </a:t>
            </a:r>
            <a:r>
              <a:rPr lang="it-IT" sz="3000" i="1" dirty="0"/>
              <a:t>momento </a:t>
            </a:r>
            <a:r>
              <a:rPr lang="it-IT" sz="3000" dirty="0"/>
              <a:t>‘inclinazione al moto dei gravi’.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7B4C82D-94E2-3254-3B1C-89DEE561D5EF}"/>
              </a:ext>
            </a:extLst>
          </p:cNvPr>
          <p:cNvSpPr txBox="1"/>
          <p:nvPr/>
        </p:nvSpPr>
        <p:spPr>
          <a:xfrm>
            <a:off x="379826" y="5592514"/>
            <a:ext cx="114323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Sulla scia di Galileo si muoveranno altri scrittori scienziati toscani, come i due accademici della Crusca </a:t>
            </a:r>
            <a:r>
              <a:rPr lang="it-IT" sz="3000" b="1" dirty="0"/>
              <a:t>Francesco Redi </a:t>
            </a:r>
            <a:r>
              <a:rPr lang="it-IT" sz="3000" dirty="0"/>
              <a:t>e </a:t>
            </a:r>
            <a:r>
              <a:rPr lang="it-IT" sz="3000" b="1" dirty="0"/>
              <a:t>Lorenzo Magalotti</a:t>
            </a:r>
            <a:r>
              <a:rPr lang="it-IT" sz="3000" dirty="0"/>
              <a:t>.</a:t>
            </a:r>
            <a:endParaRPr lang="it-IT" sz="3000" i="1" dirty="0"/>
          </a:p>
        </p:txBody>
      </p:sp>
    </p:spTree>
    <p:extLst>
      <p:ext uri="{BB962C8B-B14F-4D97-AF65-F5344CB8AC3E}">
        <p14:creationId xmlns:p14="http://schemas.microsoft.com/office/powerpoint/2010/main" val="67704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1087899"/>
            <a:ext cx="11432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Il barocco prosegue la tradizione petrarchesca ma allarga il catalogo degli </a:t>
            </a:r>
            <a:r>
              <a:rPr lang="it-IT" sz="3000" b="1" dirty="0"/>
              <a:t>oggetti poetici</a:t>
            </a:r>
            <a:r>
              <a:rPr lang="it-IT" sz="3000" dirty="0"/>
              <a:t>: temi e situazioni nuove, dall’elogio degli insetti</a:t>
            </a:r>
            <a:r>
              <a:rPr lang="it-IT" sz="3000" i="1" dirty="0"/>
              <a:t>,</a:t>
            </a:r>
            <a:r>
              <a:rPr lang="it-IT" sz="3000" dirty="0"/>
              <a:t> alla botanica, all’anatomia. Spesso gusto per il rovesciamento dei </a:t>
            </a:r>
            <a:r>
              <a:rPr lang="it-IT" sz="3000" i="1" dirty="0"/>
              <a:t>topoi</a:t>
            </a:r>
            <a:r>
              <a:rPr lang="it-IT" sz="3000" dirty="0"/>
              <a:t> (ad es. bianca non è più la mano dell’amata, ma la sua capigliatura).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441568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LA LINGUA POETICA BAROCCA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79827" y="3072348"/>
            <a:ext cx="114323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Giovan Battista </a:t>
            </a:r>
            <a:r>
              <a:rPr lang="it-IT" sz="3000" b="1" dirty="0"/>
              <a:t>Marino</a:t>
            </a:r>
            <a:r>
              <a:rPr lang="it-IT" sz="3000" dirty="0"/>
              <a:t>, nel poema </a:t>
            </a:r>
            <a:r>
              <a:rPr lang="it-IT" sz="3000" i="1" dirty="0"/>
              <a:t>Adone </a:t>
            </a:r>
            <a:r>
              <a:rPr lang="it-IT" sz="3000" dirty="0"/>
              <a:t>(1623), accosta forme tradizionali e </a:t>
            </a:r>
            <a:r>
              <a:rPr lang="it-IT" sz="3000" b="1" dirty="0"/>
              <a:t>tecnicismi scientifici </a:t>
            </a:r>
            <a:r>
              <a:rPr lang="it-IT" sz="3000" i="1" dirty="0"/>
              <a:t>(nervi, orbicolare, pupilla). </a:t>
            </a:r>
            <a:r>
              <a:rPr lang="it-IT" sz="3000" dirty="0"/>
              <a:t>Introduce in poesia forestierismi, come il francese </a:t>
            </a:r>
            <a:r>
              <a:rPr lang="it-IT" sz="3000" i="1" dirty="0"/>
              <a:t>gabinetto ‘</a:t>
            </a:r>
            <a:r>
              <a:rPr lang="it-IT" sz="3000" dirty="0"/>
              <a:t>mobile</a:t>
            </a:r>
            <a:r>
              <a:rPr lang="it-IT" sz="3000" i="1" dirty="0"/>
              <a:t>’ </a:t>
            </a:r>
            <a:r>
              <a:rPr lang="it-IT" sz="3000" dirty="0"/>
              <a:t>e lo spagnolo </a:t>
            </a:r>
            <a:r>
              <a:rPr lang="it-IT" sz="3000" i="1" dirty="0"/>
              <a:t>cartiglio </a:t>
            </a:r>
            <a:r>
              <a:rPr lang="it-IT" sz="3000" dirty="0"/>
              <a:t>‘scritta su insegna’, e dialettismi (il napoletano </a:t>
            </a:r>
            <a:r>
              <a:rPr lang="it-IT" sz="3000" i="1" dirty="0"/>
              <a:t>alare </a:t>
            </a:r>
            <a:r>
              <a:rPr lang="it-IT" sz="3000" dirty="0"/>
              <a:t>‘soffiare’).</a:t>
            </a:r>
            <a:endParaRPr lang="it-IT" sz="1600" dirty="0"/>
          </a:p>
          <a:p>
            <a:pPr algn="just"/>
            <a:r>
              <a:rPr lang="it-IT" sz="3000" dirty="0"/>
              <a:t>Emanuele </a:t>
            </a:r>
            <a:r>
              <a:rPr lang="it-IT" sz="3000" b="1" dirty="0"/>
              <a:t>Tesauro</a:t>
            </a:r>
            <a:r>
              <a:rPr lang="it-IT" sz="3000" dirty="0"/>
              <a:t>, </a:t>
            </a:r>
            <a:r>
              <a:rPr lang="it-IT" sz="3000" i="1" dirty="0"/>
              <a:t>Il cannocchiale aristotelico</a:t>
            </a:r>
            <a:r>
              <a:rPr lang="it-IT" sz="3000" dirty="0"/>
              <a:t>, si oppone al tradizionalismo della Crusca elogiando la varietà linguistica della poesia barocca: la metafora permette di accostare concetti distanti tra loro e suscitare lo stupore del lettore.</a:t>
            </a:r>
          </a:p>
        </p:txBody>
      </p:sp>
    </p:spTree>
    <p:extLst>
      <p:ext uri="{BB962C8B-B14F-4D97-AF65-F5344CB8AC3E}">
        <p14:creationId xmlns:p14="http://schemas.microsoft.com/office/powerpoint/2010/main" val="274033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1377830"/>
            <a:ext cx="1140701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Lontani dal barocco sono alcuni poeti che sperimentano nella creazione linguistica, come </a:t>
            </a:r>
            <a:r>
              <a:rPr lang="it-IT" sz="3000" b="1" dirty="0"/>
              <a:t>Gabriello Chiabrera </a:t>
            </a:r>
            <a:r>
              <a:rPr lang="it-IT" sz="3000" dirty="0"/>
              <a:t>e </a:t>
            </a:r>
            <a:r>
              <a:rPr lang="it-IT" sz="3000" b="1" dirty="0"/>
              <a:t>Francesco Redi</a:t>
            </a:r>
            <a:r>
              <a:rPr lang="it-IT" sz="3000" dirty="0"/>
              <a:t>, che si cimentano nella poesia ditirambica, genere ripreso dalla letteratura greca classica e specializzato nella celebrazione del vino in forma giocosa. </a:t>
            </a:r>
          </a:p>
          <a:p>
            <a:pPr algn="just"/>
            <a:endParaRPr lang="it-IT" sz="1200" dirty="0"/>
          </a:p>
          <a:p>
            <a:pPr algn="just"/>
            <a:r>
              <a:rPr lang="it-IT" sz="3000" dirty="0"/>
              <a:t>In particolare, in Redi si sperimenta nella </a:t>
            </a:r>
            <a:r>
              <a:rPr lang="it-IT" sz="3000" b="1" dirty="0"/>
              <a:t>formazione delle parole</a:t>
            </a:r>
            <a:r>
              <a:rPr lang="it-IT" sz="3000" dirty="0"/>
              <a:t>:</a:t>
            </a:r>
          </a:p>
          <a:p>
            <a:pPr algn="just"/>
            <a:endParaRPr lang="it-IT" sz="1000" dirty="0"/>
          </a:p>
          <a:p>
            <a:pPr marL="457200" indent="-457200" algn="just">
              <a:buFontTx/>
              <a:buChar char="-"/>
            </a:pPr>
            <a:r>
              <a:rPr lang="it-IT" sz="3000" dirty="0"/>
              <a:t>Superlativi come </a:t>
            </a:r>
            <a:r>
              <a:rPr lang="it-IT" sz="3000" i="1" dirty="0" err="1"/>
              <a:t>arcifreddissima</a:t>
            </a:r>
            <a:r>
              <a:rPr lang="it-IT" sz="3000" dirty="0"/>
              <a:t>, </a:t>
            </a:r>
            <a:r>
              <a:rPr lang="it-IT" sz="3000" i="1" dirty="0" err="1"/>
              <a:t>grandavida</a:t>
            </a:r>
            <a:r>
              <a:rPr lang="it-IT" sz="3000" i="1" dirty="0"/>
              <a:t> </a:t>
            </a:r>
            <a:r>
              <a:rPr lang="it-IT" sz="3000" dirty="0"/>
              <a:t>‘avidissima’, </a:t>
            </a:r>
            <a:r>
              <a:rPr lang="it-IT" sz="3000" i="1" dirty="0" err="1"/>
              <a:t>arciballando</a:t>
            </a:r>
            <a:r>
              <a:rPr lang="it-IT" sz="3000" dirty="0"/>
              <a:t> ‘ballando sfrenatamente’.</a:t>
            </a:r>
          </a:p>
          <a:p>
            <a:pPr marL="457200" indent="-457200" algn="just">
              <a:buFontTx/>
              <a:buChar char="-"/>
            </a:pPr>
            <a:endParaRPr lang="it-IT" sz="3000" i="1" dirty="0"/>
          </a:p>
          <a:p>
            <a:pPr marL="457200" indent="-457200" algn="just">
              <a:buFontTx/>
              <a:buChar char="-"/>
            </a:pPr>
            <a:r>
              <a:rPr lang="it-IT" sz="3000" dirty="0"/>
              <a:t>Diminutivi, accrescitivi e composti, come </a:t>
            </a:r>
            <a:r>
              <a:rPr lang="it-IT" sz="3000" i="1" dirty="0" err="1"/>
              <a:t>vaguccia</a:t>
            </a:r>
            <a:r>
              <a:rPr lang="it-IT" sz="3000" dirty="0"/>
              <a:t>, </a:t>
            </a:r>
            <a:r>
              <a:rPr lang="it-IT" sz="3000" i="1" dirty="0" err="1"/>
              <a:t>belluccia</a:t>
            </a:r>
            <a:r>
              <a:rPr lang="it-IT" sz="3000" dirty="0"/>
              <a:t>, </a:t>
            </a:r>
            <a:r>
              <a:rPr lang="it-IT" sz="3000" i="1" dirty="0" err="1"/>
              <a:t>calicione</a:t>
            </a:r>
            <a:r>
              <a:rPr lang="it-IT" sz="3000" dirty="0"/>
              <a:t>, </a:t>
            </a:r>
            <a:r>
              <a:rPr lang="it-IT" sz="3000" i="1" dirty="0" err="1"/>
              <a:t>leggiadribelluccia</a:t>
            </a:r>
            <a:r>
              <a:rPr lang="it-IT" sz="3000" i="1" dirty="0"/>
              <a:t>.</a:t>
            </a:r>
            <a:endParaRPr lang="it-IT" sz="3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79827" y="441568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LA LINGUA POETICA NEL SEICENTO</a:t>
            </a:r>
          </a:p>
        </p:txBody>
      </p:sp>
    </p:spTree>
    <p:extLst>
      <p:ext uri="{BB962C8B-B14F-4D97-AF65-F5344CB8AC3E}">
        <p14:creationId xmlns:p14="http://schemas.microsoft.com/office/powerpoint/2010/main" val="296413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4D68F-4821-EE35-1A5A-DA4A13A34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C38DCD-51A4-D9D6-8C7C-CA263D42A314}"/>
              </a:ext>
            </a:extLst>
          </p:cNvPr>
          <p:cNvSpPr txBox="1"/>
          <p:nvPr/>
        </p:nvSpPr>
        <p:spPr>
          <a:xfrm>
            <a:off x="379827" y="441568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LETTERATURA DIALETTALE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3C94FE-BC6F-21E9-E58D-CB1737E70CBC}"/>
              </a:ext>
            </a:extLst>
          </p:cNvPr>
          <p:cNvSpPr txBox="1"/>
          <p:nvPr/>
        </p:nvSpPr>
        <p:spPr>
          <a:xfrm>
            <a:off x="264255" y="1087899"/>
            <a:ext cx="1166349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L’affermazione secentesca della norma linguistica per l’italiano di base toscana accentua il divario con le varietà dialettali e produce </a:t>
            </a:r>
            <a:r>
              <a:rPr lang="it-IT" sz="3000" b="1" i="0" u="none" strike="noStrike" baseline="0" dirty="0"/>
              <a:t>come reazione</a:t>
            </a:r>
            <a:r>
              <a:rPr lang="it-IT" sz="3000" b="0" i="0" u="none" strike="noStrike" baseline="0" dirty="0"/>
              <a:t>, la scelta di servirsi dei </a:t>
            </a:r>
            <a:r>
              <a:rPr lang="it-IT" sz="3000" b="1" i="0" u="none" strike="noStrike" baseline="0" dirty="0"/>
              <a:t>dialetti</a:t>
            </a:r>
            <a:r>
              <a:rPr lang="it-IT" sz="3000" b="0" i="0" u="none" strike="noStrike" baseline="0" dirty="0"/>
              <a:t> per la scrittura letteraria. </a:t>
            </a:r>
            <a:endParaRPr lang="it-IT" sz="800" b="0" i="0" u="none" strike="noStrike" baseline="0" dirty="0"/>
          </a:p>
          <a:p>
            <a:pPr algn="just"/>
            <a:r>
              <a:rPr lang="it-IT" sz="3000" b="0" i="0" u="none" strike="noStrike" baseline="0" dirty="0"/>
              <a:t>Si parla di </a:t>
            </a:r>
            <a:r>
              <a:rPr lang="it-IT" sz="3000" b="1" i="0" u="none" strike="noStrike" baseline="0" dirty="0"/>
              <a:t>«letteratura dialettale riflessa» </a:t>
            </a:r>
            <a:r>
              <a:rPr lang="it-IT" sz="3000" b="0" i="0" u="none" strike="noStrike" baseline="0" dirty="0"/>
              <a:t>perché gli autori riconoscono la norma linguistica dominante, da cui si distanziano deliberatamente, e si rivolgono a un pubblico colto non soltanto locale.</a:t>
            </a:r>
            <a:endParaRPr lang="it-IT" sz="3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B2BFF3-27DB-4DBF-7EB8-0E66A844164F}"/>
              </a:ext>
            </a:extLst>
          </p:cNvPr>
          <p:cNvSpPr txBox="1"/>
          <p:nvPr/>
        </p:nvSpPr>
        <p:spPr>
          <a:xfrm>
            <a:off x="264255" y="3995678"/>
            <a:ext cx="116634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Nascono grandi opere in dialetto, soprattutto teatrali e poetiche, che inaugurano una tradizione molto nutrita, che spesso si pone in aperta contrapposizione con il toscano, ritenendo il dialetto più realistico, più concreto: ad esempio </a:t>
            </a:r>
            <a:r>
              <a:rPr lang="it-IT" sz="3000" b="1" dirty="0"/>
              <a:t>Carlo Maria Maggi </a:t>
            </a:r>
            <a:r>
              <a:rPr lang="it-IT" sz="3000" dirty="0"/>
              <a:t>a </a:t>
            </a:r>
            <a:r>
              <a:rPr lang="it-IT" sz="3000" b="1" dirty="0"/>
              <a:t>Milano</a:t>
            </a:r>
            <a:r>
              <a:rPr lang="it-IT" sz="3000" dirty="0"/>
              <a:t>, </a:t>
            </a:r>
            <a:r>
              <a:rPr lang="it-IT" sz="3000" b="1" dirty="0"/>
              <a:t>Giulio Cesare Croce</a:t>
            </a:r>
            <a:r>
              <a:rPr lang="it-IT" sz="3000" dirty="0"/>
              <a:t> e </a:t>
            </a:r>
            <a:r>
              <a:rPr lang="it-IT" sz="3000" b="1" dirty="0"/>
              <a:t>Giovan Battista Basile </a:t>
            </a:r>
            <a:r>
              <a:rPr lang="it-IT" sz="3000" dirty="0"/>
              <a:t>a </a:t>
            </a:r>
            <a:r>
              <a:rPr lang="it-IT" sz="3000" b="1" dirty="0"/>
              <a:t>Napoli</a:t>
            </a:r>
            <a:r>
              <a:rPr lang="it-IT" sz="3000" dirty="0"/>
              <a:t> (con esplicite rivendicazioni di una maggiore genuinità del dialetto rispetto al toscano letterario).</a:t>
            </a:r>
          </a:p>
        </p:txBody>
      </p:sp>
    </p:spTree>
    <p:extLst>
      <p:ext uri="{BB962C8B-B14F-4D97-AF65-F5344CB8AC3E}">
        <p14:creationId xmlns:p14="http://schemas.microsoft.com/office/powerpoint/2010/main" val="23237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4D68F-4821-EE35-1A5A-DA4A13A34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C38DCD-51A4-D9D6-8C7C-CA263D42A314}"/>
              </a:ext>
            </a:extLst>
          </p:cNvPr>
          <p:cNvSpPr txBox="1"/>
          <p:nvPr/>
        </p:nvSpPr>
        <p:spPr>
          <a:xfrm>
            <a:off x="379827" y="441568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CATALANISMI ED ISPANISMI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3C94FE-BC6F-21E9-E58D-CB1737E70CBC}"/>
              </a:ext>
            </a:extLst>
          </p:cNvPr>
          <p:cNvSpPr txBox="1"/>
          <p:nvPr/>
        </p:nvSpPr>
        <p:spPr>
          <a:xfrm>
            <a:off x="264255" y="1087899"/>
            <a:ext cx="116634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dirty="0"/>
              <a:t>Fin dal Quattrocento il contatto con le lingue iberiche aveva introdotto in italiano alcuni prestiti: dal dominio aragonese su Napoli (dal 1442) si diffondono dal </a:t>
            </a:r>
            <a:r>
              <a:rPr lang="it-IT" sz="3000" b="1" dirty="0"/>
              <a:t>catalano</a:t>
            </a:r>
            <a:r>
              <a:rPr lang="it-IT" sz="3000" dirty="0"/>
              <a:t> </a:t>
            </a:r>
            <a:r>
              <a:rPr lang="it-IT" sz="3000" i="1" dirty="0"/>
              <a:t>buscare </a:t>
            </a:r>
            <a:r>
              <a:rPr lang="it-IT" sz="3000" dirty="0"/>
              <a:t>‘procacciarsi, ottenere’, </a:t>
            </a:r>
            <a:r>
              <a:rPr lang="it-IT" sz="3000" i="1" dirty="0"/>
              <a:t>infante </a:t>
            </a:r>
            <a:r>
              <a:rPr lang="it-IT" sz="3000" dirty="0"/>
              <a:t>‘principe reale’, </a:t>
            </a:r>
            <a:r>
              <a:rPr lang="it-IT" sz="3000" i="1" dirty="0"/>
              <a:t>posata </a:t>
            </a:r>
            <a:r>
              <a:rPr lang="it-IT" sz="3000" dirty="0"/>
              <a:t>‘posto a tavola’ poi ‘utensile’.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B2BFF3-27DB-4DBF-7EB8-0E66A844164F}"/>
              </a:ext>
            </a:extLst>
          </p:cNvPr>
          <p:cNvSpPr txBox="1"/>
          <p:nvPr/>
        </p:nvSpPr>
        <p:spPr>
          <a:xfrm>
            <a:off x="264255" y="3119224"/>
            <a:ext cx="1166349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Tra Cinque e Seicento, la presenza castigliana in Italia porta </a:t>
            </a:r>
            <a:r>
              <a:rPr lang="it-IT" sz="3000" b="1" dirty="0"/>
              <a:t>ispanismi</a:t>
            </a:r>
            <a:r>
              <a:rPr lang="it-IT" sz="3000" dirty="0"/>
              <a:t> in numerosi ambiti:</a:t>
            </a:r>
          </a:p>
          <a:p>
            <a:pPr algn="just"/>
            <a:endParaRPr lang="it-IT" sz="1400" dirty="0"/>
          </a:p>
          <a:p>
            <a:pPr marL="457200" indent="-457200" algn="just">
              <a:buFontTx/>
              <a:buChar char="-"/>
            </a:pPr>
            <a:r>
              <a:rPr lang="it-IT" sz="3000" dirty="0"/>
              <a:t>Vita quotidiana: </a:t>
            </a:r>
            <a:r>
              <a:rPr lang="it-IT" sz="3000" i="1" dirty="0"/>
              <a:t>regalo</a:t>
            </a:r>
            <a:r>
              <a:rPr lang="it-IT" sz="3000" dirty="0"/>
              <a:t>, </a:t>
            </a:r>
            <a:r>
              <a:rPr lang="it-IT" sz="3000" i="1" dirty="0"/>
              <a:t>borraccia</a:t>
            </a:r>
            <a:r>
              <a:rPr lang="it-IT" sz="3000" dirty="0"/>
              <a:t>, </a:t>
            </a:r>
            <a:r>
              <a:rPr lang="it-IT" sz="3000" i="1" dirty="0"/>
              <a:t>appartamento</a:t>
            </a:r>
            <a:r>
              <a:rPr lang="it-IT" sz="3000" dirty="0"/>
              <a:t>;</a:t>
            </a:r>
          </a:p>
          <a:p>
            <a:pPr marL="457200" indent="-457200" algn="just">
              <a:buFontTx/>
              <a:buChar char="-"/>
            </a:pPr>
            <a:r>
              <a:rPr lang="it-IT" sz="3000" dirty="0"/>
              <a:t>Convenzioni sociali: </a:t>
            </a:r>
            <a:r>
              <a:rPr lang="it-IT" sz="3000" i="1" dirty="0"/>
              <a:t>complimento</a:t>
            </a:r>
            <a:r>
              <a:rPr lang="it-IT" sz="3000" dirty="0"/>
              <a:t>, </a:t>
            </a:r>
            <a:r>
              <a:rPr lang="it-IT" sz="3000" i="1" dirty="0"/>
              <a:t>creanza</a:t>
            </a:r>
            <a:r>
              <a:rPr lang="it-IT" sz="3000" dirty="0"/>
              <a:t>, </a:t>
            </a:r>
            <a:r>
              <a:rPr lang="it-IT" sz="3000" i="1" dirty="0"/>
              <a:t>etichetta</a:t>
            </a:r>
            <a:r>
              <a:rPr lang="it-IT" sz="3000" dirty="0"/>
              <a:t>;</a:t>
            </a:r>
          </a:p>
          <a:p>
            <a:pPr marL="457200" indent="-457200" algn="just">
              <a:buFontTx/>
              <a:buChar char="-"/>
            </a:pPr>
            <a:r>
              <a:rPr lang="it-IT" sz="3000" dirty="0"/>
              <a:t>Militare-marinaresco: </a:t>
            </a:r>
            <a:r>
              <a:rPr lang="it-IT" sz="3000" i="1" dirty="0"/>
              <a:t>parata</a:t>
            </a:r>
            <a:r>
              <a:rPr lang="it-IT" sz="3000" dirty="0"/>
              <a:t>, </a:t>
            </a:r>
            <a:r>
              <a:rPr lang="it-IT" sz="3000" i="1" dirty="0"/>
              <a:t>recluta</a:t>
            </a:r>
            <a:r>
              <a:rPr lang="it-IT" sz="3000" dirty="0"/>
              <a:t>, </a:t>
            </a:r>
            <a:r>
              <a:rPr lang="it-IT" sz="3000" i="1" dirty="0"/>
              <a:t>imbarco</a:t>
            </a:r>
            <a:r>
              <a:rPr lang="it-IT" sz="3000" dirty="0"/>
              <a:t>, </a:t>
            </a:r>
            <a:r>
              <a:rPr lang="it-IT" sz="3000" i="1" dirty="0"/>
              <a:t>ammutinare</a:t>
            </a:r>
            <a:r>
              <a:rPr lang="it-IT" sz="3000" dirty="0"/>
              <a:t>;</a:t>
            </a:r>
            <a:endParaRPr lang="it-IT" sz="3000" i="1" dirty="0"/>
          </a:p>
          <a:p>
            <a:pPr marL="457200" indent="-457200" algn="just">
              <a:buFontTx/>
              <a:buChar char="-"/>
            </a:pPr>
            <a:r>
              <a:rPr lang="it-IT" sz="3000" dirty="0"/>
              <a:t>Gastronomia: </a:t>
            </a:r>
            <a:r>
              <a:rPr lang="it-IT" sz="3000" i="1" dirty="0"/>
              <a:t>torrone</a:t>
            </a:r>
            <a:r>
              <a:rPr lang="it-IT" sz="3000" dirty="0"/>
              <a:t>, </a:t>
            </a:r>
            <a:r>
              <a:rPr lang="it-IT" sz="3000" i="1" dirty="0"/>
              <a:t>cioccolato</a:t>
            </a:r>
            <a:r>
              <a:rPr lang="it-IT" sz="3000" dirty="0"/>
              <a:t>, </a:t>
            </a:r>
            <a:r>
              <a:rPr lang="it-IT" sz="3000" i="1" dirty="0"/>
              <a:t>patata.</a:t>
            </a:r>
          </a:p>
        </p:txBody>
      </p:sp>
    </p:spTree>
    <p:extLst>
      <p:ext uri="{BB962C8B-B14F-4D97-AF65-F5344CB8AC3E}">
        <p14:creationId xmlns:p14="http://schemas.microsoft.com/office/powerpoint/2010/main" val="12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1130297"/>
            <a:ext cx="114323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Anche il nesso -SJ- non conosce raddoppiamento, ma si è evoluto in fricativa prepalatale in Toscana. In seguito, nell’italiano standard, questi fonemi sono evoluti in </a:t>
            </a:r>
            <a:r>
              <a:rPr lang="it-IT" sz="3000" b="1" dirty="0"/>
              <a:t>affricata prepalatale</a:t>
            </a:r>
            <a:r>
              <a:rPr lang="it-IT" sz="3000" dirty="0"/>
              <a:t>: </a:t>
            </a:r>
          </a:p>
          <a:p>
            <a:endParaRPr lang="it-IT" sz="3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000" dirty="0"/>
              <a:t>in alcuni casi </a:t>
            </a:r>
            <a:r>
              <a:rPr lang="it-IT" sz="3000" b="1" dirty="0"/>
              <a:t>sorda</a:t>
            </a:r>
            <a:r>
              <a:rPr lang="it-IT" sz="3000" dirty="0"/>
              <a:t>, come in BASIUM &gt; /'</a:t>
            </a:r>
            <a:r>
              <a:rPr lang="it-IT" sz="3000" dirty="0" err="1"/>
              <a:t>baʃo</a:t>
            </a:r>
            <a:r>
              <a:rPr lang="it-IT" sz="3000" dirty="0"/>
              <a:t>/ &gt; bacio /'</a:t>
            </a:r>
            <a:r>
              <a:rPr lang="it-IT" sz="3000" dirty="0" err="1"/>
              <a:t>batʃo</a:t>
            </a:r>
            <a:r>
              <a:rPr lang="it-IT" sz="3000" dirty="0"/>
              <a:t>/ </a:t>
            </a:r>
          </a:p>
          <a:p>
            <a:r>
              <a:rPr lang="it-IT" sz="3000" dirty="0"/>
              <a:t>                                                       CASEUM &gt; /’</a:t>
            </a:r>
            <a:r>
              <a:rPr lang="it-IT" sz="3000" dirty="0" err="1"/>
              <a:t>kaʃo</a:t>
            </a:r>
            <a:r>
              <a:rPr lang="it-IT" sz="3000" dirty="0"/>
              <a:t>/ &gt; cacio /’</a:t>
            </a:r>
            <a:r>
              <a:rPr lang="it-IT" sz="3000" dirty="0" err="1"/>
              <a:t>katʃo</a:t>
            </a:r>
            <a:r>
              <a:rPr lang="it-IT" sz="3000" dirty="0"/>
              <a:t>/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3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000" dirty="0"/>
              <a:t>in altri casi </a:t>
            </a:r>
            <a:r>
              <a:rPr lang="it-IT" sz="3000" b="1" dirty="0"/>
              <a:t>sonora</a:t>
            </a:r>
            <a:r>
              <a:rPr lang="it-IT" sz="3000" dirty="0"/>
              <a:t>, come in </a:t>
            </a:r>
          </a:p>
          <a:p>
            <a:r>
              <a:rPr lang="it-IT" sz="3000" dirty="0"/>
              <a:t>                                          (OC)CASIONEM &gt; /</a:t>
            </a:r>
            <a:r>
              <a:rPr lang="it-IT" sz="3000" dirty="0" err="1"/>
              <a:t>ca'ʒone</a:t>
            </a:r>
            <a:r>
              <a:rPr lang="it-IT" sz="3000" dirty="0"/>
              <a:t>/ &gt; cagione /</a:t>
            </a:r>
            <a:r>
              <a:rPr lang="it-IT" sz="3000" dirty="0" err="1"/>
              <a:t>ca'dʒone</a:t>
            </a:r>
            <a:r>
              <a:rPr lang="it-IT" sz="3000" dirty="0"/>
              <a:t>/</a:t>
            </a:r>
          </a:p>
          <a:p>
            <a:r>
              <a:rPr lang="it-IT" sz="3000" dirty="0"/>
              <a:t>                                                  BLASIUM </a:t>
            </a:r>
            <a:r>
              <a:rPr lang="it-IT" sz="3000"/>
              <a:t>&gt; </a:t>
            </a:r>
            <a:r>
              <a:rPr lang="it-IT" sz="3000"/>
              <a:t>/'bjaʒo</a:t>
            </a:r>
            <a:r>
              <a:rPr lang="it-IT" sz="3000" dirty="0"/>
              <a:t>/ &gt; Biagio /'</a:t>
            </a:r>
            <a:r>
              <a:rPr lang="it-IT" sz="3000" dirty="0" err="1"/>
              <a:t>bjadʒo</a:t>
            </a:r>
            <a:r>
              <a:rPr lang="it-IT" sz="3000" dirty="0"/>
              <a:t>/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MyriadPro-Regular"/>
              </a:rPr>
              <a:t>Esiti di S + J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273622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23024" y="1137423"/>
            <a:ext cx="116976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dirty="0"/>
              <a:t>La maggior parte dei nessi </a:t>
            </a:r>
            <a:r>
              <a:rPr lang="it-IT" sz="3000" b="1" dirty="0"/>
              <a:t>raddoppia la consonante </a:t>
            </a:r>
            <a:r>
              <a:rPr lang="it-IT" sz="3000" dirty="0"/>
              <a:t>e sviluppa uno </a:t>
            </a:r>
          </a:p>
          <a:p>
            <a:r>
              <a:rPr lang="it-IT" sz="3000" b="1" dirty="0" err="1"/>
              <a:t>jod</a:t>
            </a:r>
            <a:r>
              <a:rPr lang="it-IT" sz="3000" b="1" dirty="0"/>
              <a:t> da L</a:t>
            </a:r>
            <a:r>
              <a:rPr lang="it-IT" sz="3000" dirty="0"/>
              <a:t>:</a:t>
            </a:r>
          </a:p>
          <a:p>
            <a:endParaRPr lang="it-IT" sz="800" dirty="0"/>
          </a:p>
          <a:p>
            <a:r>
              <a:rPr lang="it-IT" sz="3000" dirty="0"/>
              <a:t>DUPLUM &gt; </a:t>
            </a:r>
            <a:r>
              <a:rPr lang="it-IT" sz="3000" i="1" dirty="0"/>
              <a:t>doppio</a:t>
            </a:r>
            <a:endParaRPr lang="it-IT" sz="3000" dirty="0"/>
          </a:p>
          <a:p>
            <a:r>
              <a:rPr lang="it-IT" sz="3000" dirty="0"/>
              <a:t>SPEC(U)LUM &gt; </a:t>
            </a:r>
            <a:r>
              <a:rPr lang="it-IT" sz="3000" i="1" dirty="0"/>
              <a:t>specchio</a:t>
            </a:r>
            <a:endParaRPr lang="it-IT" sz="3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MyriadPro-Regular"/>
              </a:rPr>
              <a:t>Esiti di consonante + </a:t>
            </a:r>
            <a:r>
              <a:rPr lang="it-IT" sz="3600" b="1" dirty="0">
                <a:latin typeface="MyriadPro-Regular-SC700"/>
              </a:rPr>
              <a:t>L</a:t>
            </a:r>
            <a:endParaRPr lang="it-IT" sz="3600" b="1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2C6B7F-8663-0891-A7A3-EFEF1BD15B5A}"/>
              </a:ext>
            </a:extLst>
          </p:cNvPr>
          <p:cNvSpPr txBox="1"/>
          <p:nvPr/>
        </p:nvSpPr>
        <p:spPr>
          <a:xfrm>
            <a:off x="223024" y="3307367"/>
            <a:ext cx="1158914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dirty="0"/>
              <a:t>Spesso il nesso consonante + L si trova a inizio di parola, quindi la consonante non può raddoppiare. In questi casi abbiamo solo sviluppo di </a:t>
            </a:r>
            <a:r>
              <a:rPr lang="it-IT" sz="3000" dirty="0" err="1"/>
              <a:t>Jod</a:t>
            </a:r>
            <a:r>
              <a:rPr lang="it-IT" sz="3000" dirty="0"/>
              <a:t> da L:</a:t>
            </a:r>
          </a:p>
          <a:p>
            <a:endParaRPr lang="it-IT" sz="800" dirty="0"/>
          </a:p>
          <a:p>
            <a:r>
              <a:rPr lang="it-IT" sz="3000" dirty="0"/>
              <a:t>BLADAM &gt; </a:t>
            </a:r>
            <a:r>
              <a:rPr lang="it-IT" sz="3000" i="1" dirty="0"/>
              <a:t>biada</a:t>
            </a:r>
          </a:p>
          <a:p>
            <a:r>
              <a:rPr lang="it-IT" sz="3000" dirty="0"/>
              <a:t>PLANUM &gt; </a:t>
            </a:r>
            <a:r>
              <a:rPr lang="it-IT" sz="3000" i="1" dirty="0"/>
              <a:t>piano</a:t>
            </a:r>
          </a:p>
          <a:p>
            <a:r>
              <a:rPr lang="it-IT" sz="3000" dirty="0"/>
              <a:t>CLAMAT &gt; </a:t>
            </a:r>
            <a:r>
              <a:rPr lang="it-IT" sz="3000" i="1" dirty="0"/>
              <a:t>chiama</a:t>
            </a:r>
          </a:p>
          <a:p>
            <a:r>
              <a:rPr lang="it-IT" sz="3000" dirty="0"/>
              <a:t>GLAREAM &gt; </a:t>
            </a:r>
            <a:r>
              <a:rPr lang="it-IT" sz="3000" i="1" dirty="0"/>
              <a:t>ghiaia</a:t>
            </a:r>
          </a:p>
        </p:txBody>
      </p:sp>
    </p:spTree>
    <p:extLst>
      <p:ext uri="{BB962C8B-B14F-4D97-AF65-F5344CB8AC3E}">
        <p14:creationId xmlns:p14="http://schemas.microsoft.com/office/powerpoint/2010/main" val="375541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1083" y="1081669"/>
            <a:ext cx="1151109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Ha conosciuto originariamente un regolare esito in posizione intervocalica anche -GL-, che ha dato luogo a forme come </a:t>
            </a:r>
          </a:p>
          <a:p>
            <a:endParaRPr lang="it-IT" sz="1600" dirty="0"/>
          </a:p>
          <a:p>
            <a:pPr algn="ctr"/>
            <a:r>
              <a:rPr lang="it-IT" sz="3000" dirty="0"/>
              <a:t>VIG(I)LARE &gt; </a:t>
            </a:r>
            <a:r>
              <a:rPr lang="it-IT" sz="3000" i="1" dirty="0" err="1"/>
              <a:t>vegghiare</a:t>
            </a:r>
            <a:r>
              <a:rPr lang="it-IT" sz="3000" dirty="0"/>
              <a:t> </a:t>
            </a:r>
          </a:p>
          <a:p>
            <a:pPr algn="ctr"/>
            <a:r>
              <a:rPr lang="it-IT" sz="3000" dirty="0"/>
              <a:t>TEG(U)LAM &gt; </a:t>
            </a:r>
            <a:r>
              <a:rPr lang="it-IT" sz="3000" i="1" dirty="0" err="1"/>
              <a:t>tegghia</a:t>
            </a:r>
            <a:r>
              <a:rPr lang="it-IT" sz="3000" dirty="0"/>
              <a:t>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MyriadPro-Regular"/>
              </a:rPr>
              <a:t>Esiti di G + </a:t>
            </a:r>
            <a:r>
              <a:rPr lang="it-IT" sz="3600" b="1" dirty="0">
                <a:latin typeface="MyriadPro-Regular-SC700"/>
              </a:rPr>
              <a:t>L</a:t>
            </a:r>
            <a:endParaRPr lang="it-IT" sz="3600" b="1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5ABD9B-534B-C36F-633C-453D50407455}"/>
              </a:ext>
            </a:extLst>
          </p:cNvPr>
          <p:cNvSpPr txBox="1"/>
          <p:nvPr/>
        </p:nvSpPr>
        <p:spPr>
          <a:xfrm>
            <a:off x="215590" y="3745855"/>
            <a:ext cx="1159658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dirty="0"/>
              <a:t>Tuttavia, a partire dal Cinquecento queste forme sono state avvertite come poco prestigiose, perché associate a esiti tipici del contado fiorentino come </a:t>
            </a:r>
            <a:r>
              <a:rPr lang="it-IT" sz="3000" i="1" dirty="0" err="1"/>
              <a:t>figghio</a:t>
            </a:r>
            <a:r>
              <a:rPr lang="it-IT" sz="3000" i="1" dirty="0"/>
              <a:t> </a:t>
            </a:r>
            <a:r>
              <a:rPr lang="it-IT" sz="3000" dirty="0"/>
              <a:t>in luogo di </a:t>
            </a:r>
            <a:r>
              <a:rPr lang="it-IT" sz="3000" i="1" dirty="0"/>
              <a:t>figlio</a:t>
            </a:r>
            <a:r>
              <a:rPr lang="it-IT" sz="3000" dirty="0"/>
              <a:t>.</a:t>
            </a:r>
          </a:p>
          <a:p>
            <a:pPr algn="just"/>
            <a:r>
              <a:rPr lang="it-IT" sz="3000" dirty="0"/>
              <a:t>Dunque hanno subito un processo di </a:t>
            </a:r>
            <a:r>
              <a:rPr lang="it-IT" sz="3000" b="1" dirty="0"/>
              <a:t>ipercorrettismo</a:t>
            </a:r>
            <a:r>
              <a:rPr lang="it-IT" sz="3000" dirty="0"/>
              <a:t>, modificando </a:t>
            </a:r>
            <a:r>
              <a:rPr lang="it-IT" sz="3000" i="1" dirty="0" err="1"/>
              <a:t>vegghiare</a:t>
            </a:r>
            <a:r>
              <a:rPr lang="it-IT" sz="3000" i="1" dirty="0"/>
              <a:t> </a:t>
            </a:r>
            <a:r>
              <a:rPr lang="it-IT" sz="3000" dirty="0"/>
              <a:t>e </a:t>
            </a:r>
            <a:r>
              <a:rPr lang="it-IT" sz="3000" i="1" dirty="0" err="1"/>
              <a:t>tegghia</a:t>
            </a:r>
            <a:r>
              <a:rPr lang="it-IT" sz="3000" dirty="0"/>
              <a:t> in </a:t>
            </a:r>
            <a:r>
              <a:rPr lang="it-IT" sz="3000" i="1" dirty="0"/>
              <a:t>vegliare </a:t>
            </a:r>
            <a:r>
              <a:rPr lang="it-IT" sz="3000" dirty="0"/>
              <a:t>e </a:t>
            </a:r>
            <a:r>
              <a:rPr lang="it-IT" sz="3000" i="1" dirty="0"/>
              <a:t>teglia</a:t>
            </a:r>
            <a:r>
              <a:rPr lang="it-IT" sz="3000" dirty="0"/>
              <a:t>, che sono arrivate fino all’italiano contemporaneo.</a:t>
            </a:r>
          </a:p>
        </p:txBody>
      </p:sp>
    </p:spTree>
    <p:extLst>
      <p:ext uri="{BB962C8B-B14F-4D97-AF65-F5344CB8AC3E}">
        <p14:creationId xmlns:p14="http://schemas.microsoft.com/office/powerpoint/2010/main" val="42906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2761" y="1063389"/>
            <a:ext cx="1168647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L’ipercorrettismo è la tendenza dei parlanti a correggere una forma oltre il necessario. Avviene quando ci sono due varietà linguistiche a contatto, di cui una sia avvertita più prestigiosa: il parlante, consapevole della differenza, tenta di correggerla ma spesso </a:t>
            </a:r>
            <a:r>
              <a:rPr lang="it-IT" sz="3000" b="1" dirty="0"/>
              <a:t>estende questa correzione </a:t>
            </a:r>
            <a:r>
              <a:rPr lang="it-IT" sz="3000" dirty="0"/>
              <a:t>anche a forme simili che hanno diversa origine.</a:t>
            </a:r>
          </a:p>
          <a:p>
            <a:endParaRPr lang="it-IT" sz="2000" dirty="0"/>
          </a:p>
          <a:p>
            <a:pPr algn="just"/>
            <a:r>
              <a:rPr lang="it-IT" sz="3000" dirty="0"/>
              <a:t>Tipico è il caso di </a:t>
            </a:r>
            <a:r>
              <a:rPr lang="it-IT" sz="3000" b="1" dirty="0"/>
              <a:t>L &gt; </a:t>
            </a:r>
            <a:r>
              <a:rPr lang="it-IT" sz="3000" b="1" i="1" dirty="0"/>
              <a:t>r</a:t>
            </a:r>
            <a:r>
              <a:rPr lang="it-IT" sz="3000" b="1" dirty="0"/>
              <a:t> </a:t>
            </a:r>
            <a:r>
              <a:rPr lang="it-IT" sz="3000" dirty="0"/>
              <a:t>nel </a:t>
            </a:r>
            <a:r>
              <a:rPr lang="it-IT" sz="3000" b="1" dirty="0"/>
              <a:t>romanesco</a:t>
            </a:r>
            <a:r>
              <a:rPr lang="it-IT" sz="3000" dirty="0"/>
              <a:t>: per correggere il tipo ALTUM &gt; </a:t>
            </a:r>
            <a:r>
              <a:rPr lang="it-IT" sz="3000" i="1" dirty="0"/>
              <a:t>arto</a:t>
            </a:r>
            <a:r>
              <a:rPr lang="it-IT" sz="3000" dirty="0"/>
              <a:t>, il parlante dice </a:t>
            </a:r>
            <a:r>
              <a:rPr lang="it-IT" sz="3000" i="1" dirty="0"/>
              <a:t>alto</a:t>
            </a:r>
            <a:r>
              <a:rPr lang="it-IT" sz="3000" dirty="0"/>
              <a:t>, ma corregge anche dove non dovrebbe: </a:t>
            </a:r>
            <a:r>
              <a:rPr lang="it-IT" sz="3000" i="1" dirty="0" err="1"/>
              <a:t>deselto</a:t>
            </a:r>
            <a:r>
              <a:rPr lang="it-IT" sz="3000" dirty="0"/>
              <a:t>, </a:t>
            </a:r>
            <a:r>
              <a:rPr lang="it-IT" sz="3000" i="1" dirty="0" err="1"/>
              <a:t>apelto</a:t>
            </a:r>
            <a:r>
              <a:rPr lang="it-IT" sz="3000" dirty="0"/>
              <a:t>, </a:t>
            </a:r>
            <a:r>
              <a:rPr lang="it-IT" sz="3000" i="1" dirty="0" err="1"/>
              <a:t>belmuda</a:t>
            </a:r>
            <a:r>
              <a:rPr lang="it-IT" sz="3000" i="1" dirty="0"/>
              <a:t>.</a:t>
            </a:r>
          </a:p>
          <a:p>
            <a:endParaRPr lang="it-IT" sz="2000" dirty="0"/>
          </a:p>
          <a:p>
            <a:pPr algn="just"/>
            <a:r>
              <a:rPr lang="it-IT" sz="2800" dirty="0"/>
              <a:t>Oppure il raddoppiamento nei dialetti settentrionali: per correggere lo scempiamento BELLAM &gt; </a:t>
            </a:r>
            <a:r>
              <a:rPr lang="it-IT" sz="2800" i="1" dirty="0"/>
              <a:t>bela</a:t>
            </a:r>
            <a:r>
              <a:rPr lang="it-IT" sz="2800" dirty="0"/>
              <a:t>, i parlanti raddoppiano anche dove non dovrebbero: </a:t>
            </a:r>
            <a:r>
              <a:rPr lang="it-IT" sz="2800" i="1" dirty="0" err="1"/>
              <a:t>giocco</a:t>
            </a:r>
            <a:r>
              <a:rPr lang="it-IT" sz="2800" dirty="0"/>
              <a:t>, </a:t>
            </a:r>
            <a:r>
              <a:rPr lang="it-IT" sz="2800" i="1" dirty="0" err="1"/>
              <a:t>vella</a:t>
            </a:r>
            <a:r>
              <a:rPr lang="it-IT" sz="2800" dirty="0"/>
              <a:t>, ecc.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latin typeface="MyriadPro-Regular"/>
              </a:rPr>
              <a:t>L’ipercorrettismo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321218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23024" y="1130297"/>
            <a:ext cx="1175338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Due esiti particolari riguardano nessi sconosciuti al latino classico:</a:t>
            </a:r>
          </a:p>
          <a:p>
            <a:pPr algn="just"/>
            <a:endParaRPr lang="it-IT" sz="1400" dirty="0"/>
          </a:p>
          <a:p>
            <a:pPr algn="just"/>
            <a:r>
              <a:rPr lang="it-IT" sz="3000" b="1" dirty="0"/>
              <a:t>-TL-</a:t>
            </a:r>
            <a:r>
              <a:rPr lang="it-IT" sz="3000" dirty="0"/>
              <a:t>, nato dalla sincope vocalica in sequenze come -T(U)LUM, tende a</a:t>
            </a:r>
          </a:p>
          <a:p>
            <a:pPr algn="just"/>
            <a:r>
              <a:rPr lang="it-IT" sz="3000" dirty="0"/>
              <a:t>mutare in -CL- per poi evolvere regolarmente: </a:t>
            </a:r>
          </a:p>
          <a:p>
            <a:pPr algn="ctr"/>
            <a:endParaRPr lang="it-IT" sz="2000" dirty="0"/>
          </a:p>
          <a:p>
            <a:pPr algn="ctr"/>
            <a:r>
              <a:rPr lang="it-IT" sz="3000" dirty="0"/>
              <a:t>      VET(U)LUM &gt; *VECLUM &gt; </a:t>
            </a:r>
            <a:r>
              <a:rPr lang="it-IT" sz="3000" i="1" dirty="0"/>
              <a:t>vecchio</a:t>
            </a:r>
            <a:r>
              <a:rPr lang="it-IT" sz="3000" dirty="0"/>
              <a:t> </a:t>
            </a:r>
          </a:p>
          <a:p>
            <a:pPr algn="ctr"/>
            <a:r>
              <a:rPr lang="it-IT" sz="3000" dirty="0"/>
              <a:t>            FIST(U)LARE &gt; *FISCLARE &gt; </a:t>
            </a:r>
            <a:r>
              <a:rPr lang="it-IT" sz="3000" i="1" dirty="0"/>
              <a:t>fischiare</a:t>
            </a:r>
            <a:r>
              <a:rPr lang="it-IT" sz="3000" dirty="0"/>
              <a:t>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MyriadPro-Regular"/>
              </a:rPr>
              <a:t>Esiti di T+</a:t>
            </a:r>
            <a:r>
              <a:rPr lang="it-IT" sz="3600" b="1" dirty="0">
                <a:latin typeface="MyriadPro-Regular-SC700"/>
              </a:rPr>
              <a:t>L, S+L</a:t>
            </a:r>
            <a:endParaRPr lang="it-IT" sz="3600" b="1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299D04D-B4D8-0EBD-E349-95C7FEE6605E}"/>
              </a:ext>
            </a:extLst>
          </p:cNvPr>
          <p:cNvSpPr txBox="1"/>
          <p:nvPr/>
        </p:nvSpPr>
        <p:spPr>
          <a:xfrm>
            <a:off x="223023" y="4288317"/>
            <a:ext cx="1175338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1" dirty="0"/>
              <a:t>-SL-</a:t>
            </a:r>
            <a:r>
              <a:rPr lang="it-IT" sz="3000" dirty="0"/>
              <a:t>, diffuso nel latino medievale perlopiù in prestiti da altre lingue, conosce l’</a:t>
            </a:r>
            <a:r>
              <a:rPr lang="it-IT" sz="3000" b="1" dirty="0"/>
              <a:t>epentesi di una velare </a:t>
            </a:r>
            <a:r>
              <a:rPr lang="it-IT" sz="3000" dirty="0"/>
              <a:t>e il successivo esito regolare di -CL-: </a:t>
            </a:r>
          </a:p>
          <a:p>
            <a:pPr algn="just"/>
            <a:endParaRPr lang="it-IT" sz="3000" dirty="0"/>
          </a:p>
          <a:p>
            <a:pPr algn="ctr"/>
            <a:r>
              <a:rPr lang="it-IT" sz="3000" dirty="0"/>
              <a:t>SLAVUM &gt; *SCLAVUM &gt; </a:t>
            </a:r>
            <a:r>
              <a:rPr lang="it-IT" sz="3000" i="1" dirty="0"/>
              <a:t>schiavo</a:t>
            </a:r>
            <a:endParaRPr lang="it-IT" sz="3000" dirty="0"/>
          </a:p>
          <a:p>
            <a:pPr algn="ctr"/>
            <a:r>
              <a:rPr lang="it-IT" sz="3000" dirty="0"/>
              <a:t>INS(U)LAM &gt; *ISCLAM &gt; </a:t>
            </a:r>
            <a:r>
              <a:rPr lang="it-IT" sz="3000" i="1" dirty="0"/>
              <a:t>Ischia</a:t>
            </a:r>
          </a:p>
        </p:txBody>
      </p:sp>
    </p:spTree>
    <p:extLst>
      <p:ext uri="{BB962C8B-B14F-4D97-AF65-F5344CB8AC3E}">
        <p14:creationId xmlns:p14="http://schemas.microsoft.com/office/powerpoint/2010/main" val="307584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985331"/>
            <a:ext cx="11432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Nel </a:t>
            </a:r>
            <a:r>
              <a:rPr lang="it-IT" sz="3000" b="1" dirty="0"/>
              <a:t>Seicento</a:t>
            </a:r>
            <a:r>
              <a:rPr lang="it-IT" sz="3000" dirty="0"/>
              <a:t> il volgare conquista gli ultimi due ambiti in cui ancora era diffuso il latino: il </a:t>
            </a:r>
            <a:r>
              <a:rPr lang="it-IT" sz="3000" b="1" dirty="0"/>
              <a:t>diritto</a:t>
            </a:r>
            <a:r>
              <a:rPr lang="it-IT" sz="3000" dirty="0"/>
              <a:t> e la </a:t>
            </a:r>
            <a:r>
              <a:rPr lang="it-IT" sz="3000" b="1" dirty="0"/>
              <a:t>scienza</a:t>
            </a:r>
            <a:r>
              <a:rPr lang="it-IT" sz="3000" dirty="0"/>
              <a:t>.</a:t>
            </a:r>
          </a:p>
          <a:p>
            <a:pPr algn="just"/>
            <a:endParaRPr lang="it-IT" sz="1200" dirty="0"/>
          </a:p>
          <a:p>
            <a:pPr algn="just"/>
            <a:r>
              <a:rPr lang="it-IT" sz="3000" dirty="0"/>
              <a:t>Nel secondo Seicento a Roma è attivo il giurista </a:t>
            </a:r>
            <a:r>
              <a:rPr lang="it-IT" sz="3000" b="1" dirty="0"/>
              <a:t>Giovan Battista De Luca</a:t>
            </a:r>
            <a:r>
              <a:rPr lang="it-IT" sz="3000" dirty="0"/>
              <a:t>, autore del</a:t>
            </a:r>
            <a:r>
              <a:rPr lang="it-IT" sz="3000" i="1" dirty="0"/>
              <a:t> </a:t>
            </a:r>
            <a:r>
              <a:rPr lang="it-IT" sz="3000" b="1" dirty="0"/>
              <a:t>primo trattato giuridico in volgare </a:t>
            </a:r>
            <a:r>
              <a:rPr lang="it-IT" sz="3000" dirty="0"/>
              <a:t>anziché in latino,</a:t>
            </a:r>
            <a:r>
              <a:rPr lang="it-IT" sz="3000" i="1" dirty="0"/>
              <a:t> Il dottor volgare </a:t>
            </a:r>
            <a:r>
              <a:rPr lang="it-IT" sz="3000" dirty="0"/>
              <a:t>(1673).</a:t>
            </a:r>
          </a:p>
          <a:p>
            <a:pPr algn="just"/>
            <a:r>
              <a:rPr lang="it-IT" sz="3000" dirty="0"/>
              <a:t>Molti tecnicismi del linguaggio giuridico hanno la loro prima attestazione in quest’opera: </a:t>
            </a:r>
            <a:r>
              <a:rPr lang="it-IT" sz="3000" i="1" dirty="0"/>
              <a:t>comodatario</a:t>
            </a:r>
            <a:r>
              <a:rPr lang="it-IT" sz="3000" dirty="0"/>
              <a:t>, </a:t>
            </a:r>
            <a:r>
              <a:rPr lang="it-IT" sz="3000" i="1" dirty="0"/>
              <a:t>contumaciale</a:t>
            </a:r>
            <a:r>
              <a:rPr lang="it-IT" sz="3000" dirty="0"/>
              <a:t>, </a:t>
            </a:r>
            <a:r>
              <a:rPr lang="it-IT" sz="3000" i="1" dirty="0"/>
              <a:t>impugnabile</a:t>
            </a:r>
            <a:r>
              <a:rPr lang="it-IT" sz="3000" dirty="0"/>
              <a:t>, </a:t>
            </a:r>
            <a:r>
              <a:rPr lang="it-IT" sz="3000" i="1" dirty="0"/>
              <a:t>imputabile</a:t>
            </a:r>
            <a:r>
              <a:rPr lang="it-IT" sz="3000" dirty="0"/>
              <a:t>, </a:t>
            </a:r>
            <a:r>
              <a:rPr lang="it-IT" sz="3000" i="1" dirty="0"/>
              <a:t>moratorio</a:t>
            </a:r>
            <a:r>
              <a:rPr lang="it-IT" sz="3000" dirty="0"/>
              <a:t>, </a:t>
            </a:r>
            <a:r>
              <a:rPr lang="it-IT" sz="3000" i="1" dirty="0"/>
              <a:t>peculato</a:t>
            </a:r>
            <a:r>
              <a:rPr lang="it-IT" sz="3000" dirty="0"/>
              <a:t>, </a:t>
            </a:r>
            <a:r>
              <a:rPr lang="it-IT" sz="3000" i="1" dirty="0"/>
              <a:t>rescissorio</a:t>
            </a:r>
            <a:r>
              <a:rPr lang="it-IT" sz="3000" dirty="0"/>
              <a:t>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IL LINGUAGGIO GIURIDICO NEL SEICENTO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79826" y="5044826"/>
            <a:ext cx="114323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Il volgare non si afferma come esclusivo nell’uso giuridico, ma tra la fine del Seicento e l’inizio del Settecento si moltiplicano gli esempi di bandi, formulari notarili e altri atti scritti in italiano.</a:t>
            </a:r>
          </a:p>
        </p:txBody>
      </p:sp>
    </p:spTree>
    <p:extLst>
      <p:ext uri="{BB962C8B-B14F-4D97-AF65-F5344CB8AC3E}">
        <p14:creationId xmlns:p14="http://schemas.microsoft.com/office/powerpoint/2010/main" val="304125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99D3C-1B49-E4F8-F0C5-36023C501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8978923A-693A-827E-36EE-D777D5342CD6}"/>
              </a:ext>
            </a:extLst>
          </p:cNvPr>
          <p:cNvSpPr txBox="1"/>
          <p:nvPr/>
        </p:nvSpPr>
        <p:spPr>
          <a:xfrm>
            <a:off x="379826" y="985331"/>
            <a:ext cx="115073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La </a:t>
            </a:r>
            <a:r>
              <a:rPr lang="it-IT" sz="3000" b="1" dirty="0"/>
              <a:t>lingua della scienza </a:t>
            </a:r>
            <a:r>
              <a:rPr lang="it-IT" sz="3000" dirty="0"/>
              <a:t>nel Seicento è il </a:t>
            </a:r>
            <a:r>
              <a:rPr lang="it-IT" sz="3000" b="1" dirty="0"/>
              <a:t>latino</a:t>
            </a:r>
            <a:r>
              <a:rPr lang="it-IT" sz="3000" dirty="0"/>
              <a:t>, che in Europa garantisce la comunicazione internazionale tra scienziati.</a:t>
            </a:r>
          </a:p>
          <a:p>
            <a:pPr algn="just"/>
            <a:r>
              <a:rPr lang="it-IT" sz="3000" dirty="0"/>
              <a:t>La scelta del </a:t>
            </a:r>
            <a:r>
              <a:rPr lang="it-IT" sz="3000" b="1" dirty="0"/>
              <a:t>volgare</a:t>
            </a:r>
            <a:r>
              <a:rPr lang="it-IT" sz="3000" dirty="0"/>
              <a:t> da parte di </a:t>
            </a:r>
            <a:r>
              <a:rPr lang="it-IT" sz="3000" b="1" dirty="0"/>
              <a:t>Galileo Galilei </a:t>
            </a:r>
            <a:r>
              <a:rPr lang="it-IT" sz="3000" dirty="0"/>
              <a:t>è rivoluzionaria (sebbene continui a scrivere anche in latino), fin dal saggio giovanile </a:t>
            </a:r>
            <a:r>
              <a:rPr lang="it-IT" sz="3000" i="1" dirty="0"/>
              <a:t>La bilancetta</a:t>
            </a:r>
            <a:r>
              <a:rPr lang="it-IT" sz="3000" dirty="0"/>
              <a:t>.</a:t>
            </a:r>
          </a:p>
          <a:p>
            <a:pPr algn="just"/>
            <a:endParaRPr lang="it-IT" sz="2000" dirty="0"/>
          </a:p>
          <a:p>
            <a:pPr algn="just"/>
            <a:r>
              <a:rPr lang="it-IT" sz="3000" dirty="0"/>
              <a:t>Galileo adotta il volgare per varie ragioni:</a:t>
            </a:r>
          </a:p>
          <a:p>
            <a:pPr algn="just"/>
            <a:r>
              <a:rPr lang="it-IT" sz="3000" dirty="0"/>
              <a:t> - un intento </a:t>
            </a:r>
            <a:r>
              <a:rPr lang="it-IT" sz="3000" b="1" dirty="0"/>
              <a:t>divulgativo</a:t>
            </a:r>
            <a:r>
              <a:rPr lang="it-IT" sz="3000" dirty="0"/>
              <a:t>, con l’ambizione di cercare un pubblico anche fuori dalle aule universitarie e di ampliare i destinatari del messaggio della nuova scienza.</a:t>
            </a:r>
          </a:p>
          <a:p>
            <a:pPr algn="just"/>
            <a:r>
              <a:rPr lang="it-IT" sz="3000" dirty="0"/>
              <a:t>- la piena </a:t>
            </a:r>
            <a:r>
              <a:rPr lang="it-IT" sz="3000" b="1" dirty="0"/>
              <a:t>fiducia</a:t>
            </a:r>
            <a:r>
              <a:rPr lang="it-IT" sz="3000" dirty="0"/>
              <a:t> </a:t>
            </a:r>
            <a:r>
              <a:rPr lang="it-IT" sz="3000" b="1" dirty="0"/>
              <a:t>nel volgare </a:t>
            </a:r>
            <a:r>
              <a:rPr lang="it-IT" sz="3000" dirty="0"/>
              <a:t>toscano, alimentata dall’orgoglio per le sue origini toscane e dall’adesione alla politica culturale dei Medici e in contrapposizione con gli aristotelici.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26F6D01-3059-40DB-706C-5CFECC02E2A5}"/>
              </a:ext>
            </a:extLst>
          </p:cNvPr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GALILEO GALILEI E LA LINGUA DELLA SCIENZA</a:t>
            </a:r>
          </a:p>
        </p:txBody>
      </p:sp>
    </p:spTree>
    <p:extLst>
      <p:ext uri="{BB962C8B-B14F-4D97-AF65-F5344CB8AC3E}">
        <p14:creationId xmlns:p14="http://schemas.microsoft.com/office/powerpoint/2010/main" val="227004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985331"/>
            <a:ext cx="1149622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La lingua di Galileo anticipa alcuni </a:t>
            </a:r>
            <a:r>
              <a:rPr lang="it-IT" sz="3000" b="1" dirty="0"/>
              <a:t>tratti sintattici </a:t>
            </a:r>
            <a:r>
              <a:rPr lang="it-IT" sz="3000" dirty="0"/>
              <a:t>che saranno tipici della prosa scientifica successiva:</a:t>
            </a:r>
          </a:p>
          <a:p>
            <a:pPr algn="just"/>
            <a:endParaRPr lang="it-IT" sz="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preferenza per il </a:t>
            </a:r>
            <a:r>
              <a:rPr lang="it-IT" sz="3000" b="1" dirty="0"/>
              <a:t>passivo</a:t>
            </a:r>
            <a:r>
              <a:rPr lang="it-IT" sz="3000" dirty="0"/>
              <a:t>, con l’obiettivo di evidenziare il processo o l’oggetto della ricerca invece del soggetto che la conduce (</a:t>
            </a:r>
            <a:r>
              <a:rPr lang="it-IT" sz="3000" i="1" dirty="0"/>
              <a:t>il</a:t>
            </a:r>
            <a:r>
              <a:rPr lang="it-IT" sz="3000" dirty="0"/>
              <a:t> </a:t>
            </a:r>
            <a:r>
              <a:rPr lang="it-IT" sz="3000" i="1" dirty="0"/>
              <a:t>fenomeno</a:t>
            </a:r>
            <a:r>
              <a:rPr lang="it-IT" sz="3000" dirty="0"/>
              <a:t> </a:t>
            </a:r>
            <a:r>
              <a:rPr lang="it-IT" sz="3000" i="1" dirty="0"/>
              <a:t>è stato dimostrato</a:t>
            </a:r>
            <a:r>
              <a:rPr lang="it-IT" sz="3000" dirty="0"/>
              <a:t>, </a:t>
            </a:r>
            <a:r>
              <a:rPr lang="it-IT" sz="3000" i="1" dirty="0"/>
              <a:t>l’esperimento è condotto</a:t>
            </a:r>
            <a:r>
              <a:rPr lang="it-IT" sz="3000" dirty="0"/>
              <a:t>);</a:t>
            </a:r>
            <a:endParaRPr lang="it-IT" sz="3000" i="1" dirty="0"/>
          </a:p>
          <a:p>
            <a:pPr algn="just"/>
            <a:endParaRPr lang="it-IT" sz="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preferenza per il </a:t>
            </a:r>
            <a:r>
              <a:rPr lang="it-IT" sz="3000" b="1" dirty="0"/>
              <a:t>nome</a:t>
            </a:r>
            <a:r>
              <a:rPr lang="it-IT" sz="3000" dirty="0"/>
              <a:t> rispetto al </a:t>
            </a:r>
            <a:r>
              <a:rPr lang="it-IT" sz="3000" b="1" dirty="0"/>
              <a:t>verbo</a:t>
            </a:r>
            <a:r>
              <a:rPr lang="it-IT" sz="3000" dirty="0"/>
              <a:t> («E </a:t>
            </a:r>
            <a:r>
              <a:rPr lang="it-IT" sz="3000" i="1" dirty="0"/>
              <a:t>per più facile intelligenza</a:t>
            </a:r>
            <a:r>
              <a:rPr lang="it-IT" sz="3000" dirty="0"/>
              <a:t>, piglieremo carta e penna» </a:t>
            </a:r>
            <a:r>
              <a:rPr lang="it-IT" sz="3000" i="1" dirty="0"/>
              <a:t>Dialogo</a:t>
            </a:r>
            <a:r>
              <a:rPr lang="it-IT" sz="3000" dirty="0"/>
              <a:t>, I, 16, in luogo di una subordinata finale); </a:t>
            </a:r>
          </a:p>
          <a:p>
            <a:pPr algn="just"/>
            <a:endParaRPr lang="it-IT" sz="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le sequenze con l’</a:t>
            </a:r>
            <a:r>
              <a:rPr lang="it-IT" sz="3000" b="1" dirty="0"/>
              <a:t>avverbio</a:t>
            </a:r>
            <a:r>
              <a:rPr lang="it-IT" sz="3000" dirty="0"/>
              <a:t> </a:t>
            </a:r>
            <a:r>
              <a:rPr lang="it-IT" sz="3000" b="1" i="1" dirty="0"/>
              <a:t>ecco</a:t>
            </a:r>
            <a:r>
              <a:rPr lang="it-IT" sz="3000" i="1" dirty="0"/>
              <a:t> </a:t>
            </a:r>
            <a:r>
              <a:rPr lang="it-IT" sz="3000" dirty="0"/>
              <a:t>dal valore presentativo o indicativo e un nome («Eccovi il pozzo […]; eccovi i vapori grossi, da i quali è tolta l’invenzione de i cristalli; ed eccovi finalmente fortificata la vista»).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79827" y="249823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LA SINTASSI DI GALILEI</a:t>
            </a:r>
          </a:p>
        </p:txBody>
      </p:sp>
    </p:spTree>
    <p:extLst>
      <p:ext uri="{BB962C8B-B14F-4D97-AF65-F5344CB8AC3E}">
        <p14:creationId xmlns:p14="http://schemas.microsoft.com/office/powerpoint/2010/main" val="25308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863e0e5f-3d9b-451e-b156-d3f330847df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3F0AB53E6B8474792A5D2F6E1AF5785" ma:contentTypeVersion="8" ma:contentTypeDescription="Creare un nuovo documento." ma:contentTypeScope="" ma:versionID="509c79504297fbdae453552ea472d785">
  <xsd:schema xmlns:xsd="http://www.w3.org/2001/XMLSchema" xmlns:xs="http://www.w3.org/2001/XMLSchema" xmlns:p="http://schemas.microsoft.com/office/2006/metadata/properties" xmlns:ns2="5dd4c065-6648-43c9-875b-980274226d33" xmlns:ns3="863e0e5f-3d9b-451e-b156-d3f330847df2" targetNamespace="http://schemas.microsoft.com/office/2006/metadata/properties" ma:root="true" ma:fieldsID="2b7c1b56c42645f6efc35ea2c2befd36" ns2:_="" ns3:_="">
    <xsd:import namespace="5dd4c065-6648-43c9-875b-980274226d33"/>
    <xsd:import namespace="863e0e5f-3d9b-451e-b156-d3f330847d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d4c065-6648-43c9-875b-980274226d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3e0e5f-3d9b-451e-b156-d3f330847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_Flow_SignoffStatus" ma:index="15" nillable="true" ma:displayName="Stato consenso" ma:internalName="Stato_x0020_consenso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5084DA-28FB-4FAF-8820-C3AC50C010F7}">
  <ds:schemaRefs>
    <ds:schemaRef ds:uri="http://schemas.microsoft.com/office/2006/metadata/properties"/>
    <ds:schemaRef ds:uri="http://schemas.microsoft.com/office/infopath/2007/PartnerControls"/>
    <ds:schemaRef ds:uri="863e0e5f-3d9b-451e-b156-d3f330847df2"/>
  </ds:schemaRefs>
</ds:datastoreItem>
</file>

<file path=customXml/itemProps2.xml><?xml version="1.0" encoding="utf-8"?>
<ds:datastoreItem xmlns:ds="http://schemas.openxmlformats.org/officeDocument/2006/customXml" ds:itemID="{57F81352-EF81-4397-9CEE-6DA6D48075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d4c065-6648-43c9-875b-980274226d33"/>
    <ds:schemaRef ds:uri="863e0e5f-3d9b-451e-b156-d3f330847d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745A57-146A-4469-8DDB-D899C376B5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1515</Words>
  <Application>Microsoft Office PowerPoint</Application>
  <PresentationFormat>Widescreen</PresentationFormat>
  <Paragraphs>108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MyriadPro-Regular</vt:lpstr>
      <vt:lpstr>MyriadPro-Regular-SC700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Picchiorri</dc:creator>
  <cp:lastModifiedBy>Didattica a distanza</cp:lastModifiedBy>
  <cp:revision>85</cp:revision>
  <dcterms:created xsi:type="dcterms:W3CDTF">2017-03-09T18:13:56Z</dcterms:created>
  <dcterms:modified xsi:type="dcterms:W3CDTF">2025-03-26T11:54:02Z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0x01010053F0AB53E6B8474792A5D2F6E1AF5785</vt:lpwstr>
  </property>
</Properties>
</file>