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2" r:id="rId3"/>
    <p:sldId id="268" r:id="rId4"/>
    <p:sldId id="276" r:id="rId5"/>
    <p:sldId id="259" r:id="rId6"/>
    <p:sldId id="277" r:id="rId7"/>
    <p:sldId id="278" r:id="rId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288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pPr/>
              <a:t>11/11/2021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vi.cnr.it/index.php/it/" TargetMode="External"/><Relationship Id="rId2" Type="http://schemas.openxmlformats.org/officeDocument/2006/relationships/hyperlink" Target="http://www.gdli.it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50434"/>
            <a:ext cx="111697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linguaggio televisivo, dal 1954, diffonde una </a:t>
            </a:r>
            <a:r>
              <a:rPr lang="it-IT" sz="3000" b="1" dirty="0"/>
              <a:t>pronuncia</a:t>
            </a:r>
            <a:r>
              <a:rPr lang="it-IT" sz="3000" dirty="0"/>
              <a:t> dell’italiano standard (basata sul modello toscano ma anche su quello romano, a causa della RAI). La televisione ha, almeno fino agli anni Settanta, un forte ruolo educativo, che incide sulla realtà linguistica italiana.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2157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TRASMESSO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4604303"/>
            <a:ext cx="11268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lingua della </a:t>
            </a:r>
            <a:r>
              <a:rPr lang="it-IT" sz="3000" b="1" dirty="0"/>
              <a:t>pubblicità</a:t>
            </a:r>
            <a:r>
              <a:rPr lang="it-IT" sz="3000" dirty="0"/>
              <a:t> tende a suggestionare con la creazione di slogan e a colpire con l’uso di </a:t>
            </a:r>
            <a:r>
              <a:rPr lang="it-IT" sz="3000" b="1" dirty="0"/>
              <a:t>superlativi</a:t>
            </a:r>
            <a:r>
              <a:rPr lang="it-IT" sz="3000" i="1" dirty="0"/>
              <a:t> (occasionissima, Levissima, </a:t>
            </a:r>
            <a:r>
              <a:rPr lang="it-IT" sz="3000" i="1" dirty="0" err="1"/>
              <a:t>supersporco</a:t>
            </a:r>
            <a:r>
              <a:rPr lang="it-IT" sz="3000" i="1" dirty="0"/>
              <a:t>, </a:t>
            </a:r>
            <a:r>
              <a:rPr lang="it-IT" sz="3000" i="1" dirty="0" err="1"/>
              <a:t>maxisconto</a:t>
            </a:r>
            <a:r>
              <a:rPr lang="it-IT" sz="3000" i="1" dirty="0"/>
              <a:t>, ipermercato) </a:t>
            </a:r>
            <a:r>
              <a:rPr lang="it-IT" sz="3000" dirty="0"/>
              <a:t>e </a:t>
            </a:r>
            <a:r>
              <a:rPr lang="it-IT" sz="3000" b="1" dirty="0"/>
              <a:t>neologismi</a:t>
            </a:r>
            <a:r>
              <a:rPr lang="it-IT" sz="3000" dirty="0"/>
              <a:t> (spesso parole macedonia, come </a:t>
            </a:r>
            <a:r>
              <a:rPr lang="it-IT" sz="3000" i="1" dirty="0" err="1"/>
              <a:t>digestimola</a:t>
            </a:r>
            <a:r>
              <a:rPr lang="it-IT" sz="3000" dirty="0"/>
              <a:t>, </a:t>
            </a:r>
            <a:r>
              <a:rPr lang="it-IT" sz="3000" i="1" dirty="0" err="1"/>
              <a:t>ammazzasete</a:t>
            </a:r>
            <a:r>
              <a:rPr lang="it-IT" sz="3000" dirty="0"/>
              <a:t>, </a:t>
            </a:r>
            <a:r>
              <a:rPr lang="it-IT" sz="3000" i="1" dirty="0" err="1"/>
              <a:t>morbistenza</a:t>
            </a:r>
            <a:r>
              <a:rPr lang="it-IT" sz="3000" dirty="0"/>
              <a:t>).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AABC2A73-AA3B-41E0-875B-6A5B9060E2A2}"/>
              </a:ext>
            </a:extLst>
          </p:cNvPr>
          <p:cNvSpPr txBox="1"/>
          <p:nvPr/>
        </p:nvSpPr>
        <p:spPr>
          <a:xfrm>
            <a:off x="379827" y="3223193"/>
            <a:ext cx="11169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</a:t>
            </a:r>
            <a:r>
              <a:rPr lang="it-IT" sz="3000" b="1" dirty="0"/>
              <a:t>media</a:t>
            </a:r>
            <a:r>
              <a:rPr lang="it-IT" sz="3000" dirty="0"/>
              <a:t> hanno sempre maggiore peso nella diffusione di forestierismi, di luoghi comuni (anni di piombo, malasanità, amarcord) e di nomi propri non tradizionali (</a:t>
            </a:r>
            <a:r>
              <a:rPr lang="it-IT" sz="3000" i="1" dirty="0"/>
              <a:t>Romina, Alice, Micaela, Raffaella</a:t>
            </a:r>
            <a:r>
              <a:rPr lang="it-IT" sz="3000" dirty="0"/>
              <a:t>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xmlns="" val="73553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3460158"/>
            <a:ext cx="1149330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Grande novità degli ultimi 15 anni è il cosiddetto </a:t>
            </a:r>
            <a:r>
              <a:rPr lang="it-IT" sz="3000" b="1" dirty="0"/>
              <a:t>italiano digitato</a:t>
            </a:r>
            <a:r>
              <a:rPr lang="it-IT" sz="3000" dirty="0"/>
              <a:t>, cioè un’imprevista diffusione della scrittura causata dalla diffusione dei nuovi media. Grazie a Internet e agli smartphone, per la prima volta nella storia l’italiano è non solo parlato ma anche scritto quotidianamente da milioni di persone (che fino a pochi anni fa non avrebbero avuto occasioni di scrittura). Si tratta però di uno </a:t>
            </a:r>
            <a:r>
              <a:rPr lang="it-IT" sz="3000" b="1" dirty="0"/>
              <a:t>scritto informale</a:t>
            </a:r>
            <a:r>
              <a:rPr lang="it-IT" sz="3000" dirty="0"/>
              <a:t>, che assume tutti i tratti del </a:t>
            </a:r>
            <a:r>
              <a:rPr lang="it-IT" sz="3000" b="1" dirty="0"/>
              <a:t>parlato</a:t>
            </a:r>
            <a:r>
              <a:rPr lang="it-IT" sz="3000" dirty="0"/>
              <a:t>. Entra in crisi l’opposizione diamesica tra scritto e parlato.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 DUEMILA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05DB6EA7-2D17-4A11-AC58-D660E600F672}"/>
              </a:ext>
            </a:extLst>
          </p:cNvPr>
          <p:cNvSpPr txBox="1"/>
          <p:nvPr/>
        </p:nvSpPr>
        <p:spPr>
          <a:xfrm>
            <a:off x="419686" y="997186"/>
            <a:ext cx="113526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sviluppa nel campo dell’economia e del commercio il </a:t>
            </a:r>
            <a:r>
              <a:rPr lang="it-IT" sz="3000" b="1" dirty="0"/>
              <a:t>linguaggio</a:t>
            </a:r>
            <a:r>
              <a:rPr lang="it-IT" sz="3000" dirty="0"/>
              <a:t> </a:t>
            </a:r>
            <a:r>
              <a:rPr lang="it-IT" sz="3000" b="1" dirty="0"/>
              <a:t>aziendale</a:t>
            </a:r>
            <a:r>
              <a:rPr lang="it-IT" sz="3000" dirty="0"/>
              <a:t>, caratterizzato dall’abuso di anglicismi </a:t>
            </a:r>
            <a:r>
              <a:rPr lang="it-IT" sz="3000" i="1" dirty="0"/>
              <a:t>(target</a:t>
            </a:r>
            <a:r>
              <a:rPr lang="it-IT" sz="3000" dirty="0"/>
              <a:t>, </a:t>
            </a:r>
            <a:r>
              <a:rPr lang="it-IT" sz="3000" i="1" dirty="0"/>
              <a:t>trend</a:t>
            </a:r>
            <a:r>
              <a:rPr lang="it-IT" sz="3000" dirty="0"/>
              <a:t>, </a:t>
            </a:r>
            <a:r>
              <a:rPr lang="it-IT" sz="3000" i="1" dirty="0"/>
              <a:t>brand</a:t>
            </a:r>
            <a:r>
              <a:rPr lang="it-IT" sz="3000" dirty="0"/>
              <a:t>, </a:t>
            </a:r>
            <a:r>
              <a:rPr lang="it-IT" sz="3000" i="1" dirty="0"/>
              <a:t>competitor</a:t>
            </a:r>
            <a:r>
              <a:rPr lang="it-IT" sz="3000" dirty="0"/>
              <a:t>, </a:t>
            </a:r>
            <a:r>
              <a:rPr lang="it-IT" sz="3000" i="1" dirty="0"/>
              <a:t>consumer).</a:t>
            </a:r>
            <a:r>
              <a:rPr lang="it-IT" sz="3000" dirty="0"/>
              <a:t> I tecnicismi hanno la doppia funzione di essere alla moda e di dare un’immagine di efficienza. Anche le istituzioni e la </a:t>
            </a:r>
            <a:r>
              <a:rPr lang="it-IT" sz="3000" b="1" dirty="0"/>
              <a:t>politica</a:t>
            </a:r>
            <a:r>
              <a:rPr lang="it-IT" sz="3000" dirty="0"/>
              <a:t> diffondono anglicismi: </a:t>
            </a:r>
            <a:r>
              <a:rPr lang="it-IT" sz="3000" i="1" dirty="0"/>
              <a:t>authority, welfare</a:t>
            </a:r>
            <a:r>
              <a:rPr lang="it-IT" sz="3000" dirty="0"/>
              <a:t>, </a:t>
            </a:r>
            <a:r>
              <a:rPr lang="it-IT" sz="3000" i="1" dirty="0" err="1"/>
              <a:t>election</a:t>
            </a:r>
            <a:r>
              <a:rPr lang="it-IT" sz="3000" i="1" dirty="0"/>
              <a:t> day, jobs act</a:t>
            </a:r>
            <a:r>
              <a:rPr lang="it-IT" sz="3000" dirty="0"/>
              <a:t>.</a:t>
            </a:r>
            <a:r>
              <a:rPr lang="it-IT" sz="30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48406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18869" y="1133356"/>
            <a:ext cx="114933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2002 il numero l’</a:t>
            </a:r>
            <a:r>
              <a:rPr lang="it-IT" sz="3000" b="1" dirty="0"/>
              <a:t>italofonia esclusiva </a:t>
            </a:r>
            <a:r>
              <a:rPr lang="it-IT" sz="3000" dirty="0"/>
              <a:t>sale al 70% con estranei e al 50% in contesti familiari. Cresce però l’uso alternato di italiano e dialetto (riscoperta della funzione </a:t>
            </a:r>
            <a:r>
              <a:rPr lang="it-IT" sz="3000" b="1" dirty="0"/>
              <a:t>espressiva</a:t>
            </a:r>
            <a:r>
              <a:rPr lang="it-IT" sz="3000" dirty="0"/>
              <a:t> del dialetto, evidente anche nella musica e nel cinema).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NEL DUEMILA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xmlns="" id="{0BDEC74E-6A4B-4453-9EA3-96C776AAB272}"/>
              </a:ext>
            </a:extLst>
          </p:cNvPr>
          <p:cNvSpPr/>
          <p:nvPr/>
        </p:nvSpPr>
        <p:spPr>
          <a:xfrm>
            <a:off x="318869" y="3072348"/>
            <a:ext cx="113526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3000" dirty="0"/>
              <a:t>Naturalmente l’italiano diffuso è un </a:t>
            </a:r>
            <a:r>
              <a:rPr lang="it-IT" sz="3000" b="1" dirty="0"/>
              <a:t>italiano regionale</a:t>
            </a:r>
            <a:r>
              <a:rPr lang="it-IT" sz="3000" dirty="0"/>
              <a:t>, cioè con caratteristiche fonetiche e lessicali influenzate dall’area di appartenenza.</a:t>
            </a:r>
            <a:endParaRPr lang="it-IT" sz="2000" dirty="0"/>
          </a:p>
          <a:p>
            <a:pPr algn="just"/>
            <a:r>
              <a:rPr lang="it-IT" sz="3000" dirty="0"/>
              <a:t>Inoltre, nel parlato sono ormai diffusi universalmente alcuni fenomeni, come la scomparsa di </a:t>
            </a:r>
            <a:r>
              <a:rPr lang="it-IT" sz="3000" i="1" dirty="0"/>
              <a:t>codesto</a:t>
            </a:r>
            <a:r>
              <a:rPr lang="it-IT" sz="3000" dirty="0"/>
              <a:t> (solo </a:t>
            </a:r>
            <a:r>
              <a:rPr lang="it-IT" sz="3000" i="1" dirty="0"/>
              <a:t>questo/quello</a:t>
            </a:r>
            <a:r>
              <a:rPr lang="it-IT" sz="3000" dirty="0"/>
              <a:t>), la tendenza a semplificare i paradigmi verbali </a:t>
            </a:r>
            <a:r>
              <a:rPr lang="it-IT" sz="3000" i="1" dirty="0"/>
              <a:t>(</a:t>
            </a:r>
            <a:r>
              <a:rPr lang="it-IT" sz="3000" i="1" dirty="0" err="1"/>
              <a:t>intervenì</a:t>
            </a:r>
            <a:r>
              <a:rPr lang="it-IT" sz="3000" i="1" dirty="0"/>
              <a:t> </a:t>
            </a:r>
            <a:r>
              <a:rPr lang="it-IT" sz="3000" dirty="0"/>
              <a:t>per </a:t>
            </a:r>
            <a:r>
              <a:rPr lang="it-IT" sz="3000" i="1" dirty="0"/>
              <a:t>intervenne, </a:t>
            </a:r>
            <a:r>
              <a:rPr lang="it-IT" sz="3000" i="1" dirty="0" err="1"/>
              <a:t>redarre</a:t>
            </a:r>
            <a:r>
              <a:rPr lang="it-IT" sz="3000" dirty="0"/>
              <a:t> per</a:t>
            </a:r>
            <a:r>
              <a:rPr lang="it-IT" sz="3000" i="1" dirty="0"/>
              <a:t> </a:t>
            </a:r>
            <a:r>
              <a:rPr lang="it-IT" sz="3000" dirty="0"/>
              <a:t>redigere),</a:t>
            </a:r>
            <a:r>
              <a:rPr lang="it-IT" sz="3000" i="1" dirty="0"/>
              <a:t> </a:t>
            </a:r>
            <a:r>
              <a:rPr lang="it-IT" sz="3000" dirty="0"/>
              <a:t>l’avanzata dell’indicativo al posto del congiuntivo nelle completive </a:t>
            </a:r>
            <a:r>
              <a:rPr lang="it-IT" sz="3000" i="1" dirty="0"/>
              <a:t>(penso che arriva) </a:t>
            </a:r>
            <a:r>
              <a:rPr lang="it-IT" sz="3000" dirty="0"/>
              <a:t>e quella del presente al posto del futuro (</a:t>
            </a:r>
            <a:r>
              <a:rPr lang="it-IT" sz="3000" i="1" dirty="0"/>
              <a:t>vengo</a:t>
            </a:r>
            <a:r>
              <a:rPr lang="it-IT" sz="3000" dirty="0"/>
              <a:t> </a:t>
            </a:r>
            <a:r>
              <a:rPr lang="it-IT" sz="3000" i="1" dirty="0"/>
              <a:t>domani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1323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79827" y="35085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GLI ITALIANI REGIONALI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89913" y="997186"/>
            <a:ext cx="11812173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L’italiano oggi diffuso risente di tratti locali, molto forti nella fonetica e nella prosodia, mediamente caratterizzati nel lessico, meno nella morfosintassi.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dirty="0"/>
              <a:t>Molto ampio è, nel lessico quotidiano, il numero di </a:t>
            </a:r>
            <a:r>
              <a:rPr lang="it-IT" sz="2800" b="1" dirty="0"/>
              <a:t>geosinonimi</a:t>
            </a:r>
            <a:r>
              <a:rPr lang="it-IT" sz="2800" dirty="0"/>
              <a:t>, cioè parole che hanno lo stesso significato in aree diverse d’Italia:</a:t>
            </a:r>
          </a:p>
          <a:p>
            <a:pPr algn="just"/>
            <a:endParaRPr lang="it-IT" sz="1200" dirty="0"/>
          </a:p>
          <a:p>
            <a:pPr algn="just"/>
            <a:r>
              <a:rPr lang="it-IT" sz="2800" b="1" dirty="0"/>
              <a:t>Marinare la scuola</a:t>
            </a:r>
            <a:r>
              <a:rPr lang="it-IT" sz="2800" dirty="0"/>
              <a:t>: </a:t>
            </a:r>
            <a:r>
              <a:rPr lang="it-IT" sz="2800" i="1" dirty="0"/>
              <a:t>bigiare </a:t>
            </a:r>
            <a:r>
              <a:rPr lang="it-IT" sz="2800" dirty="0"/>
              <a:t>(Lombardia), </a:t>
            </a:r>
            <a:r>
              <a:rPr lang="it-IT" sz="2800" i="1" dirty="0"/>
              <a:t>fare fughino </a:t>
            </a:r>
            <a:r>
              <a:rPr lang="it-IT" sz="2800" dirty="0"/>
              <a:t>(Emilia-Romagna), </a:t>
            </a:r>
            <a:r>
              <a:rPr lang="it-IT" sz="2800" i="1" dirty="0"/>
              <a:t>fare forca </a:t>
            </a:r>
            <a:r>
              <a:rPr lang="it-IT" sz="2800" dirty="0"/>
              <a:t>(Toscana), </a:t>
            </a:r>
            <a:r>
              <a:rPr lang="it-IT" sz="2800" i="1" dirty="0"/>
              <a:t>fare sega </a:t>
            </a:r>
            <a:r>
              <a:rPr lang="it-IT" sz="2800" dirty="0"/>
              <a:t>(Roma), </a:t>
            </a:r>
            <a:r>
              <a:rPr lang="it-IT" sz="2800" i="1" dirty="0"/>
              <a:t>fare </a:t>
            </a:r>
            <a:r>
              <a:rPr lang="it-IT" sz="2800" i="1" dirty="0" err="1"/>
              <a:t>cuppo</a:t>
            </a:r>
            <a:r>
              <a:rPr lang="it-IT" sz="2800" i="1" dirty="0"/>
              <a:t> </a:t>
            </a:r>
            <a:r>
              <a:rPr lang="it-IT" sz="2800" dirty="0"/>
              <a:t>(Abruzzo), </a:t>
            </a:r>
            <a:r>
              <a:rPr lang="it-IT" sz="2800" i="1" dirty="0"/>
              <a:t>fare filone </a:t>
            </a:r>
            <a:r>
              <a:rPr lang="it-IT" sz="2800" dirty="0"/>
              <a:t>(Abruzzo, Molise e Campania), </a:t>
            </a:r>
            <a:r>
              <a:rPr lang="it-IT" sz="2800" i="1" dirty="0"/>
              <a:t>buttarsela </a:t>
            </a:r>
            <a:r>
              <a:rPr lang="it-IT" sz="2800" dirty="0"/>
              <a:t>(Sicilia), ecc.</a:t>
            </a:r>
          </a:p>
          <a:p>
            <a:pPr marL="457200" indent="-457200" algn="just">
              <a:buFontTx/>
              <a:buChar char="-"/>
            </a:pPr>
            <a:endParaRPr lang="it-IT" sz="1200" dirty="0"/>
          </a:p>
          <a:p>
            <a:pPr algn="just"/>
            <a:r>
              <a:rPr lang="it-IT" sz="2800" b="1" dirty="0"/>
              <a:t>Appendiabito</a:t>
            </a:r>
            <a:r>
              <a:rPr lang="it-IT" sz="2800" dirty="0"/>
              <a:t>: </a:t>
            </a:r>
            <a:r>
              <a:rPr lang="it-IT" sz="2800" i="1" dirty="0" err="1"/>
              <a:t>appendino</a:t>
            </a:r>
            <a:r>
              <a:rPr lang="it-IT" sz="2800" i="1" dirty="0"/>
              <a:t> </a:t>
            </a:r>
            <a:r>
              <a:rPr lang="it-IT" sz="2800" dirty="0"/>
              <a:t>(Piemonte), </a:t>
            </a:r>
            <a:r>
              <a:rPr lang="it-IT" sz="2800" i="1" dirty="0"/>
              <a:t>ometto </a:t>
            </a:r>
            <a:r>
              <a:rPr lang="it-IT" sz="2800" dirty="0"/>
              <a:t>(Lombardia), </a:t>
            </a:r>
            <a:r>
              <a:rPr lang="it-IT" sz="2800" i="1" dirty="0"/>
              <a:t>gruccia </a:t>
            </a:r>
            <a:r>
              <a:rPr lang="it-IT" sz="2800" dirty="0"/>
              <a:t>(Toscana), </a:t>
            </a:r>
            <a:r>
              <a:rPr lang="it-IT" sz="2800" i="1" dirty="0"/>
              <a:t>stampella </a:t>
            </a:r>
            <a:r>
              <a:rPr lang="it-IT" sz="2800" dirty="0"/>
              <a:t>(Roma), </a:t>
            </a:r>
            <a:r>
              <a:rPr lang="it-IT" sz="2800" i="1" dirty="0"/>
              <a:t>crocetta </a:t>
            </a:r>
            <a:r>
              <a:rPr lang="it-IT" sz="2800" dirty="0"/>
              <a:t>(Umbria, Abruzzo)</a:t>
            </a:r>
          </a:p>
          <a:p>
            <a:pPr algn="just"/>
            <a:endParaRPr lang="it-IT" sz="1600" dirty="0"/>
          </a:p>
          <a:p>
            <a:pPr algn="just"/>
            <a:r>
              <a:rPr lang="it-IT" sz="2800" dirty="0"/>
              <a:t>Spesso anche nomi di cibi hanno una forte variazione diatopica, come per </a:t>
            </a:r>
            <a:r>
              <a:rPr lang="it-IT" sz="2800" i="1" dirty="0"/>
              <a:t>anguria, cocomero, popone, </a:t>
            </a:r>
            <a:r>
              <a:rPr lang="it-IT" sz="2800" i="1" dirty="0" err="1"/>
              <a:t>citrone</a:t>
            </a:r>
            <a:r>
              <a:rPr lang="it-IT" sz="2800" i="1" dirty="0"/>
              <a:t>, </a:t>
            </a:r>
            <a:r>
              <a:rPr lang="it-IT" sz="2800" i="1" dirty="0" err="1"/>
              <a:t>mellone</a:t>
            </a:r>
            <a:r>
              <a:rPr lang="it-IT" sz="2800" i="1" dirty="0"/>
              <a:t>, melone d’acqua.</a:t>
            </a:r>
          </a:p>
        </p:txBody>
      </p:sp>
    </p:spTree>
    <p:extLst>
      <p:ext uri="{BB962C8B-B14F-4D97-AF65-F5344CB8AC3E}">
        <p14:creationId xmlns:p14="http://schemas.microsoft.com/office/powerpoint/2010/main" xmlns="" val="410980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21542"/>
            <a:ext cx="112822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Oggi l’italiano è parlato in tutto il territorio nazionale, in alcuni cantoni della Svizzera, nel principato di Monaco, a Malta, in molte aree dell’Albania e in tutte le colonie di immigrati (soprattutto in USA, Sudamerica e Australia).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7347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DOVE SI PARLA ITALIANO OGGI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892FA861-262A-47E7-A8EA-530C996C5155}"/>
              </a:ext>
            </a:extLst>
          </p:cNvPr>
          <p:cNvSpPr txBox="1"/>
          <p:nvPr/>
        </p:nvSpPr>
        <p:spPr>
          <a:xfrm>
            <a:off x="379827" y="3160534"/>
            <a:ext cx="112822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All’interno dei confini italiani esistono </a:t>
            </a:r>
            <a:r>
              <a:rPr lang="it-IT" sz="3000" b="1" dirty="0"/>
              <a:t>minoranze</a:t>
            </a:r>
            <a:r>
              <a:rPr lang="it-IT" sz="3000" dirty="0"/>
              <a:t> in zone di confine: provenzali in Piemonte e Val d’Aosta; ladine in Trentino e Friuli; tedesche in Sud Tirolo e Alto Adige.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dirty="0"/>
              <a:t>Ci sono poi molte </a:t>
            </a:r>
            <a:r>
              <a:rPr lang="it-IT" sz="3000" b="1" dirty="0"/>
              <a:t>isole linguistiche</a:t>
            </a:r>
            <a:r>
              <a:rPr lang="it-IT" sz="3000" dirty="0"/>
              <a:t>: catalano ad Alghero; provenzale a Guardia Piemontese (Cosenza); grecanico in Calabria e Salento; sloveno in Friuli e Molise; croato in Molise; albanese in Abruzzo, Molise, Basilicata e Calabria.</a:t>
            </a:r>
          </a:p>
        </p:txBody>
      </p:sp>
    </p:spTree>
    <p:extLst>
      <p:ext uri="{BB962C8B-B14F-4D97-AF65-F5344CB8AC3E}">
        <p14:creationId xmlns:p14="http://schemas.microsoft.com/office/powerpoint/2010/main" xmlns="" val="27403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21542"/>
            <a:ext cx="112822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 dizionari storici documentano gli usi di una parola attraverso i secoli. Il maggior dizionario storico è il </a:t>
            </a:r>
            <a:r>
              <a:rPr lang="it-IT" sz="2800" b="1" i="1" dirty="0"/>
              <a:t>Grande dizionario della lingua italiana</a:t>
            </a:r>
            <a:r>
              <a:rPr lang="it-IT" sz="2800" b="1" dirty="0"/>
              <a:t> </a:t>
            </a:r>
            <a:r>
              <a:rPr lang="it-IT" sz="2800" dirty="0"/>
              <a:t>(GDLI) fondato da Salvatore Battaglia, in 21 volumi pubblicati dalla UTET tra il 1961 e il 2002 e oggi disponibile online: </a:t>
            </a:r>
            <a:r>
              <a:rPr lang="it-IT" sz="2800" dirty="0">
                <a:hlinkClick r:id="rId2"/>
              </a:rPr>
              <a:t>www.gdli.it</a:t>
            </a:r>
            <a:r>
              <a:rPr lang="it-IT" sz="2800" dirty="0"/>
              <a:t>. Presenta esempi, tratti da varie tipologie testuali, e provenienti da tutte le epoche storiche fino a oggi.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7347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ALCUNI STRUMENTI DELLA DISCIPLINA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892FA861-262A-47E7-A8EA-530C996C5155}"/>
              </a:ext>
            </a:extLst>
          </p:cNvPr>
          <p:cNvSpPr txBox="1"/>
          <p:nvPr/>
        </p:nvSpPr>
        <p:spPr>
          <a:xfrm>
            <a:off x="379827" y="3733028"/>
            <a:ext cx="112822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Per i volgari antichi esiste il </a:t>
            </a:r>
            <a:r>
              <a:rPr lang="it-IT" sz="2800" b="1" i="1" dirty="0"/>
              <a:t>Tesoro della lingua italiana delle Origini</a:t>
            </a:r>
            <a:r>
              <a:rPr lang="it-IT" sz="2800" dirty="0"/>
              <a:t> (TLIO), che fornisce sia una banca dati sia un vocabolario (redatto a partire dagli anni Novanta e oggi quasi completo) basati su tutti i testi editi, in tutte le varietà italoromanze (non solo il toscano), dalle Origini al 1375; è sviluppato dall’Opera del Vocabolario italiano ed è consultabile all’indirizzo </a:t>
            </a:r>
            <a:r>
              <a:rPr lang="it-IT" sz="2800" dirty="0">
                <a:hlinkClick r:id="rId3"/>
              </a:rPr>
              <a:t>http://www.ovi.cnr.it/index.php/it/</a:t>
            </a:r>
            <a:r>
              <a:rPr lang="it-IT" sz="2800" dirty="0"/>
              <a:t> 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xmlns="" val="155071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21542"/>
            <a:ext cx="112822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Altro strumento fondamentale per la ricerca storico-linguistica è il dizionario etimologico. Il più diffuso è il </a:t>
            </a:r>
            <a:r>
              <a:rPr lang="it-IT" sz="2800" b="1" i="1" dirty="0"/>
              <a:t>Dizionario etimologico della lingua italiana </a:t>
            </a:r>
            <a:r>
              <a:rPr lang="it-IT" sz="2800" dirty="0"/>
              <a:t>(DELI), pubblicato nel 1999 da Manlio </a:t>
            </a:r>
            <a:r>
              <a:rPr lang="it-IT" sz="2800" dirty="0" err="1"/>
              <a:t>Cortelazzo</a:t>
            </a:r>
            <a:r>
              <a:rPr lang="it-IT" sz="2800" dirty="0"/>
              <a:t> e Paolo Zolli. Indica non solo l’etimologia remota ma anche la sua prima attestazione e la «biografia della parola», cioè tutti gli sviluppi semantici che ha conosciuto nel tempo. È però in un solo volume e tratta quindi un numero ridotto di parole.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7347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ALCUNI STRUMENTI DELLA DISCIPLINA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xmlns="" id="{892FA861-262A-47E7-A8EA-530C996C5155}"/>
              </a:ext>
            </a:extLst>
          </p:cNvPr>
          <p:cNvSpPr txBox="1"/>
          <p:nvPr/>
        </p:nvSpPr>
        <p:spPr>
          <a:xfrm>
            <a:off x="379827" y="3981794"/>
            <a:ext cx="112822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Il più completo dizionario etimologico è il </a:t>
            </a:r>
            <a:r>
              <a:rPr lang="it-IT" sz="2800" b="1" i="1" dirty="0"/>
              <a:t>Lessico etimologico italiano </a:t>
            </a:r>
            <a:r>
              <a:rPr lang="it-IT" sz="2800" dirty="0"/>
              <a:t>(LEI), fondato in Germania dal linguista svizzero Max </a:t>
            </a:r>
            <a:r>
              <a:rPr lang="it-IT" sz="2800" dirty="0" err="1"/>
              <a:t>Pfister</a:t>
            </a:r>
            <a:r>
              <a:rPr lang="it-IT" sz="2800" dirty="0"/>
              <a:t> nel 1979: per la sua enorme mole, in numerosi volumi, il dizionario si trova oggi ancora alla lettera E. Registra le prime attestazioni non solo in italiano ma anche in tutti i dialetti italiani e, anziché partire dalla parola, parte dalla base latina e raduna tutte le forme riconducibili a quella base.</a:t>
            </a:r>
          </a:p>
        </p:txBody>
      </p:sp>
    </p:spTree>
    <p:extLst>
      <p:ext uri="{BB962C8B-B14F-4D97-AF65-F5344CB8AC3E}">
        <p14:creationId xmlns:p14="http://schemas.microsoft.com/office/powerpoint/2010/main" xmlns="" val="67008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1438F95A-7941-490D-9A45-C63654246DB6}"/>
</file>

<file path=customXml/itemProps2.xml><?xml version="1.0" encoding="utf-8"?>
<ds:datastoreItem xmlns:ds="http://schemas.openxmlformats.org/officeDocument/2006/customXml" ds:itemID="{1250DA44-35B6-4CD7-878F-0CF55D36BE49}"/>
</file>

<file path=customXml/itemProps3.xml><?xml version="1.0" encoding="utf-8"?>
<ds:datastoreItem xmlns:ds="http://schemas.openxmlformats.org/officeDocument/2006/customXml" ds:itemID="{D17C882C-BCA5-4A28-A604-3F83BCB22971}"/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999</Words>
  <Application>Microsoft Office PowerPoint</Application>
  <PresentationFormat>Personalizzato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user</cp:lastModifiedBy>
  <cp:revision>111</cp:revision>
  <dcterms:created xsi:type="dcterms:W3CDTF">2017-03-09T18:13:56Z</dcterms:created>
  <dcterms:modified xsi:type="dcterms:W3CDTF">2021-11-11T07:19:18Z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