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5" r:id="rId3"/>
    <p:sldId id="272" r:id="rId4"/>
    <p:sldId id="267" r:id="rId5"/>
    <p:sldId id="26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29/10/2020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101" y="473979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Pietro Bembo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80803" y="2955935"/>
            <a:ext cx="112424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/>
              <a:t>1525</a:t>
            </a:r>
            <a:r>
              <a:rPr lang="it-IT" sz="3000"/>
              <a:t> pubblica </a:t>
            </a:r>
            <a:r>
              <a:rPr lang="it-IT" sz="3000" b="1" i="1"/>
              <a:t>Prose </a:t>
            </a:r>
            <a:r>
              <a:rPr lang="it-IT" sz="3000" b="1" i="1" dirty="0"/>
              <a:t>della volgar lingua </a:t>
            </a:r>
            <a:r>
              <a:rPr lang="it-IT" sz="3000" dirty="0"/>
              <a:t>(un dialogo e una grammatica)</a:t>
            </a:r>
          </a:p>
          <a:p>
            <a:pPr algn="just"/>
            <a:r>
              <a:rPr lang="it-IT" sz="3000" dirty="0"/>
              <a:t>- Il volgare nasce da una contaminazione, deve riscattarsi tramite gli scrittori. La lingua non si acquisisce dal popolo, che la corrompe, ma dagli scrittori (classicismo).</a:t>
            </a:r>
          </a:p>
          <a:p>
            <a:pPr algn="just"/>
            <a:r>
              <a:rPr lang="it-IT" sz="3000" dirty="0"/>
              <a:t>- Modelli di lingua da imitare sono </a:t>
            </a:r>
            <a:r>
              <a:rPr lang="it-IT" sz="3000" b="1" dirty="0"/>
              <a:t>Petrarca</a:t>
            </a:r>
            <a:r>
              <a:rPr lang="it-IT" sz="3000" dirty="0"/>
              <a:t> (in secondo piano Dante, per le «parole rozze e disonorate») e </a:t>
            </a:r>
            <a:r>
              <a:rPr lang="it-IT" sz="3000" b="1" dirty="0"/>
              <a:t>Boccaccio</a:t>
            </a:r>
            <a:r>
              <a:rPr lang="it-IT" sz="3000" dirty="0"/>
              <a:t>. La loro lingua viene comunque filtrata (non tutto ciò che compare in questi autori è ritenuto degno di imitazione). Un modello </a:t>
            </a:r>
            <a:r>
              <a:rPr lang="it-IT" sz="3000" b="1" dirty="0"/>
              <a:t>letterario</a:t>
            </a:r>
            <a:r>
              <a:rPr lang="it-IT" sz="3000" dirty="0"/>
              <a:t> e </a:t>
            </a:r>
            <a:r>
              <a:rPr lang="it-IT" sz="3000" b="1" dirty="0"/>
              <a:t>arcaizzante</a:t>
            </a:r>
            <a:r>
              <a:rPr lang="it-IT" sz="3000" dirty="0"/>
              <a:t>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3AA3A4-9DC3-4670-AD5D-29D9004E6730}"/>
              </a:ext>
            </a:extLst>
          </p:cNvPr>
          <p:cNvSpPr txBox="1"/>
          <p:nvPr/>
        </p:nvSpPr>
        <p:spPr>
          <a:xfrm>
            <a:off x="480803" y="1016943"/>
            <a:ext cx="112303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maggiore grammatico del Cinquecento non è un toscano ma un </a:t>
            </a:r>
            <a:r>
              <a:rPr lang="it-IT" sz="3000" b="1" dirty="0"/>
              <a:t>veneziano</a:t>
            </a:r>
            <a:r>
              <a:rPr lang="it-IT" sz="3000" dirty="0"/>
              <a:t>, Pietro Bembo. Nel </a:t>
            </a:r>
            <a:r>
              <a:rPr lang="it-IT" sz="3000" b="1" dirty="0"/>
              <a:t>1501</a:t>
            </a:r>
            <a:r>
              <a:rPr lang="it-IT" sz="3000" dirty="0"/>
              <a:t> Bembo realizza un’ediz. del Canzoniere di Petrarca per i tipi di Aldo Manuzio: grafia moderna (senza nessi latini e </a:t>
            </a:r>
            <a:r>
              <a:rPr lang="it-IT" sz="3000" i="1" dirty="0"/>
              <a:t>h </a:t>
            </a:r>
            <a:r>
              <a:rPr lang="it-IT" sz="3000" dirty="0"/>
              <a:t>etimologiche), uso dell’apostrofo.</a:t>
            </a:r>
          </a:p>
        </p:txBody>
      </p:sp>
    </p:spTree>
    <p:extLst>
      <p:ext uri="{BB962C8B-B14F-4D97-AF65-F5344CB8AC3E}">
        <p14:creationId xmlns:p14="http://schemas.microsoft.com/office/powerpoint/2010/main" val="424277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50250" y="54882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Gli avversari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4121" y="1312074"/>
            <a:ext cx="1144375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TEORIA CORTIGIANA. </a:t>
            </a:r>
            <a:r>
              <a:rPr lang="it-IT" sz="3000" dirty="0"/>
              <a:t>Diversi intellettuali propongono una soluzione alternativa a quella di Bembo: molti di questi guardano alla lingua parlata nelle corti, e in particolare alla </a:t>
            </a:r>
            <a:r>
              <a:rPr lang="it-IT" sz="3000" b="1" dirty="0"/>
              <a:t>corte di Roma</a:t>
            </a:r>
            <a:r>
              <a:rPr lang="it-IT" sz="3000" dirty="0"/>
              <a:t>: nel Cinquecento Roma è una città cosmopolita, il cui dialetto si è fortemente </a:t>
            </a:r>
            <a:r>
              <a:rPr lang="it-IT" sz="3000" b="1" dirty="0"/>
              <a:t>toscanizzato</a:t>
            </a:r>
            <a:r>
              <a:rPr lang="it-IT" sz="3000" dirty="0"/>
              <a:t> per ragioni demografiche e in cui tende a diffondersi una lingua di conversazione super-regionale.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9F287FD-EC06-4C03-A06F-87B3F4ED698F}"/>
              </a:ext>
            </a:extLst>
          </p:cNvPr>
          <p:cNvSpPr txBox="1"/>
          <p:nvPr/>
        </p:nvSpPr>
        <p:spPr>
          <a:xfrm>
            <a:off x="374121" y="4205174"/>
            <a:ext cx="1144375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Mario Equicola, </a:t>
            </a:r>
            <a:r>
              <a:rPr lang="it-IT" sz="3000" dirty="0" err="1"/>
              <a:t>Calmeta</a:t>
            </a:r>
            <a:r>
              <a:rPr lang="it-IT" sz="3000" dirty="0"/>
              <a:t>, Baldassarre Castiglione parlano di una lingua comune o cortigiana (senza mai darne una descrizione compiuta). Non rifiutano nettamente il toscano, ma preferiscono riferirsi all’</a:t>
            </a:r>
            <a:r>
              <a:rPr lang="it-IT" sz="3000" b="1" dirty="0"/>
              <a:t>uso vivo </a:t>
            </a:r>
            <a:r>
              <a:rPr lang="it-IT" sz="3000" dirty="0"/>
              <a:t>di un ambiente sociale determinato, come la corte (non necessariamente Roma). Nelle loro scritture entrano elementi locali ed elementi latini.</a:t>
            </a:r>
          </a:p>
        </p:txBody>
      </p:sp>
    </p:spTree>
    <p:extLst>
      <p:ext uri="{BB962C8B-B14F-4D97-AF65-F5344CB8AC3E}">
        <p14:creationId xmlns:p14="http://schemas.microsoft.com/office/powerpoint/2010/main" val="201211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31053" y="519294"/>
            <a:ext cx="112424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TEORIA ITALIANA</a:t>
            </a:r>
            <a:r>
              <a:rPr lang="it-IT" sz="3200" dirty="0"/>
              <a:t> </a:t>
            </a:r>
            <a:r>
              <a:rPr lang="it-IT" sz="2800" dirty="0"/>
              <a:t>del vicentino Giovan Giorgio </a:t>
            </a:r>
            <a:r>
              <a:rPr lang="it-IT" sz="2800" b="1" dirty="0"/>
              <a:t>Trissino</a:t>
            </a:r>
            <a:r>
              <a:rPr lang="it-IT" sz="2800" dirty="0"/>
              <a:t>. Nel </a:t>
            </a:r>
            <a:r>
              <a:rPr lang="it-IT" sz="2800" i="1" dirty="0"/>
              <a:t>Castellano </a:t>
            </a:r>
            <a:r>
              <a:rPr lang="it-IT" sz="2800" dirty="0"/>
              <a:t>(1529) sostiene che Petrarca non ha scritto in mero fiorentino ma ha usato elementi provenienti da ogni parte d’Italia.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31053" y="2044005"/>
            <a:ext cx="111298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Trissino lotta contro il primato del fiorentino traducendo e pubblicando per la prima volta il </a:t>
            </a:r>
            <a:r>
              <a:rPr lang="it-IT" sz="2800" i="1" dirty="0"/>
              <a:t>De </a:t>
            </a:r>
            <a:r>
              <a:rPr lang="it-IT" sz="2800" i="1" dirty="0" err="1"/>
              <a:t>vulgari</a:t>
            </a:r>
            <a:r>
              <a:rPr lang="it-IT" sz="2800" i="1" dirty="0"/>
              <a:t> </a:t>
            </a:r>
            <a:r>
              <a:rPr lang="it-IT" sz="2800" i="1" dirty="0" err="1"/>
              <a:t>eloquentia</a:t>
            </a:r>
            <a:r>
              <a:rPr lang="it-IT" sz="2800" i="1" dirty="0"/>
              <a:t> </a:t>
            </a:r>
            <a:r>
              <a:rPr lang="it-IT" sz="2800" dirty="0"/>
              <a:t>di Dante, sottolineando che lo stesso Dante aveva giudicato il fiorentino inadatto alla poesia.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75F902D-3E63-426E-B57D-2C5D4D967294}"/>
              </a:ext>
            </a:extLst>
          </p:cNvPr>
          <p:cNvSpPr txBox="1"/>
          <p:nvPr/>
        </p:nvSpPr>
        <p:spPr>
          <a:xfrm>
            <a:off x="531053" y="3507161"/>
            <a:ext cx="114008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Da </a:t>
            </a:r>
            <a:r>
              <a:rPr lang="it-IT" sz="2800" b="1" dirty="0"/>
              <a:t>Firenze</a:t>
            </a:r>
            <a:r>
              <a:rPr lang="it-IT" sz="2800" dirty="0"/>
              <a:t> arriva una risposta a Trissino: il </a:t>
            </a:r>
            <a:r>
              <a:rPr lang="it-IT" sz="2800" i="1" dirty="0"/>
              <a:t>Discorso o dialogo della nostra lingua</a:t>
            </a:r>
            <a:r>
              <a:rPr lang="it-IT" sz="2800" dirty="0"/>
              <a:t>, anonimo ma forse di Niccolò Machiavelli: il personaggio di Dante riconosce l’errore commesso nel </a:t>
            </a:r>
            <a:r>
              <a:rPr lang="it-IT" sz="2800" i="1" dirty="0"/>
              <a:t>De </a:t>
            </a:r>
            <a:r>
              <a:rPr lang="it-IT" sz="2800" i="1" dirty="0" err="1"/>
              <a:t>vulgari</a:t>
            </a:r>
            <a:r>
              <a:rPr lang="it-IT" sz="2800" i="1" dirty="0"/>
              <a:t> </a:t>
            </a:r>
            <a:r>
              <a:rPr lang="it-IT" sz="2800" i="1" dirty="0" err="1"/>
              <a:t>eloquentia</a:t>
            </a:r>
            <a:r>
              <a:rPr lang="it-IT" sz="2800" dirty="0"/>
              <a:t>. Machiavelli riafferma il </a:t>
            </a:r>
            <a:r>
              <a:rPr lang="it-IT" sz="2800" b="1" dirty="0"/>
              <a:t>primato</a:t>
            </a:r>
            <a:r>
              <a:rPr lang="it-IT" sz="2800" dirty="0"/>
              <a:t> del </a:t>
            </a:r>
            <a:r>
              <a:rPr lang="it-IT" sz="2800" b="1" dirty="0"/>
              <a:t>fiorentino</a:t>
            </a:r>
            <a:r>
              <a:rPr lang="it-IT" sz="2800" dirty="0"/>
              <a:t> (ma non solo antico, anche </a:t>
            </a:r>
            <a:r>
              <a:rPr lang="it-IT" sz="2800" b="1" dirty="0"/>
              <a:t>contemporaneo</a:t>
            </a:r>
            <a:r>
              <a:rPr lang="it-IT" sz="2800" dirty="0"/>
              <a:t>). I fiorentini non accettano la teoria bembiana, che rifiuta il fiorentino contemporaneo (per Bembo i toscani sono avvantaggiati nell’applicare il suo modello rischiano di inquinarlo con forme moderne e popolari).</a:t>
            </a:r>
          </a:p>
        </p:txBody>
      </p:sp>
    </p:spTree>
    <p:extLst>
      <p:ext uri="{BB962C8B-B14F-4D97-AF65-F5344CB8AC3E}">
        <p14:creationId xmlns:p14="http://schemas.microsoft.com/office/powerpoint/2010/main" val="5852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6598" y="54882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Motivi del successo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545" y="1321397"/>
            <a:ext cx="1124243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teoria cortigiana offre un modello meno preciso, perché non indica come imitare questa lingua ideale che si propone.</a:t>
            </a:r>
          </a:p>
          <a:p>
            <a:pPr algn="just"/>
            <a:r>
              <a:rPr lang="it-IT" sz="2800" dirty="0"/>
              <a:t>Bembo, invece, offre (nel III libro) </a:t>
            </a:r>
            <a:r>
              <a:rPr lang="it-IT" sz="2800" b="1" dirty="0"/>
              <a:t>riferimenti precisi </a:t>
            </a:r>
            <a:r>
              <a:rPr lang="it-IT" sz="2800" dirty="0"/>
              <a:t>delle parole da usare, realizzando una vera e propria grammatica in forma discorsiva. Non a caso nasceranno opere di consultazione che danno istruzioni (soprattutto ai non toscani) su come applicare il modello bembiano: 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i="1" dirty="0"/>
              <a:t>Le tre fontane </a:t>
            </a:r>
            <a:r>
              <a:rPr lang="it-IT" sz="2800" dirty="0"/>
              <a:t>di Niccolò </a:t>
            </a:r>
            <a:r>
              <a:rPr lang="it-IT" sz="2800" dirty="0" err="1"/>
              <a:t>Liburnio</a:t>
            </a:r>
            <a:r>
              <a:rPr lang="it-IT" sz="2800" dirty="0"/>
              <a:t> (1526; </a:t>
            </a:r>
            <a:r>
              <a:rPr lang="it-IT" sz="2600" dirty="0"/>
              <a:t>uno dei primi vocabolari del volgare)</a:t>
            </a:r>
            <a:endParaRPr lang="it-IT" sz="2600" i="1" dirty="0"/>
          </a:p>
          <a:p>
            <a:pPr algn="just"/>
            <a:r>
              <a:rPr lang="it-IT" sz="2800" i="1" dirty="0"/>
              <a:t>Osservazioni della volgar lingua </a:t>
            </a:r>
            <a:r>
              <a:rPr lang="it-IT" sz="2800" dirty="0"/>
              <a:t>di Ludovico Dolce (1550)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1545" y="4983938"/>
            <a:ext cx="112424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la </a:t>
            </a:r>
            <a:r>
              <a:rPr lang="it-IT" sz="2800" b="1" dirty="0"/>
              <a:t>diffusione della stampa </a:t>
            </a:r>
            <a:r>
              <a:rPr lang="it-IT" sz="2800" dirty="0"/>
              <a:t>favorisce Bembo e l’affermazione della norma toscana trecentesca. Gli stampatori infatti chiedono un modello uniforme, che garantisca una maggiore diffusione territoriale e un maggiore successo commerciale delle opere.</a:t>
            </a:r>
          </a:p>
        </p:txBody>
      </p:sp>
    </p:spTree>
    <p:extLst>
      <p:ext uri="{BB962C8B-B14F-4D97-AF65-F5344CB8AC3E}">
        <p14:creationId xmlns:p14="http://schemas.microsoft.com/office/powerpoint/2010/main" val="390812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6598" y="54882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Effetti delle </a:t>
            </a:r>
            <a:r>
              <a:rPr lang="it-IT" sz="3600" i="1" dirty="0"/>
              <a:t>Prose</a:t>
            </a:r>
            <a:r>
              <a:rPr lang="it-IT" sz="3600" dirty="0"/>
              <a:t>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545" y="1321397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maggioranza dei letterati si adegua al modello bembiano, a volte riscrivendo interamente le proprie opere.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1544" y="2401746"/>
            <a:ext cx="11242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Ad esempio </a:t>
            </a:r>
            <a:r>
              <a:rPr lang="it-IT" sz="2800" b="1" dirty="0"/>
              <a:t>Ludovico Ariosto </a:t>
            </a:r>
            <a:r>
              <a:rPr lang="it-IT" sz="2800" dirty="0"/>
              <a:t>nell’</a:t>
            </a:r>
            <a:r>
              <a:rPr lang="it-IT" sz="2800" b="1" dirty="0"/>
              <a:t>Orlando furioso </a:t>
            </a:r>
            <a:r>
              <a:rPr lang="it-IT" sz="2800" dirty="0"/>
              <a:t>passa da un toscano venato di forme moderne e settentrionali a un toscano esemplato sui modelli del Trecento.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91543" y="3786741"/>
            <a:ext cx="1124243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Edizione 1516                                                                 Edizione 1532</a:t>
            </a:r>
          </a:p>
          <a:p>
            <a:pPr algn="just"/>
            <a:endParaRPr lang="it-IT" sz="1000" dirty="0"/>
          </a:p>
          <a:p>
            <a:pPr algn="just"/>
            <a:r>
              <a:rPr lang="it-IT" sz="2800" dirty="0"/>
              <a:t>io me ne andavo                                                         io me ne andava</a:t>
            </a:r>
          </a:p>
          <a:p>
            <a:pPr algn="just"/>
            <a:r>
              <a:rPr lang="it-IT" sz="2800" dirty="0" err="1"/>
              <a:t>el</a:t>
            </a:r>
            <a:r>
              <a:rPr lang="it-IT" sz="2800" dirty="0"/>
              <a:t> passo                                                                        il passo                                                              </a:t>
            </a:r>
          </a:p>
          <a:p>
            <a:pPr algn="just"/>
            <a:r>
              <a:rPr lang="it-IT" sz="2800" dirty="0"/>
              <a:t>giaccio                                                                          ghiaccio      </a:t>
            </a:r>
          </a:p>
          <a:p>
            <a:pPr algn="just"/>
            <a:r>
              <a:rPr lang="it-IT" sz="2800" dirty="0" err="1"/>
              <a:t>andamo</a:t>
            </a:r>
            <a:r>
              <a:rPr lang="it-IT" sz="2800" dirty="0"/>
              <a:t>                                                                        andiamo                             </a:t>
            </a:r>
          </a:p>
          <a:p>
            <a:pPr algn="just"/>
            <a:r>
              <a:rPr lang="it-IT" sz="2800" dirty="0" err="1"/>
              <a:t>soi</a:t>
            </a:r>
            <a:r>
              <a:rPr lang="it-IT" sz="2800" dirty="0"/>
              <a:t> baroni                                                                     suoi baroni</a:t>
            </a:r>
          </a:p>
        </p:txBody>
      </p:sp>
    </p:spTree>
    <p:extLst>
      <p:ext uri="{BB962C8B-B14F-4D97-AF65-F5344CB8AC3E}">
        <p14:creationId xmlns:p14="http://schemas.microsoft.com/office/powerpoint/2010/main" val="26120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9C579183-E92F-4640-A0AF-C4686B93416C}"/>
</file>

<file path=customXml/itemProps2.xml><?xml version="1.0" encoding="utf-8"?>
<ds:datastoreItem xmlns:ds="http://schemas.openxmlformats.org/officeDocument/2006/customXml" ds:itemID="{9EF52E38-1840-4082-BDD1-63831EE1CCCC}"/>
</file>

<file path=customXml/itemProps3.xml><?xml version="1.0" encoding="utf-8"?>
<ds:datastoreItem xmlns:ds="http://schemas.openxmlformats.org/officeDocument/2006/customXml" ds:itemID="{2179AAA1-BFEB-46E8-A9D6-69C2151E2762}"/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627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49</cp:revision>
  <dcterms:created xsi:type="dcterms:W3CDTF">2017-03-09T18:13:56Z</dcterms:created>
  <dcterms:modified xsi:type="dcterms:W3CDTF">2020-10-29T10:59:06Z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