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70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05/11/2020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3147" y="1192518"/>
            <a:ext cx="116421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Con Il Settecento si diffondono in Italia numerosi francesismi, soprattutto in settori come la moda </a:t>
            </a:r>
            <a:r>
              <a:rPr lang="it-IT" sz="2800" i="1" dirty="0"/>
              <a:t>(moda</a:t>
            </a:r>
            <a:r>
              <a:rPr lang="it-IT" sz="2800" dirty="0"/>
              <a:t>, </a:t>
            </a:r>
            <a:r>
              <a:rPr lang="it-IT" sz="2800" i="1" dirty="0"/>
              <a:t>stoffa</a:t>
            </a:r>
            <a:r>
              <a:rPr lang="it-IT" sz="2800" dirty="0"/>
              <a:t>, </a:t>
            </a:r>
            <a:r>
              <a:rPr lang="it-IT" sz="2800" i="1" dirty="0"/>
              <a:t>cravatta)</a:t>
            </a:r>
            <a:r>
              <a:rPr lang="it-IT" sz="2800" dirty="0"/>
              <a:t>, la scienza </a:t>
            </a:r>
            <a:r>
              <a:rPr lang="it-IT" sz="2800" i="1" dirty="0"/>
              <a:t>(ossigeno</a:t>
            </a:r>
            <a:r>
              <a:rPr lang="it-IT" sz="2800" dirty="0"/>
              <a:t>, </a:t>
            </a:r>
            <a:r>
              <a:rPr lang="it-IT" sz="2800" i="1" dirty="0"/>
              <a:t>azoto</a:t>
            </a:r>
            <a:r>
              <a:rPr lang="it-IT" sz="2800" dirty="0"/>
              <a:t>, </a:t>
            </a:r>
            <a:r>
              <a:rPr lang="it-IT" sz="2800" i="1" dirty="0"/>
              <a:t>idrogeno)</a:t>
            </a:r>
            <a:r>
              <a:rPr lang="it-IT" sz="2800" dirty="0"/>
              <a:t>, la politica </a:t>
            </a:r>
            <a:r>
              <a:rPr lang="it-IT" sz="2800" i="1" dirty="0"/>
              <a:t>(terrorismo</a:t>
            </a:r>
            <a:r>
              <a:rPr lang="it-IT" sz="2800" dirty="0"/>
              <a:t>, </a:t>
            </a:r>
            <a:r>
              <a:rPr lang="it-IT" sz="2800" i="1" dirty="0"/>
              <a:t>giacobino)</a:t>
            </a:r>
            <a:r>
              <a:rPr lang="it-IT" sz="2800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35964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IL FRANCESE IN ITALIA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5380E87-CB6F-4B32-91B1-9D1E1C7A4B9E}"/>
              </a:ext>
            </a:extLst>
          </p:cNvPr>
          <p:cNvSpPr txBox="1"/>
          <p:nvPr/>
        </p:nvSpPr>
        <p:spPr>
          <a:xfrm>
            <a:off x="273147" y="2632128"/>
            <a:ext cx="118590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Segno di un cambiamento della supremazia culturale è il fatto che il francese è lingua di cultura per tutta la borghesia italiana, specie al nord. </a:t>
            </a:r>
            <a:r>
              <a:rPr lang="it-IT" sz="2800" b="1" dirty="0"/>
              <a:t>Alfieri</a:t>
            </a:r>
            <a:r>
              <a:rPr lang="it-IT" sz="2800" dirty="0"/>
              <a:t>, piemontese, scrive le sue memorie in francese (ma poi si sposta a Firenze per imparare il toscano dell’uso vivo, come faranno molti nel secolo successivo).</a:t>
            </a:r>
            <a:endParaRPr lang="it-IT" sz="2800" i="1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08B1511-B8C8-455B-A1EB-0293A4BA3D2C}"/>
              </a:ext>
            </a:extLst>
          </p:cNvPr>
          <p:cNvSpPr txBox="1"/>
          <p:nvPr/>
        </p:nvSpPr>
        <p:spPr>
          <a:xfrm>
            <a:off x="273147" y="4502625"/>
            <a:ext cx="118590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Molti illuministi, come </a:t>
            </a:r>
            <a:r>
              <a:rPr lang="it-IT" sz="2800" b="1" dirty="0"/>
              <a:t>Giuseppe Baretti</a:t>
            </a:r>
            <a:r>
              <a:rPr lang="it-IT" sz="2800" dirty="0"/>
              <a:t>, guardano al modello francese per svecchiare l’italiano, soprattutto nella </a:t>
            </a:r>
            <a:r>
              <a:rPr lang="it-IT" sz="2800" b="1" dirty="0"/>
              <a:t>sintassi</a:t>
            </a:r>
            <a:r>
              <a:rPr lang="it-IT" sz="2800" dirty="0"/>
              <a:t> (lo </a:t>
            </a:r>
            <a:r>
              <a:rPr lang="it-IT" sz="2800" i="1" dirty="0"/>
              <a:t>style coupé: </a:t>
            </a:r>
            <a:r>
              <a:rPr lang="it-IT" sz="2800" dirty="0"/>
              <a:t>frasi brevi e sequenza lineare </a:t>
            </a:r>
            <a:r>
              <a:rPr lang="it-IT" sz="2800" i="1" dirty="0"/>
              <a:t>sogg. + verbo + complementi</a:t>
            </a:r>
            <a:r>
              <a:rPr lang="it-IT" sz="2800" dirty="0"/>
              <a:t>)</a:t>
            </a:r>
            <a:r>
              <a:rPr lang="it-IT" sz="2800" i="1" dirty="0"/>
              <a:t>. </a:t>
            </a:r>
            <a:r>
              <a:rPr lang="it-IT" sz="2800" b="1" dirty="0"/>
              <a:t>Alessandro Verri</a:t>
            </a:r>
            <a:r>
              <a:rPr lang="it-IT" sz="2800" dirty="0"/>
              <a:t>, </a:t>
            </a:r>
            <a:r>
              <a:rPr lang="it-IT" sz="2800" i="1" dirty="0"/>
              <a:t>Rinunzia avanti notaio al Vocabolario della Crusca: </a:t>
            </a:r>
            <a:r>
              <a:rPr lang="it-IT" sz="2800" dirty="0"/>
              <a:t>la lingua deve evolversi di pari passo con la cultura: «che le parole servano alle idee, non le idee alle parole».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35188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81353" y="3113977"/>
            <a:ext cx="1107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CALCHI SEMANTICI (</a:t>
            </a:r>
            <a:r>
              <a:rPr lang="it-IT" sz="3200" i="1" dirty="0"/>
              <a:t>realizzare, autorizzare</a:t>
            </a:r>
            <a:r>
              <a:rPr lang="it-IT" sz="3200" dirty="0"/>
              <a:t>)</a:t>
            </a:r>
          </a:p>
          <a:p>
            <a:pPr algn="ctr"/>
            <a:r>
              <a:rPr lang="it-IT" sz="3200" dirty="0"/>
              <a:t>CALCHI DI TRADUZIONE (</a:t>
            </a:r>
            <a:r>
              <a:rPr lang="it-IT" sz="3200" i="1" dirty="0"/>
              <a:t>grattacielo, guerra fredda</a:t>
            </a:r>
            <a:r>
              <a:rPr lang="it-IT" sz="3200" dirty="0"/>
              <a:t>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688866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I PRESTITI E LE LORO TIPOLOGIE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6F7CE93-A0C0-43AB-A6DD-F5D4A938BC6B}"/>
              </a:ext>
            </a:extLst>
          </p:cNvPr>
          <p:cNvSpPr txBox="1"/>
          <p:nvPr/>
        </p:nvSpPr>
        <p:spPr>
          <a:xfrm>
            <a:off x="532227" y="1628274"/>
            <a:ext cx="1107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ADATTATI (</a:t>
            </a:r>
            <a:r>
              <a:rPr lang="it-IT" sz="3200" i="1" dirty="0"/>
              <a:t>bistecca, mangiare, besciamella</a:t>
            </a:r>
            <a:r>
              <a:rPr lang="it-IT" sz="3200" dirty="0"/>
              <a:t>)</a:t>
            </a:r>
          </a:p>
          <a:p>
            <a:pPr algn="ctr"/>
            <a:r>
              <a:rPr lang="it-IT" sz="3200" dirty="0"/>
              <a:t>NON ADATTATI (</a:t>
            </a:r>
            <a:r>
              <a:rPr lang="it-IT" sz="3200" i="1" dirty="0"/>
              <a:t>bar, sport, computer, mouse</a:t>
            </a:r>
            <a:r>
              <a:rPr lang="it-IT" sz="3200" dirty="0"/>
              <a:t>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071FEE9-6CA4-41D9-8F6C-69FE1611C6A8}"/>
              </a:ext>
            </a:extLst>
          </p:cNvPr>
          <p:cNvSpPr txBox="1"/>
          <p:nvPr/>
        </p:nvSpPr>
        <p:spPr>
          <a:xfrm>
            <a:off x="271975" y="4691117"/>
            <a:ext cx="1107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DI LUSSO (</a:t>
            </a:r>
            <a:r>
              <a:rPr lang="it-IT" sz="3200" i="1" dirty="0"/>
              <a:t>show, week-end, trendy, personal trainer</a:t>
            </a:r>
            <a:r>
              <a:rPr lang="it-IT" sz="3200" dirty="0"/>
              <a:t>)</a:t>
            </a:r>
          </a:p>
          <a:p>
            <a:pPr algn="ctr"/>
            <a:r>
              <a:rPr lang="it-IT" sz="3200" dirty="0"/>
              <a:t>DI NECESSITÀ (</a:t>
            </a:r>
            <a:r>
              <a:rPr lang="it-IT" sz="3200" i="1" dirty="0"/>
              <a:t>banana, caffè, computer, scanner</a:t>
            </a:r>
            <a:r>
              <a:rPr lang="it-IT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389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163358"/>
            <a:ext cx="1166211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i="1" dirty="0"/>
              <a:t>Saggio sulla filosofia delle lingue </a:t>
            </a:r>
            <a:r>
              <a:rPr lang="it-IT" sz="3200" dirty="0"/>
              <a:t>(1785)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Tutte le lingue nascono e derivano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Nessuna lingua è pura; nessuna è perfetta ma tutte possono migliorare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Le lingue nascono da una combinazione casuale, non razionale</a:t>
            </a:r>
          </a:p>
          <a:p>
            <a:pPr marL="457200" indent="-457200">
              <a:buFontTx/>
              <a:buChar char="-"/>
            </a:pPr>
            <a:r>
              <a:rPr lang="it-IT" sz="3000" dirty="0"/>
              <a:t>Nessuna lingua è parlata in modo uniforme in una nazione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34518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MELCHIORRE CESAROTTI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2597" y="3594793"/>
            <a:ext cx="11549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Nella lingua esiste un </a:t>
            </a:r>
            <a:r>
              <a:rPr lang="it-IT" sz="3000" b="1" dirty="0"/>
              <a:t>genio grammaticale </a:t>
            </a:r>
            <a:r>
              <a:rPr lang="it-IT" sz="3000" dirty="0"/>
              <a:t>inalterabile (le strutture profonde) e un </a:t>
            </a:r>
            <a:r>
              <a:rPr lang="it-IT" sz="3000" b="1" dirty="0"/>
              <a:t>genio</a:t>
            </a:r>
            <a:r>
              <a:rPr lang="it-IT" sz="3000" dirty="0"/>
              <a:t> </a:t>
            </a:r>
            <a:r>
              <a:rPr lang="it-IT" sz="3000" b="1" dirty="0"/>
              <a:t>retorico</a:t>
            </a:r>
            <a:r>
              <a:rPr lang="it-IT" sz="3000" dirty="0"/>
              <a:t> alterabile (il lessico: ammette l’introduzione di forestierismi)</a:t>
            </a:r>
            <a:endParaRPr lang="it-IT" sz="3000" i="1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16E604A-5961-4095-84DE-4589FA9EFAB7}"/>
              </a:ext>
            </a:extLst>
          </p:cNvPr>
          <p:cNvSpPr txBox="1"/>
          <p:nvPr/>
        </p:nvSpPr>
        <p:spPr>
          <a:xfrm>
            <a:off x="262597" y="5035310"/>
            <a:ext cx="11549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Bisogna seguire l’uso quando accomuna scrittori e popolo.</a:t>
            </a:r>
          </a:p>
          <a:p>
            <a:pPr algn="just"/>
            <a:r>
              <a:rPr lang="it-IT" sz="3000" dirty="0"/>
              <a:t>Propone la compilazione di un vocabolario sia in forma ampia, per gli specialisti, sia in forma ridotta (dell’uso).</a:t>
            </a:r>
          </a:p>
        </p:txBody>
      </p:sp>
    </p:spTree>
    <p:extLst>
      <p:ext uri="{BB962C8B-B14F-4D97-AF65-F5344CB8AC3E}">
        <p14:creationId xmlns:p14="http://schemas.microsoft.com/office/powerpoint/2010/main" val="7200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6" y="1335197"/>
            <a:ext cx="1150737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La lingua del teatro si avvicina più delle altre al parlato.</a:t>
            </a:r>
          </a:p>
          <a:p>
            <a:pPr algn="just"/>
            <a:r>
              <a:rPr lang="it-IT" sz="3200" dirty="0"/>
              <a:t>Non esistendo una lingua della conversazione, gli autori teatrali (quando non usano il dialetto) cercano il tono colloquiale mescolando forme regionali, francesismi, </a:t>
            </a:r>
            <a:r>
              <a:rPr lang="it-IT" sz="3200"/>
              <a:t>toscanismi popolari.</a:t>
            </a:r>
            <a:endParaRPr lang="it-IT" sz="3200" dirty="0"/>
          </a:p>
          <a:p>
            <a:pPr algn="just"/>
            <a:r>
              <a:rPr lang="it-IT" sz="3200" dirty="0"/>
              <a:t>Nelle commedie in italiano </a:t>
            </a:r>
            <a:r>
              <a:rPr lang="it-IT" sz="3200" b="1" dirty="0"/>
              <a:t>Carlo Goldoni </a:t>
            </a:r>
            <a:r>
              <a:rPr lang="it-IT" sz="3200" dirty="0"/>
              <a:t>intensifica rispetto al teatro precedente l’uso di strutture sintattiche tipiche del </a:t>
            </a:r>
            <a:r>
              <a:rPr lang="it-IT" sz="3200" b="1" dirty="0"/>
              <a:t>parlato</a:t>
            </a:r>
            <a:r>
              <a:rPr lang="it-IT" sz="3200" dirty="0"/>
              <a:t>:</a:t>
            </a:r>
          </a:p>
          <a:p>
            <a:pPr marL="457200" indent="-457200">
              <a:buFontTx/>
              <a:buChar char="-"/>
            </a:pPr>
            <a:r>
              <a:rPr lang="it-IT" sz="3200" dirty="0"/>
              <a:t>La dislocazione a sinistra («la ricchezza la stimo»)</a:t>
            </a:r>
          </a:p>
          <a:p>
            <a:pPr marL="457200" indent="-457200">
              <a:buFontTx/>
              <a:buChar char="-"/>
            </a:pPr>
            <a:r>
              <a:rPr lang="it-IT" sz="3200" dirty="0"/>
              <a:t>Le ridondanze pronominali («a me mi volete bene?»)</a:t>
            </a:r>
          </a:p>
          <a:p>
            <a:pPr marL="457200" indent="-457200">
              <a:buFontTx/>
              <a:buChar char="-"/>
            </a:pPr>
            <a:r>
              <a:rPr lang="it-IT" sz="3200" dirty="0"/>
              <a:t>Sintassi paratattica e </a:t>
            </a:r>
            <a:r>
              <a:rPr lang="it-IT" sz="3200" dirty="0" err="1"/>
              <a:t>giustappositiva</a:t>
            </a:r>
            <a:endParaRPr lang="it-IT" sz="3200" dirty="0"/>
          </a:p>
          <a:p>
            <a:pPr marL="457200" indent="-457200">
              <a:buFontTx/>
              <a:buChar char="-"/>
            </a:pPr>
            <a:r>
              <a:rPr lang="it-IT" sz="3200" dirty="0"/>
              <a:t>Uso di regionalismi settentrionali </a:t>
            </a:r>
            <a:r>
              <a:rPr lang="it-IT" sz="3200" i="1" dirty="0"/>
              <a:t>(cadrega </a:t>
            </a:r>
            <a:r>
              <a:rPr lang="it-IT" sz="3200" dirty="0"/>
              <a:t>‘sedia’, </a:t>
            </a:r>
            <a:r>
              <a:rPr lang="it-IT" sz="3200" i="1" dirty="0"/>
              <a:t>barba </a:t>
            </a:r>
            <a:r>
              <a:rPr lang="it-IT" sz="3200" dirty="0"/>
              <a:t>‘zio’</a:t>
            </a:r>
            <a:r>
              <a:rPr lang="it-IT" sz="3200" i="1" dirty="0"/>
              <a:t>)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70095" y="506045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GOLDONI E IL TEATRO </a:t>
            </a:r>
          </a:p>
        </p:txBody>
      </p:sp>
    </p:spTree>
    <p:extLst>
      <p:ext uri="{BB962C8B-B14F-4D97-AF65-F5344CB8AC3E}">
        <p14:creationId xmlns:p14="http://schemas.microsoft.com/office/powerpoint/2010/main" val="395780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89559" y="1058089"/>
            <a:ext cx="115554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Alla fine del Settecento nel Lombardo-Veneto Maria Teresa d’Austria attua riforme scolastiche che comprendono anche l’istituzione di scuole comunali per insegnare a leggere e a scrivere, ma i ceti sociali più bassi ne restano completamente esclusi. L’uso del toscano è riservato alle élites e riguarda comunque solo le situazioni ufficiali: la </a:t>
            </a:r>
            <a:r>
              <a:rPr lang="it-IT" sz="3000" b="1" dirty="0"/>
              <a:t>comunicazione familiare </a:t>
            </a:r>
            <a:r>
              <a:rPr lang="it-IT" sz="3000" dirty="0"/>
              <a:t>si svolge, a tutti i livelli, in </a:t>
            </a:r>
            <a:r>
              <a:rPr lang="it-IT" sz="3000" b="1" dirty="0"/>
              <a:t>dialetto</a:t>
            </a:r>
            <a:r>
              <a:rPr lang="it-IT" sz="3000" dirty="0"/>
              <a:t>. </a:t>
            </a:r>
            <a:endParaRPr lang="it-IT" sz="3000" i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0751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DELLA CONVERSAZIONE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F67BFBB-3151-4788-AD23-5EEA6334A794}"/>
              </a:ext>
            </a:extLst>
          </p:cNvPr>
          <p:cNvSpPr txBox="1"/>
          <p:nvPr/>
        </p:nvSpPr>
        <p:spPr>
          <a:xfrm>
            <a:off x="289559" y="3920411"/>
            <a:ext cx="115554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Tuttavia, gli studi hanno mostrato che esisteva la possibilità, per </a:t>
            </a:r>
            <a:r>
              <a:rPr lang="it-IT" sz="3000" b="1" dirty="0"/>
              <a:t>mercanti</a:t>
            </a:r>
            <a:r>
              <a:rPr lang="it-IT" sz="3000" dirty="0"/>
              <a:t> e </a:t>
            </a:r>
            <a:r>
              <a:rPr lang="it-IT" sz="3000" b="1" dirty="0"/>
              <a:t>viaggiatori</a:t>
            </a:r>
            <a:r>
              <a:rPr lang="it-IT" sz="3000" dirty="0"/>
              <a:t>, di spostarsi per l’Italia e riuscire a comunicare usando un </a:t>
            </a:r>
            <a:r>
              <a:rPr lang="it-IT" sz="3000" b="1" dirty="0"/>
              <a:t>italiano venato di dialetto</a:t>
            </a:r>
            <a:r>
              <a:rPr lang="it-IT" sz="3000" dirty="0"/>
              <a:t>, che riusciva a essere compreso non solo da chi aveva studiato: anche per chi parlava solo dialetto esisteva un’esposizione all’italiano che creava la cosiddetta «competenza passiva»</a:t>
            </a:r>
          </a:p>
          <a:p>
            <a:pPr algn="just"/>
            <a:r>
              <a:rPr lang="it-IT" sz="3000" dirty="0"/>
              <a:t>(come per un italiano che oggi sentisse parlare uno spagnolo).</a:t>
            </a:r>
          </a:p>
        </p:txBody>
      </p:sp>
    </p:spTree>
    <p:extLst>
      <p:ext uri="{BB962C8B-B14F-4D97-AF65-F5344CB8AC3E}">
        <p14:creationId xmlns:p14="http://schemas.microsoft.com/office/powerpoint/2010/main" val="336990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D05CC95A-32EF-41F6-BC22-D28A1EDBE7D6}"/>
</file>

<file path=customXml/itemProps2.xml><?xml version="1.0" encoding="utf-8"?>
<ds:datastoreItem xmlns:ds="http://schemas.openxmlformats.org/officeDocument/2006/customXml" ds:itemID="{472B5787-F215-4B5B-A0C4-508F535A6DBD}"/>
</file>

<file path=customXml/itemProps3.xml><?xml version="1.0" encoding="utf-8"?>
<ds:datastoreItem xmlns:ds="http://schemas.openxmlformats.org/officeDocument/2006/customXml" ds:itemID="{1AF393B3-9295-4227-A165-287B3424625D}"/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586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54</cp:revision>
  <dcterms:created xsi:type="dcterms:W3CDTF">2017-03-09T18:13:56Z</dcterms:created>
  <dcterms:modified xsi:type="dcterms:W3CDTF">2020-11-05T08:55:23Z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