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Masters/slideMaster1.xml" ContentType="application/vnd.openxmlformats-officedocument.presentationml.slideMaster+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notesSlides/notesSlide2.xml" ContentType="application/vnd.openxmlformats-officedocument.presentationml.notesSlide+xml"/>
  <Override PartName="/ppt/notesSlides/notesSlide1.xml" ContentType="application/vnd.openxmlformats-officedocument.presentationml.notesSlide+xml"/>
  <Override PartName="/ppt/slideLayouts/slideLayout5.xml" ContentType="application/vnd.openxmlformats-officedocument.presentationml.slideLayout+xml"/>
  <Override PartName="/ppt/notesMasters/notesMaster1.xml" ContentType="application/vnd.openxmlformats-officedocument.presentationml.notesMaster+xml"/>
  <Override PartName="/ppt/theme/theme1.xml" ContentType="application/vnd.openxmlformats-officedocument.theme+xml"/>
  <Override PartName="/ppt/theme/theme2.xml" ContentType="application/vnd.openxmlformats-officedocument.theme+xml"/>
  <Override PartName="/ppt/presProps.xml" ContentType="application/vnd.openxmlformats-officedocument.presentationml.presProps+xml"/>
  <Override PartName="/ppt/viewProps.xml" ContentType="application/vnd.openxmlformats-officedocument.presentationml.viewProps+xml"/>
  <Override PartName="/ppt/tableStyles.xml" ContentType="application/vnd.openxmlformats-officedocument.presentationml.tableStyles+xml"/>
  <Override PartName="/docProps/app.xml" ContentType="application/vnd.openxmlformats-officedocument.extended-properties+xml"/>
  <Override PartName="/docProps/core.xml" ContentType="application/vnd.openxmlformats-package.core-properties+xml"/>
  <Override PartName="/customXml/itemProps2.xml" ContentType="application/vnd.openxmlformats-officedocument.customXmlProperties+xml"/>
  <Override PartName="/customXml/itemProps1.xml" ContentType="application/vnd.openxmlformats-officedocument.customXmlProperties+xml"/>
  <Override PartName="/customXml/itemProps3.xml" ContentType="application/vnd.openxmlformats-officedocument.customXml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9"/>
  </p:notesMasterIdLst>
  <p:sldIdLst>
    <p:sldId id="266" r:id="rId2"/>
    <p:sldId id="267" r:id="rId3"/>
    <p:sldId id="274" r:id="rId4"/>
    <p:sldId id="275" r:id="rId5"/>
    <p:sldId id="276" r:id="rId6"/>
    <p:sldId id="279" r:id="rId7"/>
    <p:sldId id="278" r:id="rId8"/>
    <p:sldId id="280" r:id="rId9"/>
    <p:sldId id="260" r:id="rId10"/>
    <p:sldId id="259" r:id="rId11"/>
    <p:sldId id="261" r:id="rId12"/>
    <p:sldId id="269" r:id="rId13"/>
    <p:sldId id="281" r:id="rId14"/>
    <p:sldId id="265" r:id="rId15"/>
    <p:sldId id="263" r:id="rId16"/>
    <p:sldId id="268" r:id="rId17"/>
    <p:sldId id="270" r:id="rId18"/>
  </p:sldIdLst>
  <p:sldSz cx="12192000" cy="6858000"/>
  <p:notesSz cx="6858000" cy="9144000"/>
  <p:defaultTextStyle>
    <a:defPPr>
      <a:defRPr lang="it-IT"/>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48" d="100"/>
          <a:sy n="48" d="100"/>
        </p:scale>
        <p:origin x="524" y="2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customXml" Target="../customXml/item3.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customXml" Target="../customXml/item2.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customXml" Target="../customXml/item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Segnaposto intestazione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it-IT"/>
          </a:p>
        </p:txBody>
      </p:sp>
      <p:sp>
        <p:nvSpPr>
          <p:cNvPr id="3" name="Segnaposto data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67E82607-2C6C-416B-9E94-A85FE3D15AF4}" type="datetimeFigureOut">
              <a:rPr lang="it-IT" smtClean="0"/>
              <a:t>07/01/2022</a:t>
            </a:fld>
            <a:endParaRPr lang="it-IT"/>
          </a:p>
        </p:txBody>
      </p:sp>
      <p:sp>
        <p:nvSpPr>
          <p:cNvPr id="4" name="Segnaposto immagine diapositiva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it-IT"/>
          </a:p>
        </p:txBody>
      </p:sp>
      <p:sp>
        <p:nvSpPr>
          <p:cNvPr id="5" name="Segnaposto note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it-IT"/>
              <a:t>Fare clic per modificare gli stili del testo dello schema</a:t>
            </a:r>
          </a:p>
          <a:p>
            <a:pPr lvl="1"/>
            <a:r>
              <a:rPr lang="it-IT"/>
              <a:t>Secondo livello</a:t>
            </a:r>
          </a:p>
          <a:p>
            <a:pPr lvl="2"/>
            <a:r>
              <a:rPr lang="it-IT"/>
              <a:t>Terzo livello</a:t>
            </a:r>
          </a:p>
          <a:p>
            <a:pPr lvl="3"/>
            <a:r>
              <a:rPr lang="it-IT"/>
              <a:t>Quarto livello</a:t>
            </a:r>
          </a:p>
          <a:p>
            <a:pPr lvl="4"/>
            <a:r>
              <a:rPr lang="it-IT"/>
              <a:t>Quinto livello</a:t>
            </a:r>
          </a:p>
        </p:txBody>
      </p:sp>
      <p:sp>
        <p:nvSpPr>
          <p:cNvPr id="6" name="Segnaposto piè di pagina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it-IT"/>
          </a:p>
        </p:txBody>
      </p:sp>
      <p:sp>
        <p:nvSpPr>
          <p:cNvPr id="7" name="Segnaposto numero diapositiva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7E431669-8E9F-4FA5-BE0D-62E615E2C7FA}" type="slidenum">
              <a:rPr lang="it-IT" smtClean="0"/>
              <a:t>‹N›</a:t>
            </a:fld>
            <a:endParaRPr lang="it-IT"/>
          </a:p>
        </p:txBody>
      </p:sp>
    </p:spTree>
    <p:extLst>
      <p:ext uri="{BB962C8B-B14F-4D97-AF65-F5344CB8AC3E}">
        <p14:creationId xmlns:p14="http://schemas.microsoft.com/office/powerpoint/2010/main" val="35759532"/>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a:lstStyle/>
          <a:p>
            <a:r>
              <a:rPr lang="it-IT" i="1" dirty="0"/>
              <a:t>p</a:t>
            </a:r>
          </a:p>
        </p:txBody>
      </p:sp>
      <p:sp>
        <p:nvSpPr>
          <p:cNvPr id="4" name="Segnaposto numero diapositiva 3"/>
          <p:cNvSpPr>
            <a:spLocks noGrp="1"/>
          </p:cNvSpPr>
          <p:nvPr>
            <p:ph type="sldNum" sz="quarter" idx="10"/>
          </p:nvPr>
        </p:nvSpPr>
        <p:spPr/>
        <p:txBody>
          <a:bodyPr/>
          <a:lstStyle/>
          <a:p>
            <a:fld id="{0B3CF1C9-702D-486E-B569-BFF0DA748247}" type="slidenum">
              <a:rPr lang="it-IT" smtClean="0"/>
              <a:t>7</a:t>
            </a:fld>
            <a:endParaRPr lang="it-IT"/>
          </a:p>
        </p:txBody>
      </p:sp>
    </p:spTree>
    <p:extLst>
      <p:ext uri="{BB962C8B-B14F-4D97-AF65-F5344CB8AC3E}">
        <p14:creationId xmlns:p14="http://schemas.microsoft.com/office/powerpoint/2010/main" val="207342059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a:lstStyle/>
          <a:p>
            <a:r>
              <a:rPr lang="it-IT" i="1" dirty="0"/>
              <a:t>p</a:t>
            </a:r>
          </a:p>
        </p:txBody>
      </p:sp>
      <p:sp>
        <p:nvSpPr>
          <p:cNvPr id="4" name="Segnaposto numero diapositiva 3"/>
          <p:cNvSpPr>
            <a:spLocks noGrp="1"/>
          </p:cNvSpPr>
          <p:nvPr>
            <p:ph type="sldNum" sz="quarter" idx="10"/>
          </p:nvPr>
        </p:nvSpPr>
        <p:spPr/>
        <p:txBody>
          <a:bodyPr/>
          <a:lstStyle/>
          <a:p>
            <a:fld id="{0B3CF1C9-702D-486E-B569-BFF0DA748247}" type="slidenum">
              <a:rPr lang="it-IT" smtClean="0"/>
              <a:t>8</a:t>
            </a:fld>
            <a:endParaRPr lang="it-IT"/>
          </a:p>
        </p:txBody>
      </p:sp>
    </p:spTree>
    <p:extLst>
      <p:ext uri="{BB962C8B-B14F-4D97-AF65-F5344CB8AC3E}">
        <p14:creationId xmlns:p14="http://schemas.microsoft.com/office/powerpoint/2010/main" val="111114846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titolo">
    <p:spTree>
      <p:nvGrpSpPr>
        <p:cNvPr id="1" name=""/>
        <p:cNvGrpSpPr/>
        <p:nvPr/>
      </p:nvGrpSpPr>
      <p:grpSpPr>
        <a:xfrm>
          <a:off x="0" y="0"/>
          <a:ext cx="0" cy="0"/>
          <a:chOff x="0" y="0"/>
          <a:chExt cx="0" cy="0"/>
        </a:xfrm>
      </p:grpSpPr>
      <p:sp>
        <p:nvSpPr>
          <p:cNvPr id="2" name="Titolo 1"/>
          <p:cNvSpPr>
            <a:spLocks noGrp="1"/>
          </p:cNvSpPr>
          <p:nvPr>
            <p:ph type="ctrTitle"/>
          </p:nvPr>
        </p:nvSpPr>
        <p:spPr>
          <a:xfrm>
            <a:off x="1524000" y="1122363"/>
            <a:ext cx="9144000" cy="2387600"/>
          </a:xfrm>
        </p:spPr>
        <p:txBody>
          <a:bodyPr anchor="b"/>
          <a:lstStyle>
            <a:lvl1pPr algn="ctr">
              <a:defRPr sz="6000"/>
            </a:lvl1pPr>
          </a:lstStyle>
          <a:p>
            <a:r>
              <a:rPr lang="it-IT"/>
              <a:t>Fare clic per modificare lo stile del titolo</a:t>
            </a:r>
          </a:p>
        </p:txBody>
      </p:sp>
      <p:sp>
        <p:nvSpPr>
          <p:cNvPr id="3" name="Sottotitolo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it-IT"/>
              <a:t>Fare clic per modificare lo stile del sottotitolo dello schema</a:t>
            </a:r>
          </a:p>
        </p:txBody>
      </p:sp>
      <p:sp>
        <p:nvSpPr>
          <p:cNvPr id="4" name="Segnaposto data 3"/>
          <p:cNvSpPr>
            <a:spLocks noGrp="1"/>
          </p:cNvSpPr>
          <p:nvPr>
            <p:ph type="dt" sz="half" idx="10"/>
          </p:nvPr>
        </p:nvSpPr>
        <p:spPr/>
        <p:txBody>
          <a:bodyPr/>
          <a:lstStyle/>
          <a:p>
            <a:fld id="{B3209094-8D7C-460E-A5FE-3D6969FA53F7}" type="datetimeFigureOut">
              <a:rPr lang="it-IT" smtClean="0"/>
              <a:t>07/01/2022</a:t>
            </a:fld>
            <a:endParaRPr lang="it-IT"/>
          </a:p>
        </p:txBody>
      </p:sp>
      <p:sp>
        <p:nvSpPr>
          <p:cNvPr id="5" name="Segnaposto piè di pagina 4"/>
          <p:cNvSpPr>
            <a:spLocks noGrp="1"/>
          </p:cNvSpPr>
          <p:nvPr>
            <p:ph type="ftr" sz="quarter" idx="11"/>
          </p:nvPr>
        </p:nvSpPr>
        <p:spPr/>
        <p:txBody>
          <a:bodyPr/>
          <a:lstStyle/>
          <a:p>
            <a:endParaRPr lang="it-IT"/>
          </a:p>
        </p:txBody>
      </p:sp>
      <p:sp>
        <p:nvSpPr>
          <p:cNvPr id="6" name="Segnaposto numero diapositiva 5"/>
          <p:cNvSpPr>
            <a:spLocks noGrp="1"/>
          </p:cNvSpPr>
          <p:nvPr>
            <p:ph type="sldNum" sz="quarter" idx="12"/>
          </p:nvPr>
        </p:nvSpPr>
        <p:spPr/>
        <p:txBody>
          <a:bodyPr/>
          <a:lstStyle/>
          <a:p>
            <a:fld id="{E3D224C0-14EB-4D3F-B920-A696B1FB3EFA}" type="slidenum">
              <a:rPr lang="it-IT" smtClean="0"/>
              <a:t>‹N›</a:t>
            </a:fld>
            <a:endParaRPr lang="it-IT"/>
          </a:p>
        </p:txBody>
      </p:sp>
    </p:spTree>
    <p:extLst>
      <p:ext uri="{BB962C8B-B14F-4D97-AF65-F5344CB8AC3E}">
        <p14:creationId xmlns:p14="http://schemas.microsoft.com/office/powerpoint/2010/main" val="14056020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olo e testo verticale">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a:t>Fare clic per modificare lo stile del titolo</a:t>
            </a:r>
          </a:p>
        </p:txBody>
      </p:sp>
      <p:sp>
        <p:nvSpPr>
          <p:cNvPr id="3" name="Segnaposto testo verticale 2"/>
          <p:cNvSpPr>
            <a:spLocks noGrp="1"/>
          </p:cNvSpPr>
          <p:nvPr>
            <p:ph type="body" orient="vert" idx="1"/>
          </p:nvPr>
        </p:nvSpPr>
        <p:spPr/>
        <p:txBody>
          <a:bodyPr vert="eaVert"/>
          <a:lstStyle/>
          <a:p>
            <a:pPr lvl="0"/>
            <a:r>
              <a:rPr lang="it-IT"/>
              <a:t>Modifica gli stili del testo dello schema</a:t>
            </a:r>
          </a:p>
          <a:p>
            <a:pPr lvl="1"/>
            <a:r>
              <a:rPr lang="it-IT"/>
              <a:t>Secondo livello</a:t>
            </a:r>
          </a:p>
          <a:p>
            <a:pPr lvl="2"/>
            <a:r>
              <a:rPr lang="it-IT"/>
              <a:t>Terzo livello</a:t>
            </a:r>
          </a:p>
          <a:p>
            <a:pPr lvl="3"/>
            <a:r>
              <a:rPr lang="it-IT"/>
              <a:t>Quarto livello</a:t>
            </a:r>
          </a:p>
          <a:p>
            <a:pPr lvl="4"/>
            <a:r>
              <a:rPr lang="it-IT"/>
              <a:t>Quinto livello</a:t>
            </a:r>
          </a:p>
        </p:txBody>
      </p:sp>
      <p:sp>
        <p:nvSpPr>
          <p:cNvPr id="4" name="Segnaposto data 3"/>
          <p:cNvSpPr>
            <a:spLocks noGrp="1"/>
          </p:cNvSpPr>
          <p:nvPr>
            <p:ph type="dt" sz="half" idx="10"/>
          </p:nvPr>
        </p:nvSpPr>
        <p:spPr/>
        <p:txBody>
          <a:bodyPr/>
          <a:lstStyle/>
          <a:p>
            <a:fld id="{B3209094-8D7C-460E-A5FE-3D6969FA53F7}" type="datetimeFigureOut">
              <a:rPr lang="it-IT" smtClean="0"/>
              <a:t>07/01/2022</a:t>
            </a:fld>
            <a:endParaRPr lang="it-IT"/>
          </a:p>
        </p:txBody>
      </p:sp>
      <p:sp>
        <p:nvSpPr>
          <p:cNvPr id="5" name="Segnaposto piè di pagina 4"/>
          <p:cNvSpPr>
            <a:spLocks noGrp="1"/>
          </p:cNvSpPr>
          <p:nvPr>
            <p:ph type="ftr" sz="quarter" idx="11"/>
          </p:nvPr>
        </p:nvSpPr>
        <p:spPr/>
        <p:txBody>
          <a:bodyPr/>
          <a:lstStyle/>
          <a:p>
            <a:endParaRPr lang="it-IT"/>
          </a:p>
        </p:txBody>
      </p:sp>
      <p:sp>
        <p:nvSpPr>
          <p:cNvPr id="6" name="Segnaposto numero diapositiva 5"/>
          <p:cNvSpPr>
            <a:spLocks noGrp="1"/>
          </p:cNvSpPr>
          <p:nvPr>
            <p:ph type="sldNum" sz="quarter" idx="12"/>
          </p:nvPr>
        </p:nvSpPr>
        <p:spPr/>
        <p:txBody>
          <a:bodyPr/>
          <a:lstStyle/>
          <a:p>
            <a:fld id="{E3D224C0-14EB-4D3F-B920-A696B1FB3EFA}" type="slidenum">
              <a:rPr lang="it-IT" smtClean="0"/>
              <a:t>‹N›</a:t>
            </a:fld>
            <a:endParaRPr lang="it-IT"/>
          </a:p>
        </p:txBody>
      </p:sp>
    </p:spTree>
    <p:extLst>
      <p:ext uri="{BB962C8B-B14F-4D97-AF65-F5344CB8AC3E}">
        <p14:creationId xmlns:p14="http://schemas.microsoft.com/office/powerpoint/2010/main" val="217898766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1_Titolo e testo verticale">
    <p:spTree>
      <p:nvGrpSpPr>
        <p:cNvPr id="1" name=""/>
        <p:cNvGrpSpPr/>
        <p:nvPr/>
      </p:nvGrpSpPr>
      <p:grpSpPr>
        <a:xfrm>
          <a:off x="0" y="0"/>
          <a:ext cx="0" cy="0"/>
          <a:chOff x="0" y="0"/>
          <a:chExt cx="0" cy="0"/>
        </a:xfrm>
      </p:grpSpPr>
      <p:sp>
        <p:nvSpPr>
          <p:cNvPr id="2" name="Titolo verticale 1"/>
          <p:cNvSpPr>
            <a:spLocks noGrp="1"/>
          </p:cNvSpPr>
          <p:nvPr>
            <p:ph type="title" orient="vert"/>
          </p:nvPr>
        </p:nvSpPr>
        <p:spPr>
          <a:xfrm>
            <a:off x="8724900" y="365125"/>
            <a:ext cx="2628900" cy="5811838"/>
          </a:xfrm>
        </p:spPr>
        <p:txBody>
          <a:bodyPr vert="eaVert"/>
          <a:lstStyle/>
          <a:p>
            <a:r>
              <a:rPr lang="it-IT"/>
              <a:t>Fare clic per modificare lo stile del titolo</a:t>
            </a:r>
          </a:p>
        </p:txBody>
      </p:sp>
      <p:sp>
        <p:nvSpPr>
          <p:cNvPr id="3" name="Segnaposto testo verticale 2"/>
          <p:cNvSpPr>
            <a:spLocks noGrp="1"/>
          </p:cNvSpPr>
          <p:nvPr>
            <p:ph type="body" orient="vert" idx="1"/>
          </p:nvPr>
        </p:nvSpPr>
        <p:spPr>
          <a:xfrm>
            <a:off x="838200" y="365125"/>
            <a:ext cx="7734300" cy="5811838"/>
          </a:xfrm>
        </p:spPr>
        <p:txBody>
          <a:bodyPr vert="eaVert"/>
          <a:lstStyle/>
          <a:p>
            <a:pPr lvl="0"/>
            <a:r>
              <a:rPr lang="it-IT"/>
              <a:t>Modifica gli stili del testo dello schema</a:t>
            </a:r>
          </a:p>
          <a:p>
            <a:pPr lvl="1"/>
            <a:r>
              <a:rPr lang="it-IT"/>
              <a:t>Secondo livello</a:t>
            </a:r>
          </a:p>
          <a:p>
            <a:pPr lvl="2"/>
            <a:r>
              <a:rPr lang="it-IT"/>
              <a:t>Terzo livello</a:t>
            </a:r>
          </a:p>
          <a:p>
            <a:pPr lvl="3"/>
            <a:r>
              <a:rPr lang="it-IT"/>
              <a:t>Quarto livello</a:t>
            </a:r>
          </a:p>
          <a:p>
            <a:pPr lvl="4"/>
            <a:r>
              <a:rPr lang="it-IT"/>
              <a:t>Quinto livello</a:t>
            </a:r>
          </a:p>
        </p:txBody>
      </p:sp>
      <p:sp>
        <p:nvSpPr>
          <p:cNvPr id="4" name="Segnaposto data 3"/>
          <p:cNvSpPr>
            <a:spLocks noGrp="1"/>
          </p:cNvSpPr>
          <p:nvPr>
            <p:ph type="dt" sz="half" idx="10"/>
          </p:nvPr>
        </p:nvSpPr>
        <p:spPr/>
        <p:txBody>
          <a:bodyPr/>
          <a:lstStyle/>
          <a:p>
            <a:fld id="{B3209094-8D7C-460E-A5FE-3D6969FA53F7}" type="datetimeFigureOut">
              <a:rPr lang="it-IT" smtClean="0"/>
              <a:t>07/01/2022</a:t>
            </a:fld>
            <a:endParaRPr lang="it-IT"/>
          </a:p>
        </p:txBody>
      </p:sp>
      <p:sp>
        <p:nvSpPr>
          <p:cNvPr id="5" name="Segnaposto piè di pagina 4"/>
          <p:cNvSpPr>
            <a:spLocks noGrp="1"/>
          </p:cNvSpPr>
          <p:nvPr>
            <p:ph type="ftr" sz="quarter" idx="11"/>
          </p:nvPr>
        </p:nvSpPr>
        <p:spPr/>
        <p:txBody>
          <a:bodyPr/>
          <a:lstStyle/>
          <a:p>
            <a:endParaRPr lang="it-IT"/>
          </a:p>
        </p:txBody>
      </p:sp>
      <p:sp>
        <p:nvSpPr>
          <p:cNvPr id="6" name="Segnaposto numero diapositiva 5"/>
          <p:cNvSpPr>
            <a:spLocks noGrp="1"/>
          </p:cNvSpPr>
          <p:nvPr>
            <p:ph type="sldNum" sz="quarter" idx="12"/>
          </p:nvPr>
        </p:nvSpPr>
        <p:spPr/>
        <p:txBody>
          <a:bodyPr/>
          <a:lstStyle/>
          <a:p>
            <a:fld id="{E3D224C0-14EB-4D3F-B920-A696B1FB3EFA}" type="slidenum">
              <a:rPr lang="it-IT" smtClean="0"/>
              <a:t>‹N›</a:t>
            </a:fld>
            <a:endParaRPr lang="it-IT"/>
          </a:p>
        </p:txBody>
      </p:sp>
    </p:spTree>
    <p:extLst>
      <p:ext uri="{BB962C8B-B14F-4D97-AF65-F5344CB8AC3E}">
        <p14:creationId xmlns:p14="http://schemas.microsoft.com/office/powerpoint/2010/main" val="340696513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olo e contenuto">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a:t>Fare clic per modificare lo stile del titolo</a:t>
            </a:r>
          </a:p>
        </p:txBody>
      </p:sp>
      <p:sp>
        <p:nvSpPr>
          <p:cNvPr id="3" name="Segnaposto contenuto 2"/>
          <p:cNvSpPr>
            <a:spLocks noGrp="1"/>
          </p:cNvSpPr>
          <p:nvPr>
            <p:ph idx="1"/>
          </p:nvPr>
        </p:nvSpPr>
        <p:spPr/>
        <p:txBody>
          <a:bodyPr/>
          <a:lstStyle/>
          <a:p>
            <a:pPr lvl="0"/>
            <a:r>
              <a:rPr lang="it-IT"/>
              <a:t>Modifica gli stili del testo dello schema</a:t>
            </a:r>
          </a:p>
          <a:p>
            <a:pPr lvl="1"/>
            <a:r>
              <a:rPr lang="it-IT"/>
              <a:t>Secondo livello</a:t>
            </a:r>
          </a:p>
          <a:p>
            <a:pPr lvl="2"/>
            <a:r>
              <a:rPr lang="it-IT"/>
              <a:t>Terzo livello</a:t>
            </a:r>
          </a:p>
          <a:p>
            <a:pPr lvl="3"/>
            <a:r>
              <a:rPr lang="it-IT"/>
              <a:t>Quarto livello</a:t>
            </a:r>
          </a:p>
          <a:p>
            <a:pPr lvl="4"/>
            <a:r>
              <a:rPr lang="it-IT"/>
              <a:t>Quinto livello</a:t>
            </a:r>
          </a:p>
        </p:txBody>
      </p:sp>
      <p:sp>
        <p:nvSpPr>
          <p:cNvPr id="4" name="Segnaposto data 3"/>
          <p:cNvSpPr>
            <a:spLocks noGrp="1"/>
          </p:cNvSpPr>
          <p:nvPr>
            <p:ph type="dt" sz="half" idx="10"/>
          </p:nvPr>
        </p:nvSpPr>
        <p:spPr/>
        <p:txBody>
          <a:bodyPr/>
          <a:lstStyle/>
          <a:p>
            <a:fld id="{B3209094-8D7C-460E-A5FE-3D6969FA53F7}" type="datetimeFigureOut">
              <a:rPr lang="it-IT" smtClean="0"/>
              <a:t>07/01/2022</a:t>
            </a:fld>
            <a:endParaRPr lang="it-IT"/>
          </a:p>
        </p:txBody>
      </p:sp>
      <p:sp>
        <p:nvSpPr>
          <p:cNvPr id="5" name="Segnaposto piè di pagina 4"/>
          <p:cNvSpPr>
            <a:spLocks noGrp="1"/>
          </p:cNvSpPr>
          <p:nvPr>
            <p:ph type="ftr" sz="quarter" idx="11"/>
          </p:nvPr>
        </p:nvSpPr>
        <p:spPr/>
        <p:txBody>
          <a:bodyPr/>
          <a:lstStyle/>
          <a:p>
            <a:endParaRPr lang="it-IT"/>
          </a:p>
        </p:txBody>
      </p:sp>
      <p:sp>
        <p:nvSpPr>
          <p:cNvPr id="6" name="Segnaposto numero diapositiva 5"/>
          <p:cNvSpPr>
            <a:spLocks noGrp="1"/>
          </p:cNvSpPr>
          <p:nvPr>
            <p:ph type="sldNum" sz="quarter" idx="12"/>
          </p:nvPr>
        </p:nvSpPr>
        <p:spPr/>
        <p:txBody>
          <a:bodyPr/>
          <a:lstStyle/>
          <a:p>
            <a:fld id="{E3D224C0-14EB-4D3F-B920-A696B1FB3EFA}" type="slidenum">
              <a:rPr lang="it-IT" smtClean="0"/>
              <a:t>‹N›</a:t>
            </a:fld>
            <a:endParaRPr lang="it-IT"/>
          </a:p>
        </p:txBody>
      </p:sp>
    </p:spTree>
    <p:extLst>
      <p:ext uri="{BB962C8B-B14F-4D97-AF65-F5344CB8AC3E}">
        <p14:creationId xmlns:p14="http://schemas.microsoft.com/office/powerpoint/2010/main" val="118743026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Intestazione sezione">
    <p:spTree>
      <p:nvGrpSpPr>
        <p:cNvPr id="1" name=""/>
        <p:cNvGrpSpPr/>
        <p:nvPr/>
      </p:nvGrpSpPr>
      <p:grpSpPr>
        <a:xfrm>
          <a:off x="0" y="0"/>
          <a:ext cx="0" cy="0"/>
          <a:chOff x="0" y="0"/>
          <a:chExt cx="0" cy="0"/>
        </a:xfrm>
      </p:grpSpPr>
      <p:sp>
        <p:nvSpPr>
          <p:cNvPr id="2" name="Titolo 1"/>
          <p:cNvSpPr>
            <a:spLocks noGrp="1"/>
          </p:cNvSpPr>
          <p:nvPr>
            <p:ph type="title"/>
          </p:nvPr>
        </p:nvSpPr>
        <p:spPr>
          <a:xfrm>
            <a:off x="831850" y="1709738"/>
            <a:ext cx="10515600" cy="2852737"/>
          </a:xfrm>
        </p:spPr>
        <p:txBody>
          <a:bodyPr anchor="b"/>
          <a:lstStyle>
            <a:lvl1pPr>
              <a:defRPr sz="6000"/>
            </a:lvl1pPr>
          </a:lstStyle>
          <a:p>
            <a:r>
              <a:rPr lang="it-IT"/>
              <a:t>Fare clic per modificare lo stile del titolo</a:t>
            </a:r>
          </a:p>
        </p:txBody>
      </p:sp>
      <p:sp>
        <p:nvSpPr>
          <p:cNvPr id="3" name="Segnaposto testo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it-IT"/>
              <a:t>Modifica gli stili del testo dello schema</a:t>
            </a:r>
          </a:p>
        </p:txBody>
      </p:sp>
      <p:sp>
        <p:nvSpPr>
          <p:cNvPr id="4" name="Segnaposto data 3"/>
          <p:cNvSpPr>
            <a:spLocks noGrp="1"/>
          </p:cNvSpPr>
          <p:nvPr>
            <p:ph type="dt" sz="half" idx="10"/>
          </p:nvPr>
        </p:nvSpPr>
        <p:spPr/>
        <p:txBody>
          <a:bodyPr/>
          <a:lstStyle/>
          <a:p>
            <a:fld id="{B3209094-8D7C-460E-A5FE-3D6969FA53F7}" type="datetimeFigureOut">
              <a:rPr lang="it-IT" smtClean="0"/>
              <a:t>07/01/2022</a:t>
            </a:fld>
            <a:endParaRPr lang="it-IT"/>
          </a:p>
        </p:txBody>
      </p:sp>
      <p:sp>
        <p:nvSpPr>
          <p:cNvPr id="5" name="Segnaposto piè di pagina 4"/>
          <p:cNvSpPr>
            <a:spLocks noGrp="1"/>
          </p:cNvSpPr>
          <p:nvPr>
            <p:ph type="ftr" sz="quarter" idx="11"/>
          </p:nvPr>
        </p:nvSpPr>
        <p:spPr/>
        <p:txBody>
          <a:bodyPr/>
          <a:lstStyle/>
          <a:p>
            <a:endParaRPr lang="it-IT"/>
          </a:p>
        </p:txBody>
      </p:sp>
      <p:sp>
        <p:nvSpPr>
          <p:cNvPr id="6" name="Segnaposto numero diapositiva 5"/>
          <p:cNvSpPr>
            <a:spLocks noGrp="1"/>
          </p:cNvSpPr>
          <p:nvPr>
            <p:ph type="sldNum" sz="quarter" idx="12"/>
          </p:nvPr>
        </p:nvSpPr>
        <p:spPr/>
        <p:txBody>
          <a:bodyPr/>
          <a:lstStyle/>
          <a:p>
            <a:fld id="{E3D224C0-14EB-4D3F-B920-A696B1FB3EFA}" type="slidenum">
              <a:rPr lang="it-IT" smtClean="0"/>
              <a:t>‹N›</a:t>
            </a:fld>
            <a:endParaRPr lang="it-IT"/>
          </a:p>
        </p:txBody>
      </p:sp>
    </p:spTree>
    <p:extLst>
      <p:ext uri="{BB962C8B-B14F-4D97-AF65-F5344CB8AC3E}">
        <p14:creationId xmlns:p14="http://schemas.microsoft.com/office/powerpoint/2010/main" val="235688836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ue contenuti">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a:t>Fare clic per modificare lo stile del titolo</a:t>
            </a:r>
          </a:p>
        </p:txBody>
      </p:sp>
      <p:sp>
        <p:nvSpPr>
          <p:cNvPr id="3" name="Segnaposto contenuto 2"/>
          <p:cNvSpPr>
            <a:spLocks noGrp="1"/>
          </p:cNvSpPr>
          <p:nvPr>
            <p:ph sz="half" idx="1"/>
          </p:nvPr>
        </p:nvSpPr>
        <p:spPr>
          <a:xfrm>
            <a:off x="838200" y="1825625"/>
            <a:ext cx="5181600" cy="4351338"/>
          </a:xfrm>
        </p:spPr>
        <p:txBody>
          <a:bodyPr/>
          <a:lstStyle/>
          <a:p>
            <a:pPr lvl="0"/>
            <a:r>
              <a:rPr lang="it-IT"/>
              <a:t>Modifica gli stili del testo dello schema</a:t>
            </a:r>
          </a:p>
          <a:p>
            <a:pPr lvl="1"/>
            <a:r>
              <a:rPr lang="it-IT"/>
              <a:t>Secondo livello</a:t>
            </a:r>
          </a:p>
          <a:p>
            <a:pPr lvl="2"/>
            <a:r>
              <a:rPr lang="it-IT"/>
              <a:t>Terzo livello</a:t>
            </a:r>
          </a:p>
          <a:p>
            <a:pPr lvl="3"/>
            <a:r>
              <a:rPr lang="it-IT"/>
              <a:t>Quarto livello</a:t>
            </a:r>
          </a:p>
          <a:p>
            <a:pPr lvl="4"/>
            <a:r>
              <a:rPr lang="it-IT"/>
              <a:t>Quinto livello</a:t>
            </a:r>
          </a:p>
        </p:txBody>
      </p:sp>
      <p:sp>
        <p:nvSpPr>
          <p:cNvPr id="4" name="Segnaposto contenuto 3"/>
          <p:cNvSpPr>
            <a:spLocks noGrp="1"/>
          </p:cNvSpPr>
          <p:nvPr>
            <p:ph sz="half" idx="2"/>
          </p:nvPr>
        </p:nvSpPr>
        <p:spPr>
          <a:xfrm>
            <a:off x="6172200" y="1825625"/>
            <a:ext cx="5181600" cy="4351338"/>
          </a:xfrm>
        </p:spPr>
        <p:txBody>
          <a:bodyPr/>
          <a:lstStyle/>
          <a:p>
            <a:pPr lvl="0"/>
            <a:r>
              <a:rPr lang="it-IT"/>
              <a:t>Modifica gli stili del testo dello schema</a:t>
            </a:r>
          </a:p>
          <a:p>
            <a:pPr lvl="1"/>
            <a:r>
              <a:rPr lang="it-IT"/>
              <a:t>Secondo livello</a:t>
            </a:r>
          </a:p>
          <a:p>
            <a:pPr lvl="2"/>
            <a:r>
              <a:rPr lang="it-IT"/>
              <a:t>Terzo livello</a:t>
            </a:r>
          </a:p>
          <a:p>
            <a:pPr lvl="3"/>
            <a:r>
              <a:rPr lang="it-IT"/>
              <a:t>Quarto livello</a:t>
            </a:r>
          </a:p>
          <a:p>
            <a:pPr lvl="4"/>
            <a:r>
              <a:rPr lang="it-IT"/>
              <a:t>Quinto livello</a:t>
            </a:r>
          </a:p>
        </p:txBody>
      </p:sp>
      <p:sp>
        <p:nvSpPr>
          <p:cNvPr id="5" name="Segnaposto data 4"/>
          <p:cNvSpPr>
            <a:spLocks noGrp="1"/>
          </p:cNvSpPr>
          <p:nvPr>
            <p:ph type="dt" sz="half" idx="10"/>
          </p:nvPr>
        </p:nvSpPr>
        <p:spPr/>
        <p:txBody>
          <a:bodyPr/>
          <a:lstStyle/>
          <a:p>
            <a:fld id="{B3209094-8D7C-460E-A5FE-3D6969FA53F7}" type="datetimeFigureOut">
              <a:rPr lang="it-IT" smtClean="0"/>
              <a:t>07/01/2022</a:t>
            </a:fld>
            <a:endParaRPr lang="it-IT"/>
          </a:p>
        </p:txBody>
      </p:sp>
      <p:sp>
        <p:nvSpPr>
          <p:cNvPr id="6" name="Segnaposto piè di pagina 5"/>
          <p:cNvSpPr>
            <a:spLocks noGrp="1"/>
          </p:cNvSpPr>
          <p:nvPr>
            <p:ph type="ftr" sz="quarter" idx="11"/>
          </p:nvPr>
        </p:nvSpPr>
        <p:spPr/>
        <p:txBody>
          <a:bodyPr/>
          <a:lstStyle/>
          <a:p>
            <a:endParaRPr lang="it-IT"/>
          </a:p>
        </p:txBody>
      </p:sp>
      <p:sp>
        <p:nvSpPr>
          <p:cNvPr id="7" name="Segnaposto numero diapositiva 6"/>
          <p:cNvSpPr>
            <a:spLocks noGrp="1"/>
          </p:cNvSpPr>
          <p:nvPr>
            <p:ph type="sldNum" sz="quarter" idx="12"/>
          </p:nvPr>
        </p:nvSpPr>
        <p:spPr/>
        <p:txBody>
          <a:bodyPr/>
          <a:lstStyle/>
          <a:p>
            <a:fld id="{E3D224C0-14EB-4D3F-B920-A696B1FB3EFA}" type="slidenum">
              <a:rPr lang="it-IT" smtClean="0"/>
              <a:t>‹N›</a:t>
            </a:fld>
            <a:endParaRPr lang="it-IT"/>
          </a:p>
        </p:txBody>
      </p:sp>
    </p:spTree>
    <p:extLst>
      <p:ext uri="{BB962C8B-B14F-4D97-AF65-F5344CB8AC3E}">
        <p14:creationId xmlns:p14="http://schemas.microsoft.com/office/powerpoint/2010/main" val="214363016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nfronto">
    <p:spTree>
      <p:nvGrpSpPr>
        <p:cNvPr id="1" name=""/>
        <p:cNvGrpSpPr/>
        <p:nvPr/>
      </p:nvGrpSpPr>
      <p:grpSpPr>
        <a:xfrm>
          <a:off x="0" y="0"/>
          <a:ext cx="0" cy="0"/>
          <a:chOff x="0" y="0"/>
          <a:chExt cx="0" cy="0"/>
        </a:xfrm>
      </p:grpSpPr>
      <p:sp>
        <p:nvSpPr>
          <p:cNvPr id="2" name="Titolo 1"/>
          <p:cNvSpPr>
            <a:spLocks noGrp="1"/>
          </p:cNvSpPr>
          <p:nvPr>
            <p:ph type="title"/>
          </p:nvPr>
        </p:nvSpPr>
        <p:spPr>
          <a:xfrm>
            <a:off x="839788" y="365125"/>
            <a:ext cx="10515600" cy="1325563"/>
          </a:xfrm>
        </p:spPr>
        <p:txBody>
          <a:bodyPr/>
          <a:lstStyle/>
          <a:p>
            <a:r>
              <a:rPr lang="it-IT"/>
              <a:t>Fare clic per modificare lo stile del titolo</a:t>
            </a:r>
          </a:p>
        </p:txBody>
      </p:sp>
      <p:sp>
        <p:nvSpPr>
          <p:cNvPr id="3" name="Segnaposto testo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it-IT"/>
              <a:t>Modifica gli stili del testo dello schema</a:t>
            </a:r>
          </a:p>
        </p:txBody>
      </p:sp>
      <p:sp>
        <p:nvSpPr>
          <p:cNvPr id="4" name="Segnaposto contenuto 3"/>
          <p:cNvSpPr>
            <a:spLocks noGrp="1"/>
          </p:cNvSpPr>
          <p:nvPr>
            <p:ph sz="half" idx="2"/>
          </p:nvPr>
        </p:nvSpPr>
        <p:spPr>
          <a:xfrm>
            <a:off x="839788" y="2505075"/>
            <a:ext cx="5157787" cy="3684588"/>
          </a:xfrm>
        </p:spPr>
        <p:txBody>
          <a:bodyPr/>
          <a:lstStyle/>
          <a:p>
            <a:pPr lvl="0"/>
            <a:r>
              <a:rPr lang="it-IT"/>
              <a:t>Modifica gli stili del testo dello schema</a:t>
            </a:r>
          </a:p>
          <a:p>
            <a:pPr lvl="1"/>
            <a:r>
              <a:rPr lang="it-IT"/>
              <a:t>Secondo livello</a:t>
            </a:r>
          </a:p>
          <a:p>
            <a:pPr lvl="2"/>
            <a:r>
              <a:rPr lang="it-IT"/>
              <a:t>Terzo livello</a:t>
            </a:r>
          </a:p>
          <a:p>
            <a:pPr lvl="3"/>
            <a:r>
              <a:rPr lang="it-IT"/>
              <a:t>Quarto livello</a:t>
            </a:r>
          </a:p>
          <a:p>
            <a:pPr lvl="4"/>
            <a:r>
              <a:rPr lang="it-IT"/>
              <a:t>Quinto livello</a:t>
            </a:r>
          </a:p>
        </p:txBody>
      </p:sp>
      <p:sp>
        <p:nvSpPr>
          <p:cNvPr id="5" name="Segnaposto testo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it-IT"/>
              <a:t>Modifica gli stili del testo dello schema</a:t>
            </a:r>
          </a:p>
        </p:txBody>
      </p:sp>
      <p:sp>
        <p:nvSpPr>
          <p:cNvPr id="6" name="Segnaposto contenuto 5"/>
          <p:cNvSpPr>
            <a:spLocks noGrp="1"/>
          </p:cNvSpPr>
          <p:nvPr>
            <p:ph sz="quarter" idx="4"/>
          </p:nvPr>
        </p:nvSpPr>
        <p:spPr>
          <a:xfrm>
            <a:off x="6172200" y="2505075"/>
            <a:ext cx="5183188" cy="3684588"/>
          </a:xfrm>
        </p:spPr>
        <p:txBody>
          <a:bodyPr/>
          <a:lstStyle/>
          <a:p>
            <a:pPr lvl="0"/>
            <a:r>
              <a:rPr lang="it-IT"/>
              <a:t>Modifica gli stili del testo dello schema</a:t>
            </a:r>
          </a:p>
          <a:p>
            <a:pPr lvl="1"/>
            <a:r>
              <a:rPr lang="it-IT"/>
              <a:t>Secondo livello</a:t>
            </a:r>
          </a:p>
          <a:p>
            <a:pPr lvl="2"/>
            <a:r>
              <a:rPr lang="it-IT"/>
              <a:t>Terzo livello</a:t>
            </a:r>
          </a:p>
          <a:p>
            <a:pPr lvl="3"/>
            <a:r>
              <a:rPr lang="it-IT"/>
              <a:t>Quarto livello</a:t>
            </a:r>
          </a:p>
          <a:p>
            <a:pPr lvl="4"/>
            <a:r>
              <a:rPr lang="it-IT"/>
              <a:t>Quinto livello</a:t>
            </a:r>
          </a:p>
        </p:txBody>
      </p:sp>
      <p:sp>
        <p:nvSpPr>
          <p:cNvPr id="7" name="Segnaposto data 6"/>
          <p:cNvSpPr>
            <a:spLocks noGrp="1"/>
          </p:cNvSpPr>
          <p:nvPr>
            <p:ph type="dt" sz="half" idx="10"/>
          </p:nvPr>
        </p:nvSpPr>
        <p:spPr/>
        <p:txBody>
          <a:bodyPr/>
          <a:lstStyle/>
          <a:p>
            <a:fld id="{B3209094-8D7C-460E-A5FE-3D6969FA53F7}" type="datetimeFigureOut">
              <a:rPr lang="it-IT" smtClean="0"/>
              <a:t>07/01/2022</a:t>
            </a:fld>
            <a:endParaRPr lang="it-IT"/>
          </a:p>
        </p:txBody>
      </p:sp>
      <p:sp>
        <p:nvSpPr>
          <p:cNvPr id="8" name="Segnaposto piè di pagina 7"/>
          <p:cNvSpPr>
            <a:spLocks noGrp="1"/>
          </p:cNvSpPr>
          <p:nvPr>
            <p:ph type="ftr" sz="quarter" idx="11"/>
          </p:nvPr>
        </p:nvSpPr>
        <p:spPr/>
        <p:txBody>
          <a:bodyPr/>
          <a:lstStyle/>
          <a:p>
            <a:endParaRPr lang="it-IT"/>
          </a:p>
        </p:txBody>
      </p:sp>
      <p:sp>
        <p:nvSpPr>
          <p:cNvPr id="9" name="Segnaposto numero diapositiva 8"/>
          <p:cNvSpPr>
            <a:spLocks noGrp="1"/>
          </p:cNvSpPr>
          <p:nvPr>
            <p:ph type="sldNum" sz="quarter" idx="12"/>
          </p:nvPr>
        </p:nvSpPr>
        <p:spPr/>
        <p:txBody>
          <a:bodyPr/>
          <a:lstStyle/>
          <a:p>
            <a:fld id="{E3D224C0-14EB-4D3F-B920-A696B1FB3EFA}" type="slidenum">
              <a:rPr lang="it-IT" smtClean="0"/>
              <a:t>‹N›</a:t>
            </a:fld>
            <a:endParaRPr lang="it-IT"/>
          </a:p>
        </p:txBody>
      </p:sp>
    </p:spTree>
    <p:extLst>
      <p:ext uri="{BB962C8B-B14F-4D97-AF65-F5344CB8AC3E}">
        <p14:creationId xmlns:p14="http://schemas.microsoft.com/office/powerpoint/2010/main" val="297105608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olo titolo">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a:t>Fare clic per modificare lo stile del titolo</a:t>
            </a:r>
          </a:p>
        </p:txBody>
      </p:sp>
      <p:sp>
        <p:nvSpPr>
          <p:cNvPr id="3" name="Segnaposto data 2"/>
          <p:cNvSpPr>
            <a:spLocks noGrp="1"/>
          </p:cNvSpPr>
          <p:nvPr>
            <p:ph type="dt" sz="half" idx="10"/>
          </p:nvPr>
        </p:nvSpPr>
        <p:spPr/>
        <p:txBody>
          <a:bodyPr/>
          <a:lstStyle/>
          <a:p>
            <a:fld id="{B3209094-8D7C-460E-A5FE-3D6969FA53F7}" type="datetimeFigureOut">
              <a:rPr lang="it-IT" smtClean="0"/>
              <a:t>07/01/2022</a:t>
            </a:fld>
            <a:endParaRPr lang="it-IT"/>
          </a:p>
        </p:txBody>
      </p:sp>
      <p:sp>
        <p:nvSpPr>
          <p:cNvPr id="4" name="Segnaposto piè di pagina 3"/>
          <p:cNvSpPr>
            <a:spLocks noGrp="1"/>
          </p:cNvSpPr>
          <p:nvPr>
            <p:ph type="ftr" sz="quarter" idx="11"/>
          </p:nvPr>
        </p:nvSpPr>
        <p:spPr/>
        <p:txBody>
          <a:bodyPr/>
          <a:lstStyle/>
          <a:p>
            <a:endParaRPr lang="it-IT"/>
          </a:p>
        </p:txBody>
      </p:sp>
      <p:sp>
        <p:nvSpPr>
          <p:cNvPr id="5" name="Segnaposto numero diapositiva 4"/>
          <p:cNvSpPr>
            <a:spLocks noGrp="1"/>
          </p:cNvSpPr>
          <p:nvPr>
            <p:ph type="sldNum" sz="quarter" idx="12"/>
          </p:nvPr>
        </p:nvSpPr>
        <p:spPr/>
        <p:txBody>
          <a:bodyPr/>
          <a:lstStyle/>
          <a:p>
            <a:fld id="{E3D224C0-14EB-4D3F-B920-A696B1FB3EFA}" type="slidenum">
              <a:rPr lang="it-IT" smtClean="0"/>
              <a:t>‹N›</a:t>
            </a:fld>
            <a:endParaRPr lang="it-IT"/>
          </a:p>
        </p:txBody>
      </p:sp>
    </p:spTree>
    <p:extLst>
      <p:ext uri="{BB962C8B-B14F-4D97-AF65-F5344CB8AC3E}">
        <p14:creationId xmlns:p14="http://schemas.microsoft.com/office/powerpoint/2010/main" val="360334187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Vuota">
    <p:spTree>
      <p:nvGrpSpPr>
        <p:cNvPr id="1" name=""/>
        <p:cNvGrpSpPr/>
        <p:nvPr/>
      </p:nvGrpSpPr>
      <p:grpSpPr>
        <a:xfrm>
          <a:off x="0" y="0"/>
          <a:ext cx="0" cy="0"/>
          <a:chOff x="0" y="0"/>
          <a:chExt cx="0" cy="0"/>
        </a:xfrm>
      </p:grpSpPr>
      <p:sp>
        <p:nvSpPr>
          <p:cNvPr id="2" name="Segnaposto data 1"/>
          <p:cNvSpPr>
            <a:spLocks noGrp="1"/>
          </p:cNvSpPr>
          <p:nvPr>
            <p:ph type="dt" sz="half" idx="10"/>
          </p:nvPr>
        </p:nvSpPr>
        <p:spPr/>
        <p:txBody>
          <a:bodyPr/>
          <a:lstStyle/>
          <a:p>
            <a:fld id="{B3209094-8D7C-460E-A5FE-3D6969FA53F7}" type="datetimeFigureOut">
              <a:rPr lang="it-IT" smtClean="0"/>
              <a:t>07/01/2022</a:t>
            </a:fld>
            <a:endParaRPr lang="it-IT"/>
          </a:p>
        </p:txBody>
      </p:sp>
      <p:sp>
        <p:nvSpPr>
          <p:cNvPr id="3" name="Segnaposto piè di pagina 2"/>
          <p:cNvSpPr>
            <a:spLocks noGrp="1"/>
          </p:cNvSpPr>
          <p:nvPr>
            <p:ph type="ftr" sz="quarter" idx="11"/>
          </p:nvPr>
        </p:nvSpPr>
        <p:spPr/>
        <p:txBody>
          <a:bodyPr/>
          <a:lstStyle/>
          <a:p>
            <a:endParaRPr lang="it-IT"/>
          </a:p>
        </p:txBody>
      </p:sp>
      <p:sp>
        <p:nvSpPr>
          <p:cNvPr id="4" name="Segnaposto numero diapositiva 3"/>
          <p:cNvSpPr>
            <a:spLocks noGrp="1"/>
          </p:cNvSpPr>
          <p:nvPr>
            <p:ph type="sldNum" sz="quarter" idx="12"/>
          </p:nvPr>
        </p:nvSpPr>
        <p:spPr/>
        <p:txBody>
          <a:bodyPr/>
          <a:lstStyle/>
          <a:p>
            <a:fld id="{E3D224C0-14EB-4D3F-B920-A696B1FB3EFA}" type="slidenum">
              <a:rPr lang="it-IT" smtClean="0"/>
              <a:t>‹N›</a:t>
            </a:fld>
            <a:endParaRPr lang="it-IT"/>
          </a:p>
        </p:txBody>
      </p:sp>
    </p:spTree>
    <p:extLst>
      <p:ext uri="{BB962C8B-B14F-4D97-AF65-F5344CB8AC3E}">
        <p14:creationId xmlns:p14="http://schemas.microsoft.com/office/powerpoint/2010/main" val="95093429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uto con didascalia">
    <p:spTree>
      <p:nvGrpSpPr>
        <p:cNvPr id="1" name=""/>
        <p:cNvGrpSpPr/>
        <p:nvPr/>
      </p:nvGrpSpPr>
      <p:grpSpPr>
        <a:xfrm>
          <a:off x="0" y="0"/>
          <a:ext cx="0" cy="0"/>
          <a:chOff x="0" y="0"/>
          <a:chExt cx="0" cy="0"/>
        </a:xfrm>
      </p:grpSpPr>
      <p:sp>
        <p:nvSpPr>
          <p:cNvPr id="2" name="Titolo 1"/>
          <p:cNvSpPr>
            <a:spLocks noGrp="1"/>
          </p:cNvSpPr>
          <p:nvPr>
            <p:ph type="title"/>
          </p:nvPr>
        </p:nvSpPr>
        <p:spPr>
          <a:xfrm>
            <a:off x="839788" y="457200"/>
            <a:ext cx="3932237" cy="1600200"/>
          </a:xfrm>
        </p:spPr>
        <p:txBody>
          <a:bodyPr anchor="b"/>
          <a:lstStyle>
            <a:lvl1pPr>
              <a:defRPr sz="3200"/>
            </a:lvl1pPr>
          </a:lstStyle>
          <a:p>
            <a:r>
              <a:rPr lang="it-IT"/>
              <a:t>Fare clic per modificare lo stile del titolo</a:t>
            </a:r>
          </a:p>
        </p:txBody>
      </p:sp>
      <p:sp>
        <p:nvSpPr>
          <p:cNvPr id="3" name="Segnaposto contenuto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it-IT"/>
              <a:t>Modifica gli stili del testo dello schema</a:t>
            </a:r>
          </a:p>
          <a:p>
            <a:pPr lvl="1"/>
            <a:r>
              <a:rPr lang="it-IT"/>
              <a:t>Secondo livello</a:t>
            </a:r>
          </a:p>
          <a:p>
            <a:pPr lvl="2"/>
            <a:r>
              <a:rPr lang="it-IT"/>
              <a:t>Terzo livello</a:t>
            </a:r>
          </a:p>
          <a:p>
            <a:pPr lvl="3"/>
            <a:r>
              <a:rPr lang="it-IT"/>
              <a:t>Quarto livello</a:t>
            </a:r>
          </a:p>
          <a:p>
            <a:pPr lvl="4"/>
            <a:r>
              <a:rPr lang="it-IT"/>
              <a:t>Quinto livello</a:t>
            </a:r>
          </a:p>
        </p:txBody>
      </p:sp>
      <p:sp>
        <p:nvSpPr>
          <p:cNvPr id="4" name="Segnaposto testo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it-IT"/>
              <a:t>Modifica gli stili del testo dello schema</a:t>
            </a:r>
          </a:p>
        </p:txBody>
      </p:sp>
      <p:sp>
        <p:nvSpPr>
          <p:cNvPr id="5" name="Segnaposto data 4"/>
          <p:cNvSpPr>
            <a:spLocks noGrp="1"/>
          </p:cNvSpPr>
          <p:nvPr>
            <p:ph type="dt" sz="half" idx="10"/>
          </p:nvPr>
        </p:nvSpPr>
        <p:spPr/>
        <p:txBody>
          <a:bodyPr/>
          <a:lstStyle/>
          <a:p>
            <a:fld id="{B3209094-8D7C-460E-A5FE-3D6969FA53F7}" type="datetimeFigureOut">
              <a:rPr lang="it-IT" smtClean="0"/>
              <a:t>07/01/2022</a:t>
            </a:fld>
            <a:endParaRPr lang="it-IT"/>
          </a:p>
        </p:txBody>
      </p:sp>
      <p:sp>
        <p:nvSpPr>
          <p:cNvPr id="6" name="Segnaposto piè di pagina 5"/>
          <p:cNvSpPr>
            <a:spLocks noGrp="1"/>
          </p:cNvSpPr>
          <p:nvPr>
            <p:ph type="ftr" sz="quarter" idx="11"/>
          </p:nvPr>
        </p:nvSpPr>
        <p:spPr/>
        <p:txBody>
          <a:bodyPr/>
          <a:lstStyle/>
          <a:p>
            <a:endParaRPr lang="it-IT"/>
          </a:p>
        </p:txBody>
      </p:sp>
      <p:sp>
        <p:nvSpPr>
          <p:cNvPr id="7" name="Segnaposto numero diapositiva 6"/>
          <p:cNvSpPr>
            <a:spLocks noGrp="1"/>
          </p:cNvSpPr>
          <p:nvPr>
            <p:ph type="sldNum" sz="quarter" idx="12"/>
          </p:nvPr>
        </p:nvSpPr>
        <p:spPr/>
        <p:txBody>
          <a:bodyPr/>
          <a:lstStyle/>
          <a:p>
            <a:fld id="{E3D224C0-14EB-4D3F-B920-A696B1FB3EFA}" type="slidenum">
              <a:rPr lang="it-IT" smtClean="0"/>
              <a:t>‹N›</a:t>
            </a:fld>
            <a:endParaRPr lang="it-IT"/>
          </a:p>
        </p:txBody>
      </p:sp>
    </p:spTree>
    <p:extLst>
      <p:ext uri="{BB962C8B-B14F-4D97-AF65-F5344CB8AC3E}">
        <p14:creationId xmlns:p14="http://schemas.microsoft.com/office/powerpoint/2010/main" val="89353929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magine con didascalia">
    <p:spTree>
      <p:nvGrpSpPr>
        <p:cNvPr id="1" name=""/>
        <p:cNvGrpSpPr/>
        <p:nvPr/>
      </p:nvGrpSpPr>
      <p:grpSpPr>
        <a:xfrm>
          <a:off x="0" y="0"/>
          <a:ext cx="0" cy="0"/>
          <a:chOff x="0" y="0"/>
          <a:chExt cx="0" cy="0"/>
        </a:xfrm>
      </p:grpSpPr>
      <p:sp>
        <p:nvSpPr>
          <p:cNvPr id="2" name="Titolo 1"/>
          <p:cNvSpPr>
            <a:spLocks noGrp="1"/>
          </p:cNvSpPr>
          <p:nvPr>
            <p:ph type="title"/>
          </p:nvPr>
        </p:nvSpPr>
        <p:spPr>
          <a:xfrm>
            <a:off x="839788" y="457200"/>
            <a:ext cx="3932237" cy="1600200"/>
          </a:xfrm>
        </p:spPr>
        <p:txBody>
          <a:bodyPr anchor="b"/>
          <a:lstStyle>
            <a:lvl1pPr>
              <a:defRPr sz="3200"/>
            </a:lvl1pPr>
          </a:lstStyle>
          <a:p>
            <a:r>
              <a:rPr lang="it-IT"/>
              <a:t>Fare clic per modificare lo stile del titolo</a:t>
            </a:r>
          </a:p>
        </p:txBody>
      </p:sp>
      <p:sp>
        <p:nvSpPr>
          <p:cNvPr id="3" name="Segnaposto immagine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it-IT"/>
          </a:p>
        </p:txBody>
      </p:sp>
      <p:sp>
        <p:nvSpPr>
          <p:cNvPr id="4" name="Segnaposto testo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it-IT"/>
              <a:t>Modifica gli stili del testo dello schema</a:t>
            </a:r>
          </a:p>
        </p:txBody>
      </p:sp>
      <p:sp>
        <p:nvSpPr>
          <p:cNvPr id="5" name="Segnaposto data 4"/>
          <p:cNvSpPr>
            <a:spLocks noGrp="1"/>
          </p:cNvSpPr>
          <p:nvPr>
            <p:ph type="dt" sz="half" idx="10"/>
          </p:nvPr>
        </p:nvSpPr>
        <p:spPr/>
        <p:txBody>
          <a:bodyPr/>
          <a:lstStyle/>
          <a:p>
            <a:fld id="{B3209094-8D7C-460E-A5FE-3D6969FA53F7}" type="datetimeFigureOut">
              <a:rPr lang="it-IT" smtClean="0"/>
              <a:t>07/01/2022</a:t>
            </a:fld>
            <a:endParaRPr lang="it-IT"/>
          </a:p>
        </p:txBody>
      </p:sp>
      <p:sp>
        <p:nvSpPr>
          <p:cNvPr id="6" name="Segnaposto piè di pagina 5"/>
          <p:cNvSpPr>
            <a:spLocks noGrp="1"/>
          </p:cNvSpPr>
          <p:nvPr>
            <p:ph type="ftr" sz="quarter" idx="11"/>
          </p:nvPr>
        </p:nvSpPr>
        <p:spPr/>
        <p:txBody>
          <a:bodyPr/>
          <a:lstStyle/>
          <a:p>
            <a:endParaRPr lang="it-IT"/>
          </a:p>
        </p:txBody>
      </p:sp>
      <p:sp>
        <p:nvSpPr>
          <p:cNvPr id="7" name="Segnaposto numero diapositiva 6"/>
          <p:cNvSpPr>
            <a:spLocks noGrp="1"/>
          </p:cNvSpPr>
          <p:nvPr>
            <p:ph type="sldNum" sz="quarter" idx="12"/>
          </p:nvPr>
        </p:nvSpPr>
        <p:spPr/>
        <p:txBody>
          <a:bodyPr/>
          <a:lstStyle/>
          <a:p>
            <a:fld id="{E3D224C0-14EB-4D3F-B920-A696B1FB3EFA}" type="slidenum">
              <a:rPr lang="it-IT" smtClean="0"/>
              <a:t>‹N›</a:t>
            </a:fld>
            <a:endParaRPr lang="it-IT"/>
          </a:p>
        </p:txBody>
      </p:sp>
    </p:spTree>
    <p:extLst>
      <p:ext uri="{BB962C8B-B14F-4D97-AF65-F5344CB8AC3E}">
        <p14:creationId xmlns:p14="http://schemas.microsoft.com/office/powerpoint/2010/main" val="218126166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Segnaposto titolo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it-IT"/>
              <a:t>Fare clic per modificare lo stile del titolo</a:t>
            </a:r>
          </a:p>
        </p:txBody>
      </p:sp>
      <p:sp>
        <p:nvSpPr>
          <p:cNvPr id="3" name="Segnaposto testo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it-IT"/>
              <a:t>Modifica gli stili del testo dello schema</a:t>
            </a:r>
          </a:p>
          <a:p>
            <a:pPr lvl="1"/>
            <a:r>
              <a:rPr lang="it-IT"/>
              <a:t>Secondo livello</a:t>
            </a:r>
          </a:p>
          <a:p>
            <a:pPr lvl="2"/>
            <a:r>
              <a:rPr lang="it-IT"/>
              <a:t>Terzo livello</a:t>
            </a:r>
          </a:p>
          <a:p>
            <a:pPr lvl="3"/>
            <a:r>
              <a:rPr lang="it-IT"/>
              <a:t>Quarto livello</a:t>
            </a:r>
          </a:p>
          <a:p>
            <a:pPr lvl="4"/>
            <a:r>
              <a:rPr lang="it-IT"/>
              <a:t>Quinto livello</a:t>
            </a:r>
          </a:p>
        </p:txBody>
      </p:sp>
      <p:sp>
        <p:nvSpPr>
          <p:cNvPr id="4" name="Segnaposto data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3209094-8D7C-460E-A5FE-3D6969FA53F7}" type="datetimeFigureOut">
              <a:rPr lang="it-IT" smtClean="0"/>
              <a:t>07/01/2022</a:t>
            </a:fld>
            <a:endParaRPr lang="it-IT"/>
          </a:p>
        </p:txBody>
      </p:sp>
      <p:sp>
        <p:nvSpPr>
          <p:cNvPr id="5" name="Segnaposto piè di pagina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it-IT"/>
          </a:p>
        </p:txBody>
      </p:sp>
      <p:sp>
        <p:nvSpPr>
          <p:cNvPr id="6" name="Segnaposto numero diapositiva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3D224C0-14EB-4D3F-B920-A696B1FB3EFA}" type="slidenum">
              <a:rPr lang="it-IT" smtClean="0"/>
              <a:t>‹N›</a:t>
            </a:fld>
            <a:endParaRPr lang="it-IT"/>
          </a:p>
        </p:txBody>
      </p:sp>
    </p:spTree>
    <p:extLst>
      <p:ext uri="{BB962C8B-B14F-4D97-AF65-F5344CB8AC3E}">
        <p14:creationId xmlns:p14="http://schemas.microsoft.com/office/powerpoint/2010/main" val="350494661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it-IT"/>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asellaDiTesto 1"/>
          <p:cNvSpPr txBox="1"/>
          <p:nvPr/>
        </p:nvSpPr>
        <p:spPr>
          <a:xfrm>
            <a:off x="560362" y="1183784"/>
            <a:ext cx="11411243" cy="3539430"/>
          </a:xfrm>
          <a:prstGeom prst="rect">
            <a:avLst/>
          </a:prstGeom>
          <a:noFill/>
        </p:spPr>
        <p:txBody>
          <a:bodyPr wrap="square" rtlCol="0">
            <a:spAutoFit/>
          </a:bodyPr>
          <a:lstStyle/>
          <a:p>
            <a:r>
              <a:rPr lang="it-IT" sz="3200" dirty="0"/>
              <a:t>Antonio Cesari, </a:t>
            </a:r>
            <a:r>
              <a:rPr lang="it-IT" sz="3200" i="1" dirty="0"/>
              <a:t>Dissertazione sopra lo stato presente della lingua italiana </a:t>
            </a:r>
            <a:r>
              <a:rPr lang="it-IT" sz="3200" dirty="0"/>
              <a:t>(1809)</a:t>
            </a:r>
          </a:p>
          <a:p>
            <a:pPr marL="457200" indent="-457200">
              <a:buFontTx/>
              <a:buChar char="-"/>
            </a:pPr>
            <a:r>
              <a:rPr lang="it-IT" sz="3200" dirty="0"/>
              <a:t>Guerra ai francesismi (legame lingua/patriottismo)</a:t>
            </a:r>
          </a:p>
          <a:p>
            <a:pPr marL="457200" indent="-457200" algn="just">
              <a:buFontTx/>
              <a:buChar char="-"/>
            </a:pPr>
            <a:r>
              <a:rPr lang="it-IT" sz="3200" dirty="0"/>
              <a:t>Il modello è il Trecento toscano, anche negli autori minori e minimi</a:t>
            </a:r>
          </a:p>
          <a:p>
            <a:pPr marL="457200" indent="-457200" algn="just">
              <a:buFontTx/>
              <a:buChar char="-"/>
            </a:pPr>
            <a:r>
              <a:rPr lang="it-IT" sz="3200" dirty="0"/>
              <a:t>La Crusca veronese: Cesari aggiunge alla IV Crusca 3.000 varianti rare trecentesche </a:t>
            </a:r>
          </a:p>
        </p:txBody>
      </p:sp>
      <p:sp>
        <p:nvSpPr>
          <p:cNvPr id="3" name="CasellaDiTesto 2"/>
          <p:cNvSpPr txBox="1"/>
          <p:nvPr/>
        </p:nvSpPr>
        <p:spPr>
          <a:xfrm>
            <a:off x="379827" y="476617"/>
            <a:ext cx="11071274" cy="646331"/>
          </a:xfrm>
          <a:prstGeom prst="rect">
            <a:avLst/>
          </a:prstGeom>
          <a:noFill/>
        </p:spPr>
        <p:txBody>
          <a:bodyPr wrap="square" rtlCol="0">
            <a:spAutoFit/>
          </a:bodyPr>
          <a:lstStyle/>
          <a:p>
            <a:pPr algn="ctr"/>
            <a:r>
              <a:rPr lang="it-IT" sz="3600" b="1" dirty="0"/>
              <a:t>IL PURISMO </a:t>
            </a:r>
          </a:p>
        </p:txBody>
      </p:sp>
      <p:sp>
        <p:nvSpPr>
          <p:cNvPr id="4" name="CasellaDiTesto 3"/>
          <p:cNvSpPr txBox="1"/>
          <p:nvPr/>
        </p:nvSpPr>
        <p:spPr>
          <a:xfrm>
            <a:off x="560363" y="4696113"/>
            <a:ext cx="11411242" cy="2062103"/>
          </a:xfrm>
          <a:prstGeom prst="rect">
            <a:avLst/>
          </a:prstGeom>
          <a:noFill/>
        </p:spPr>
        <p:txBody>
          <a:bodyPr wrap="square" rtlCol="0">
            <a:spAutoFit/>
          </a:bodyPr>
          <a:lstStyle/>
          <a:p>
            <a:pPr algn="just"/>
            <a:r>
              <a:rPr lang="it-IT" sz="3200" dirty="0"/>
              <a:t>Il Purismo ha molta fortuna negli ambienti scolastici e in alcune aree, ad esempio a Napoli, dove opera Basilio </a:t>
            </a:r>
            <a:r>
              <a:rPr lang="it-IT" sz="3200" dirty="0" err="1"/>
              <a:t>Puoti</a:t>
            </a:r>
            <a:r>
              <a:rPr lang="it-IT" sz="3200" dirty="0"/>
              <a:t>.</a:t>
            </a:r>
          </a:p>
          <a:p>
            <a:pPr algn="just"/>
            <a:r>
              <a:rPr lang="it-IT" sz="3200" dirty="0"/>
              <a:t>Dal 1812 nascono </a:t>
            </a:r>
            <a:r>
              <a:rPr lang="it-IT" sz="3200" b="1" dirty="0"/>
              <a:t>vocabolari puristici</a:t>
            </a:r>
            <a:r>
              <a:rPr lang="it-IT" sz="3200" dirty="0"/>
              <a:t>, che censurano i francesismi da non usare </a:t>
            </a:r>
            <a:r>
              <a:rPr lang="it-IT" sz="3200" i="1" dirty="0"/>
              <a:t>(crema</a:t>
            </a:r>
            <a:r>
              <a:rPr lang="it-IT" sz="3200" dirty="0"/>
              <a:t>, </a:t>
            </a:r>
            <a:r>
              <a:rPr lang="it-IT" sz="3200" i="1" dirty="0"/>
              <a:t>debutto</a:t>
            </a:r>
            <a:r>
              <a:rPr lang="it-IT" sz="3200" dirty="0"/>
              <a:t>, </a:t>
            </a:r>
            <a:r>
              <a:rPr lang="it-IT" sz="3200" i="1" dirty="0"/>
              <a:t>ruolo, egoista)</a:t>
            </a:r>
          </a:p>
        </p:txBody>
      </p:sp>
    </p:spTree>
    <p:extLst>
      <p:ext uri="{BB962C8B-B14F-4D97-AF65-F5344CB8AC3E}">
        <p14:creationId xmlns:p14="http://schemas.microsoft.com/office/powerpoint/2010/main" val="304683322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4" grpId="0"/>
    </p:bld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asellaDiTesto 1"/>
          <p:cNvSpPr txBox="1"/>
          <p:nvPr/>
        </p:nvSpPr>
        <p:spPr>
          <a:xfrm>
            <a:off x="379827" y="1180452"/>
            <a:ext cx="11282290" cy="1077218"/>
          </a:xfrm>
          <a:prstGeom prst="rect">
            <a:avLst/>
          </a:prstGeom>
          <a:noFill/>
        </p:spPr>
        <p:txBody>
          <a:bodyPr wrap="square" rtlCol="0">
            <a:spAutoFit/>
          </a:bodyPr>
          <a:lstStyle/>
          <a:p>
            <a:pPr algn="just"/>
            <a:r>
              <a:rPr lang="it-IT" sz="3200" dirty="0"/>
              <a:t>Legata alle nuove esigenze culturali è la grande fioritura della lessicografia. I vocabolari crescono per numero, tipologie, tirature.</a:t>
            </a:r>
          </a:p>
        </p:txBody>
      </p:sp>
      <p:sp>
        <p:nvSpPr>
          <p:cNvPr id="3" name="CasellaDiTesto 2"/>
          <p:cNvSpPr txBox="1"/>
          <p:nvPr/>
        </p:nvSpPr>
        <p:spPr>
          <a:xfrm>
            <a:off x="379827" y="450553"/>
            <a:ext cx="11071274" cy="646331"/>
          </a:xfrm>
          <a:prstGeom prst="rect">
            <a:avLst/>
          </a:prstGeom>
          <a:noFill/>
        </p:spPr>
        <p:txBody>
          <a:bodyPr wrap="square" rtlCol="0">
            <a:spAutoFit/>
          </a:bodyPr>
          <a:lstStyle/>
          <a:p>
            <a:pPr algn="ctr"/>
            <a:r>
              <a:rPr lang="it-IT" sz="3600" b="1" dirty="0"/>
              <a:t>IL SECOLO DELLA LESSICOGRAFIA</a:t>
            </a:r>
          </a:p>
        </p:txBody>
      </p:sp>
      <p:sp>
        <p:nvSpPr>
          <p:cNvPr id="4" name="CasellaDiTesto 3"/>
          <p:cNvSpPr txBox="1"/>
          <p:nvPr/>
        </p:nvSpPr>
        <p:spPr>
          <a:xfrm>
            <a:off x="379827" y="2341238"/>
            <a:ext cx="11282290" cy="2062103"/>
          </a:xfrm>
          <a:prstGeom prst="rect">
            <a:avLst/>
          </a:prstGeom>
          <a:noFill/>
        </p:spPr>
        <p:txBody>
          <a:bodyPr wrap="square" rtlCol="0">
            <a:spAutoFit/>
          </a:bodyPr>
          <a:lstStyle/>
          <a:p>
            <a:pPr algn="just"/>
            <a:r>
              <a:rPr lang="it-IT" sz="3200" dirty="0"/>
              <a:t>Mentre la Crusca vive un periodo di crisi fioriscono nuove strumenti, come i </a:t>
            </a:r>
            <a:r>
              <a:rPr lang="it-IT" sz="3200" b="1" dirty="0"/>
              <a:t>vocabolari metodici</a:t>
            </a:r>
            <a:r>
              <a:rPr lang="it-IT" sz="3200" dirty="0"/>
              <a:t>, non in ordine alfabetico ma di </a:t>
            </a:r>
            <a:r>
              <a:rPr lang="it-IT" sz="3200" b="1" dirty="0"/>
              <a:t>significato</a:t>
            </a:r>
            <a:r>
              <a:rPr lang="it-IT" sz="3200" dirty="0"/>
              <a:t>: parole della quotidianità, esigenza concreta di sapere come si dice </a:t>
            </a:r>
            <a:r>
              <a:rPr lang="it-IT" sz="3200" i="1" dirty="0"/>
              <a:t>mestolo</a:t>
            </a:r>
            <a:r>
              <a:rPr lang="it-IT" sz="3200" dirty="0"/>
              <a:t> o </a:t>
            </a:r>
            <a:r>
              <a:rPr lang="it-IT" sz="3200" i="1" dirty="0"/>
              <a:t>balcone </a:t>
            </a:r>
            <a:r>
              <a:rPr lang="it-IT" sz="3200" dirty="0"/>
              <a:t>in fiorentino.</a:t>
            </a:r>
          </a:p>
        </p:txBody>
      </p:sp>
      <p:sp>
        <p:nvSpPr>
          <p:cNvPr id="5" name="CasellaDiTesto 4">
            <a:extLst>
              <a:ext uri="{FF2B5EF4-FFF2-40B4-BE49-F238E27FC236}">
                <a16:creationId xmlns:a16="http://schemas.microsoft.com/office/drawing/2014/main" id="{892FA861-262A-47E7-A8EA-530C996C5155}"/>
              </a:ext>
            </a:extLst>
          </p:cNvPr>
          <p:cNvSpPr txBox="1"/>
          <p:nvPr/>
        </p:nvSpPr>
        <p:spPr>
          <a:xfrm>
            <a:off x="379827" y="4486909"/>
            <a:ext cx="11282290" cy="2062103"/>
          </a:xfrm>
          <a:prstGeom prst="rect">
            <a:avLst/>
          </a:prstGeom>
          <a:noFill/>
        </p:spPr>
        <p:txBody>
          <a:bodyPr wrap="square" rtlCol="0">
            <a:spAutoFit/>
          </a:bodyPr>
          <a:lstStyle/>
          <a:p>
            <a:pPr algn="just"/>
            <a:r>
              <a:rPr lang="it-IT" sz="3200" dirty="0"/>
              <a:t>Il più importante vocabolario dell’Ottocento è quello di </a:t>
            </a:r>
            <a:r>
              <a:rPr lang="it-IT" sz="3200" b="1" dirty="0" err="1"/>
              <a:t>Tommaseo</a:t>
            </a:r>
            <a:r>
              <a:rPr lang="it-IT" sz="3200" b="1" dirty="0"/>
              <a:t> e Bellini </a:t>
            </a:r>
            <a:r>
              <a:rPr lang="it-IT" sz="3200" dirty="0"/>
              <a:t>(1861-79): un repertorio storico dalle Origini all’Ottocento, con attenzione alla contemporaneità toscana (ricerche sul campo; ordine che va dall’accezione moderna a quella antica) .</a:t>
            </a:r>
          </a:p>
        </p:txBody>
      </p:sp>
    </p:spTree>
    <p:extLst>
      <p:ext uri="{BB962C8B-B14F-4D97-AF65-F5344CB8AC3E}">
        <p14:creationId xmlns:p14="http://schemas.microsoft.com/office/powerpoint/2010/main" val="274033552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5"/>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4" grpId="0"/>
      <p:bldP spid="5" grpId="0"/>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asellaDiTesto 1"/>
          <p:cNvSpPr txBox="1"/>
          <p:nvPr/>
        </p:nvSpPr>
        <p:spPr>
          <a:xfrm>
            <a:off x="398584" y="1101554"/>
            <a:ext cx="11394831" cy="2400657"/>
          </a:xfrm>
          <a:prstGeom prst="rect">
            <a:avLst/>
          </a:prstGeom>
          <a:noFill/>
        </p:spPr>
        <p:txBody>
          <a:bodyPr wrap="square" rtlCol="0">
            <a:spAutoFit/>
          </a:bodyPr>
          <a:lstStyle/>
          <a:p>
            <a:pPr algn="just"/>
            <a:r>
              <a:rPr lang="it-IT" sz="3000" dirty="0"/>
              <a:t>La tipologia di vocabolario più innovativa è il vocabolario dell’uso: il primo è il </a:t>
            </a:r>
            <a:r>
              <a:rPr lang="it-IT" sz="3000" i="1" dirty="0"/>
              <a:t>Novo vocabolario della lingua italiana secondo l’uso di Firenze </a:t>
            </a:r>
            <a:r>
              <a:rPr lang="it-IT" sz="3000" dirty="0"/>
              <a:t>di Giorgini e Broglio (1870-97), che sviluppano l’idea manzoniana.</a:t>
            </a:r>
          </a:p>
          <a:p>
            <a:pPr marL="457200" indent="-457200" algn="just">
              <a:buFontTx/>
              <a:buChar char="-"/>
            </a:pPr>
            <a:r>
              <a:rPr lang="it-IT" sz="3000" dirty="0"/>
              <a:t>Eliminazione degli esempi d’autore, sostituiti da esempi inventati </a:t>
            </a:r>
          </a:p>
          <a:p>
            <a:pPr marL="457200" indent="-457200" algn="just">
              <a:buFontTx/>
              <a:buChar char="-"/>
            </a:pPr>
            <a:r>
              <a:rPr lang="it-IT" sz="3000" dirty="0"/>
              <a:t>Abolito tutto ciò che è arcaico, resta solo la </a:t>
            </a:r>
            <a:r>
              <a:rPr lang="it-IT" sz="3000" b="1" dirty="0"/>
              <a:t>lingua dell’uso</a:t>
            </a:r>
          </a:p>
        </p:txBody>
      </p:sp>
      <p:sp>
        <p:nvSpPr>
          <p:cNvPr id="3" name="CasellaDiTesto 2"/>
          <p:cNvSpPr txBox="1"/>
          <p:nvPr/>
        </p:nvSpPr>
        <p:spPr>
          <a:xfrm>
            <a:off x="379827" y="423422"/>
            <a:ext cx="11071274" cy="646331"/>
          </a:xfrm>
          <a:prstGeom prst="rect">
            <a:avLst/>
          </a:prstGeom>
          <a:noFill/>
        </p:spPr>
        <p:txBody>
          <a:bodyPr wrap="square" rtlCol="0">
            <a:spAutoFit/>
          </a:bodyPr>
          <a:lstStyle/>
          <a:p>
            <a:pPr algn="ctr"/>
            <a:r>
              <a:rPr lang="it-IT" sz="3600" b="1" dirty="0"/>
              <a:t>IL GIORGINI-BROGLIO </a:t>
            </a:r>
          </a:p>
        </p:txBody>
      </p:sp>
      <p:sp>
        <p:nvSpPr>
          <p:cNvPr id="6" name="CasellaDiTesto 5">
            <a:extLst>
              <a:ext uri="{FF2B5EF4-FFF2-40B4-BE49-F238E27FC236}">
                <a16:creationId xmlns:a16="http://schemas.microsoft.com/office/drawing/2014/main" id="{F08B1511-B8C8-455B-A1EB-0293A4BA3D2C}"/>
              </a:ext>
            </a:extLst>
          </p:cNvPr>
          <p:cNvSpPr txBox="1"/>
          <p:nvPr/>
        </p:nvSpPr>
        <p:spPr>
          <a:xfrm>
            <a:off x="379827" y="3534013"/>
            <a:ext cx="11591779" cy="3323987"/>
          </a:xfrm>
          <a:prstGeom prst="rect">
            <a:avLst/>
          </a:prstGeom>
          <a:noFill/>
        </p:spPr>
        <p:txBody>
          <a:bodyPr wrap="square" rtlCol="0">
            <a:spAutoFit/>
          </a:bodyPr>
          <a:lstStyle/>
          <a:p>
            <a:pPr algn="just"/>
            <a:r>
              <a:rPr lang="it-IT" sz="3000" dirty="0"/>
              <a:t>Il Giorgini-Broglio è bersaglio polemico nel 1873 di Graziadio Isaia </a:t>
            </a:r>
            <a:r>
              <a:rPr lang="it-IT" sz="3000" b="1" dirty="0"/>
              <a:t>Ascoli</a:t>
            </a:r>
            <a:r>
              <a:rPr lang="it-IT" sz="3000" dirty="0"/>
              <a:t>. Nel proemio dell’«Archivio glottologico italiano», Ascoli contesta l’identificazione dell’italiano con il fiorentino vivente, partendo dall’assenza di dittongo nel titolo </a:t>
            </a:r>
            <a:r>
              <a:rPr lang="it-IT" sz="3000" i="1" dirty="0"/>
              <a:t>(Novo) </a:t>
            </a:r>
            <a:r>
              <a:rPr lang="it-IT" sz="3000" dirty="0"/>
              <a:t>e criticando gli eccessi dei manzoniani (hanno sostituito una nuova retorica alla vecchia).</a:t>
            </a:r>
          </a:p>
          <a:p>
            <a:pPr algn="just"/>
            <a:r>
              <a:rPr lang="it-IT" sz="3000" dirty="0"/>
              <a:t>Per Ascoli l’unità della lingua si potrà avere solo con il progresso culturale del popolo italiano; la città a cui guardare è la nuova capitale, Roma. </a:t>
            </a:r>
          </a:p>
        </p:txBody>
      </p:sp>
    </p:spTree>
    <p:extLst>
      <p:ext uri="{BB962C8B-B14F-4D97-AF65-F5344CB8AC3E}">
        <p14:creationId xmlns:p14="http://schemas.microsoft.com/office/powerpoint/2010/main" val="351886306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6"/>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6" grpId="0"/>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asellaDiTesto 1"/>
          <p:cNvSpPr txBox="1"/>
          <p:nvPr/>
        </p:nvSpPr>
        <p:spPr>
          <a:xfrm>
            <a:off x="398584" y="1101554"/>
            <a:ext cx="11394831" cy="2862322"/>
          </a:xfrm>
          <a:prstGeom prst="rect">
            <a:avLst/>
          </a:prstGeom>
          <a:noFill/>
        </p:spPr>
        <p:txBody>
          <a:bodyPr wrap="square" rtlCol="0">
            <a:spAutoFit/>
          </a:bodyPr>
          <a:lstStyle/>
          <a:p>
            <a:pPr algn="just"/>
            <a:r>
              <a:rPr lang="it-IT" sz="3000" dirty="0"/>
              <a:t>La prosa del secondo Ottocento decreta il successo del fiorentino manzoniano, che si diffonde anche grazie a opere molto note, come </a:t>
            </a:r>
            <a:r>
              <a:rPr lang="it-IT" sz="3000" i="1" dirty="0"/>
              <a:t>Cuore </a:t>
            </a:r>
            <a:r>
              <a:rPr lang="it-IT" sz="3000" dirty="0"/>
              <a:t>di Edmondo De Amicis, </a:t>
            </a:r>
            <a:r>
              <a:rPr lang="it-IT" sz="3000" i="1" dirty="0"/>
              <a:t>Pinocchio </a:t>
            </a:r>
            <a:r>
              <a:rPr lang="it-IT" sz="3000" dirty="0"/>
              <a:t>di Carlo Collodi, ma anche altri tipologie testuali, come le ricette di Pellegrino Artusi </a:t>
            </a:r>
            <a:r>
              <a:rPr lang="it-IT" sz="3000" i="1" dirty="0"/>
              <a:t>(La scienza in tavola e l’arte di mangiar bene). </a:t>
            </a:r>
            <a:r>
              <a:rPr lang="it-IT" sz="3000" dirty="0"/>
              <a:t>A volte si va anche oltre il modello manzoniano, con elementi di fiorentino popolare.</a:t>
            </a:r>
          </a:p>
        </p:txBody>
      </p:sp>
      <p:sp>
        <p:nvSpPr>
          <p:cNvPr id="3" name="CasellaDiTesto 2"/>
          <p:cNvSpPr txBox="1"/>
          <p:nvPr/>
        </p:nvSpPr>
        <p:spPr>
          <a:xfrm>
            <a:off x="379827" y="423422"/>
            <a:ext cx="11071274" cy="646331"/>
          </a:xfrm>
          <a:prstGeom prst="rect">
            <a:avLst/>
          </a:prstGeom>
          <a:noFill/>
        </p:spPr>
        <p:txBody>
          <a:bodyPr wrap="square" rtlCol="0">
            <a:spAutoFit/>
          </a:bodyPr>
          <a:lstStyle/>
          <a:p>
            <a:pPr algn="ctr"/>
            <a:r>
              <a:rPr lang="it-IT" sz="3600" b="1" dirty="0"/>
              <a:t>IL MANZONISMO </a:t>
            </a:r>
          </a:p>
        </p:txBody>
      </p:sp>
      <p:sp>
        <p:nvSpPr>
          <p:cNvPr id="6" name="CasellaDiTesto 5">
            <a:extLst>
              <a:ext uri="{FF2B5EF4-FFF2-40B4-BE49-F238E27FC236}">
                <a16:creationId xmlns:a16="http://schemas.microsoft.com/office/drawing/2014/main" id="{F08B1511-B8C8-455B-A1EB-0293A4BA3D2C}"/>
              </a:ext>
            </a:extLst>
          </p:cNvPr>
          <p:cNvSpPr txBox="1"/>
          <p:nvPr/>
        </p:nvSpPr>
        <p:spPr>
          <a:xfrm>
            <a:off x="300109" y="3995677"/>
            <a:ext cx="11591779" cy="1477328"/>
          </a:xfrm>
          <a:prstGeom prst="rect">
            <a:avLst/>
          </a:prstGeom>
          <a:noFill/>
        </p:spPr>
        <p:txBody>
          <a:bodyPr wrap="square" rtlCol="0">
            <a:spAutoFit/>
          </a:bodyPr>
          <a:lstStyle/>
          <a:p>
            <a:pPr algn="just"/>
            <a:r>
              <a:rPr lang="it-IT" sz="3000" dirty="0"/>
              <a:t>Il modello toscano si afferma lentamente anche nelle scuole, dove accanto alle grammatiche puristiche si affermano quelle manzoniane, aperte a forme come l’imperfetto in </a:t>
            </a:r>
            <a:r>
              <a:rPr lang="it-IT" sz="3000" i="1" dirty="0"/>
              <a:t>-o </a:t>
            </a:r>
            <a:r>
              <a:rPr lang="it-IT" sz="3000" dirty="0"/>
              <a:t>e i pronomi soggetto </a:t>
            </a:r>
            <a:r>
              <a:rPr lang="it-IT" sz="3000" i="1" dirty="0"/>
              <a:t>lui </a:t>
            </a:r>
            <a:r>
              <a:rPr lang="it-IT" sz="3000" dirty="0"/>
              <a:t>e </a:t>
            </a:r>
            <a:r>
              <a:rPr lang="it-IT" sz="3000" i="1" dirty="0"/>
              <a:t>lei.</a:t>
            </a:r>
            <a:r>
              <a:rPr lang="it-IT" sz="3000" dirty="0"/>
              <a:t> </a:t>
            </a:r>
          </a:p>
        </p:txBody>
      </p:sp>
      <p:sp>
        <p:nvSpPr>
          <p:cNvPr id="5" name="CasellaDiTesto 4">
            <a:extLst>
              <a:ext uri="{FF2B5EF4-FFF2-40B4-BE49-F238E27FC236}">
                <a16:creationId xmlns:a16="http://schemas.microsoft.com/office/drawing/2014/main" id="{A2E83AA1-FDEB-4774-8302-B0C197636A01}"/>
              </a:ext>
            </a:extLst>
          </p:cNvPr>
          <p:cNvSpPr txBox="1"/>
          <p:nvPr/>
        </p:nvSpPr>
        <p:spPr>
          <a:xfrm>
            <a:off x="300108" y="5504806"/>
            <a:ext cx="11591779" cy="1015663"/>
          </a:xfrm>
          <a:prstGeom prst="rect">
            <a:avLst/>
          </a:prstGeom>
          <a:noFill/>
        </p:spPr>
        <p:txBody>
          <a:bodyPr wrap="square" rtlCol="0">
            <a:spAutoFit/>
          </a:bodyPr>
          <a:lstStyle/>
          <a:p>
            <a:pPr algn="just"/>
            <a:r>
              <a:rPr lang="it-IT" sz="3000" dirty="0"/>
              <a:t>Si sviluppa però anche una letteratura che, per reazione, accentua gli elementi linguistici regionali (Fogazzaro, De Marchi, gli espressionisti)</a:t>
            </a:r>
          </a:p>
        </p:txBody>
      </p:sp>
    </p:spTree>
    <p:extLst>
      <p:ext uri="{BB962C8B-B14F-4D97-AF65-F5344CB8AC3E}">
        <p14:creationId xmlns:p14="http://schemas.microsoft.com/office/powerpoint/2010/main" val="339468702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6"/>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5"/>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6" grpId="0"/>
      <p:bldP spid="5" grpId="0"/>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asellaDiTesto 1"/>
          <p:cNvSpPr txBox="1"/>
          <p:nvPr/>
        </p:nvSpPr>
        <p:spPr>
          <a:xfrm>
            <a:off x="379827" y="1024595"/>
            <a:ext cx="11282290" cy="1015663"/>
          </a:xfrm>
          <a:prstGeom prst="rect">
            <a:avLst/>
          </a:prstGeom>
          <a:noFill/>
        </p:spPr>
        <p:txBody>
          <a:bodyPr wrap="square" rtlCol="0">
            <a:spAutoFit/>
          </a:bodyPr>
          <a:lstStyle/>
          <a:p>
            <a:pPr algn="just"/>
            <a:r>
              <a:rPr lang="it-IT" sz="3000" dirty="0"/>
              <a:t>Tra i fattori di diffusione dell’italiano si annovera anche l’azione della stampa quotidiana.</a:t>
            </a:r>
          </a:p>
        </p:txBody>
      </p:sp>
      <p:sp>
        <p:nvSpPr>
          <p:cNvPr id="3" name="CasellaDiTesto 2"/>
          <p:cNvSpPr txBox="1"/>
          <p:nvPr/>
        </p:nvSpPr>
        <p:spPr>
          <a:xfrm>
            <a:off x="379827" y="250498"/>
            <a:ext cx="11071274" cy="646331"/>
          </a:xfrm>
          <a:prstGeom prst="rect">
            <a:avLst/>
          </a:prstGeom>
          <a:noFill/>
        </p:spPr>
        <p:txBody>
          <a:bodyPr wrap="square" rtlCol="0">
            <a:spAutoFit/>
          </a:bodyPr>
          <a:lstStyle/>
          <a:p>
            <a:pPr algn="ctr"/>
            <a:r>
              <a:rPr lang="it-IT" sz="3600" b="1" dirty="0"/>
              <a:t>LA LINGUA DEI GIORNALI</a:t>
            </a:r>
          </a:p>
        </p:txBody>
      </p:sp>
      <p:sp>
        <p:nvSpPr>
          <p:cNvPr id="4" name="CasellaDiTesto 3"/>
          <p:cNvSpPr txBox="1"/>
          <p:nvPr/>
        </p:nvSpPr>
        <p:spPr>
          <a:xfrm>
            <a:off x="379827" y="2031322"/>
            <a:ext cx="11282290" cy="2400657"/>
          </a:xfrm>
          <a:prstGeom prst="rect">
            <a:avLst/>
          </a:prstGeom>
          <a:noFill/>
        </p:spPr>
        <p:txBody>
          <a:bodyPr wrap="square" rtlCol="0">
            <a:spAutoFit/>
          </a:bodyPr>
          <a:lstStyle/>
          <a:p>
            <a:pPr algn="just"/>
            <a:r>
              <a:rPr lang="it-IT" sz="3000" dirty="0"/>
              <a:t>Dalla metà dell’Ottocento i giornali, per raggiungere strati più ampi di lettori, adottano toni </a:t>
            </a:r>
            <a:r>
              <a:rPr lang="it-IT" sz="3000" b="1" dirty="0"/>
              <a:t>colloquiali</a:t>
            </a:r>
            <a:r>
              <a:rPr lang="it-IT" sz="3000" dirty="0"/>
              <a:t>, mescolandoli a quelli colti. La semplificazione della lingua dei giornali passa anche da una sintassi più lineare, fatta spesso di frasi nominali (ad es. nei titoli, comune anche oggi: </a:t>
            </a:r>
            <a:r>
              <a:rPr lang="it-IT" sz="3000" i="1" dirty="0"/>
              <a:t>Economia, ancora crisi</a:t>
            </a:r>
            <a:r>
              <a:rPr lang="it-IT" sz="3000" dirty="0"/>
              <a:t>). </a:t>
            </a:r>
          </a:p>
        </p:txBody>
      </p:sp>
      <p:sp>
        <p:nvSpPr>
          <p:cNvPr id="5" name="CasellaDiTesto 4">
            <a:extLst>
              <a:ext uri="{FF2B5EF4-FFF2-40B4-BE49-F238E27FC236}">
                <a16:creationId xmlns:a16="http://schemas.microsoft.com/office/drawing/2014/main" id="{892FA861-262A-47E7-A8EA-530C996C5155}"/>
              </a:ext>
            </a:extLst>
          </p:cNvPr>
          <p:cNvSpPr txBox="1"/>
          <p:nvPr/>
        </p:nvSpPr>
        <p:spPr>
          <a:xfrm>
            <a:off x="379827" y="4431979"/>
            <a:ext cx="11282290" cy="2400657"/>
          </a:xfrm>
          <a:prstGeom prst="rect">
            <a:avLst/>
          </a:prstGeom>
          <a:noFill/>
        </p:spPr>
        <p:txBody>
          <a:bodyPr wrap="square" rtlCol="0">
            <a:spAutoFit/>
          </a:bodyPr>
          <a:lstStyle/>
          <a:p>
            <a:pPr algn="just"/>
            <a:r>
              <a:rPr lang="it-IT" sz="3000" dirty="0"/>
              <a:t>I giornali diffondono in italiano </a:t>
            </a:r>
            <a:r>
              <a:rPr lang="it-IT" sz="3000" b="1" dirty="0"/>
              <a:t>forestierismi</a:t>
            </a:r>
            <a:r>
              <a:rPr lang="it-IT" sz="3000" dirty="0"/>
              <a:t> </a:t>
            </a:r>
            <a:r>
              <a:rPr lang="it-IT" sz="3000" i="1" dirty="0"/>
              <a:t>(rotaie, scompartimento), </a:t>
            </a:r>
            <a:r>
              <a:rPr lang="it-IT" sz="3000" b="1" dirty="0"/>
              <a:t>luoghi comuni </a:t>
            </a:r>
            <a:r>
              <a:rPr lang="it-IT" sz="3000" i="1" dirty="0"/>
              <a:t>(audace furto, fuga precipitosa)</a:t>
            </a:r>
            <a:r>
              <a:rPr lang="it-IT" sz="3000" dirty="0"/>
              <a:t> e </a:t>
            </a:r>
            <a:r>
              <a:rPr lang="it-IT" sz="3000" b="1" dirty="0"/>
              <a:t>regionalismi</a:t>
            </a:r>
            <a:r>
              <a:rPr lang="it-IT" sz="3000" dirty="0"/>
              <a:t>, che hanno fortuna soprattutto quando indicano un fenomeno locale noto in tutta Italia </a:t>
            </a:r>
            <a:r>
              <a:rPr lang="it-IT" sz="3000" i="1" dirty="0"/>
              <a:t>(mafia</a:t>
            </a:r>
            <a:r>
              <a:rPr lang="it-IT" sz="3000" dirty="0"/>
              <a:t>, </a:t>
            </a:r>
            <a:r>
              <a:rPr lang="it-IT" sz="3000" i="1" dirty="0"/>
              <a:t>picciotto, camorra) </a:t>
            </a:r>
            <a:r>
              <a:rPr lang="it-IT" sz="3000" dirty="0"/>
              <a:t>oppure</a:t>
            </a:r>
            <a:r>
              <a:rPr lang="it-IT" sz="3000" i="1" dirty="0"/>
              <a:t> </a:t>
            </a:r>
            <a:r>
              <a:rPr lang="it-IT" sz="3000" dirty="0"/>
              <a:t>quando sono legati a una specialità culinaria</a:t>
            </a:r>
            <a:r>
              <a:rPr lang="it-IT" sz="3000" i="1" dirty="0"/>
              <a:t> (panettone</a:t>
            </a:r>
            <a:r>
              <a:rPr lang="it-IT" sz="3000" dirty="0"/>
              <a:t>, </a:t>
            </a:r>
            <a:r>
              <a:rPr lang="it-IT" sz="3000" i="1" dirty="0"/>
              <a:t>grissino</a:t>
            </a:r>
            <a:r>
              <a:rPr lang="it-IT" sz="3000" dirty="0"/>
              <a:t>, </a:t>
            </a:r>
            <a:r>
              <a:rPr lang="it-IT" sz="3000" i="1" dirty="0"/>
              <a:t>mozzarella).</a:t>
            </a:r>
          </a:p>
        </p:txBody>
      </p:sp>
    </p:spTree>
    <p:extLst>
      <p:ext uri="{BB962C8B-B14F-4D97-AF65-F5344CB8AC3E}">
        <p14:creationId xmlns:p14="http://schemas.microsoft.com/office/powerpoint/2010/main" val="322856247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5"/>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4" grpId="0"/>
      <p:bldP spid="5" grpId="0"/>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asellaDiTesto 1"/>
          <p:cNvSpPr txBox="1"/>
          <p:nvPr/>
        </p:nvSpPr>
        <p:spPr>
          <a:xfrm>
            <a:off x="379827" y="1335197"/>
            <a:ext cx="11071274" cy="1077218"/>
          </a:xfrm>
          <a:prstGeom prst="rect">
            <a:avLst/>
          </a:prstGeom>
          <a:noFill/>
        </p:spPr>
        <p:txBody>
          <a:bodyPr wrap="square" rtlCol="0">
            <a:spAutoFit/>
          </a:bodyPr>
          <a:lstStyle/>
          <a:p>
            <a:pPr algn="just"/>
            <a:r>
              <a:rPr lang="it-IT" sz="3200" dirty="0"/>
              <a:t>Tra Otto e Novecento va in crisi il linguaggio poetico tradizionale: Carducci è l’ultimo poeta linguisticamente fedele alla tradizione.</a:t>
            </a:r>
          </a:p>
        </p:txBody>
      </p:sp>
      <p:sp>
        <p:nvSpPr>
          <p:cNvPr id="3" name="CasellaDiTesto 2"/>
          <p:cNvSpPr txBox="1"/>
          <p:nvPr/>
        </p:nvSpPr>
        <p:spPr>
          <a:xfrm>
            <a:off x="379827" y="520512"/>
            <a:ext cx="11071274" cy="646331"/>
          </a:xfrm>
          <a:prstGeom prst="rect">
            <a:avLst/>
          </a:prstGeom>
          <a:noFill/>
        </p:spPr>
        <p:txBody>
          <a:bodyPr wrap="square" rtlCol="0">
            <a:spAutoFit/>
          </a:bodyPr>
          <a:lstStyle/>
          <a:p>
            <a:pPr algn="ctr"/>
            <a:r>
              <a:rPr lang="it-IT" sz="3600" b="1" dirty="0"/>
              <a:t>LA CRISI DEL LINGUAGGIO POETICO TRADIZIONALE </a:t>
            </a:r>
          </a:p>
        </p:txBody>
      </p:sp>
      <p:sp>
        <p:nvSpPr>
          <p:cNvPr id="4" name="CasellaDiTesto 3"/>
          <p:cNvSpPr txBox="1"/>
          <p:nvPr/>
        </p:nvSpPr>
        <p:spPr>
          <a:xfrm>
            <a:off x="370449" y="2580769"/>
            <a:ext cx="11451102" cy="4031873"/>
          </a:xfrm>
          <a:prstGeom prst="rect">
            <a:avLst/>
          </a:prstGeom>
          <a:noFill/>
        </p:spPr>
        <p:txBody>
          <a:bodyPr wrap="square" rtlCol="0">
            <a:spAutoFit/>
          </a:bodyPr>
          <a:lstStyle/>
          <a:p>
            <a:pPr algn="just"/>
            <a:r>
              <a:rPr lang="it-IT" sz="3200" dirty="0"/>
              <a:t>D’Annunzio è in linea con la tradizione ma anche un creatore di neologismi, sempre alla ricerca di espressioni auliche e peregrine (l’ippopotamo è il </a:t>
            </a:r>
            <a:r>
              <a:rPr lang="it-IT" sz="3200" i="1" dirty="0"/>
              <a:t>pachiderma fiumale</a:t>
            </a:r>
            <a:r>
              <a:rPr lang="it-IT" sz="3200" dirty="0"/>
              <a:t>).</a:t>
            </a:r>
            <a:endParaRPr lang="it-IT" sz="3200" i="1" dirty="0"/>
          </a:p>
          <a:p>
            <a:pPr algn="just"/>
            <a:r>
              <a:rPr lang="it-IT" sz="3200" dirty="0"/>
              <a:t>Pascoli, accanto a latinismi e cultismi, include parole quotidiane, dialettali e persino anglicismi. Nel poemetto </a:t>
            </a:r>
            <a:r>
              <a:rPr lang="it-IT" sz="3200" i="1" dirty="0" err="1"/>
              <a:t>Italy</a:t>
            </a:r>
            <a:r>
              <a:rPr lang="it-IT" sz="3200" i="1" dirty="0"/>
              <a:t> </a:t>
            </a:r>
            <a:r>
              <a:rPr lang="it-IT" sz="3200" dirty="0"/>
              <a:t>(1897): </a:t>
            </a:r>
            <a:r>
              <a:rPr lang="it-IT" sz="3200" i="1" dirty="0" err="1"/>
              <a:t>ice-cream</a:t>
            </a:r>
            <a:r>
              <a:rPr lang="it-IT" sz="3200" dirty="0"/>
              <a:t>, </a:t>
            </a:r>
            <a:r>
              <a:rPr lang="it-IT" sz="3200" i="1" dirty="0" err="1"/>
              <a:t>candies</a:t>
            </a:r>
            <a:r>
              <a:rPr lang="it-IT" sz="3200" dirty="0"/>
              <a:t>, </a:t>
            </a:r>
            <a:r>
              <a:rPr lang="it-IT" sz="3200" i="1" dirty="0"/>
              <a:t>business</a:t>
            </a:r>
            <a:r>
              <a:rPr lang="it-IT" sz="3200" dirty="0"/>
              <a:t>.</a:t>
            </a:r>
          </a:p>
          <a:p>
            <a:pPr algn="just"/>
            <a:r>
              <a:rPr lang="it-IT" sz="3200" dirty="0"/>
              <a:t>Nei crepuscolari è accentuata la ricerca di prosaicità (in Gozzano rima </a:t>
            </a:r>
            <a:r>
              <a:rPr lang="it-IT" sz="3200" i="1" dirty="0"/>
              <a:t>Nietzsche : camicie</a:t>
            </a:r>
            <a:r>
              <a:rPr lang="it-IT" sz="3200" dirty="0"/>
              <a:t>).</a:t>
            </a:r>
          </a:p>
        </p:txBody>
      </p:sp>
    </p:spTree>
    <p:extLst>
      <p:ext uri="{BB962C8B-B14F-4D97-AF65-F5344CB8AC3E}">
        <p14:creationId xmlns:p14="http://schemas.microsoft.com/office/powerpoint/2010/main" val="260576763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4" grpId="0"/>
    </p:bld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asellaDiTesto 1"/>
          <p:cNvSpPr txBox="1"/>
          <p:nvPr/>
        </p:nvSpPr>
        <p:spPr>
          <a:xfrm>
            <a:off x="262597" y="1110520"/>
            <a:ext cx="11662117" cy="1569660"/>
          </a:xfrm>
          <a:prstGeom prst="rect">
            <a:avLst/>
          </a:prstGeom>
          <a:noFill/>
        </p:spPr>
        <p:txBody>
          <a:bodyPr wrap="square" rtlCol="0">
            <a:spAutoFit/>
          </a:bodyPr>
          <a:lstStyle/>
          <a:p>
            <a:pPr algn="just"/>
            <a:r>
              <a:rPr lang="it-IT" sz="3200" dirty="0"/>
              <a:t>Gli effetti dell’Unità sono notevoli: nel 1861 gli italofoni sono pochissimi (2,5 % secondo De Mauro, 10% secondo Castellani).</a:t>
            </a:r>
          </a:p>
          <a:p>
            <a:pPr algn="just"/>
            <a:r>
              <a:rPr lang="it-IT" sz="3200" dirty="0"/>
              <a:t>Un secolo dopo, nel 1961, la situazione è radicalmente cambiata.</a:t>
            </a:r>
            <a:endParaRPr lang="it-IT" sz="3000" dirty="0"/>
          </a:p>
        </p:txBody>
      </p:sp>
      <p:sp>
        <p:nvSpPr>
          <p:cNvPr id="3" name="CasellaDiTesto 2"/>
          <p:cNvSpPr txBox="1"/>
          <p:nvPr/>
        </p:nvSpPr>
        <p:spPr>
          <a:xfrm>
            <a:off x="379827" y="464720"/>
            <a:ext cx="11071274" cy="646331"/>
          </a:xfrm>
          <a:prstGeom prst="rect">
            <a:avLst/>
          </a:prstGeom>
          <a:noFill/>
        </p:spPr>
        <p:txBody>
          <a:bodyPr wrap="square" rtlCol="0">
            <a:spAutoFit/>
          </a:bodyPr>
          <a:lstStyle/>
          <a:p>
            <a:pPr algn="ctr"/>
            <a:r>
              <a:rPr lang="it-IT" sz="3600" b="1" dirty="0"/>
              <a:t>GLI EFFETTI LINGUISTICI DELL’UNITÀ </a:t>
            </a:r>
          </a:p>
        </p:txBody>
      </p:sp>
      <p:sp>
        <p:nvSpPr>
          <p:cNvPr id="5" name="CasellaDiTesto 4">
            <a:extLst>
              <a:ext uri="{FF2B5EF4-FFF2-40B4-BE49-F238E27FC236}">
                <a16:creationId xmlns:a16="http://schemas.microsoft.com/office/drawing/2014/main" id="{616E604A-5961-4095-84DE-4589FA9EFAB7}"/>
              </a:ext>
            </a:extLst>
          </p:cNvPr>
          <p:cNvSpPr txBox="1"/>
          <p:nvPr/>
        </p:nvSpPr>
        <p:spPr>
          <a:xfrm>
            <a:off x="262597" y="2680180"/>
            <a:ext cx="11549576" cy="4247317"/>
          </a:xfrm>
          <a:prstGeom prst="rect">
            <a:avLst/>
          </a:prstGeom>
          <a:noFill/>
        </p:spPr>
        <p:txBody>
          <a:bodyPr wrap="square" rtlCol="0">
            <a:spAutoFit/>
          </a:bodyPr>
          <a:lstStyle/>
          <a:p>
            <a:pPr algn="just"/>
            <a:r>
              <a:rPr lang="it-IT" sz="3000" dirty="0"/>
              <a:t>Quali sono stati i fattori che hanno reso l’italiano per la prima volta una lingua parlata da una massa di persone?</a:t>
            </a:r>
          </a:p>
          <a:p>
            <a:pPr algn="just"/>
            <a:r>
              <a:rPr lang="it-IT" sz="3000" dirty="0"/>
              <a:t>- La scuola: legge Casati (1859) rende la scuola elementare obbligatoria, legge Coppino (1877) punisce gli inadempienti (lavoro minorile).</a:t>
            </a:r>
          </a:p>
          <a:p>
            <a:pPr marL="457200" indent="-457200" algn="just">
              <a:buFontTx/>
              <a:buChar char="-"/>
            </a:pPr>
            <a:r>
              <a:rPr lang="it-IT" sz="3000" dirty="0"/>
              <a:t>La burocrazia e l’esercito</a:t>
            </a:r>
          </a:p>
          <a:p>
            <a:pPr marL="457200" indent="-457200" algn="just">
              <a:buFontTx/>
              <a:buChar char="-"/>
            </a:pPr>
            <a:r>
              <a:rPr lang="it-IT" sz="3000" dirty="0"/>
              <a:t>La diffusione dei giornali quotidiani</a:t>
            </a:r>
          </a:p>
          <a:p>
            <a:pPr marL="457200" indent="-457200" algn="just">
              <a:buFontTx/>
              <a:buChar char="-"/>
            </a:pPr>
            <a:r>
              <a:rPr lang="it-IT" sz="3000" dirty="0"/>
              <a:t>L’aggregazione intorno a poli urbani (dalla campagna alla città)</a:t>
            </a:r>
          </a:p>
          <a:p>
            <a:pPr marL="457200" indent="-457200" algn="just">
              <a:buFontTx/>
              <a:buChar char="-"/>
            </a:pPr>
            <a:r>
              <a:rPr lang="it-IT" sz="3000" dirty="0"/>
              <a:t>L’emigrazione, sia interna (verso il nord) sia esterna  </a:t>
            </a:r>
          </a:p>
          <a:p>
            <a:pPr marL="457200" indent="-457200" algn="just">
              <a:buFontTx/>
              <a:buChar char="-"/>
            </a:pPr>
            <a:r>
              <a:rPr lang="it-IT" sz="3000" dirty="0"/>
              <a:t>Nel Novecento, la radio (anni Venti) e la televisione (anni Cinquanta)</a:t>
            </a:r>
          </a:p>
        </p:txBody>
      </p:sp>
    </p:spTree>
    <p:extLst>
      <p:ext uri="{BB962C8B-B14F-4D97-AF65-F5344CB8AC3E}">
        <p14:creationId xmlns:p14="http://schemas.microsoft.com/office/powerpoint/2010/main" val="7200607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5"/>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5" grpId="0"/>
    </p:bld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asellaDiTesto 1"/>
          <p:cNvSpPr txBox="1"/>
          <p:nvPr/>
        </p:nvSpPr>
        <p:spPr>
          <a:xfrm>
            <a:off x="379826" y="1181037"/>
            <a:ext cx="11493305" cy="1477328"/>
          </a:xfrm>
          <a:prstGeom prst="rect">
            <a:avLst/>
          </a:prstGeom>
          <a:noFill/>
        </p:spPr>
        <p:txBody>
          <a:bodyPr wrap="square" rtlCol="0">
            <a:spAutoFit/>
          </a:bodyPr>
          <a:lstStyle/>
          <a:p>
            <a:pPr algn="just"/>
            <a:r>
              <a:rPr lang="it-IT" sz="3000" dirty="0"/>
              <a:t>Nel ventennio fascista Mussolini avvia una politica linguistica autoritaria, basata sulla repressione delle minoranze linguistiche, sulla lotta ai dialetti e ai forestierismi.</a:t>
            </a:r>
          </a:p>
        </p:txBody>
      </p:sp>
      <p:sp>
        <p:nvSpPr>
          <p:cNvPr id="3" name="CasellaDiTesto 2"/>
          <p:cNvSpPr txBox="1"/>
          <p:nvPr/>
        </p:nvSpPr>
        <p:spPr>
          <a:xfrm>
            <a:off x="379827" y="350855"/>
            <a:ext cx="11071274" cy="646331"/>
          </a:xfrm>
          <a:prstGeom prst="rect">
            <a:avLst/>
          </a:prstGeom>
          <a:noFill/>
        </p:spPr>
        <p:txBody>
          <a:bodyPr wrap="square" rtlCol="0">
            <a:spAutoFit/>
          </a:bodyPr>
          <a:lstStyle/>
          <a:p>
            <a:pPr algn="ctr"/>
            <a:r>
              <a:rPr lang="it-IT" sz="3600" b="1" dirty="0"/>
              <a:t>LA POLITICA LINGUISTICA DEL FASCISMO</a:t>
            </a:r>
          </a:p>
        </p:txBody>
      </p:sp>
      <p:sp>
        <p:nvSpPr>
          <p:cNvPr id="4" name="CasellaDiTesto 3"/>
          <p:cNvSpPr txBox="1"/>
          <p:nvPr/>
        </p:nvSpPr>
        <p:spPr>
          <a:xfrm>
            <a:off x="379827" y="2718969"/>
            <a:ext cx="11493304" cy="1477328"/>
          </a:xfrm>
          <a:prstGeom prst="rect">
            <a:avLst/>
          </a:prstGeom>
          <a:noFill/>
        </p:spPr>
        <p:txBody>
          <a:bodyPr wrap="square" rtlCol="0">
            <a:spAutoFit/>
          </a:bodyPr>
          <a:lstStyle/>
          <a:p>
            <a:pPr algn="just"/>
            <a:r>
              <a:rPr lang="it-IT" sz="3000" dirty="0"/>
              <a:t>1) Italianizzazione forzata delle aree alloglotte, tedesche e slave, dove si modificò la toponomastica </a:t>
            </a:r>
            <a:r>
              <a:rPr lang="it-IT" sz="3000" i="1" dirty="0"/>
              <a:t>(Sterzing </a:t>
            </a:r>
            <a:r>
              <a:rPr lang="it-IT" sz="3000" dirty="0"/>
              <a:t>in </a:t>
            </a:r>
            <a:r>
              <a:rPr lang="it-IT" sz="3000" i="1" dirty="0"/>
              <a:t>Vipiteno)</a:t>
            </a:r>
            <a:r>
              <a:rPr lang="it-IT" sz="3000" dirty="0"/>
              <a:t> si arrivò a costringere chi aveva un cognome tedesco a italianizzarlo </a:t>
            </a:r>
            <a:r>
              <a:rPr lang="it-IT" sz="3000" i="1" dirty="0"/>
              <a:t>(</a:t>
            </a:r>
            <a:r>
              <a:rPr lang="it-IT" sz="3000" i="1" dirty="0" err="1"/>
              <a:t>Rusovič</a:t>
            </a:r>
            <a:r>
              <a:rPr lang="it-IT" sz="3000" i="1" dirty="0"/>
              <a:t> </a:t>
            </a:r>
            <a:r>
              <a:rPr lang="it-IT" sz="3000" dirty="0"/>
              <a:t>in </a:t>
            </a:r>
            <a:r>
              <a:rPr lang="it-IT" sz="3000" i="1" dirty="0"/>
              <a:t>Russo).</a:t>
            </a:r>
          </a:p>
        </p:txBody>
      </p:sp>
      <p:sp>
        <p:nvSpPr>
          <p:cNvPr id="5" name="CasellaDiTesto 4">
            <a:extLst>
              <a:ext uri="{FF2B5EF4-FFF2-40B4-BE49-F238E27FC236}">
                <a16:creationId xmlns:a16="http://schemas.microsoft.com/office/drawing/2014/main" id="{05DB6EA7-2D17-4A11-AC58-D660E600F672}"/>
              </a:ext>
            </a:extLst>
          </p:cNvPr>
          <p:cNvSpPr txBox="1"/>
          <p:nvPr/>
        </p:nvSpPr>
        <p:spPr>
          <a:xfrm>
            <a:off x="379826" y="4394007"/>
            <a:ext cx="11352628" cy="2400657"/>
          </a:xfrm>
          <a:prstGeom prst="rect">
            <a:avLst/>
          </a:prstGeom>
          <a:noFill/>
        </p:spPr>
        <p:txBody>
          <a:bodyPr wrap="square" rtlCol="0">
            <a:spAutoFit/>
          </a:bodyPr>
          <a:lstStyle/>
          <a:p>
            <a:pPr algn="just"/>
            <a:r>
              <a:rPr lang="it-IT" sz="3000" dirty="0"/>
              <a:t>2) Mentre tra fine Ottocento e primo Novecento si era sviluppato in alcune scuole un metodo di insegnamento «dal dialetto alla lingua», per insegnare l’italiano ai bambini dialettofoni partendo dalla lingua che conoscevano, senza annullarla, il fascismo impone l’eliminazione di ogni riferimento al dialetto nel programmi scolastici. </a:t>
            </a:r>
            <a:endParaRPr lang="it-IT" sz="3000" i="1" dirty="0"/>
          </a:p>
        </p:txBody>
      </p:sp>
    </p:spTree>
    <p:extLst>
      <p:ext uri="{BB962C8B-B14F-4D97-AF65-F5344CB8AC3E}">
        <p14:creationId xmlns:p14="http://schemas.microsoft.com/office/powerpoint/2010/main" val="213238598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5"/>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4" grpId="0"/>
      <p:bldP spid="5" grpId="0"/>
    </p:bld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asellaDiTesto 2"/>
          <p:cNvSpPr txBox="1"/>
          <p:nvPr/>
        </p:nvSpPr>
        <p:spPr>
          <a:xfrm>
            <a:off x="379827" y="350855"/>
            <a:ext cx="11071274" cy="646331"/>
          </a:xfrm>
          <a:prstGeom prst="rect">
            <a:avLst/>
          </a:prstGeom>
          <a:noFill/>
        </p:spPr>
        <p:txBody>
          <a:bodyPr wrap="square" rtlCol="0">
            <a:spAutoFit/>
          </a:bodyPr>
          <a:lstStyle/>
          <a:p>
            <a:pPr algn="ctr"/>
            <a:r>
              <a:rPr lang="it-IT" sz="3600" b="1" dirty="0"/>
              <a:t>LA POLITICA LINGUISTICA DEL FASCISMO</a:t>
            </a:r>
          </a:p>
        </p:txBody>
      </p:sp>
      <p:sp>
        <p:nvSpPr>
          <p:cNvPr id="4" name="CasellaDiTesto 3"/>
          <p:cNvSpPr txBox="1"/>
          <p:nvPr/>
        </p:nvSpPr>
        <p:spPr>
          <a:xfrm>
            <a:off x="379826" y="1184797"/>
            <a:ext cx="11352627" cy="1477328"/>
          </a:xfrm>
          <a:prstGeom prst="rect">
            <a:avLst/>
          </a:prstGeom>
          <a:noFill/>
        </p:spPr>
        <p:txBody>
          <a:bodyPr wrap="square" rtlCol="0">
            <a:spAutoFit/>
          </a:bodyPr>
          <a:lstStyle/>
          <a:p>
            <a:pPr algn="just"/>
            <a:r>
              <a:rPr lang="it-IT" sz="3000" dirty="0"/>
              <a:t>3) Dagli anni Trenta si prendono provvedimenti legislativi contro le parole straniere: ad esempio nel cinema e nelle insegne di esercizi commerciali (i magazzini </a:t>
            </a:r>
            <a:r>
              <a:rPr lang="it-IT" sz="3000" i="1" dirty="0"/>
              <a:t>Standard</a:t>
            </a:r>
            <a:r>
              <a:rPr lang="it-IT" sz="3000" dirty="0"/>
              <a:t> cambiano nome in </a:t>
            </a:r>
            <a:r>
              <a:rPr lang="it-IT" sz="3000" i="1" dirty="0"/>
              <a:t>Standa</a:t>
            </a:r>
            <a:r>
              <a:rPr lang="it-IT" sz="3000" dirty="0"/>
              <a:t>). </a:t>
            </a:r>
          </a:p>
        </p:txBody>
      </p:sp>
      <p:sp>
        <p:nvSpPr>
          <p:cNvPr id="5" name="CasellaDiTesto 4">
            <a:extLst>
              <a:ext uri="{FF2B5EF4-FFF2-40B4-BE49-F238E27FC236}">
                <a16:creationId xmlns:a16="http://schemas.microsoft.com/office/drawing/2014/main" id="{05DB6EA7-2D17-4A11-AC58-D660E600F672}"/>
              </a:ext>
            </a:extLst>
          </p:cNvPr>
          <p:cNvSpPr txBox="1"/>
          <p:nvPr/>
        </p:nvSpPr>
        <p:spPr>
          <a:xfrm>
            <a:off x="379825" y="2849736"/>
            <a:ext cx="11352628" cy="3785652"/>
          </a:xfrm>
          <a:prstGeom prst="rect">
            <a:avLst/>
          </a:prstGeom>
          <a:noFill/>
        </p:spPr>
        <p:txBody>
          <a:bodyPr wrap="square" rtlCol="0">
            <a:spAutoFit/>
          </a:bodyPr>
          <a:lstStyle/>
          <a:p>
            <a:pPr algn="just"/>
            <a:r>
              <a:rPr lang="it-IT" sz="3000" dirty="0"/>
              <a:t>Si sviluppa un clima di </a:t>
            </a:r>
            <a:r>
              <a:rPr lang="it-IT" sz="3000" b="1" dirty="0"/>
              <a:t>neopurismo</a:t>
            </a:r>
            <a:r>
              <a:rPr lang="it-IT" sz="3000" dirty="0"/>
              <a:t>, con repertori lessicografici sul modello di quelli ottocenteschi, come </a:t>
            </a:r>
            <a:r>
              <a:rPr lang="it-IT" sz="3000" i="1" dirty="0"/>
              <a:t>Barbaro dominio </a:t>
            </a:r>
            <a:r>
              <a:rPr lang="it-IT" sz="3000" dirty="0"/>
              <a:t>di Paolo Monelli (1938). </a:t>
            </a:r>
          </a:p>
          <a:p>
            <a:pPr algn="just"/>
            <a:r>
              <a:rPr lang="it-IT" sz="3000" dirty="0"/>
              <a:t>Inoltre l’Accademia d’Italia stila delle liste ufficiali di sostituzioni: </a:t>
            </a:r>
            <a:r>
              <a:rPr lang="it-IT" sz="3000" i="1" dirty="0" err="1"/>
              <a:t>calceggio</a:t>
            </a:r>
            <a:r>
              <a:rPr lang="it-IT" sz="3000" i="1" dirty="0"/>
              <a:t> </a:t>
            </a:r>
            <a:r>
              <a:rPr lang="it-IT" sz="3000" dirty="0"/>
              <a:t>per </a:t>
            </a:r>
            <a:r>
              <a:rPr lang="it-IT" sz="3000" i="1" dirty="0"/>
              <a:t>dribbling</a:t>
            </a:r>
            <a:r>
              <a:rPr lang="it-IT" sz="3000" dirty="0"/>
              <a:t>, </a:t>
            </a:r>
            <a:r>
              <a:rPr lang="it-IT" sz="3000" i="1" dirty="0"/>
              <a:t>latte bulgaro </a:t>
            </a:r>
            <a:r>
              <a:rPr lang="it-IT" sz="3000" dirty="0"/>
              <a:t>per </a:t>
            </a:r>
            <a:r>
              <a:rPr lang="it-IT" sz="3000" i="1" dirty="0"/>
              <a:t>yogurt</a:t>
            </a:r>
            <a:r>
              <a:rPr lang="it-IT" sz="3000" dirty="0"/>
              <a:t>. D’Annunzio propone </a:t>
            </a:r>
            <a:r>
              <a:rPr lang="it-IT" sz="3000" i="1" dirty="0"/>
              <a:t>arlecchino </a:t>
            </a:r>
            <a:r>
              <a:rPr lang="it-IT" sz="3000" dirty="0"/>
              <a:t>per </a:t>
            </a:r>
            <a:r>
              <a:rPr lang="it-IT" sz="3000" i="1" dirty="0"/>
              <a:t>cocktail </a:t>
            </a:r>
            <a:r>
              <a:rPr lang="it-IT" sz="3000" dirty="0"/>
              <a:t>e </a:t>
            </a:r>
            <a:r>
              <a:rPr lang="it-IT" sz="3000" i="1" dirty="0"/>
              <a:t>arzente </a:t>
            </a:r>
            <a:r>
              <a:rPr lang="it-IT" sz="3000" dirty="0"/>
              <a:t>per </a:t>
            </a:r>
            <a:r>
              <a:rPr lang="it-IT" sz="3000" i="1" dirty="0"/>
              <a:t>cognac</a:t>
            </a:r>
            <a:r>
              <a:rPr lang="it-IT" sz="3000" dirty="0"/>
              <a:t>. </a:t>
            </a:r>
          </a:p>
          <a:p>
            <a:pPr algn="just"/>
            <a:r>
              <a:rPr lang="it-IT" sz="3000" dirty="0"/>
              <a:t>Poche di queste sostituzioni avranno fortuna, come </a:t>
            </a:r>
            <a:r>
              <a:rPr lang="it-IT" sz="3000" i="1" dirty="0"/>
              <a:t>regista </a:t>
            </a:r>
            <a:r>
              <a:rPr lang="it-IT" sz="3000" dirty="0"/>
              <a:t>per </a:t>
            </a:r>
            <a:r>
              <a:rPr lang="it-IT" sz="3000" i="1" dirty="0" err="1"/>
              <a:t>regisseur</a:t>
            </a:r>
            <a:r>
              <a:rPr lang="it-IT" sz="3000" dirty="0"/>
              <a:t> e </a:t>
            </a:r>
            <a:r>
              <a:rPr lang="it-IT" sz="3000" i="1" dirty="0"/>
              <a:t>autista </a:t>
            </a:r>
            <a:r>
              <a:rPr lang="it-IT" sz="3000" dirty="0"/>
              <a:t>per </a:t>
            </a:r>
            <a:r>
              <a:rPr lang="it-IT" sz="3000" i="1" dirty="0" err="1"/>
              <a:t>chaffeur</a:t>
            </a:r>
            <a:r>
              <a:rPr lang="it-IT" sz="3000" dirty="0"/>
              <a:t>. </a:t>
            </a:r>
            <a:endParaRPr lang="it-IT" sz="3000" i="1" dirty="0"/>
          </a:p>
        </p:txBody>
      </p:sp>
    </p:spTree>
    <p:extLst>
      <p:ext uri="{BB962C8B-B14F-4D97-AF65-F5344CB8AC3E}">
        <p14:creationId xmlns:p14="http://schemas.microsoft.com/office/powerpoint/2010/main" val="243236234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5"/>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asellaDiTesto 1"/>
          <p:cNvSpPr txBox="1"/>
          <p:nvPr/>
        </p:nvSpPr>
        <p:spPr>
          <a:xfrm>
            <a:off x="379827" y="1560280"/>
            <a:ext cx="11071274" cy="5016758"/>
          </a:xfrm>
          <a:prstGeom prst="rect">
            <a:avLst/>
          </a:prstGeom>
          <a:noFill/>
        </p:spPr>
        <p:txBody>
          <a:bodyPr wrap="square" rtlCol="0">
            <a:spAutoFit/>
          </a:bodyPr>
          <a:lstStyle/>
          <a:p>
            <a:pPr algn="just"/>
            <a:r>
              <a:rPr lang="it-IT" sz="3200" dirty="0"/>
              <a:t>Vincenzo Monti, </a:t>
            </a:r>
            <a:r>
              <a:rPr lang="it-IT" sz="3200" i="1" dirty="0"/>
              <a:t>Proposta di alcune correzioni e aggiunte al Vocabolario della Crusca </a:t>
            </a:r>
            <a:r>
              <a:rPr lang="it-IT" sz="3200" dirty="0"/>
              <a:t>(1817-24)</a:t>
            </a:r>
          </a:p>
          <a:p>
            <a:endParaRPr lang="it-IT" sz="3200" dirty="0"/>
          </a:p>
          <a:p>
            <a:pPr marL="457200" indent="-457200">
              <a:buFontTx/>
              <a:buChar char="-"/>
            </a:pPr>
            <a:r>
              <a:rPr lang="it-IT" sz="3200" dirty="0"/>
              <a:t>Durissima critica al Purismo e alla sua inattualità</a:t>
            </a:r>
          </a:p>
          <a:p>
            <a:pPr marL="457200" indent="-457200">
              <a:buFontTx/>
              <a:buChar char="-"/>
            </a:pPr>
            <a:r>
              <a:rPr lang="it-IT" sz="3200" dirty="0"/>
              <a:t>La sua prospettiva è quella di un classicista</a:t>
            </a:r>
          </a:p>
          <a:p>
            <a:pPr marL="457200" indent="-457200" algn="just">
              <a:buFontTx/>
              <a:buChar char="-"/>
            </a:pPr>
            <a:r>
              <a:rPr lang="it-IT" sz="3200" dirty="0"/>
              <a:t>Cesari è chiamato, nelle lettere private di Monti, il «</a:t>
            </a:r>
            <a:r>
              <a:rPr lang="it-IT" sz="3200" dirty="0" err="1"/>
              <a:t>grammuffastronzolo</a:t>
            </a:r>
            <a:r>
              <a:rPr lang="it-IT" sz="3200" dirty="0"/>
              <a:t>» di Verona</a:t>
            </a:r>
          </a:p>
          <a:p>
            <a:pPr marL="457200" indent="-457200" algn="just">
              <a:buFontTx/>
              <a:buChar char="-"/>
            </a:pPr>
            <a:r>
              <a:rPr lang="it-IT" sz="3200" dirty="0"/>
              <a:t>Anche molti altri intellettuali, tra cui Leopardi, sono schierati contro il Purismo</a:t>
            </a:r>
          </a:p>
          <a:p>
            <a:pPr marL="457200" indent="-457200" algn="just">
              <a:buFontTx/>
              <a:buChar char="-"/>
            </a:pPr>
            <a:r>
              <a:rPr lang="it-IT" sz="3200" dirty="0"/>
              <a:t>Nonostante questo il Purismo incontrerà successo (scuola)</a:t>
            </a:r>
          </a:p>
        </p:txBody>
      </p:sp>
      <p:sp>
        <p:nvSpPr>
          <p:cNvPr id="3" name="CasellaDiTesto 2"/>
          <p:cNvSpPr txBox="1"/>
          <p:nvPr/>
        </p:nvSpPr>
        <p:spPr>
          <a:xfrm>
            <a:off x="379827" y="688866"/>
            <a:ext cx="11071274" cy="646331"/>
          </a:xfrm>
          <a:prstGeom prst="rect">
            <a:avLst/>
          </a:prstGeom>
          <a:noFill/>
        </p:spPr>
        <p:txBody>
          <a:bodyPr wrap="square" rtlCol="0">
            <a:spAutoFit/>
          </a:bodyPr>
          <a:lstStyle/>
          <a:p>
            <a:pPr algn="ctr"/>
            <a:r>
              <a:rPr lang="it-IT" sz="3600" b="1" dirty="0"/>
              <a:t>VINCENZO MONTI </a:t>
            </a:r>
          </a:p>
        </p:txBody>
      </p:sp>
    </p:spTree>
    <p:extLst>
      <p:ext uri="{BB962C8B-B14F-4D97-AF65-F5344CB8AC3E}">
        <p14:creationId xmlns:p14="http://schemas.microsoft.com/office/powerpoint/2010/main" val="376353318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asellaDiTesto 1"/>
          <p:cNvSpPr txBox="1"/>
          <p:nvPr/>
        </p:nvSpPr>
        <p:spPr>
          <a:xfrm>
            <a:off x="239146" y="1135343"/>
            <a:ext cx="11493305" cy="1477328"/>
          </a:xfrm>
          <a:prstGeom prst="rect">
            <a:avLst/>
          </a:prstGeom>
          <a:noFill/>
        </p:spPr>
        <p:txBody>
          <a:bodyPr wrap="square" rtlCol="0">
            <a:spAutoFit/>
          </a:bodyPr>
          <a:lstStyle/>
          <a:p>
            <a:pPr algn="just"/>
            <a:r>
              <a:rPr lang="it-IT" sz="3000" dirty="0"/>
              <a:t>Quando Alessandro Manzoni decide di scrivere un romanzo storico sul modello di Walter Scott ha bisogno di un tono omogeneo per la narrazione e di una lingua per il discorso diretto di personaggi umili.</a:t>
            </a:r>
          </a:p>
        </p:txBody>
      </p:sp>
      <p:sp>
        <p:nvSpPr>
          <p:cNvPr id="3" name="CasellaDiTesto 2"/>
          <p:cNvSpPr txBox="1"/>
          <p:nvPr/>
        </p:nvSpPr>
        <p:spPr>
          <a:xfrm>
            <a:off x="379827" y="350855"/>
            <a:ext cx="11071274" cy="646331"/>
          </a:xfrm>
          <a:prstGeom prst="rect">
            <a:avLst/>
          </a:prstGeom>
          <a:noFill/>
        </p:spPr>
        <p:txBody>
          <a:bodyPr wrap="square" rtlCol="0">
            <a:spAutoFit/>
          </a:bodyPr>
          <a:lstStyle/>
          <a:p>
            <a:pPr algn="ctr"/>
            <a:r>
              <a:rPr lang="it-IT" sz="3600" b="1" dirty="0"/>
              <a:t>MANZONI DI FRONTE AL ROMANZO</a:t>
            </a:r>
          </a:p>
        </p:txBody>
      </p:sp>
      <p:sp>
        <p:nvSpPr>
          <p:cNvPr id="6" name="CasellaDiTesto 5">
            <a:extLst>
              <a:ext uri="{FF2B5EF4-FFF2-40B4-BE49-F238E27FC236}">
                <a16:creationId xmlns:a16="http://schemas.microsoft.com/office/drawing/2014/main" id="{21CCCE97-563B-40E6-AEBE-6769686C7DE9}"/>
              </a:ext>
            </a:extLst>
          </p:cNvPr>
          <p:cNvSpPr txBox="1"/>
          <p:nvPr/>
        </p:nvSpPr>
        <p:spPr>
          <a:xfrm>
            <a:off x="349347" y="2642455"/>
            <a:ext cx="11493305" cy="1938992"/>
          </a:xfrm>
          <a:prstGeom prst="rect">
            <a:avLst/>
          </a:prstGeom>
          <a:noFill/>
        </p:spPr>
        <p:txBody>
          <a:bodyPr wrap="square" rtlCol="0">
            <a:spAutoFit/>
          </a:bodyPr>
          <a:lstStyle/>
          <a:p>
            <a:pPr algn="just"/>
            <a:r>
              <a:rPr lang="it-IT" sz="3000" dirty="0"/>
              <a:t>Lettera a Claude </a:t>
            </a:r>
            <a:r>
              <a:rPr lang="it-IT" sz="3000" dirty="0" err="1"/>
              <a:t>Fauriel</a:t>
            </a:r>
            <a:r>
              <a:rPr lang="it-IT" sz="3000" dirty="0"/>
              <a:t> del 3 nov. 1821: a differenza di un francese, che può riferirsi a un uso comune, un italiano, se non è toscano, usa una lingua che non ha mai parlato e che non è adatta a trattare materie e idee moderne.</a:t>
            </a:r>
            <a:endParaRPr lang="it-IT" sz="3000" i="1" dirty="0"/>
          </a:p>
        </p:txBody>
      </p:sp>
      <p:sp>
        <p:nvSpPr>
          <p:cNvPr id="7" name="CasellaDiTesto 6">
            <a:extLst>
              <a:ext uri="{FF2B5EF4-FFF2-40B4-BE49-F238E27FC236}">
                <a16:creationId xmlns:a16="http://schemas.microsoft.com/office/drawing/2014/main" id="{E364B0B1-0B0E-489A-BED9-E3EF11770EB3}"/>
              </a:ext>
            </a:extLst>
          </p:cNvPr>
          <p:cNvSpPr txBox="1"/>
          <p:nvPr/>
        </p:nvSpPr>
        <p:spPr>
          <a:xfrm>
            <a:off x="239146" y="4611231"/>
            <a:ext cx="11493305" cy="2246769"/>
          </a:xfrm>
          <a:prstGeom prst="rect">
            <a:avLst/>
          </a:prstGeom>
          <a:noFill/>
        </p:spPr>
        <p:txBody>
          <a:bodyPr wrap="square" rtlCol="0">
            <a:spAutoFit/>
          </a:bodyPr>
          <a:lstStyle/>
          <a:p>
            <a:pPr algn="just"/>
            <a:r>
              <a:rPr lang="it-IT" sz="2800" dirty="0"/>
              <a:t>Il primo esperimento, che risale al </a:t>
            </a:r>
            <a:r>
              <a:rPr lang="it-IT" sz="2800" b="1" dirty="0"/>
              <a:t>1821-23</a:t>
            </a:r>
            <a:r>
              <a:rPr lang="it-IT" sz="2800" dirty="0"/>
              <a:t> e non viene dato alle stampe (</a:t>
            </a:r>
            <a:r>
              <a:rPr lang="it-IT" sz="2800" i="1" dirty="0"/>
              <a:t>Fermo e Lucia</a:t>
            </a:r>
            <a:r>
              <a:rPr lang="it-IT" sz="2800" dirty="0"/>
              <a:t>), non lo soddisfa (nell</a:t>
            </a:r>
            <a:r>
              <a:rPr lang="it-IT" sz="2800" i="1" dirty="0"/>
              <a:t>’Introduzione</a:t>
            </a:r>
            <a:r>
              <a:rPr lang="it-IT" sz="2800" dirty="0"/>
              <a:t>:</a:t>
            </a:r>
            <a:r>
              <a:rPr lang="it-IT" sz="2800" i="1" dirty="0"/>
              <a:t> «</a:t>
            </a:r>
            <a:r>
              <a:rPr lang="it-IT" sz="2800" dirty="0"/>
              <a:t>Scrivo male […] e se conoscessi il modo di scriver bene, non lascerei certo di porlo in opera»): è una lingua </a:t>
            </a:r>
            <a:r>
              <a:rPr lang="it-IT" sz="2800" b="1" dirty="0"/>
              <a:t>eclettica </a:t>
            </a:r>
            <a:r>
              <a:rPr lang="it-IT" sz="2800" dirty="0"/>
              <a:t>forgiata dall’autore, che mescola arcaismi, francesismi, lombardismi e colloquialismi toscani.</a:t>
            </a:r>
          </a:p>
        </p:txBody>
      </p:sp>
    </p:spTree>
    <p:extLst>
      <p:ext uri="{BB962C8B-B14F-4D97-AF65-F5344CB8AC3E}">
        <p14:creationId xmlns:p14="http://schemas.microsoft.com/office/powerpoint/2010/main" val="386755241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6"/>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7"/>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6" grpId="0"/>
      <p:bldP spid="7" grpId="0"/>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asellaDiTesto 1"/>
          <p:cNvSpPr txBox="1"/>
          <p:nvPr/>
        </p:nvSpPr>
        <p:spPr>
          <a:xfrm>
            <a:off x="239144" y="928948"/>
            <a:ext cx="11573029" cy="1815882"/>
          </a:xfrm>
          <a:prstGeom prst="rect">
            <a:avLst/>
          </a:prstGeom>
          <a:noFill/>
        </p:spPr>
        <p:txBody>
          <a:bodyPr wrap="square" rtlCol="0">
            <a:spAutoFit/>
          </a:bodyPr>
          <a:lstStyle/>
          <a:p>
            <a:pPr algn="just"/>
            <a:r>
              <a:rPr lang="it-IT" sz="2800" dirty="0"/>
              <a:t>1) </a:t>
            </a:r>
            <a:r>
              <a:rPr lang="it-IT" sz="2800" b="1" dirty="0"/>
              <a:t>arcaismi</a:t>
            </a:r>
            <a:r>
              <a:rPr lang="it-IT" sz="2800" dirty="0"/>
              <a:t>, spesso non intenzionali. Nella morfologia </a:t>
            </a:r>
            <a:r>
              <a:rPr lang="it-IT" sz="2800" i="1" dirty="0" err="1"/>
              <a:t>precesse</a:t>
            </a:r>
            <a:r>
              <a:rPr lang="it-IT" sz="2800" i="1" dirty="0"/>
              <a:t> </a:t>
            </a:r>
            <a:r>
              <a:rPr lang="it-IT" sz="2800" dirty="0"/>
              <a:t>‘precedette’, </a:t>
            </a:r>
            <a:r>
              <a:rPr lang="it-IT" sz="2800" i="1" dirty="0"/>
              <a:t>presse </a:t>
            </a:r>
            <a:r>
              <a:rPr lang="it-IT" sz="2800" dirty="0"/>
              <a:t>‘premette’, </a:t>
            </a:r>
            <a:r>
              <a:rPr lang="it-IT" sz="2800" i="1" dirty="0" err="1"/>
              <a:t>ponno</a:t>
            </a:r>
            <a:r>
              <a:rPr lang="it-IT" sz="2800" dirty="0"/>
              <a:t> ‘possono’; nel lessico </a:t>
            </a:r>
            <a:r>
              <a:rPr lang="it-IT" sz="2800" i="1" dirty="0"/>
              <a:t>abito </a:t>
            </a:r>
            <a:r>
              <a:rPr lang="it-IT" sz="2800" dirty="0"/>
              <a:t>‘abitudine’, </a:t>
            </a:r>
            <a:r>
              <a:rPr lang="it-IT" sz="2800" i="1" dirty="0"/>
              <a:t>apporsi </a:t>
            </a:r>
            <a:r>
              <a:rPr lang="it-IT" sz="2800" dirty="0"/>
              <a:t>‘indovinare’, </a:t>
            </a:r>
            <a:r>
              <a:rPr lang="it-IT" sz="2800" i="1" dirty="0"/>
              <a:t>tampoco </a:t>
            </a:r>
            <a:r>
              <a:rPr lang="it-IT" sz="2800" dirty="0"/>
              <a:t>‘tanto </a:t>
            </a:r>
            <a:r>
              <a:rPr lang="it-IT" sz="2800" dirty="0" err="1"/>
              <a:t>meno’</a:t>
            </a:r>
            <a:r>
              <a:rPr lang="it-IT" sz="2800" dirty="0"/>
              <a:t>; nella sintassi l’</a:t>
            </a:r>
            <a:r>
              <a:rPr lang="it-IT" sz="2800" dirty="0" err="1"/>
              <a:t>inf</a:t>
            </a:r>
            <a:r>
              <a:rPr lang="it-IT" sz="2800" dirty="0"/>
              <a:t>. con sogg. espresso (</a:t>
            </a:r>
            <a:r>
              <a:rPr lang="it-IT" sz="2800" i="1" dirty="0"/>
              <a:t>vide quello esser un luogo abitato</a:t>
            </a:r>
            <a:r>
              <a:rPr lang="it-IT" sz="2800" dirty="0"/>
              <a:t>) o </a:t>
            </a:r>
            <a:r>
              <a:rPr lang="it-IT" sz="2800" i="1" dirty="0"/>
              <a:t>in + gerundio </a:t>
            </a:r>
            <a:r>
              <a:rPr lang="it-IT" sz="2800" dirty="0"/>
              <a:t>(</a:t>
            </a:r>
            <a:r>
              <a:rPr lang="it-IT" sz="2800" i="1" dirty="0"/>
              <a:t>in passando </a:t>
            </a:r>
            <a:r>
              <a:rPr lang="it-IT" sz="2800" dirty="0"/>
              <a:t>‘nel passare’).</a:t>
            </a:r>
          </a:p>
        </p:txBody>
      </p:sp>
      <p:sp>
        <p:nvSpPr>
          <p:cNvPr id="3" name="CasellaDiTesto 2"/>
          <p:cNvSpPr txBox="1"/>
          <p:nvPr/>
        </p:nvSpPr>
        <p:spPr>
          <a:xfrm>
            <a:off x="379827" y="282617"/>
            <a:ext cx="11071274" cy="646331"/>
          </a:xfrm>
          <a:prstGeom prst="rect">
            <a:avLst/>
          </a:prstGeom>
          <a:noFill/>
        </p:spPr>
        <p:txBody>
          <a:bodyPr wrap="square" rtlCol="0">
            <a:spAutoFit/>
          </a:bodyPr>
          <a:lstStyle/>
          <a:p>
            <a:pPr algn="ctr"/>
            <a:r>
              <a:rPr lang="it-IT" sz="3600" b="1" dirty="0"/>
              <a:t>FERMO E LUCIA</a:t>
            </a:r>
          </a:p>
        </p:txBody>
      </p:sp>
      <p:sp>
        <p:nvSpPr>
          <p:cNvPr id="6" name="CasellaDiTesto 5">
            <a:extLst>
              <a:ext uri="{FF2B5EF4-FFF2-40B4-BE49-F238E27FC236}">
                <a16:creationId xmlns:a16="http://schemas.microsoft.com/office/drawing/2014/main" id="{21CCCE97-563B-40E6-AEBE-6769686C7DE9}"/>
              </a:ext>
            </a:extLst>
          </p:cNvPr>
          <p:cNvSpPr txBox="1"/>
          <p:nvPr/>
        </p:nvSpPr>
        <p:spPr>
          <a:xfrm>
            <a:off x="234456" y="2696109"/>
            <a:ext cx="11573029" cy="1384995"/>
          </a:xfrm>
          <a:prstGeom prst="rect">
            <a:avLst/>
          </a:prstGeom>
          <a:noFill/>
        </p:spPr>
        <p:txBody>
          <a:bodyPr wrap="square" rtlCol="0">
            <a:spAutoFit/>
          </a:bodyPr>
          <a:lstStyle/>
          <a:p>
            <a:pPr algn="just"/>
            <a:r>
              <a:rPr lang="it-IT" sz="2800" dirty="0"/>
              <a:t>2) Molte forme </a:t>
            </a:r>
            <a:r>
              <a:rPr lang="it-IT" sz="2800" b="1" dirty="0"/>
              <a:t>toscane popolareggianti</a:t>
            </a:r>
            <a:r>
              <a:rPr lang="it-IT" sz="2800" dirty="0"/>
              <a:t>, non ricavate dall’uso vivo ma dalla tradizioni letteraria comica: </a:t>
            </a:r>
            <a:r>
              <a:rPr lang="it-IT" sz="2800" i="1" dirty="0"/>
              <a:t>gagnolare </a:t>
            </a:r>
            <a:r>
              <a:rPr lang="it-IT" sz="2800" dirty="0"/>
              <a:t>‘lamentarsi’, </a:t>
            </a:r>
            <a:r>
              <a:rPr lang="it-IT" sz="2800" i="1" dirty="0"/>
              <a:t>pappolata </a:t>
            </a:r>
            <a:r>
              <a:rPr lang="it-IT" sz="2800" dirty="0"/>
              <a:t>‘sciocchezza’. Spesso questo genera il ricorso a espressioni desuete (</a:t>
            </a:r>
            <a:r>
              <a:rPr lang="it-IT" sz="2800" i="1" dirty="0"/>
              <a:t>musare </a:t>
            </a:r>
            <a:r>
              <a:rPr lang="it-IT" sz="2800" dirty="0"/>
              <a:t>‘bighellonare’).</a:t>
            </a:r>
            <a:endParaRPr lang="it-IT" sz="2800" i="1" dirty="0"/>
          </a:p>
        </p:txBody>
      </p:sp>
      <p:sp>
        <p:nvSpPr>
          <p:cNvPr id="7" name="CasellaDiTesto 6">
            <a:extLst>
              <a:ext uri="{FF2B5EF4-FFF2-40B4-BE49-F238E27FC236}">
                <a16:creationId xmlns:a16="http://schemas.microsoft.com/office/drawing/2014/main" id="{E364B0B1-0B0E-489A-BED9-E3EF11770EB3}"/>
              </a:ext>
            </a:extLst>
          </p:cNvPr>
          <p:cNvSpPr txBox="1"/>
          <p:nvPr/>
        </p:nvSpPr>
        <p:spPr>
          <a:xfrm>
            <a:off x="239144" y="4083767"/>
            <a:ext cx="11633988" cy="1384995"/>
          </a:xfrm>
          <a:prstGeom prst="rect">
            <a:avLst/>
          </a:prstGeom>
          <a:noFill/>
        </p:spPr>
        <p:txBody>
          <a:bodyPr wrap="square" rtlCol="0">
            <a:spAutoFit/>
          </a:bodyPr>
          <a:lstStyle/>
          <a:p>
            <a:pPr algn="just"/>
            <a:r>
              <a:rPr lang="it-IT" sz="2800" dirty="0"/>
              <a:t>3) </a:t>
            </a:r>
            <a:r>
              <a:rPr lang="it-IT" sz="2800" b="1" dirty="0"/>
              <a:t>francesismi</a:t>
            </a:r>
            <a:r>
              <a:rPr lang="it-IT" sz="2800" dirty="0"/>
              <a:t>: pochi nel lessico </a:t>
            </a:r>
            <a:r>
              <a:rPr lang="it-IT" sz="2800" i="1" dirty="0"/>
              <a:t>(</a:t>
            </a:r>
            <a:r>
              <a:rPr lang="it-IT" sz="2800" i="1" dirty="0" err="1"/>
              <a:t>inesecuzione</a:t>
            </a:r>
            <a:r>
              <a:rPr lang="it-IT" sz="2800" i="1" dirty="0"/>
              <a:t>) </a:t>
            </a:r>
            <a:r>
              <a:rPr lang="it-IT" sz="2800" dirty="0"/>
              <a:t>e nella morfologia </a:t>
            </a:r>
            <a:r>
              <a:rPr lang="it-IT" sz="2800" i="1" dirty="0"/>
              <a:t>(qualche </a:t>
            </a:r>
            <a:r>
              <a:rPr lang="it-IT" sz="2800" dirty="0"/>
              <a:t>usato al plurale:</a:t>
            </a:r>
            <a:r>
              <a:rPr lang="it-IT" sz="2800" i="1" dirty="0"/>
              <a:t> qualche</a:t>
            </a:r>
            <a:r>
              <a:rPr lang="it-IT" sz="2800" dirty="0"/>
              <a:t> </a:t>
            </a:r>
            <a:r>
              <a:rPr lang="it-IT" sz="2800" i="1" dirty="0"/>
              <a:t>momenti </a:t>
            </a:r>
            <a:r>
              <a:rPr lang="it-IT" sz="2800" i="1" dirty="0" err="1"/>
              <a:t>gaj</a:t>
            </a:r>
            <a:r>
              <a:rPr lang="it-IT" sz="2800" i="1" dirty="0"/>
              <a:t>)</a:t>
            </a:r>
            <a:r>
              <a:rPr lang="it-IT" sz="2800" dirty="0"/>
              <a:t>, più numerosi nella sintassi </a:t>
            </a:r>
            <a:r>
              <a:rPr lang="it-IT" sz="2800" i="1" dirty="0"/>
              <a:t>avvisare a</a:t>
            </a:r>
            <a:r>
              <a:rPr lang="it-IT" sz="2800" dirty="0"/>
              <a:t>, </a:t>
            </a:r>
            <a:r>
              <a:rPr lang="it-IT" sz="2800" i="1" dirty="0"/>
              <a:t>il rispetto il più puro </a:t>
            </a:r>
            <a:r>
              <a:rPr lang="it-IT" sz="2800" dirty="0"/>
              <a:t>(superlativo con doppio articolo).</a:t>
            </a:r>
            <a:endParaRPr lang="it-IT" sz="2800" i="1" dirty="0"/>
          </a:p>
        </p:txBody>
      </p:sp>
      <p:sp>
        <p:nvSpPr>
          <p:cNvPr id="8" name="CasellaDiTesto 7">
            <a:extLst>
              <a:ext uri="{FF2B5EF4-FFF2-40B4-BE49-F238E27FC236}">
                <a16:creationId xmlns:a16="http://schemas.microsoft.com/office/drawing/2014/main" id="{6A03DCDC-9922-4087-BD9E-21B58371CD0C}"/>
              </a:ext>
            </a:extLst>
          </p:cNvPr>
          <p:cNvSpPr txBox="1"/>
          <p:nvPr/>
        </p:nvSpPr>
        <p:spPr>
          <a:xfrm>
            <a:off x="168811" y="5417379"/>
            <a:ext cx="11704321" cy="1384995"/>
          </a:xfrm>
          <a:prstGeom prst="rect">
            <a:avLst/>
          </a:prstGeom>
          <a:noFill/>
        </p:spPr>
        <p:txBody>
          <a:bodyPr wrap="square" rtlCol="0">
            <a:spAutoFit/>
          </a:bodyPr>
          <a:lstStyle/>
          <a:p>
            <a:pPr algn="just"/>
            <a:r>
              <a:rPr lang="it-IT" sz="2800" dirty="0"/>
              <a:t>4) Notevole presenza di </a:t>
            </a:r>
            <a:r>
              <a:rPr lang="it-IT" sz="2800" b="1" dirty="0" err="1"/>
              <a:t>milanesismi</a:t>
            </a:r>
            <a:r>
              <a:rPr lang="it-IT" sz="2800" dirty="0"/>
              <a:t>: fonetici (scempiamento </a:t>
            </a:r>
            <a:r>
              <a:rPr lang="it-IT" sz="2800" i="1" dirty="0" err="1"/>
              <a:t>abachiare</a:t>
            </a:r>
            <a:r>
              <a:rPr lang="it-IT" sz="2800" i="1" dirty="0"/>
              <a:t> </a:t>
            </a:r>
            <a:r>
              <a:rPr lang="it-IT" sz="2800" dirty="0"/>
              <a:t>e ipercorrettismo </a:t>
            </a:r>
            <a:r>
              <a:rPr lang="it-IT" sz="2800" i="1" dirty="0" err="1"/>
              <a:t>cappriccio</a:t>
            </a:r>
            <a:r>
              <a:rPr lang="it-IT" sz="2800" i="1" dirty="0"/>
              <a:t>)</a:t>
            </a:r>
            <a:r>
              <a:rPr lang="it-IT" sz="2800" dirty="0"/>
              <a:t>, sintattici </a:t>
            </a:r>
            <a:r>
              <a:rPr lang="it-IT" sz="2800" i="1" dirty="0"/>
              <a:t>(la Lucia), </a:t>
            </a:r>
            <a:r>
              <a:rPr lang="it-IT" sz="2800" dirty="0"/>
              <a:t>ma soprattutto lessicali (</a:t>
            </a:r>
            <a:r>
              <a:rPr lang="it-IT" sz="2800" i="1" dirty="0" err="1"/>
              <a:t>martoraccio</a:t>
            </a:r>
            <a:r>
              <a:rPr lang="it-IT" sz="2800" dirty="0"/>
              <a:t> ‘uomo bonario’, </a:t>
            </a:r>
            <a:r>
              <a:rPr lang="it-IT" sz="2800" i="1" dirty="0"/>
              <a:t>marrone </a:t>
            </a:r>
            <a:r>
              <a:rPr lang="it-IT" sz="2800" dirty="0"/>
              <a:t>‘sbaglio’, </a:t>
            </a:r>
            <a:r>
              <a:rPr lang="it-IT" sz="2800" i="1" dirty="0"/>
              <a:t>restare di stucco</a:t>
            </a:r>
            <a:r>
              <a:rPr lang="it-IT" sz="2800" dirty="0"/>
              <a:t>, </a:t>
            </a:r>
            <a:r>
              <a:rPr lang="it-IT" sz="2800" i="1"/>
              <a:t>bugiarderia</a:t>
            </a:r>
            <a:r>
              <a:rPr lang="it-IT" sz="2800"/>
              <a:t>).</a:t>
            </a:r>
            <a:endParaRPr lang="it-IT" sz="2800" i="1" dirty="0"/>
          </a:p>
        </p:txBody>
      </p:sp>
    </p:spTree>
    <p:extLst>
      <p:ext uri="{BB962C8B-B14F-4D97-AF65-F5344CB8AC3E}">
        <p14:creationId xmlns:p14="http://schemas.microsoft.com/office/powerpoint/2010/main" val="275227664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6"/>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7"/>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8"/>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6" grpId="0"/>
      <p:bldP spid="7" grpId="0"/>
      <p:bldP spid="8" grpId="0"/>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asellaDiTesto 1"/>
          <p:cNvSpPr txBox="1"/>
          <p:nvPr/>
        </p:nvSpPr>
        <p:spPr>
          <a:xfrm>
            <a:off x="173497" y="904854"/>
            <a:ext cx="11573029" cy="1384995"/>
          </a:xfrm>
          <a:prstGeom prst="rect">
            <a:avLst/>
          </a:prstGeom>
          <a:noFill/>
        </p:spPr>
        <p:txBody>
          <a:bodyPr wrap="square" rtlCol="0">
            <a:spAutoFit/>
          </a:bodyPr>
          <a:lstStyle/>
          <a:p>
            <a:pPr algn="just"/>
            <a:r>
              <a:rPr lang="it-IT" sz="2800" dirty="0"/>
              <a:t>Una seconda fase della riflessione manzoniana va dal 1824 al 1827 e porta alla prima edizione dei </a:t>
            </a:r>
            <a:r>
              <a:rPr lang="it-IT" sz="2800" b="1" i="1" dirty="0"/>
              <a:t>Promessi sposi </a:t>
            </a:r>
            <a:r>
              <a:rPr lang="it-IT" sz="2800" dirty="0"/>
              <a:t>(in tre tomi, dal </a:t>
            </a:r>
            <a:r>
              <a:rPr lang="it-IT" sz="2800" b="1" dirty="0"/>
              <a:t>1825 al 1827</a:t>
            </a:r>
            <a:r>
              <a:rPr lang="it-IT" sz="2800" dirty="0"/>
              <a:t>).Non una semplice revisione, ma una nuova vicenda anche sul piano narrativo. </a:t>
            </a:r>
          </a:p>
        </p:txBody>
      </p:sp>
      <p:sp>
        <p:nvSpPr>
          <p:cNvPr id="3" name="CasellaDiTesto 2"/>
          <p:cNvSpPr txBox="1"/>
          <p:nvPr/>
        </p:nvSpPr>
        <p:spPr>
          <a:xfrm>
            <a:off x="379827" y="350855"/>
            <a:ext cx="11071274" cy="646331"/>
          </a:xfrm>
          <a:prstGeom prst="rect">
            <a:avLst/>
          </a:prstGeom>
          <a:noFill/>
        </p:spPr>
        <p:txBody>
          <a:bodyPr wrap="square" rtlCol="0">
            <a:spAutoFit/>
          </a:bodyPr>
          <a:lstStyle/>
          <a:p>
            <a:pPr algn="ctr"/>
            <a:r>
              <a:rPr lang="it-IT" sz="3600" b="1" dirty="0"/>
              <a:t>LA VENTISETTANA</a:t>
            </a:r>
          </a:p>
        </p:txBody>
      </p:sp>
      <p:sp>
        <p:nvSpPr>
          <p:cNvPr id="6" name="CasellaDiTesto 5">
            <a:extLst>
              <a:ext uri="{FF2B5EF4-FFF2-40B4-BE49-F238E27FC236}">
                <a16:creationId xmlns:a16="http://schemas.microsoft.com/office/drawing/2014/main" id="{21CCCE97-563B-40E6-AEBE-6769686C7DE9}"/>
              </a:ext>
            </a:extLst>
          </p:cNvPr>
          <p:cNvSpPr txBox="1"/>
          <p:nvPr/>
        </p:nvSpPr>
        <p:spPr>
          <a:xfrm>
            <a:off x="173495" y="2231076"/>
            <a:ext cx="11573029" cy="1815882"/>
          </a:xfrm>
          <a:prstGeom prst="rect">
            <a:avLst/>
          </a:prstGeom>
          <a:noFill/>
        </p:spPr>
        <p:txBody>
          <a:bodyPr wrap="square" rtlCol="0">
            <a:spAutoFit/>
          </a:bodyPr>
          <a:lstStyle/>
          <a:p>
            <a:pPr algn="just"/>
            <a:r>
              <a:rPr lang="it-IT" sz="2800" dirty="0"/>
              <a:t>Cambiamento di prospettiva: l’autore non deve più plasmare una lingua, ma deve adottare una lingua realmente esistente e viva (dall’individuo alla società), e questa lingua sarà il toscano. All’indomani del fallimento dei moti del 1821 si tratta anche di una scelta politica: indicare un modello di italiano.</a:t>
            </a:r>
            <a:endParaRPr lang="it-IT" sz="2800" i="1" dirty="0"/>
          </a:p>
        </p:txBody>
      </p:sp>
      <p:sp>
        <p:nvSpPr>
          <p:cNvPr id="8" name="CasellaDiTesto 7">
            <a:extLst>
              <a:ext uri="{FF2B5EF4-FFF2-40B4-BE49-F238E27FC236}">
                <a16:creationId xmlns:a16="http://schemas.microsoft.com/office/drawing/2014/main" id="{6A03DCDC-9922-4087-BD9E-21B58371CD0C}"/>
              </a:ext>
            </a:extLst>
          </p:cNvPr>
          <p:cNvSpPr txBox="1"/>
          <p:nvPr/>
        </p:nvSpPr>
        <p:spPr>
          <a:xfrm>
            <a:off x="173495" y="3986839"/>
            <a:ext cx="11704321" cy="2677656"/>
          </a:xfrm>
          <a:prstGeom prst="rect">
            <a:avLst/>
          </a:prstGeom>
          <a:noFill/>
        </p:spPr>
        <p:txBody>
          <a:bodyPr wrap="square" rtlCol="0">
            <a:spAutoFit/>
          </a:bodyPr>
          <a:lstStyle/>
          <a:p>
            <a:pPr algn="just"/>
            <a:r>
              <a:rPr lang="it-IT" sz="2800" dirty="0"/>
              <a:t>Come può uno scrittore milanese individuare il toscano dell’uso? Manzoni intraprende un lavoro di ricerca sui testi, attraverso lo spoglio della </a:t>
            </a:r>
            <a:r>
              <a:rPr lang="it-IT" sz="2800" i="1" dirty="0"/>
              <a:t>Crusca veronese</a:t>
            </a:r>
            <a:r>
              <a:rPr lang="it-IT" sz="2800" dirty="0"/>
              <a:t>, del </a:t>
            </a:r>
            <a:r>
              <a:rPr lang="it-IT" sz="2800" i="1" dirty="0"/>
              <a:t>Vocabolario milanese </a:t>
            </a:r>
            <a:r>
              <a:rPr lang="it-IT" sz="2800" dirty="0"/>
              <a:t>di Francesco Cherubini e la lettura di autori toscani comici del Cinque e Seicento. Quello che cerca di individuare non è il modo popolare o espressionistica, ma il termine «normale», il </a:t>
            </a:r>
            <a:r>
              <a:rPr lang="it-IT" sz="2800" b="1" dirty="0"/>
              <a:t>tono medio </a:t>
            </a:r>
            <a:r>
              <a:rPr lang="it-IT" sz="2800" dirty="0"/>
              <a:t>per trasferire in toscano ciò che direbbe spontaneamente in milanese.</a:t>
            </a:r>
          </a:p>
        </p:txBody>
      </p:sp>
    </p:spTree>
    <p:extLst>
      <p:ext uri="{BB962C8B-B14F-4D97-AF65-F5344CB8AC3E}">
        <p14:creationId xmlns:p14="http://schemas.microsoft.com/office/powerpoint/2010/main" val="273258184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6"/>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8"/>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6" grpId="0"/>
      <p:bldP spid="8" grpId="0"/>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asellaDiTesto 2"/>
          <p:cNvSpPr txBox="1"/>
          <p:nvPr/>
        </p:nvSpPr>
        <p:spPr>
          <a:xfrm>
            <a:off x="379827" y="261475"/>
            <a:ext cx="11071274" cy="646331"/>
          </a:xfrm>
          <a:prstGeom prst="rect">
            <a:avLst/>
          </a:prstGeom>
          <a:noFill/>
        </p:spPr>
        <p:txBody>
          <a:bodyPr wrap="square" rtlCol="0">
            <a:spAutoFit/>
          </a:bodyPr>
          <a:lstStyle/>
          <a:p>
            <a:pPr algn="ctr"/>
            <a:r>
              <a:rPr lang="it-IT" sz="3600" b="1" dirty="0"/>
              <a:t>LA VENTISETTANA</a:t>
            </a:r>
          </a:p>
        </p:txBody>
      </p:sp>
      <p:sp>
        <p:nvSpPr>
          <p:cNvPr id="8" name="CasellaDiTesto 7">
            <a:extLst>
              <a:ext uri="{FF2B5EF4-FFF2-40B4-BE49-F238E27FC236}">
                <a16:creationId xmlns:a16="http://schemas.microsoft.com/office/drawing/2014/main" id="{6A03DCDC-9922-4087-BD9E-21B58371CD0C}"/>
              </a:ext>
            </a:extLst>
          </p:cNvPr>
          <p:cNvSpPr txBox="1"/>
          <p:nvPr/>
        </p:nvSpPr>
        <p:spPr>
          <a:xfrm>
            <a:off x="208672" y="2813271"/>
            <a:ext cx="11704321" cy="3970318"/>
          </a:xfrm>
          <a:prstGeom prst="rect">
            <a:avLst/>
          </a:prstGeom>
          <a:noFill/>
        </p:spPr>
        <p:txBody>
          <a:bodyPr wrap="square" rtlCol="0">
            <a:spAutoFit/>
          </a:bodyPr>
          <a:lstStyle/>
          <a:p>
            <a:pPr algn="just"/>
            <a:r>
              <a:rPr lang="it-IT" sz="2800" dirty="0"/>
              <a:t>Il settore che mostra una vera rivoluzione è la </a:t>
            </a:r>
            <a:r>
              <a:rPr lang="it-IT" sz="2800" b="1" dirty="0"/>
              <a:t>sintassi</a:t>
            </a:r>
            <a:r>
              <a:rPr lang="it-IT" sz="2800" dirty="0"/>
              <a:t>: </a:t>
            </a:r>
          </a:p>
          <a:p>
            <a:pPr marL="457200" indent="-457200" algn="just">
              <a:buFont typeface="Arial" panose="020B0604020202020204" pitchFamily="34" charset="0"/>
              <a:buChar char="•"/>
            </a:pPr>
            <a:r>
              <a:rPr lang="it-IT" sz="2800" dirty="0"/>
              <a:t>nella narrazione sintassi più duttile (frasi nominali: </a:t>
            </a:r>
            <a:r>
              <a:rPr lang="it-IT" sz="2800" i="1" dirty="0"/>
              <a:t>A ogni passo, botteghe chiuse; le fabbriche in gran parte deserte; le vie, un indicibile spettacolo</a:t>
            </a:r>
            <a:r>
              <a:rPr lang="it-IT" sz="2800" dirty="0"/>
              <a:t>) </a:t>
            </a:r>
          </a:p>
          <a:p>
            <a:pPr marL="457200" indent="-457200" algn="just">
              <a:buFont typeface="Arial" panose="020B0604020202020204" pitchFamily="34" charset="0"/>
              <a:buChar char="•"/>
            </a:pPr>
            <a:r>
              <a:rPr lang="it-IT" sz="2800" dirty="0"/>
              <a:t>nei dialoghi accentua tutti i fenomeni di </a:t>
            </a:r>
            <a:r>
              <a:rPr lang="it-IT" sz="2800" b="1" dirty="0"/>
              <a:t>riproduzione dell’oralità</a:t>
            </a:r>
          </a:p>
          <a:p>
            <a:pPr algn="just"/>
            <a:r>
              <a:rPr lang="it-IT" sz="2800" i="1" dirty="0"/>
              <a:t>     - </a:t>
            </a:r>
            <a:r>
              <a:rPr lang="it-IT" sz="2800" dirty="0"/>
              <a:t>dislocazioni</a:t>
            </a:r>
            <a:r>
              <a:rPr lang="it-IT" sz="2800" i="1" dirty="0"/>
              <a:t> </a:t>
            </a:r>
            <a:r>
              <a:rPr lang="it-IT" sz="2800" dirty="0"/>
              <a:t>a</a:t>
            </a:r>
            <a:r>
              <a:rPr lang="it-IT" sz="2800" i="1" dirty="0"/>
              <a:t> </a:t>
            </a:r>
            <a:r>
              <a:rPr lang="it-IT" sz="2800" dirty="0"/>
              <a:t>sinistra</a:t>
            </a:r>
            <a:r>
              <a:rPr lang="it-IT" sz="2800" i="1" dirty="0"/>
              <a:t> (il coraggio, uno non se lo può dare)</a:t>
            </a:r>
          </a:p>
          <a:p>
            <a:pPr algn="just"/>
            <a:r>
              <a:rPr lang="it-IT" sz="2800" i="1" dirty="0"/>
              <a:t>     - </a:t>
            </a:r>
            <a:r>
              <a:rPr lang="it-IT" sz="2800" dirty="0"/>
              <a:t>anacoluti</a:t>
            </a:r>
            <a:r>
              <a:rPr lang="it-IT" sz="2800" i="1" dirty="0"/>
              <a:t> (Non sapete che i soldati, è il loro mestiere prendere le fortezze?)</a:t>
            </a:r>
          </a:p>
          <a:p>
            <a:pPr algn="just"/>
            <a:r>
              <a:rPr lang="it-IT" sz="2800" i="1" dirty="0"/>
              <a:t>     - che </a:t>
            </a:r>
            <a:r>
              <a:rPr lang="it-IT" sz="2800" dirty="0"/>
              <a:t>polivalente</a:t>
            </a:r>
            <a:r>
              <a:rPr lang="it-IT" sz="2800" i="1" dirty="0"/>
              <a:t> (bisogna andar da </a:t>
            </a:r>
            <a:r>
              <a:rPr lang="it-IT" sz="2800" i="1" dirty="0" err="1"/>
              <a:t>Ferrer</a:t>
            </a:r>
            <a:r>
              <a:rPr lang="it-IT" sz="2800" i="1" dirty="0"/>
              <a:t>, che quegli è un galantuomo)</a:t>
            </a:r>
          </a:p>
          <a:p>
            <a:pPr algn="just"/>
            <a:r>
              <a:rPr lang="it-IT" sz="2800" i="1" dirty="0"/>
              <a:t>     - </a:t>
            </a:r>
            <a:r>
              <a:rPr lang="it-IT" sz="2800" dirty="0"/>
              <a:t>sconcordanze</a:t>
            </a:r>
            <a:r>
              <a:rPr lang="it-IT" sz="2800" i="1" dirty="0"/>
              <a:t> (soldati non ne verrà)</a:t>
            </a:r>
          </a:p>
          <a:p>
            <a:pPr algn="just"/>
            <a:r>
              <a:rPr lang="it-IT" sz="2800" i="1" dirty="0"/>
              <a:t>     - </a:t>
            </a:r>
            <a:r>
              <a:rPr lang="it-IT" sz="2800" dirty="0"/>
              <a:t>frasi</a:t>
            </a:r>
            <a:r>
              <a:rPr lang="it-IT" sz="2800" i="1" dirty="0"/>
              <a:t> </a:t>
            </a:r>
            <a:r>
              <a:rPr lang="it-IT" sz="2800" dirty="0"/>
              <a:t>scisse</a:t>
            </a:r>
            <a:r>
              <a:rPr lang="it-IT" sz="2800" i="1" dirty="0"/>
              <a:t> </a:t>
            </a:r>
            <a:r>
              <a:rPr lang="it-IT" sz="2800" dirty="0"/>
              <a:t>(</a:t>
            </a:r>
            <a:r>
              <a:rPr lang="it-IT" sz="2800" i="1" dirty="0"/>
              <a:t>non è che sia la badessa)</a:t>
            </a:r>
          </a:p>
        </p:txBody>
      </p:sp>
      <p:sp>
        <p:nvSpPr>
          <p:cNvPr id="2" name="CasellaDiTesto 1">
            <a:extLst>
              <a:ext uri="{FF2B5EF4-FFF2-40B4-BE49-F238E27FC236}">
                <a16:creationId xmlns:a16="http://schemas.microsoft.com/office/drawing/2014/main" id="{440CA403-183F-40F2-877F-4A6D0549607D}"/>
              </a:ext>
            </a:extLst>
          </p:cNvPr>
          <p:cNvSpPr txBox="1"/>
          <p:nvPr/>
        </p:nvSpPr>
        <p:spPr>
          <a:xfrm>
            <a:off x="208672" y="966732"/>
            <a:ext cx="11633988" cy="1815882"/>
          </a:xfrm>
          <a:prstGeom prst="rect">
            <a:avLst/>
          </a:prstGeom>
          <a:noFill/>
        </p:spPr>
        <p:txBody>
          <a:bodyPr wrap="square" rtlCol="0">
            <a:spAutoFit/>
          </a:bodyPr>
          <a:lstStyle/>
          <a:p>
            <a:pPr algn="just"/>
            <a:r>
              <a:rPr lang="it-IT" sz="2800" dirty="0"/>
              <a:t>Il risultato è definito da Manzoni stesso «toscano-milanese». Nella sua ricerca valorizza le </a:t>
            </a:r>
            <a:r>
              <a:rPr lang="it-IT" sz="2800" b="1" dirty="0"/>
              <a:t>coincidenze tra toscano e milanese </a:t>
            </a:r>
            <a:r>
              <a:rPr lang="it-IT" sz="2800" dirty="0"/>
              <a:t>(</a:t>
            </a:r>
            <a:r>
              <a:rPr lang="it-IT" sz="2800" i="1" dirty="0"/>
              <a:t>testa busa, mettere in castello, minchionare</a:t>
            </a:r>
            <a:r>
              <a:rPr lang="it-IT" sz="2800" dirty="0"/>
              <a:t>). Scompaiono arcaismi fonomorfologici e lessicali come </a:t>
            </a:r>
            <a:r>
              <a:rPr lang="it-IT" sz="2800" i="1" dirty="0"/>
              <a:t>presse</a:t>
            </a:r>
            <a:r>
              <a:rPr lang="it-IT" sz="2800" dirty="0"/>
              <a:t>, </a:t>
            </a:r>
            <a:r>
              <a:rPr lang="it-IT" sz="2800" i="1" dirty="0"/>
              <a:t>apporsi, musando </a:t>
            </a:r>
            <a:r>
              <a:rPr lang="it-IT" sz="2800" dirty="0"/>
              <a:t>ma ne restano altri come </a:t>
            </a:r>
            <a:r>
              <a:rPr lang="it-IT" sz="2800" i="1" dirty="0"/>
              <a:t>abito</a:t>
            </a:r>
            <a:r>
              <a:rPr lang="it-IT" sz="2800" dirty="0"/>
              <a:t>, </a:t>
            </a:r>
            <a:r>
              <a:rPr lang="it-IT" sz="2800" i="1" dirty="0" err="1"/>
              <a:t>ponno</a:t>
            </a:r>
            <a:r>
              <a:rPr lang="it-IT" sz="2800" dirty="0"/>
              <a:t>, </a:t>
            </a:r>
            <a:r>
              <a:rPr lang="it-IT" sz="2800" i="1" dirty="0"/>
              <a:t>nimico</a:t>
            </a:r>
            <a:r>
              <a:rPr lang="it-IT" sz="2800" dirty="0"/>
              <a:t>,</a:t>
            </a:r>
            <a:r>
              <a:rPr lang="it-IT" sz="2800" i="1" dirty="0"/>
              <a:t> </a:t>
            </a:r>
            <a:r>
              <a:rPr lang="it-IT" sz="2800" i="1" dirty="0" err="1"/>
              <a:t>sciaurato</a:t>
            </a:r>
            <a:r>
              <a:rPr lang="it-IT" sz="2800" i="1" dirty="0"/>
              <a:t>.</a:t>
            </a:r>
          </a:p>
        </p:txBody>
      </p:sp>
    </p:spTree>
    <p:extLst>
      <p:ext uri="{BB962C8B-B14F-4D97-AF65-F5344CB8AC3E}">
        <p14:creationId xmlns:p14="http://schemas.microsoft.com/office/powerpoint/2010/main" val="354904858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8"/>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8" grpId="0"/>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asellaDiTesto 1"/>
          <p:cNvSpPr txBox="1"/>
          <p:nvPr/>
        </p:nvSpPr>
        <p:spPr>
          <a:xfrm>
            <a:off x="173496" y="856846"/>
            <a:ext cx="11573029" cy="1477328"/>
          </a:xfrm>
          <a:prstGeom prst="rect">
            <a:avLst/>
          </a:prstGeom>
          <a:noFill/>
        </p:spPr>
        <p:txBody>
          <a:bodyPr wrap="square" rtlCol="0">
            <a:spAutoFit/>
          </a:bodyPr>
          <a:lstStyle/>
          <a:p>
            <a:pPr algn="just"/>
            <a:r>
              <a:rPr lang="it-IT" sz="3000" dirty="0"/>
              <a:t>La tappa decisiva è il trasferimento a Firenze dal 1827. Inizierà un lungo lavoro di riscrittura, con il parere di consulenti sia popolari (Emilia Luti) sia colti (Borghi, </a:t>
            </a:r>
            <a:r>
              <a:rPr lang="it-IT" sz="3000" dirty="0" err="1"/>
              <a:t>Cioni</a:t>
            </a:r>
            <a:r>
              <a:rPr lang="it-IT" sz="3000" dirty="0"/>
              <a:t>, Niccolini), per arrivare al </a:t>
            </a:r>
            <a:r>
              <a:rPr lang="it-IT" sz="3000" b="1" dirty="0"/>
              <a:t>fiorentino dell’uso colto</a:t>
            </a:r>
          </a:p>
        </p:txBody>
      </p:sp>
      <p:sp>
        <p:nvSpPr>
          <p:cNvPr id="3" name="CasellaDiTesto 2"/>
          <p:cNvSpPr txBox="1"/>
          <p:nvPr/>
        </p:nvSpPr>
        <p:spPr>
          <a:xfrm>
            <a:off x="424374" y="262361"/>
            <a:ext cx="11071274" cy="646331"/>
          </a:xfrm>
          <a:prstGeom prst="rect">
            <a:avLst/>
          </a:prstGeom>
          <a:noFill/>
        </p:spPr>
        <p:txBody>
          <a:bodyPr wrap="square" rtlCol="0">
            <a:spAutoFit/>
          </a:bodyPr>
          <a:lstStyle/>
          <a:p>
            <a:pPr algn="ctr"/>
            <a:r>
              <a:rPr lang="it-IT" sz="3600" b="1" dirty="0"/>
              <a:t>LA QUARANTANA</a:t>
            </a:r>
          </a:p>
        </p:txBody>
      </p:sp>
      <p:sp>
        <p:nvSpPr>
          <p:cNvPr id="6" name="CasellaDiTesto 5">
            <a:extLst>
              <a:ext uri="{FF2B5EF4-FFF2-40B4-BE49-F238E27FC236}">
                <a16:creationId xmlns:a16="http://schemas.microsoft.com/office/drawing/2014/main" id="{21CCCE97-563B-40E6-AEBE-6769686C7DE9}"/>
              </a:ext>
            </a:extLst>
          </p:cNvPr>
          <p:cNvSpPr txBox="1"/>
          <p:nvPr/>
        </p:nvSpPr>
        <p:spPr>
          <a:xfrm>
            <a:off x="276662" y="2426870"/>
            <a:ext cx="11573029" cy="553998"/>
          </a:xfrm>
          <a:prstGeom prst="rect">
            <a:avLst/>
          </a:prstGeom>
          <a:noFill/>
        </p:spPr>
        <p:txBody>
          <a:bodyPr wrap="square" rtlCol="0">
            <a:spAutoFit/>
          </a:bodyPr>
          <a:lstStyle/>
          <a:p>
            <a:pPr algn="just"/>
            <a:r>
              <a:rPr lang="it-IT" sz="3000" dirty="0"/>
              <a:t>La revisione segue </a:t>
            </a:r>
            <a:r>
              <a:rPr lang="it-IT" sz="3000" b="1" dirty="0"/>
              <a:t>4 direttrici</a:t>
            </a:r>
            <a:endParaRPr lang="it-IT" sz="3000" b="1" i="1" dirty="0"/>
          </a:p>
        </p:txBody>
      </p:sp>
      <p:sp>
        <p:nvSpPr>
          <p:cNvPr id="9" name="CasellaDiTesto 8">
            <a:extLst>
              <a:ext uri="{FF2B5EF4-FFF2-40B4-BE49-F238E27FC236}">
                <a16:creationId xmlns:a16="http://schemas.microsoft.com/office/drawing/2014/main" id="{640358E7-055D-4740-8A44-CA05CC95010A}"/>
              </a:ext>
            </a:extLst>
          </p:cNvPr>
          <p:cNvSpPr txBox="1"/>
          <p:nvPr/>
        </p:nvSpPr>
        <p:spPr>
          <a:xfrm>
            <a:off x="0" y="3135119"/>
            <a:ext cx="12126355" cy="3508653"/>
          </a:xfrm>
          <a:prstGeom prst="rect">
            <a:avLst/>
          </a:prstGeom>
          <a:noFill/>
        </p:spPr>
        <p:txBody>
          <a:bodyPr wrap="square" rtlCol="0">
            <a:spAutoFit/>
          </a:bodyPr>
          <a:lstStyle/>
          <a:p>
            <a:pPr marL="514350" indent="-514350" algn="just">
              <a:buAutoNum type="arabicParenR"/>
            </a:pPr>
            <a:r>
              <a:rPr lang="it-IT" sz="3000" u="sng" dirty="0"/>
              <a:t>Sostituzione di forme auliche e arcaiche </a:t>
            </a:r>
            <a:r>
              <a:rPr lang="it-IT" sz="3000" dirty="0"/>
              <a:t>(a volte anche solo sostenute)</a:t>
            </a:r>
          </a:p>
          <a:p>
            <a:pPr marL="514350" indent="-514350" algn="just">
              <a:buAutoNum type="arabicParenR"/>
            </a:pPr>
            <a:endParaRPr lang="it-IT" sz="1200" dirty="0"/>
          </a:p>
          <a:p>
            <a:pPr algn="just"/>
            <a:r>
              <a:rPr lang="it-IT" sz="3000" i="1" dirty="0"/>
              <a:t>     - nimico</a:t>
            </a:r>
            <a:r>
              <a:rPr lang="it-IT" sz="3000" dirty="0"/>
              <a:t> &gt; </a:t>
            </a:r>
            <a:r>
              <a:rPr lang="it-IT" sz="3000" i="1" dirty="0"/>
              <a:t>nemico</a:t>
            </a:r>
            <a:r>
              <a:rPr lang="it-IT" sz="3000" dirty="0"/>
              <a:t>, </a:t>
            </a:r>
            <a:r>
              <a:rPr lang="it-IT" sz="3000" i="1" dirty="0" err="1"/>
              <a:t>romore</a:t>
            </a:r>
            <a:r>
              <a:rPr lang="it-IT" sz="3000" dirty="0"/>
              <a:t> &gt; </a:t>
            </a:r>
            <a:r>
              <a:rPr lang="it-IT" sz="3000" i="1" dirty="0"/>
              <a:t>rumore</a:t>
            </a:r>
            <a:r>
              <a:rPr lang="it-IT" sz="3000" dirty="0"/>
              <a:t>, </a:t>
            </a:r>
            <a:r>
              <a:rPr lang="it-IT" sz="3000" i="1" dirty="0"/>
              <a:t>conchiudere</a:t>
            </a:r>
            <a:r>
              <a:rPr lang="it-IT" sz="3000" dirty="0"/>
              <a:t> &gt; </a:t>
            </a:r>
            <a:r>
              <a:rPr lang="it-IT" sz="3000" i="1" dirty="0"/>
              <a:t>concludere</a:t>
            </a:r>
          </a:p>
          <a:p>
            <a:pPr algn="just"/>
            <a:r>
              <a:rPr lang="it-IT" sz="3000" dirty="0"/>
              <a:t>     - pospone l’</a:t>
            </a:r>
            <a:r>
              <a:rPr lang="it-IT" sz="3000" dirty="0" err="1"/>
              <a:t>agg</a:t>
            </a:r>
            <a:r>
              <a:rPr lang="it-IT" sz="3000" dirty="0"/>
              <a:t>. qualificativo </a:t>
            </a:r>
            <a:r>
              <a:rPr lang="it-IT" sz="3000" i="1" dirty="0"/>
              <a:t>(una subita gioia </a:t>
            </a:r>
            <a:r>
              <a:rPr lang="it-IT" sz="3000" dirty="0"/>
              <a:t>&gt; </a:t>
            </a:r>
            <a:r>
              <a:rPr lang="it-IT" sz="3000" i="1" dirty="0"/>
              <a:t>una gioia improvvisa);</a:t>
            </a:r>
            <a:endParaRPr lang="it-IT" sz="3000" dirty="0"/>
          </a:p>
          <a:p>
            <a:pPr algn="just"/>
            <a:r>
              <a:rPr lang="it-IT" sz="3000" dirty="0"/>
              <a:t>        elimina tmesi ausiliare-participio </a:t>
            </a:r>
            <a:r>
              <a:rPr lang="it-IT" sz="3000" i="1" dirty="0"/>
              <a:t>(s’era di nuovo veduto </a:t>
            </a:r>
            <a:r>
              <a:rPr lang="it-IT" sz="3000" dirty="0"/>
              <a:t>&gt; </a:t>
            </a:r>
            <a:r>
              <a:rPr lang="it-IT" sz="3000" i="1" dirty="0"/>
              <a:t>s’era visto di </a:t>
            </a:r>
          </a:p>
          <a:p>
            <a:pPr algn="just"/>
            <a:r>
              <a:rPr lang="it-IT" sz="3000" i="1" dirty="0"/>
              <a:t>        nuovo);</a:t>
            </a:r>
            <a:r>
              <a:rPr lang="it-IT" sz="3000" dirty="0"/>
              <a:t> </a:t>
            </a:r>
          </a:p>
          <a:p>
            <a:pPr algn="just"/>
            <a:r>
              <a:rPr lang="it-IT" sz="3000" dirty="0"/>
              <a:t>     - nel lessico: </a:t>
            </a:r>
            <a:r>
              <a:rPr lang="it-IT" sz="3000" i="1" dirty="0"/>
              <a:t>aere </a:t>
            </a:r>
            <a:r>
              <a:rPr lang="it-IT" sz="3000" dirty="0"/>
              <a:t>&gt; </a:t>
            </a:r>
            <a:r>
              <a:rPr lang="it-IT" sz="3000" i="1" dirty="0"/>
              <a:t>aria</a:t>
            </a:r>
            <a:r>
              <a:rPr lang="it-IT" sz="3000" dirty="0"/>
              <a:t>, </a:t>
            </a:r>
            <a:r>
              <a:rPr lang="it-IT" sz="3000" i="1" dirty="0"/>
              <a:t>desco </a:t>
            </a:r>
            <a:r>
              <a:rPr lang="it-IT" sz="3000" dirty="0"/>
              <a:t>&gt; </a:t>
            </a:r>
            <a:r>
              <a:rPr lang="it-IT" sz="3000" i="1" dirty="0"/>
              <a:t>tavola, fidanza </a:t>
            </a:r>
            <a:r>
              <a:rPr lang="it-IT" sz="3000" dirty="0"/>
              <a:t>&gt; </a:t>
            </a:r>
            <a:r>
              <a:rPr lang="it-IT" sz="3000" i="1" dirty="0"/>
              <a:t>fiducia</a:t>
            </a:r>
            <a:r>
              <a:rPr lang="it-IT" sz="3000" dirty="0"/>
              <a:t>, </a:t>
            </a:r>
            <a:r>
              <a:rPr lang="it-IT" sz="3000" i="1" dirty="0"/>
              <a:t>orare</a:t>
            </a:r>
            <a:r>
              <a:rPr lang="it-IT" sz="3000" dirty="0"/>
              <a:t> &gt; </a:t>
            </a:r>
            <a:r>
              <a:rPr lang="it-IT" sz="3000" i="1" dirty="0"/>
              <a:t>pregare</a:t>
            </a:r>
            <a:r>
              <a:rPr lang="it-IT" sz="3000" dirty="0"/>
              <a:t>, </a:t>
            </a:r>
          </a:p>
          <a:p>
            <a:pPr algn="just"/>
            <a:r>
              <a:rPr lang="it-IT" sz="3000" i="1" dirty="0"/>
              <a:t>        tema</a:t>
            </a:r>
            <a:r>
              <a:rPr lang="it-IT" sz="3000" dirty="0"/>
              <a:t> &gt; </a:t>
            </a:r>
            <a:r>
              <a:rPr lang="it-IT" sz="3000" i="1" dirty="0"/>
              <a:t>paura</a:t>
            </a:r>
            <a:r>
              <a:rPr lang="it-IT" sz="3000" dirty="0"/>
              <a:t>, </a:t>
            </a:r>
            <a:r>
              <a:rPr lang="it-IT" sz="3000" i="1" dirty="0"/>
              <a:t>uopo </a:t>
            </a:r>
            <a:r>
              <a:rPr lang="it-IT" sz="3000" dirty="0"/>
              <a:t>&gt; </a:t>
            </a:r>
            <a:r>
              <a:rPr lang="it-IT" sz="3000" i="1" dirty="0"/>
              <a:t>bisogno</a:t>
            </a:r>
            <a:r>
              <a:rPr lang="it-IT" sz="3000" dirty="0"/>
              <a:t>, </a:t>
            </a:r>
            <a:r>
              <a:rPr lang="it-IT" sz="3000" i="1" dirty="0"/>
              <a:t>ricordanza </a:t>
            </a:r>
            <a:r>
              <a:rPr lang="it-IT" sz="3000" dirty="0"/>
              <a:t>&gt; </a:t>
            </a:r>
            <a:r>
              <a:rPr lang="it-IT" sz="3000" i="1" dirty="0"/>
              <a:t>memoria, coltre</a:t>
            </a:r>
            <a:r>
              <a:rPr lang="it-IT" sz="3000" dirty="0"/>
              <a:t> &gt; </a:t>
            </a:r>
            <a:r>
              <a:rPr lang="it-IT" sz="3000" i="1" dirty="0"/>
              <a:t>coperta.</a:t>
            </a:r>
            <a:r>
              <a:rPr lang="it-IT" sz="3000" dirty="0"/>
              <a:t>  </a:t>
            </a:r>
          </a:p>
        </p:txBody>
      </p:sp>
    </p:spTree>
    <p:extLst>
      <p:ext uri="{BB962C8B-B14F-4D97-AF65-F5344CB8AC3E}">
        <p14:creationId xmlns:p14="http://schemas.microsoft.com/office/powerpoint/2010/main" val="290989153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6"/>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9"/>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6" grpId="0"/>
      <p:bldP spid="9" grpId="0"/>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asellaDiTesto 2"/>
          <p:cNvSpPr txBox="1"/>
          <p:nvPr/>
        </p:nvSpPr>
        <p:spPr>
          <a:xfrm>
            <a:off x="560361" y="161458"/>
            <a:ext cx="11071274" cy="646331"/>
          </a:xfrm>
          <a:prstGeom prst="rect">
            <a:avLst/>
          </a:prstGeom>
          <a:noFill/>
        </p:spPr>
        <p:txBody>
          <a:bodyPr wrap="square" rtlCol="0">
            <a:spAutoFit/>
          </a:bodyPr>
          <a:lstStyle/>
          <a:p>
            <a:pPr algn="ctr"/>
            <a:r>
              <a:rPr lang="it-IT" sz="3600" b="1" dirty="0"/>
              <a:t>LA QUARANTANA</a:t>
            </a:r>
          </a:p>
        </p:txBody>
      </p:sp>
      <p:sp>
        <p:nvSpPr>
          <p:cNvPr id="9" name="CasellaDiTesto 8">
            <a:extLst>
              <a:ext uri="{FF2B5EF4-FFF2-40B4-BE49-F238E27FC236}">
                <a16:creationId xmlns:a16="http://schemas.microsoft.com/office/drawing/2014/main" id="{640358E7-055D-4740-8A44-CA05CC95010A}"/>
              </a:ext>
            </a:extLst>
          </p:cNvPr>
          <p:cNvSpPr txBox="1"/>
          <p:nvPr/>
        </p:nvSpPr>
        <p:spPr>
          <a:xfrm>
            <a:off x="32821" y="1025781"/>
            <a:ext cx="12126355" cy="2400657"/>
          </a:xfrm>
          <a:prstGeom prst="rect">
            <a:avLst/>
          </a:prstGeom>
          <a:noFill/>
        </p:spPr>
        <p:txBody>
          <a:bodyPr wrap="square" rtlCol="0">
            <a:spAutoFit/>
          </a:bodyPr>
          <a:lstStyle/>
          <a:p>
            <a:pPr algn="just"/>
            <a:r>
              <a:rPr lang="it-IT" sz="3000" dirty="0"/>
              <a:t>2) </a:t>
            </a:r>
            <a:r>
              <a:rPr lang="it-IT" sz="3000" u="sng" dirty="0"/>
              <a:t>Introduzione di forme fiorentine</a:t>
            </a:r>
            <a:r>
              <a:rPr lang="it-IT" sz="3000" dirty="0"/>
              <a:t> (ma non popolari)</a:t>
            </a:r>
          </a:p>
          <a:p>
            <a:pPr algn="just"/>
            <a:r>
              <a:rPr lang="it-IT" sz="800" dirty="0"/>
              <a:t>  </a:t>
            </a:r>
          </a:p>
          <a:p>
            <a:pPr algn="just"/>
            <a:r>
              <a:rPr lang="it-IT" sz="2800" i="1" dirty="0"/>
              <a:t>     </a:t>
            </a:r>
            <a:r>
              <a:rPr lang="it-IT" sz="2800" dirty="0"/>
              <a:t>fonologia: </a:t>
            </a:r>
            <a:r>
              <a:rPr lang="it-IT" sz="2800" dirty="0" err="1"/>
              <a:t>Riduz</a:t>
            </a:r>
            <a:r>
              <a:rPr lang="it-IT" sz="2800" dirty="0"/>
              <a:t>. di </a:t>
            </a:r>
            <a:r>
              <a:rPr lang="it-IT" sz="2800" i="1" dirty="0" err="1"/>
              <a:t>uo</a:t>
            </a:r>
            <a:r>
              <a:rPr lang="it-IT" sz="2800" i="1" dirty="0"/>
              <a:t> </a:t>
            </a:r>
            <a:r>
              <a:rPr lang="it-IT" sz="2800" dirty="0"/>
              <a:t>a </a:t>
            </a:r>
            <a:r>
              <a:rPr lang="it-IT" sz="2800" i="1" dirty="0"/>
              <a:t>o</a:t>
            </a:r>
            <a:r>
              <a:rPr lang="it-IT" sz="2800" dirty="0"/>
              <a:t> dopo palatale (</a:t>
            </a:r>
            <a:r>
              <a:rPr lang="it-IT" sz="2800" i="1" dirty="0"/>
              <a:t>giuoco</a:t>
            </a:r>
            <a:r>
              <a:rPr lang="it-IT" sz="2800" dirty="0"/>
              <a:t> &gt; </a:t>
            </a:r>
            <a:r>
              <a:rPr lang="it-IT" sz="2800" i="1" dirty="0"/>
              <a:t>gioco</a:t>
            </a:r>
            <a:r>
              <a:rPr lang="it-IT" sz="2800" dirty="0"/>
              <a:t>, </a:t>
            </a:r>
            <a:r>
              <a:rPr lang="it-IT" sz="2800" i="1" dirty="0" err="1"/>
              <a:t>spagnuolo</a:t>
            </a:r>
            <a:r>
              <a:rPr lang="it-IT" sz="2800" dirty="0"/>
              <a:t> &gt; </a:t>
            </a:r>
            <a:r>
              <a:rPr lang="it-IT" sz="2800" i="1" dirty="0"/>
              <a:t>spagnolo </a:t>
            </a:r>
          </a:p>
          <a:p>
            <a:pPr algn="just"/>
            <a:r>
              <a:rPr lang="it-IT" sz="2800" i="1" dirty="0"/>
              <a:t>      </a:t>
            </a:r>
            <a:r>
              <a:rPr lang="it-IT" sz="2800" dirty="0"/>
              <a:t>ma resta </a:t>
            </a:r>
            <a:r>
              <a:rPr lang="it-IT" sz="2800" i="1" dirty="0"/>
              <a:t>figliuolo</a:t>
            </a:r>
            <a:r>
              <a:rPr lang="it-IT" sz="2800" dirty="0"/>
              <a:t>) e in qualche altro caso </a:t>
            </a:r>
            <a:r>
              <a:rPr lang="it-IT" sz="2800" i="1" dirty="0"/>
              <a:t>(</a:t>
            </a:r>
            <a:r>
              <a:rPr lang="it-IT" sz="2800" i="1" dirty="0" err="1"/>
              <a:t>move</a:t>
            </a:r>
            <a:r>
              <a:rPr lang="it-IT" sz="2800" i="1" dirty="0"/>
              <a:t>, </a:t>
            </a:r>
            <a:r>
              <a:rPr lang="it-IT" sz="2800" i="1" dirty="0" err="1"/>
              <a:t>ova</a:t>
            </a:r>
            <a:r>
              <a:rPr lang="it-IT" sz="2800" i="1" dirty="0"/>
              <a:t> </a:t>
            </a:r>
            <a:r>
              <a:rPr lang="it-IT" sz="2800" dirty="0"/>
              <a:t>MA </a:t>
            </a:r>
            <a:r>
              <a:rPr lang="it-IT" sz="2800" i="1" dirty="0"/>
              <a:t>buono, nuovo, cuore)</a:t>
            </a:r>
          </a:p>
          <a:p>
            <a:pPr algn="just"/>
            <a:r>
              <a:rPr lang="it-IT" sz="2800" i="1" dirty="0"/>
              <a:t>     </a:t>
            </a:r>
            <a:r>
              <a:rPr lang="it-IT" sz="2800" dirty="0"/>
              <a:t>morfologia: </a:t>
            </a:r>
            <a:r>
              <a:rPr lang="it-IT" sz="2800" i="1" dirty="0"/>
              <a:t>egli, ella </a:t>
            </a:r>
            <a:r>
              <a:rPr lang="it-IT" sz="2800" dirty="0"/>
              <a:t>&gt; </a:t>
            </a:r>
            <a:r>
              <a:rPr lang="it-IT" sz="2800" i="1" dirty="0"/>
              <a:t>lui, lei</a:t>
            </a:r>
            <a:r>
              <a:rPr lang="it-IT" sz="2800" dirty="0"/>
              <a:t>; </a:t>
            </a:r>
            <a:r>
              <a:rPr lang="it-IT" sz="2800" i="1" dirty="0"/>
              <a:t>io</a:t>
            </a:r>
            <a:r>
              <a:rPr lang="it-IT" sz="2800" dirty="0"/>
              <a:t> </a:t>
            </a:r>
            <a:r>
              <a:rPr lang="it-IT" sz="2800" i="1" dirty="0"/>
              <a:t>andava &gt; io</a:t>
            </a:r>
            <a:r>
              <a:rPr lang="it-IT" sz="2800" dirty="0"/>
              <a:t> </a:t>
            </a:r>
            <a:r>
              <a:rPr lang="it-IT" sz="2800" i="1" dirty="0"/>
              <a:t>andavo; che cosa &gt; cosa</a:t>
            </a:r>
          </a:p>
          <a:p>
            <a:pPr algn="just"/>
            <a:r>
              <a:rPr lang="it-IT" sz="2800" b="1" dirty="0"/>
              <a:t>     </a:t>
            </a:r>
            <a:r>
              <a:rPr lang="it-IT" sz="2800" dirty="0"/>
              <a:t>lessico: </a:t>
            </a:r>
            <a:r>
              <a:rPr lang="it-IT" sz="2800" i="1" dirty="0"/>
              <a:t>spedito </a:t>
            </a:r>
            <a:r>
              <a:rPr lang="it-IT" sz="2800" dirty="0"/>
              <a:t>&gt; </a:t>
            </a:r>
            <a:r>
              <a:rPr lang="it-IT" sz="2800" i="1" dirty="0"/>
              <a:t>lesto</a:t>
            </a:r>
            <a:r>
              <a:rPr lang="it-IT" sz="2800" dirty="0"/>
              <a:t>, </a:t>
            </a:r>
            <a:r>
              <a:rPr lang="it-IT" sz="2800" i="1" dirty="0"/>
              <a:t>cominciare </a:t>
            </a:r>
            <a:r>
              <a:rPr lang="it-IT" sz="2800" dirty="0"/>
              <a:t>&gt; </a:t>
            </a:r>
            <a:r>
              <a:rPr lang="it-IT" sz="2800" i="1" dirty="0"/>
              <a:t>principiare, ridere </a:t>
            </a:r>
            <a:r>
              <a:rPr lang="it-IT" sz="2800" dirty="0"/>
              <a:t>&gt; </a:t>
            </a:r>
            <a:r>
              <a:rPr lang="it-IT" sz="2800" i="1" dirty="0"/>
              <a:t>per celia</a:t>
            </a:r>
            <a:r>
              <a:rPr lang="it-IT" sz="2800" dirty="0"/>
              <a:t>, </a:t>
            </a:r>
            <a:r>
              <a:rPr lang="it-IT" sz="2800" i="1" dirty="0"/>
              <a:t>mica</a:t>
            </a:r>
            <a:r>
              <a:rPr lang="it-IT" sz="2800" dirty="0"/>
              <a:t> &gt; </a:t>
            </a:r>
            <a:r>
              <a:rPr lang="it-IT" sz="2800" i="1" dirty="0"/>
              <a:t>punto</a:t>
            </a:r>
            <a:endParaRPr lang="it-IT" sz="2800" dirty="0"/>
          </a:p>
        </p:txBody>
      </p:sp>
      <p:sp>
        <p:nvSpPr>
          <p:cNvPr id="8" name="CasellaDiTesto 7">
            <a:extLst>
              <a:ext uri="{FF2B5EF4-FFF2-40B4-BE49-F238E27FC236}">
                <a16:creationId xmlns:a16="http://schemas.microsoft.com/office/drawing/2014/main" id="{82E57696-6A66-4C22-9B30-9A8E37564248}"/>
              </a:ext>
            </a:extLst>
          </p:cNvPr>
          <p:cNvSpPr txBox="1"/>
          <p:nvPr/>
        </p:nvSpPr>
        <p:spPr>
          <a:xfrm>
            <a:off x="65644" y="3557243"/>
            <a:ext cx="12126355" cy="1538883"/>
          </a:xfrm>
          <a:prstGeom prst="rect">
            <a:avLst/>
          </a:prstGeom>
          <a:noFill/>
        </p:spPr>
        <p:txBody>
          <a:bodyPr wrap="square" rtlCol="0">
            <a:spAutoFit/>
          </a:bodyPr>
          <a:lstStyle/>
          <a:p>
            <a:pPr algn="just"/>
            <a:r>
              <a:rPr lang="it-IT" sz="3000" dirty="0"/>
              <a:t>3) </a:t>
            </a:r>
            <a:r>
              <a:rPr lang="it-IT" sz="3000" u="sng" dirty="0"/>
              <a:t>Eliminazione di forme concorrenti</a:t>
            </a:r>
            <a:r>
              <a:rPr lang="it-IT" sz="3000" dirty="0"/>
              <a:t> (anche se entrambe fiorentine)</a:t>
            </a:r>
          </a:p>
          <a:p>
            <a:pPr algn="just"/>
            <a:r>
              <a:rPr lang="it-IT" sz="800" dirty="0"/>
              <a:t>  </a:t>
            </a:r>
          </a:p>
          <a:p>
            <a:pPr algn="just"/>
            <a:r>
              <a:rPr lang="it-IT" sz="2800" dirty="0"/>
              <a:t>     hanno la meglio </a:t>
            </a:r>
            <a:r>
              <a:rPr lang="it-IT" sz="2800" i="1" dirty="0"/>
              <a:t>domandare </a:t>
            </a:r>
            <a:r>
              <a:rPr lang="it-IT" sz="2800" dirty="0"/>
              <a:t>su </a:t>
            </a:r>
            <a:r>
              <a:rPr lang="it-IT" sz="2800" i="1" dirty="0" err="1"/>
              <a:t>dimandare</a:t>
            </a:r>
            <a:r>
              <a:rPr lang="it-IT" sz="2800" i="1" dirty="0"/>
              <a:t>, questione </a:t>
            </a:r>
            <a:r>
              <a:rPr lang="it-IT" sz="2800" dirty="0"/>
              <a:t>su</a:t>
            </a:r>
            <a:r>
              <a:rPr lang="it-IT" sz="2800" i="1" dirty="0"/>
              <a:t> </a:t>
            </a:r>
            <a:r>
              <a:rPr lang="it-IT" sz="2800" i="1" dirty="0" err="1"/>
              <a:t>quistione</a:t>
            </a:r>
            <a:r>
              <a:rPr lang="it-IT" sz="2800" i="1" dirty="0"/>
              <a:t>, tra </a:t>
            </a:r>
            <a:r>
              <a:rPr lang="it-IT" sz="2800" dirty="0"/>
              <a:t>su</a:t>
            </a:r>
            <a:r>
              <a:rPr lang="it-IT" sz="2800" i="1" dirty="0"/>
              <a:t> fra </a:t>
            </a:r>
          </a:p>
          <a:p>
            <a:pPr algn="just"/>
            <a:r>
              <a:rPr lang="it-IT" sz="2800" i="1" dirty="0"/>
              <a:t>    </a:t>
            </a:r>
            <a:r>
              <a:rPr lang="it-IT" sz="2800" dirty="0"/>
              <a:t>(al punto di modificare un passo), </a:t>
            </a:r>
            <a:r>
              <a:rPr lang="it-IT" sz="2800" i="1" dirty="0"/>
              <a:t>uguale</a:t>
            </a:r>
            <a:r>
              <a:rPr lang="it-IT" sz="2800" dirty="0"/>
              <a:t> su </a:t>
            </a:r>
            <a:r>
              <a:rPr lang="it-IT" sz="2800" i="1" dirty="0"/>
              <a:t>eguale </a:t>
            </a:r>
            <a:r>
              <a:rPr lang="it-IT" sz="2800" dirty="0"/>
              <a:t>[lettera al Carena]</a:t>
            </a:r>
          </a:p>
        </p:txBody>
      </p:sp>
      <p:sp>
        <p:nvSpPr>
          <p:cNvPr id="10" name="CasellaDiTesto 9">
            <a:extLst>
              <a:ext uri="{FF2B5EF4-FFF2-40B4-BE49-F238E27FC236}">
                <a16:creationId xmlns:a16="http://schemas.microsoft.com/office/drawing/2014/main" id="{0EB461EA-9B73-4863-AF0E-4CBD14B5E34E}"/>
              </a:ext>
            </a:extLst>
          </p:cNvPr>
          <p:cNvSpPr txBox="1"/>
          <p:nvPr/>
        </p:nvSpPr>
        <p:spPr>
          <a:xfrm>
            <a:off x="65645" y="5226931"/>
            <a:ext cx="12126355" cy="1538883"/>
          </a:xfrm>
          <a:prstGeom prst="rect">
            <a:avLst/>
          </a:prstGeom>
          <a:noFill/>
        </p:spPr>
        <p:txBody>
          <a:bodyPr wrap="square" rtlCol="0">
            <a:spAutoFit/>
          </a:bodyPr>
          <a:lstStyle/>
          <a:p>
            <a:pPr algn="just"/>
            <a:r>
              <a:rPr lang="it-IT" sz="3000" dirty="0"/>
              <a:t>4) </a:t>
            </a:r>
            <a:r>
              <a:rPr lang="it-IT" sz="3000" u="sng" dirty="0"/>
              <a:t>Eliminazione di lombardismi</a:t>
            </a:r>
            <a:r>
              <a:rPr lang="it-IT" sz="3000" dirty="0"/>
              <a:t> </a:t>
            </a:r>
          </a:p>
          <a:p>
            <a:pPr algn="just"/>
            <a:r>
              <a:rPr lang="it-IT" sz="800" dirty="0"/>
              <a:t>  </a:t>
            </a:r>
          </a:p>
          <a:p>
            <a:pPr algn="just"/>
            <a:r>
              <a:rPr lang="it-IT" sz="2800" dirty="0"/>
              <a:t>     </a:t>
            </a:r>
            <a:r>
              <a:rPr lang="it-IT" sz="2800" i="1" dirty="0"/>
              <a:t>pontando </a:t>
            </a:r>
            <a:r>
              <a:rPr lang="it-IT" sz="2800" dirty="0"/>
              <a:t>&gt; </a:t>
            </a:r>
            <a:r>
              <a:rPr lang="it-IT" sz="2800" i="1" dirty="0"/>
              <a:t>puntando</a:t>
            </a:r>
            <a:r>
              <a:rPr lang="it-IT" sz="2800" dirty="0"/>
              <a:t>, </a:t>
            </a:r>
            <a:r>
              <a:rPr lang="it-IT" sz="2800" i="1" dirty="0" err="1"/>
              <a:t>martorello</a:t>
            </a:r>
            <a:r>
              <a:rPr lang="it-IT" sz="2800" i="1" dirty="0"/>
              <a:t> </a:t>
            </a:r>
            <a:r>
              <a:rPr lang="it-IT" sz="2800" dirty="0"/>
              <a:t>&gt; </a:t>
            </a:r>
            <a:r>
              <a:rPr lang="it-IT" sz="2800" i="1" dirty="0"/>
              <a:t>sempliciotto</a:t>
            </a:r>
            <a:r>
              <a:rPr lang="it-IT" sz="2800" dirty="0"/>
              <a:t>, </a:t>
            </a:r>
            <a:r>
              <a:rPr lang="it-IT" sz="2800" i="1" dirty="0"/>
              <a:t>cera </a:t>
            </a:r>
            <a:r>
              <a:rPr lang="it-IT" sz="2800" dirty="0"/>
              <a:t>&gt; </a:t>
            </a:r>
            <a:r>
              <a:rPr lang="it-IT" sz="2800" i="1" dirty="0"/>
              <a:t>viso</a:t>
            </a:r>
            <a:r>
              <a:rPr lang="it-IT" sz="2800" dirty="0"/>
              <a:t> </a:t>
            </a:r>
          </a:p>
          <a:p>
            <a:pPr algn="just"/>
            <a:r>
              <a:rPr lang="it-IT" sz="2800" i="1" dirty="0"/>
              <a:t>     marrone</a:t>
            </a:r>
            <a:r>
              <a:rPr lang="it-IT" sz="2800" dirty="0"/>
              <a:t> &gt; </a:t>
            </a:r>
            <a:r>
              <a:rPr lang="it-IT" sz="2800" i="1" dirty="0"/>
              <a:t>sbaglio</a:t>
            </a:r>
            <a:r>
              <a:rPr lang="it-IT" sz="2800" dirty="0"/>
              <a:t>, </a:t>
            </a:r>
            <a:r>
              <a:rPr lang="it-IT" sz="2800" i="1" dirty="0"/>
              <a:t>scappare su </a:t>
            </a:r>
            <a:r>
              <a:rPr lang="it-IT" sz="2800" dirty="0"/>
              <a:t>&gt; </a:t>
            </a:r>
            <a:r>
              <a:rPr lang="it-IT" sz="2800" i="1" dirty="0"/>
              <a:t>scappare fuori </a:t>
            </a:r>
            <a:endParaRPr lang="it-IT" sz="2800" dirty="0"/>
          </a:p>
        </p:txBody>
      </p:sp>
    </p:spTree>
    <p:extLst>
      <p:ext uri="{BB962C8B-B14F-4D97-AF65-F5344CB8AC3E}">
        <p14:creationId xmlns:p14="http://schemas.microsoft.com/office/powerpoint/2010/main" val="156902970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9"/>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8"/>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10"/>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9" grpId="0"/>
      <p:bldP spid="8" grpId="0"/>
      <p:bldP spid="10" grpId="0"/>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asellaDiTesto 1"/>
          <p:cNvSpPr txBox="1"/>
          <p:nvPr/>
        </p:nvSpPr>
        <p:spPr>
          <a:xfrm>
            <a:off x="379827" y="1284201"/>
            <a:ext cx="11071274" cy="1569660"/>
          </a:xfrm>
          <a:prstGeom prst="rect">
            <a:avLst/>
          </a:prstGeom>
          <a:noFill/>
        </p:spPr>
        <p:txBody>
          <a:bodyPr wrap="square" rtlCol="0">
            <a:spAutoFit/>
          </a:bodyPr>
          <a:lstStyle/>
          <a:p>
            <a:pPr algn="just"/>
            <a:r>
              <a:rPr lang="it-IT" sz="3200" dirty="0"/>
              <a:t>Nel 1868, a sette anni dall’Unità, il ministro della Pubblica Istruzione Emilio </a:t>
            </a:r>
            <a:r>
              <a:rPr lang="it-IT" sz="3200" b="1" dirty="0"/>
              <a:t>Broglio</a:t>
            </a:r>
            <a:r>
              <a:rPr lang="it-IT" sz="3200" dirty="0"/>
              <a:t> istituisce una commissione (guidata da Manzoni) che indichi i mezzi per la diffusione dell’italiano in Italia.</a:t>
            </a:r>
          </a:p>
        </p:txBody>
      </p:sp>
      <p:sp>
        <p:nvSpPr>
          <p:cNvPr id="3" name="CasellaDiTesto 2"/>
          <p:cNvSpPr txBox="1"/>
          <p:nvPr/>
        </p:nvSpPr>
        <p:spPr>
          <a:xfrm>
            <a:off x="379827" y="534121"/>
            <a:ext cx="11071274" cy="646331"/>
          </a:xfrm>
          <a:prstGeom prst="rect">
            <a:avLst/>
          </a:prstGeom>
          <a:noFill/>
        </p:spPr>
        <p:txBody>
          <a:bodyPr wrap="square" rtlCol="0">
            <a:spAutoFit/>
          </a:bodyPr>
          <a:lstStyle/>
          <a:p>
            <a:pPr algn="ctr"/>
            <a:r>
              <a:rPr lang="it-IT" sz="3600" b="1" dirty="0"/>
              <a:t>LA RELAZIONE AL MINISTRO BROGLIO</a:t>
            </a:r>
          </a:p>
        </p:txBody>
      </p:sp>
      <p:sp>
        <p:nvSpPr>
          <p:cNvPr id="4" name="CasellaDiTesto 3"/>
          <p:cNvSpPr txBox="1"/>
          <p:nvPr/>
        </p:nvSpPr>
        <p:spPr>
          <a:xfrm>
            <a:off x="379827" y="3019254"/>
            <a:ext cx="11071274" cy="3046988"/>
          </a:xfrm>
          <a:prstGeom prst="rect">
            <a:avLst/>
          </a:prstGeom>
          <a:noFill/>
        </p:spPr>
        <p:txBody>
          <a:bodyPr wrap="square" rtlCol="0">
            <a:spAutoFit/>
          </a:bodyPr>
          <a:lstStyle/>
          <a:p>
            <a:pPr algn="just"/>
            <a:r>
              <a:rPr lang="it-IT" sz="3200" dirty="0"/>
              <a:t>La relazione di Manzoni indica il </a:t>
            </a:r>
            <a:r>
              <a:rPr lang="it-IT" sz="3200" b="1" dirty="0"/>
              <a:t>fiorentino</a:t>
            </a:r>
            <a:r>
              <a:rPr lang="it-IT" sz="3200" dirty="0"/>
              <a:t> dell’uso colto come </a:t>
            </a:r>
            <a:r>
              <a:rPr lang="it-IT" sz="3200" b="1" dirty="0"/>
              <a:t>modello nazionale </a:t>
            </a:r>
            <a:r>
              <a:rPr lang="it-IT" sz="3200" dirty="0"/>
              <a:t>e suggerisce una serie di </a:t>
            </a:r>
            <a:r>
              <a:rPr lang="it-IT" sz="3200" b="1" dirty="0"/>
              <a:t>azioni da intraprendere</a:t>
            </a:r>
            <a:r>
              <a:rPr lang="it-IT" sz="3200" dirty="0"/>
              <a:t>, come la diffusione del toscano nelle scuole, attraverso maestri toscani inviati in tutta Italia e viaggi premio, e la realizzazione di strumenti pratici come i vocabolari (un vocabolario dell’uso e molti vocabolari dialetto-toscano)</a:t>
            </a:r>
            <a:endParaRPr lang="it-IT" sz="3200" i="1" dirty="0"/>
          </a:p>
        </p:txBody>
      </p:sp>
    </p:spTree>
    <p:extLst>
      <p:ext uri="{BB962C8B-B14F-4D97-AF65-F5344CB8AC3E}">
        <p14:creationId xmlns:p14="http://schemas.microsoft.com/office/powerpoint/2010/main" val="387314722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4" grpId="0"/>
    </p:bldLst>
  </p:timing>
</p:sld>
</file>

<file path=ppt/theme/theme1.xml><?xml version="1.0" encoding="utf-8"?>
<a:theme xmlns:a="http://schemas.openxmlformats.org/drawingml/2006/main" name="Tema di Offic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Tema di Offic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o" ma:contentTypeID="0x01010053F0AB53E6B8474792A5D2F6E1AF5785" ma:contentTypeVersion="8" ma:contentTypeDescription="Creare un nuovo documento." ma:contentTypeScope="" ma:versionID="509c79504297fbdae453552ea472d785">
  <xsd:schema xmlns:xsd="http://www.w3.org/2001/XMLSchema" xmlns:xs="http://www.w3.org/2001/XMLSchema" xmlns:p="http://schemas.microsoft.com/office/2006/metadata/properties" xmlns:ns2="5dd4c065-6648-43c9-875b-980274226d33" xmlns:ns3="863e0e5f-3d9b-451e-b156-d3f330847df2" targetNamespace="http://schemas.microsoft.com/office/2006/metadata/properties" ma:root="true" ma:fieldsID="2b7c1b56c42645f6efc35ea2c2befd36" ns2:_="" ns3:_="">
    <xsd:import namespace="5dd4c065-6648-43c9-875b-980274226d33"/>
    <xsd:import namespace="863e0e5f-3d9b-451e-b156-d3f330847df2"/>
    <xsd:element name="properties">
      <xsd:complexType>
        <xsd:sequence>
          <xsd:element name="documentManagement">
            <xsd:complexType>
              <xsd:all>
                <xsd:element ref="ns2:SharedWithUsers" minOccurs="0"/>
                <xsd:element ref="ns2:SharedWithDetails" minOccurs="0"/>
                <xsd:element ref="ns3:MediaServiceMetadata" minOccurs="0"/>
                <xsd:element ref="ns3:MediaServiceFastMetadata" minOccurs="0"/>
                <xsd:element ref="ns3:MediaServiceDateTaken" minOccurs="0"/>
                <xsd:element ref="ns3:MediaLengthInSeconds" minOccurs="0"/>
                <xsd:element ref="ns3:MediaServiceAutoTags" minOccurs="0"/>
                <xsd:element ref="ns3:_Flow_SignoffStatu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5dd4c065-6648-43c9-875b-980274226d33" elementFormDefault="qualified">
    <xsd:import namespace="http://schemas.microsoft.com/office/2006/documentManagement/types"/>
    <xsd:import namespace="http://schemas.microsoft.com/office/infopath/2007/PartnerControls"/>
    <xsd:element name="SharedWithUsers" ma:index="8" nillable="true" ma:displayName="Condiviso con"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9" nillable="true" ma:displayName="Condiviso con dettagli" ma:internalName="SharedWithDetails"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863e0e5f-3d9b-451e-b156-d3f330847df2" elementFormDefault="qualified">
    <xsd:import namespace="http://schemas.microsoft.com/office/2006/documentManagement/types"/>
    <xsd:import namespace="http://schemas.microsoft.com/office/infopath/2007/PartnerControls"/>
    <xsd:element name="MediaServiceMetadata" ma:index="10" nillable="true" ma:displayName="MediaServiceMetadata" ma:hidden="true" ma:internalName="MediaServiceMetadata" ma:readOnly="true">
      <xsd:simpleType>
        <xsd:restriction base="dms:Note"/>
      </xsd:simpleType>
    </xsd:element>
    <xsd:element name="MediaServiceFastMetadata" ma:index="11" nillable="true" ma:displayName="MediaServiceFastMetadata" ma:hidden="true" ma:internalName="MediaServiceFastMetadata" ma:readOnly="true">
      <xsd:simpleType>
        <xsd:restriction base="dms:Note"/>
      </xsd:simpleType>
    </xsd:element>
    <xsd:element name="MediaServiceDateTaken" ma:index="12" nillable="true" ma:displayName="MediaServiceDateTaken" ma:hidden="true" ma:internalName="MediaServiceDateTaken" ma:readOnly="true">
      <xsd:simpleType>
        <xsd:restriction base="dms:Text"/>
      </xsd:simpleType>
    </xsd:element>
    <xsd:element name="MediaLengthInSeconds" ma:index="13" nillable="true" ma:displayName="MediaLengthInSeconds" ma:hidden="true" ma:internalName="MediaLengthInSeconds" ma:readOnly="true">
      <xsd:simpleType>
        <xsd:restriction base="dms:Unknown"/>
      </xsd:simpleType>
    </xsd:element>
    <xsd:element name="MediaServiceAutoTags" ma:index="14" nillable="true" ma:displayName="Tags" ma:internalName="MediaServiceAutoTags" ma:readOnly="true">
      <xsd:simpleType>
        <xsd:restriction base="dms:Text"/>
      </xsd:simpleType>
    </xsd:element>
    <xsd:element name="_Flow_SignoffStatus" ma:index="15" nillable="true" ma:displayName="Stato consenso" ma:internalName="Stato_x0020_consenso">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Tipo di contenuto"/>
        <xsd:element ref="dc:title" minOccurs="0" maxOccurs="1" ma:index="4" ma:displayName="Titolo"/>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_Flow_SignoffStatus xmlns="863e0e5f-3d9b-451e-b156-d3f330847df2" xsi:nil="true"/>
  </documentManagement>
</p:properties>
</file>

<file path=customXml/itemProps1.xml><?xml version="1.0" encoding="utf-8"?>
<ds:datastoreItem xmlns:ds="http://schemas.openxmlformats.org/officeDocument/2006/customXml" ds:itemID="{CACA6C59-85C5-4AB4-9E52-61B86CFFAF27}"/>
</file>

<file path=customXml/itemProps2.xml><?xml version="1.0" encoding="utf-8"?>
<ds:datastoreItem xmlns:ds="http://schemas.openxmlformats.org/officeDocument/2006/customXml" ds:itemID="{A0BC7FFA-A936-4102-A6F5-B9824CB438ED}"/>
</file>

<file path=customXml/itemProps3.xml><?xml version="1.0" encoding="utf-8"?>
<ds:datastoreItem xmlns:ds="http://schemas.openxmlformats.org/officeDocument/2006/customXml" ds:itemID="{FD1CC2C4-297C-4400-B206-8304F3EB9E4D}"/>
</file>

<file path=docProps/app.xml><?xml version="1.0" encoding="utf-8"?>
<Properties xmlns="http://schemas.openxmlformats.org/officeDocument/2006/extended-properties" xmlns:vt="http://schemas.openxmlformats.org/officeDocument/2006/docPropsVTypes">
  <TotalTime>489</TotalTime>
  <Words>2264</Words>
  <Application>Microsoft Office PowerPoint</Application>
  <PresentationFormat>Widescreen</PresentationFormat>
  <Paragraphs>113</Paragraphs>
  <Slides>17</Slides>
  <Notes>2</Notes>
  <HiddenSlides>0</HiddenSlides>
  <MMClips>0</MMClips>
  <ScaleCrop>false</ScaleCrop>
  <HeadingPairs>
    <vt:vector size="6" baseType="variant">
      <vt:variant>
        <vt:lpstr>Caratteri utilizzati</vt:lpstr>
      </vt:variant>
      <vt:variant>
        <vt:i4>3</vt:i4>
      </vt:variant>
      <vt:variant>
        <vt:lpstr>Tema</vt:lpstr>
      </vt:variant>
      <vt:variant>
        <vt:i4>1</vt:i4>
      </vt:variant>
      <vt:variant>
        <vt:lpstr>Titoli diapositive</vt:lpstr>
      </vt:variant>
      <vt:variant>
        <vt:i4>17</vt:i4>
      </vt:variant>
    </vt:vector>
  </HeadingPairs>
  <TitlesOfParts>
    <vt:vector size="21" baseType="lpstr">
      <vt:lpstr>Arial</vt:lpstr>
      <vt:lpstr>Calibri</vt:lpstr>
      <vt:lpstr>Calibri Light</vt:lpstr>
      <vt:lpstr>Tema di Office</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Presentazione standard di PowerPoint</dc:title>
  <dc:creator>Picchiorri</dc:creator>
  <cp:lastModifiedBy>Emiliano Picchiorri</cp:lastModifiedBy>
  <cp:revision>63</cp:revision>
  <dcterms:created xsi:type="dcterms:W3CDTF">2017-03-09T18:13:56Z</dcterms:created>
  <dcterms:modified xsi:type="dcterms:W3CDTF">2022-01-07T07:27:59Z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0x01010053F0AB53E6B8474792A5D2F6E1AF5785</vt:lpwstr>
  </property>
</Properties>
</file>

<file path=docProps/thumbnail.jpeg>
</file>