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70" r:id="rId4"/>
    <p:sldId id="259" r:id="rId5"/>
    <p:sldId id="260" r:id="rId6"/>
    <p:sldId id="262" r:id="rId7"/>
    <p:sldId id="261" r:id="rId8"/>
    <p:sldId id="263" r:id="rId9"/>
    <p:sldId id="264" r:id="rId10"/>
    <p:sldId id="265" r:id="rId11"/>
    <p:sldId id="267" r:id="rId12"/>
    <p:sldId id="268" r:id="rId13"/>
    <p:sldId id="266" r:id="rId14"/>
    <p:sldId id="269" r:id="rId15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>
        <p:scale>
          <a:sx n="80" d="100"/>
          <a:sy n="80" d="100"/>
        </p:scale>
        <p:origin x="112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customXml" Target="../customXml/item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20" Type="http://schemas.openxmlformats.org/officeDocument/2006/relationships/customXml" Target="../customXml/item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customXml" Target="../customXml/item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05602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789876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6965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1874302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568883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436301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710560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6033418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509342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935392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812616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209094-8D7C-460E-A5FE-3D6969FA53F7}" type="datetimeFigureOut">
              <a:rPr lang="it-IT" smtClean="0"/>
              <a:t>14/10/2021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049466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magine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0677" y="351692"/>
            <a:ext cx="12051323" cy="630232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311619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544488" y="463500"/>
            <a:ext cx="1144764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LA LINGUA DI DANTE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544488" y="1109831"/>
            <a:ext cx="11447643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dirty="0"/>
              <a:t>La </a:t>
            </a:r>
            <a:r>
              <a:rPr lang="it-IT" sz="3200" i="1" dirty="0"/>
              <a:t>Commedia </a:t>
            </a:r>
            <a:r>
              <a:rPr lang="it-IT" sz="3200" dirty="0"/>
              <a:t>di Dante è scritta in una lingua diversa da quella teorizzata nel </a:t>
            </a:r>
            <a:r>
              <a:rPr lang="it-IT" sz="3200" i="1" dirty="0"/>
              <a:t>De </a:t>
            </a:r>
            <a:r>
              <a:rPr lang="it-IT" sz="3200" i="1" dirty="0" err="1"/>
              <a:t>vulgari</a:t>
            </a:r>
            <a:r>
              <a:rPr lang="it-IT" sz="3200" i="1" dirty="0"/>
              <a:t> </a:t>
            </a:r>
            <a:r>
              <a:rPr lang="it-IT" sz="3200" i="1" dirty="0" err="1"/>
              <a:t>eloquentia</a:t>
            </a:r>
            <a:r>
              <a:rPr lang="it-IT" sz="3200" dirty="0"/>
              <a:t>: il </a:t>
            </a:r>
            <a:r>
              <a:rPr lang="it-IT" sz="3200" b="1" dirty="0"/>
              <a:t>fiorentino</a:t>
            </a:r>
            <a:r>
              <a:rPr lang="it-IT" sz="3200" dirty="0"/>
              <a:t> del suo tempo.</a:t>
            </a:r>
          </a:p>
        </p:txBody>
      </p:sp>
      <p:sp>
        <p:nvSpPr>
          <p:cNvPr id="5" name="CasellaDiTesto 4"/>
          <p:cNvSpPr txBox="1"/>
          <p:nvPr/>
        </p:nvSpPr>
        <p:spPr>
          <a:xfrm>
            <a:off x="372178" y="2333685"/>
            <a:ext cx="11447643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dirty="0"/>
              <a:t>Caratteristica della </a:t>
            </a:r>
            <a:r>
              <a:rPr lang="it-IT" sz="3200" i="1" dirty="0"/>
              <a:t>Commedia </a:t>
            </a:r>
            <a:r>
              <a:rPr lang="it-IT" sz="3200" dirty="0"/>
              <a:t>è il </a:t>
            </a:r>
            <a:r>
              <a:rPr lang="it-IT" sz="3200" b="1" dirty="0"/>
              <a:t>PLURILINGUISMO</a:t>
            </a:r>
            <a:endParaRPr lang="it-IT" sz="2200" b="1" dirty="0"/>
          </a:p>
          <a:p>
            <a:pPr marL="457200" indent="-457200" algn="just">
              <a:buFontTx/>
              <a:buChar char="-"/>
            </a:pPr>
            <a:r>
              <a:rPr lang="it-IT" sz="3200" dirty="0"/>
              <a:t>Innanzi tutto nell’uso di diversi </a:t>
            </a:r>
            <a:r>
              <a:rPr lang="it-IT" sz="3200" b="1" dirty="0"/>
              <a:t>registri</a:t>
            </a:r>
            <a:r>
              <a:rPr lang="it-IT" sz="3200" dirty="0"/>
              <a:t>, dal più aulico al più basso, adattati alla varietà di situazioni e temi trattati.</a:t>
            </a:r>
            <a:r>
              <a:rPr lang="it-IT" sz="3200" i="1" dirty="0"/>
              <a:t> </a:t>
            </a:r>
            <a:r>
              <a:rPr lang="it-IT" sz="3200" dirty="0"/>
              <a:t>L’Inferno è caratterizzato da un forte realismo e da forme espressive </a:t>
            </a:r>
            <a:r>
              <a:rPr lang="it-IT" sz="3200" i="1" dirty="0"/>
              <a:t>(raffi</a:t>
            </a:r>
            <a:r>
              <a:rPr lang="it-IT" sz="3200" dirty="0"/>
              <a:t>, </a:t>
            </a:r>
            <a:r>
              <a:rPr lang="it-IT" sz="3200" i="1" dirty="0" err="1"/>
              <a:t>arruncigliare</a:t>
            </a:r>
            <a:r>
              <a:rPr lang="it-IT" sz="3200" i="1" dirty="0"/>
              <a:t>), </a:t>
            </a:r>
            <a:r>
              <a:rPr lang="it-IT" sz="3200" dirty="0"/>
              <a:t>mentre nel Paradiso prevale il lessico aulico. Tuttavia troviamo escursioni di registro in tutta l’opera: nel canto di Paolo e Francesca si usano espressioni della lirica d’amore </a:t>
            </a:r>
            <a:r>
              <a:rPr lang="it-IT" sz="3200" i="1" dirty="0"/>
              <a:t>(aere</a:t>
            </a:r>
            <a:r>
              <a:rPr lang="it-IT" sz="3200" dirty="0"/>
              <a:t>, </a:t>
            </a:r>
            <a:r>
              <a:rPr lang="it-IT" sz="3200" i="1" dirty="0"/>
              <a:t>disio),</a:t>
            </a:r>
            <a:r>
              <a:rPr lang="it-IT" sz="3200" dirty="0"/>
              <a:t> nel Paradiso </a:t>
            </a:r>
            <a:r>
              <a:rPr lang="it-IT" sz="3200" dirty="0" err="1"/>
              <a:t>Cacciaguida</a:t>
            </a:r>
            <a:r>
              <a:rPr lang="it-IT" sz="3200" dirty="0"/>
              <a:t> dice il proverbio popolare «lascia pur grattar dov’è la rogna». </a:t>
            </a:r>
          </a:p>
        </p:txBody>
      </p:sp>
    </p:spTree>
    <p:extLst>
      <p:ext uri="{BB962C8B-B14F-4D97-AF65-F5344CB8AC3E}">
        <p14:creationId xmlns:p14="http://schemas.microsoft.com/office/powerpoint/2010/main" val="394490393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544488" y="490755"/>
            <a:ext cx="1144764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LA LINGUA DI DANTE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544487" y="1208096"/>
            <a:ext cx="11447643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dirty="0"/>
              <a:t>Ma il plurilinguismo riguarda anche la ricca </a:t>
            </a:r>
            <a:r>
              <a:rPr lang="it-IT" sz="3200" b="1" dirty="0"/>
              <a:t>polimorfia</a:t>
            </a:r>
            <a:r>
              <a:rPr lang="it-IT" sz="3200" dirty="0"/>
              <a:t>:</a:t>
            </a:r>
          </a:p>
          <a:p>
            <a:pPr marL="457200" indent="-457200" algn="just">
              <a:buFontTx/>
              <a:buChar char="-"/>
            </a:pPr>
            <a:r>
              <a:rPr lang="it-IT" sz="3200" dirty="0"/>
              <a:t>tra forme arcaiche </a:t>
            </a:r>
            <a:r>
              <a:rPr lang="it-IT" sz="3200" i="1" dirty="0"/>
              <a:t>(</a:t>
            </a:r>
            <a:r>
              <a:rPr lang="it-IT" sz="3200" i="1" dirty="0" err="1"/>
              <a:t>pense</a:t>
            </a:r>
            <a:r>
              <a:rPr lang="it-IT" sz="3200" i="1" dirty="0"/>
              <a:t>)</a:t>
            </a:r>
            <a:r>
              <a:rPr lang="it-IT" sz="3200" dirty="0"/>
              <a:t> e moderne </a:t>
            </a:r>
            <a:r>
              <a:rPr lang="it-IT" sz="3200" i="1" dirty="0"/>
              <a:t>(pensi)</a:t>
            </a:r>
          </a:p>
          <a:p>
            <a:pPr marL="457200" indent="-457200" algn="just">
              <a:buFontTx/>
              <a:buChar char="-"/>
            </a:pPr>
            <a:r>
              <a:rPr lang="it-IT" sz="3200" dirty="0"/>
              <a:t>tra forme fiorentine e forme poetiche siciliane:</a:t>
            </a:r>
            <a:r>
              <a:rPr lang="it-IT" sz="3200" i="1" dirty="0"/>
              <a:t> fuoco, cuore, avrei/ foco, core, </a:t>
            </a:r>
            <a:r>
              <a:rPr lang="it-IT" sz="3200" i="1" dirty="0" err="1"/>
              <a:t>avria</a:t>
            </a:r>
            <a:r>
              <a:rPr lang="it-IT" sz="3200" i="1" dirty="0"/>
              <a:t>, </a:t>
            </a:r>
            <a:r>
              <a:rPr lang="it-IT" sz="3200" dirty="0"/>
              <a:t>la rima </a:t>
            </a:r>
            <a:r>
              <a:rPr lang="it-IT" sz="3200" i="1" dirty="0"/>
              <a:t>voi </a:t>
            </a:r>
            <a:r>
              <a:rPr lang="it-IT" sz="3200" dirty="0"/>
              <a:t>: </a:t>
            </a:r>
            <a:r>
              <a:rPr lang="it-IT" sz="3200" i="1" dirty="0"/>
              <a:t>fui </a:t>
            </a:r>
          </a:p>
          <a:p>
            <a:pPr marL="457200" indent="-457200" algn="just">
              <a:buFontTx/>
              <a:buChar char="-"/>
            </a:pPr>
            <a:r>
              <a:rPr lang="it-IT" sz="3200" dirty="0"/>
              <a:t>tra varianti alternative: </a:t>
            </a:r>
            <a:r>
              <a:rPr lang="it-IT" sz="3200" i="1" dirty="0"/>
              <a:t>sorella/serocchia/</a:t>
            </a:r>
            <a:r>
              <a:rPr lang="it-IT" sz="3200" i="1" dirty="0" err="1"/>
              <a:t>suoro</a:t>
            </a:r>
            <a:r>
              <a:rPr lang="it-IT" sz="3200" i="1" dirty="0"/>
              <a:t> </a:t>
            </a:r>
          </a:p>
        </p:txBody>
      </p:sp>
      <p:sp>
        <p:nvSpPr>
          <p:cNvPr id="6" name="CasellaDiTesto 5"/>
          <p:cNvSpPr txBox="1"/>
          <p:nvPr/>
        </p:nvSpPr>
        <p:spPr>
          <a:xfrm>
            <a:off x="544487" y="3775165"/>
            <a:ext cx="11447643" cy="3539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dirty="0"/>
              <a:t>Si trovano anche elementi di altri volgari, come il lucchese </a:t>
            </a:r>
            <a:r>
              <a:rPr lang="it-IT" sz="3200" i="1" dirty="0"/>
              <a:t>issa</a:t>
            </a:r>
            <a:r>
              <a:rPr lang="it-IT" sz="3200" dirty="0"/>
              <a:t> ‘adesso’ o il bolognese </a:t>
            </a:r>
            <a:r>
              <a:rPr lang="it-IT" sz="3200" i="1" dirty="0" err="1"/>
              <a:t>sipa</a:t>
            </a:r>
            <a:r>
              <a:rPr lang="it-IT" sz="3200" dirty="0"/>
              <a:t> ‘sì’.</a:t>
            </a:r>
          </a:p>
          <a:p>
            <a:pPr algn="just"/>
            <a:r>
              <a:rPr lang="it-IT" sz="3200" dirty="0"/>
              <a:t>Il lessico è arricchito con moltissimi latinismi:</a:t>
            </a:r>
          </a:p>
          <a:p>
            <a:pPr marL="457200" indent="-457200" algn="just">
              <a:buFontTx/>
              <a:buChar char="-"/>
            </a:pPr>
            <a:r>
              <a:rPr lang="it-IT" sz="3200" dirty="0"/>
              <a:t>Dal </a:t>
            </a:r>
            <a:r>
              <a:rPr lang="it-IT" sz="3200" dirty="0" err="1"/>
              <a:t>lat</a:t>
            </a:r>
            <a:r>
              <a:rPr lang="it-IT" sz="3200" dirty="0"/>
              <a:t>. classico </a:t>
            </a:r>
            <a:r>
              <a:rPr lang="it-IT" sz="3200" i="1" dirty="0"/>
              <a:t>cirro negletto ‘ricciolo trascurato’, latrare, </a:t>
            </a:r>
            <a:r>
              <a:rPr lang="it-IT" sz="3200" i="1" dirty="0" err="1"/>
              <a:t>tollere</a:t>
            </a:r>
            <a:endParaRPr lang="it-IT" sz="3200" i="1" dirty="0"/>
          </a:p>
          <a:p>
            <a:pPr marL="457200" indent="-457200" algn="just">
              <a:buFontTx/>
              <a:buChar char="-"/>
            </a:pPr>
            <a:r>
              <a:rPr lang="it-IT" sz="3200" dirty="0"/>
              <a:t>Dal </a:t>
            </a:r>
            <a:r>
              <a:rPr lang="it-IT" sz="3200" dirty="0" err="1"/>
              <a:t>lat</a:t>
            </a:r>
            <a:r>
              <a:rPr lang="it-IT" sz="3200" dirty="0"/>
              <a:t>. cristiano </a:t>
            </a:r>
            <a:r>
              <a:rPr lang="it-IT" sz="3200" i="1" dirty="0" err="1"/>
              <a:t>colùbro</a:t>
            </a:r>
            <a:r>
              <a:rPr lang="it-IT" sz="3200" i="1" dirty="0"/>
              <a:t> </a:t>
            </a:r>
            <a:r>
              <a:rPr lang="it-IT" sz="3200" dirty="0"/>
              <a:t>‘serpente’, </a:t>
            </a:r>
            <a:r>
              <a:rPr lang="it-IT" sz="3200" i="1" dirty="0"/>
              <a:t>baiulo </a:t>
            </a:r>
            <a:r>
              <a:rPr lang="it-IT" sz="3200" dirty="0"/>
              <a:t>‘portatore del vessillo’</a:t>
            </a:r>
          </a:p>
          <a:p>
            <a:pPr marL="457200" indent="-457200" algn="just">
              <a:buFontTx/>
              <a:buChar char="-"/>
            </a:pPr>
            <a:r>
              <a:rPr lang="it-IT" sz="3200" dirty="0"/>
              <a:t>Dal </a:t>
            </a:r>
            <a:r>
              <a:rPr lang="it-IT" sz="3200" dirty="0" err="1"/>
              <a:t>lat</a:t>
            </a:r>
            <a:r>
              <a:rPr lang="it-IT" sz="3200" dirty="0"/>
              <a:t>. scientifico </a:t>
            </a:r>
            <a:r>
              <a:rPr lang="it-IT" sz="3200" i="1" dirty="0"/>
              <a:t>tetragono, </a:t>
            </a:r>
            <a:r>
              <a:rPr lang="it-IT" sz="3200" i="1" dirty="0" err="1"/>
              <a:t>emisperio</a:t>
            </a:r>
            <a:endParaRPr lang="it-IT" sz="3200" dirty="0"/>
          </a:p>
          <a:p>
            <a:pPr algn="just"/>
            <a:endParaRPr lang="it-IT" sz="3200" dirty="0"/>
          </a:p>
        </p:txBody>
      </p:sp>
    </p:spTree>
    <p:extLst>
      <p:ext uri="{BB962C8B-B14F-4D97-AF65-F5344CB8AC3E}">
        <p14:creationId xmlns:p14="http://schemas.microsoft.com/office/powerpoint/2010/main" val="302274453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544488" y="500580"/>
            <a:ext cx="1144764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LA LINGUA DI DANTE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544488" y="1340662"/>
            <a:ext cx="11447643" cy="51398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dirty="0"/>
              <a:t>Infine, Dante è anche creatore di neologismi, soprattutto nel Paradiso.</a:t>
            </a:r>
          </a:p>
          <a:p>
            <a:pPr algn="just"/>
            <a:r>
              <a:rPr lang="it-IT" sz="3200" dirty="0"/>
              <a:t>Molti di questi sono verbi </a:t>
            </a:r>
            <a:r>
              <a:rPr lang="it-IT" sz="3200" b="1" dirty="0"/>
              <a:t>parasintetici</a:t>
            </a:r>
            <a:r>
              <a:rPr lang="it-IT" sz="3200" dirty="0"/>
              <a:t>, formati da una base con l’aggiunta di un prefisso e un suffisso (da </a:t>
            </a:r>
            <a:r>
              <a:rPr lang="it-IT" sz="3200" i="1" dirty="0"/>
              <a:t>cielo </a:t>
            </a:r>
            <a:r>
              <a:rPr lang="it-IT" sz="3200" dirty="0"/>
              <a:t>&gt; </a:t>
            </a:r>
            <a:r>
              <a:rPr lang="it-IT" sz="3200" i="1" dirty="0"/>
              <a:t>incielare</a:t>
            </a:r>
            <a:r>
              <a:rPr lang="it-IT" sz="3200" dirty="0"/>
              <a:t>):</a:t>
            </a:r>
          </a:p>
          <a:p>
            <a:pPr algn="just"/>
            <a:endParaRPr lang="it-IT" sz="1600" i="1" dirty="0"/>
          </a:p>
          <a:p>
            <a:pPr algn="just"/>
            <a:r>
              <a:rPr lang="it-IT" sz="3200" i="1" dirty="0"/>
              <a:t>Incielare</a:t>
            </a:r>
            <a:r>
              <a:rPr lang="it-IT" sz="3200" dirty="0"/>
              <a:t> ’collocare in cielo’: Perfetta vita ed alto </a:t>
            </a:r>
            <a:r>
              <a:rPr lang="it-IT" sz="3200" dirty="0" err="1"/>
              <a:t>merto</a:t>
            </a:r>
            <a:r>
              <a:rPr lang="it-IT" sz="3200" dirty="0"/>
              <a:t> inciela / donna più su (Par. III, 97-98)</a:t>
            </a:r>
          </a:p>
          <a:p>
            <a:pPr algn="just"/>
            <a:endParaRPr lang="it-IT" sz="1200" dirty="0"/>
          </a:p>
          <a:p>
            <a:pPr algn="just"/>
            <a:r>
              <a:rPr lang="it-IT" sz="3200" i="1" dirty="0"/>
              <a:t>Immillarsi ‘</a:t>
            </a:r>
            <a:r>
              <a:rPr lang="it-IT" sz="3200" dirty="0"/>
              <a:t>moltiplicarsi</a:t>
            </a:r>
            <a:r>
              <a:rPr lang="it-IT" sz="3200" i="1" dirty="0"/>
              <a:t>’: ‘</a:t>
            </a:r>
            <a:r>
              <a:rPr lang="it-IT" sz="3200" dirty="0"/>
              <a:t>l numero loro / più che ‘l doppiar de li scacchi s’</a:t>
            </a:r>
            <a:r>
              <a:rPr lang="it-IT" sz="3200" dirty="0" err="1"/>
              <a:t>inmilla</a:t>
            </a:r>
            <a:r>
              <a:rPr lang="it-IT" sz="3200" dirty="0"/>
              <a:t> (Par. XXVIII, 91-93)</a:t>
            </a:r>
          </a:p>
          <a:p>
            <a:pPr algn="just"/>
            <a:endParaRPr lang="it-IT" sz="1200" dirty="0"/>
          </a:p>
          <a:p>
            <a:pPr algn="just"/>
            <a:r>
              <a:rPr lang="it-IT" sz="3200" i="1" dirty="0" err="1"/>
              <a:t>Intuarsi</a:t>
            </a:r>
            <a:r>
              <a:rPr lang="it-IT" sz="3200" i="1" dirty="0"/>
              <a:t> </a:t>
            </a:r>
            <a:r>
              <a:rPr lang="it-IT" sz="3200" dirty="0"/>
              <a:t>e </a:t>
            </a:r>
            <a:r>
              <a:rPr lang="it-IT" sz="3200" i="1" dirty="0"/>
              <a:t>inmiarsi</a:t>
            </a:r>
            <a:r>
              <a:rPr lang="it-IT" sz="3200" dirty="0"/>
              <a:t>: s’io m’</a:t>
            </a:r>
            <a:r>
              <a:rPr lang="it-IT" sz="3200" dirty="0" err="1"/>
              <a:t>intuassi</a:t>
            </a:r>
            <a:r>
              <a:rPr lang="it-IT" sz="3200" dirty="0"/>
              <a:t> come tu t’</a:t>
            </a:r>
            <a:r>
              <a:rPr lang="it-IT" sz="3200" dirty="0" err="1"/>
              <a:t>inmii</a:t>
            </a:r>
            <a:r>
              <a:rPr lang="it-IT" sz="3200" dirty="0"/>
              <a:t> (Par. IX, 81)</a:t>
            </a:r>
            <a:r>
              <a:rPr lang="it-IT" sz="3200" i="1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411909740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544488" y="545705"/>
            <a:ext cx="1144764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LA LINGUA DI PETRARCA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319636" y="1436983"/>
            <a:ext cx="11672494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dirty="0"/>
              <a:t>Petrarca anticipa la riscoperta dei classici latini che avverrà nel Quattrocento. Si rovescia il rapporto latino/volgare, anche nella grafia (</a:t>
            </a:r>
            <a:r>
              <a:rPr lang="it-IT" sz="3200" dirty="0" err="1"/>
              <a:t>Vat</a:t>
            </a:r>
            <a:r>
              <a:rPr lang="it-IT" sz="3200" dirty="0"/>
              <a:t>. </a:t>
            </a:r>
            <a:r>
              <a:rPr lang="it-IT" sz="3200" dirty="0" err="1"/>
              <a:t>Lat</a:t>
            </a:r>
            <a:r>
              <a:rPr lang="it-IT" sz="3200" dirty="0"/>
              <a:t>. 3196)</a:t>
            </a:r>
          </a:p>
          <a:p>
            <a:pPr algn="just"/>
            <a:r>
              <a:rPr lang="it-IT" sz="3200" dirty="0"/>
              <a:t>Vuole essere considerato soprattutto poeta latino, ma lascerà un segno come poeta volgare: la lingua del </a:t>
            </a:r>
            <a:r>
              <a:rPr lang="it-IT" sz="3200" i="1" dirty="0"/>
              <a:t>Canzoniere </a:t>
            </a:r>
            <a:r>
              <a:rPr lang="it-IT" sz="3200" dirty="0"/>
              <a:t>influenzerà la lirica italiana fino all’Ottocento</a:t>
            </a:r>
          </a:p>
        </p:txBody>
      </p:sp>
      <p:sp>
        <p:nvSpPr>
          <p:cNvPr id="5" name="CasellaDiTesto 4"/>
          <p:cNvSpPr txBox="1"/>
          <p:nvPr/>
        </p:nvSpPr>
        <p:spPr>
          <a:xfrm>
            <a:off x="319636" y="4728918"/>
            <a:ext cx="11672494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b="1" dirty="0"/>
              <a:t>Monolinguismo</a:t>
            </a:r>
            <a:r>
              <a:rPr lang="it-IT" sz="3200" dirty="0"/>
              <a:t>. Una lingua selezionata. Restringe l’ampiezza del lessico dantesco lavorando sulla polisemia di alcune parole, come </a:t>
            </a:r>
            <a:r>
              <a:rPr lang="it-IT" sz="3200" i="1" dirty="0"/>
              <a:t>dolce</a:t>
            </a:r>
            <a:r>
              <a:rPr lang="it-IT" sz="3200" dirty="0"/>
              <a:t>, aggettivo accostato a numerosi nomi</a:t>
            </a:r>
            <a:r>
              <a:rPr lang="it-IT" sz="3200" i="1" dirty="0"/>
              <a:t> (dolce loco, dolce riso, dolce </a:t>
            </a:r>
            <a:r>
              <a:rPr lang="it-IT" sz="3200" i="1" dirty="0" err="1"/>
              <a:t>veneno</a:t>
            </a:r>
            <a:r>
              <a:rPr lang="it-IT" sz="3200" i="1" dirty="0"/>
              <a:t>, dolce rapina, dolce morte)</a:t>
            </a:r>
          </a:p>
        </p:txBody>
      </p:sp>
    </p:spTree>
    <p:extLst>
      <p:ext uri="{BB962C8B-B14F-4D97-AF65-F5344CB8AC3E}">
        <p14:creationId xmlns:p14="http://schemas.microsoft.com/office/powerpoint/2010/main" val="21911219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544488" y="487341"/>
            <a:ext cx="1144764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LA LINGUA DI PETRARCA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319636" y="1436983"/>
            <a:ext cx="11672494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b="1" dirty="0"/>
              <a:t>ANTIREALISMO</a:t>
            </a:r>
            <a:r>
              <a:rPr lang="it-IT" sz="3200" dirty="0"/>
              <a:t>, tutto ciò che è realistico, concreto, espressivo viene eliminato. </a:t>
            </a:r>
          </a:p>
          <a:p>
            <a:pPr algn="just"/>
            <a:r>
              <a:rPr lang="it-IT" sz="3200" dirty="0"/>
              <a:t>Riduce la polimorfia (ma restano alcune alternanze </a:t>
            </a:r>
            <a:r>
              <a:rPr lang="it-IT" sz="3200"/>
              <a:t>tra forme, come </a:t>
            </a:r>
            <a:r>
              <a:rPr lang="it-IT" sz="3200" i="1" dirty="0"/>
              <a:t>foco/fuoco</a:t>
            </a:r>
            <a:r>
              <a:rPr lang="it-IT" sz="3200" dirty="0"/>
              <a:t>, </a:t>
            </a:r>
            <a:r>
              <a:rPr lang="it-IT" sz="3200" i="1" dirty="0"/>
              <a:t>auro/oro, degno/</a:t>
            </a:r>
            <a:r>
              <a:rPr lang="it-IT" sz="3200" i="1" dirty="0" err="1"/>
              <a:t>digno</a:t>
            </a:r>
            <a:r>
              <a:rPr lang="it-IT" sz="3200" dirty="0"/>
              <a:t>).</a:t>
            </a:r>
          </a:p>
        </p:txBody>
      </p:sp>
      <p:sp>
        <p:nvSpPr>
          <p:cNvPr id="5" name="CasellaDiTesto 4"/>
          <p:cNvSpPr txBox="1"/>
          <p:nvPr/>
        </p:nvSpPr>
        <p:spPr>
          <a:xfrm>
            <a:off x="319636" y="3633234"/>
            <a:ext cx="11447643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dirty="0"/>
              <a:t>Opera una </a:t>
            </a:r>
            <a:r>
              <a:rPr lang="it-IT" sz="3200" b="1" dirty="0"/>
              <a:t>selezione</a:t>
            </a:r>
            <a:r>
              <a:rPr lang="it-IT" sz="3200" dirty="0"/>
              <a:t> anche tra le forme della </a:t>
            </a:r>
            <a:r>
              <a:rPr lang="it-IT" sz="3200" b="1" dirty="0"/>
              <a:t>tradizione precedente</a:t>
            </a:r>
            <a:r>
              <a:rPr lang="it-IT" sz="3200" dirty="0"/>
              <a:t>:</a:t>
            </a:r>
          </a:p>
          <a:p>
            <a:pPr marL="457200" indent="-457200" algn="just">
              <a:buFontTx/>
              <a:buChar char="-"/>
            </a:pPr>
            <a:r>
              <a:rPr lang="it-IT" sz="3200" dirty="0"/>
              <a:t>Una sola rima siciliana (</a:t>
            </a:r>
            <a:r>
              <a:rPr lang="it-IT" sz="3200" i="1" dirty="0"/>
              <a:t>voi</a:t>
            </a:r>
            <a:r>
              <a:rPr lang="it-IT" sz="3200" dirty="0"/>
              <a:t>/</a:t>
            </a:r>
            <a:r>
              <a:rPr lang="it-IT" sz="3200" i="1" dirty="0"/>
              <a:t>altrui</a:t>
            </a:r>
            <a:r>
              <a:rPr lang="it-IT" sz="3200" dirty="0"/>
              <a:t>)</a:t>
            </a:r>
          </a:p>
          <a:p>
            <a:pPr marL="457200" indent="-457200" algn="just">
              <a:buFontTx/>
              <a:buChar char="-"/>
            </a:pPr>
            <a:r>
              <a:rPr lang="it-IT" sz="3200" dirty="0"/>
              <a:t>Usa anche rima grafica, quindi </a:t>
            </a:r>
            <a:r>
              <a:rPr lang="it-IT" sz="3200" i="1" dirty="0"/>
              <a:t>e </a:t>
            </a:r>
            <a:r>
              <a:rPr lang="it-IT" sz="3200" dirty="0"/>
              <a:t>ed </a:t>
            </a:r>
            <a:r>
              <a:rPr lang="it-IT" sz="3200" i="1" dirty="0"/>
              <a:t>o </a:t>
            </a:r>
            <a:r>
              <a:rPr lang="it-IT" sz="3200" dirty="0"/>
              <a:t>aperte rimano con le chiuse </a:t>
            </a:r>
          </a:p>
          <a:p>
            <a:pPr marL="457200" indent="-457200" algn="just">
              <a:buFontTx/>
              <a:buChar char="-"/>
            </a:pPr>
            <a:r>
              <a:rPr lang="it-IT" sz="3200" dirty="0"/>
              <a:t>Usa alcuni gallicismi, come </a:t>
            </a:r>
            <a:r>
              <a:rPr lang="it-IT" sz="3200" i="1" dirty="0"/>
              <a:t>rimembranza </a:t>
            </a:r>
            <a:r>
              <a:rPr lang="it-IT" sz="3200" dirty="0"/>
              <a:t>e </a:t>
            </a:r>
            <a:r>
              <a:rPr lang="it-IT" sz="3200" i="1" dirty="0"/>
              <a:t>baldanza</a:t>
            </a:r>
          </a:p>
          <a:p>
            <a:pPr marL="457200" indent="-457200" algn="just">
              <a:buFontTx/>
              <a:buChar char="-"/>
            </a:pPr>
            <a:r>
              <a:rPr lang="it-IT" sz="3200" dirty="0"/>
              <a:t>Dittologie sinonimiche </a:t>
            </a:r>
            <a:r>
              <a:rPr lang="it-IT" sz="3200" i="1" dirty="0"/>
              <a:t>(tarde e lente)</a:t>
            </a:r>
          </a:p>
        </p:txBody>
      </p:sp>
    </p:spTree>
    <p:extLst>
      <p:ext uri="{BB962C8B-B14F-4D97-AF65-F5344CB8AC3E}">
        <p14:creationId xmlns:p14="http://schemas.microsoft.com/office/powerpoint/2010/main" val="5349995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964554" y="379828"/>
            <a:ext cx="10550769" cy="36933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SEMICONSONANTI</a:t>
            </a:r>
          </a:p>
          <a:p>
            <a:endParaRPr lang="it-IT" sz="3600" dirty="0"/>
          </a:p>
          <a:p>
            <a:r>
              <a:rPr lang="it-IT" sz="3600" dirty="0"/>
              <a:t>Articolazione intermedia tra vocale e consonante</a:t>
            </a:r>
          </a:p>
          <a:p>
            <a:endParaRPr lang="it-IT" sz="1000" dirty="0"/>
          </a:p>
          <a:p>
            <a:r>
              <a:rPr lang="it-IT" sz="4000" dirty="0"/>
              <a:t>j        </a:t>
            </a:r>
            <a:r>
              <a:rPr lang="it-IT" sz="4000" dirty="0" err="1"/>
              <a:t>jod</a:t>
            </a:r>
            <a:r>
              <a:rPr lang="it-IT" sz="4000" dirty="0"/>
              <a:t>         </a:t>
            </a:r>
            <a:r>
              <a:rPr lang="el-GR" sz="4000" dirty="0"/>
              <a:t>ʹ</a:t>
            </a:r>
            <a:r>
              <a:rPr lang="it-IT" sz="4000" dirty="0" err="1"/>
              <a:t>pjano</a:t>
            </a:r>
            <a:r>
              <a:rPr lang="it-IT" sz="4000" dirty="0"/>
              <a:t>  </a:t>
            </a:r>
          </a:p>
          <a:p>
            <a:r>
              <a:rPr lang="it-IT" sz="4000" dirty="0"/>
              <a:t>w      </a:t>
            </a:r>
            <a:r>
              <a:rPr lang="it-IT" sz="4000" dirty="0" err="1"/>
              <a:t>wau</a:t>
            </a:r>
            <a:r>
              <a:rPr lang="it-IT" sz="4000" dirty="0"/>
              <a:t>       </a:t>
            </a:r>
            <a:r>
              <a:rPr lang="el-GR" sz="4000" dirty="0"/>
              <a:t>ʹ</a:t>
            </a:r>
            <a:r>
              <a:rPr lang="it-IT" sz="4000" dirty="0"/>
              <a:t>w</a:t>
            </a:r>
            <a:r>
              <a:rPr lang="el-GR" sz="4000" dirty="0"/>
              <a:t>ͻ</a:t>
            </a:r>
            <a:r>
              <a:rPr lang="it-IT" sz="4000" dirty="0" err="1"/>
              <a:t>mo</a:t>
            </a:r>
            <a:endParaRPr lang="it-IT" sz="4000" dirty="0"/>
          </a:p>
          <a:p>
            <a:endParaRPr lang="it-IT" sz="3600" dirty="0"/>
          </a:p>
        </p:txBody>
      </p:sp>
      <p:sp>
        <p:nvSpPr>
          <p:cNvPr id="3" name="CasellaDiTesto 2"/>
          <p:cNvSpPr txBox="1"/>
          <p:nvPr/>
        </p:nvSpPr>
        <p:spPr>
          <a:xfrm>
            <a:off x="676677" y="3676059"/>
            <a:ext cx="10781153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dirty="0"/>
              <a:t>Si articolano come le rispettive vocali </a:t>
            </a:r>
            <a:r>
              <a:rPr lang="it-IT" sz="3200" i="1" dirty="0"/>
              <a:t>i </a:t>
            </a:r>
            <a:r>
              <a:rPr lang="it-IT" sz="3200" dirty="0"/>
              <a:t>e </a:t>
            </a:r>
            <a:r>
              <a:rPr lang="it-IT" sz="3200" i="1" dirty="0"/>
              <a:t>u</a:t>
            </a:r>
            <a:r>
              <a:rPr lang="it-IT" sz="3200" dirty="0"/>
              <a:t> ma con l’avvicinamento degli organi fonatori (per questo sono dette </a:t>
            </a:r>
            <a:r>
              <a:rPr lang="it-IT" sz="3200" i="1" dirty="0"/>
              <a:t>approssimanti</a:t>
            </a:r>
            <a:r>
              <a:rPr lang="it-IT" sz="3200" dirty="0"/>
              <a:t>). Sono sempre </a:t>
            </a:r>
            <a:r>
              <a:rPr lang="it-IT" sz="3200" b="1" dirty="0"/>
              <a:t>seguite da vocale </a:t>
            </a:r>
            <a:r>
              <a:rPr lang="it-IT" sz="3200" dirty="0"/>
              <a:t>(quindi formano un </a:t>
            </a:r>
            <a:r>
              <a:rPr lang="it-IT" sz="3200" b="1" dirty="0"/>
              <a:t>dittongo</a:t>
            </a:r>
            <a:r>
              <a:rPr lang="it-IT" sz="3200" dirty="0"/>
              <a:t>)</a:t>
            </a:r>
            <a:r>
              <a:rPr lang="it-IT" sz="3200" b="1" dirty="0"/>
              <a:t> </a:t>
            </a:r>
            <a:r>
              <a:rPr lang="it-IT" sz="3200" dirty="0"/>
              <a:t>e sono sempre </a:t>
            </a:r>
            <a:r>
              <a:rPr lang="it-IT" sz="3200" b="1" dirty="0"/>
              <a:t>atone</a:t>
            </a:r>
            <a:r>
              <a:rPr lang="it-IT" sz="3200" dirty="0"/>
              <a:t>.</a:t>
            </a:r>
          </a:p>
          <a:p>
            <a:pPr algn="just"/>
            <a:r>
              <a:rPr lang="it-IT" sz="3200" dirty="0"/>
              <a:t>Invece parole come </a:t>
            </a:r>
            <a:r>
              <a:rPr lang="it-IT" sz="3200" i="1" dirty="0"/>
              <a:t>mio</a:t>
            </a:r>
            <a:r>
              <a:rPr lang="it-IT" sz="3200" dirty="0"/>
              <a:t>, </a:t>
            </a:r>
            <a:r>
              <a:rPr lang="it-IT" sz="3200" i="1" dirty="0"/>
              <a:t>zio</a:t>
            </a:r>
            <a:r>
              <a:rPr lang="it-IT" sz="3200" dirty="0"/>
              <a:t> non hanno semiconsonante (non c’è dittongo ma </a:t>
            </a:r>
            <a:r>
              <a:rPr lang="it-IT" sz="3200" b="1" dirty="0"/>
              <a:t>iato</a:t>
            </a:r>
            <a:r>
              <a:rPr lang="it-IT" sz="3200" dirty="0"/>
              <a:t>).</a:t>
            </a:r>
          </a:p>
        </p:txBody>
      </p:sp>
    </p:spTree>
    <p:extLst>
      <p:ext uri="{BB962C8B-B14F-4D97-AF65-F5344CB8AC3E}">
        <p14:creationId xmlns:p14="http://schemas.microsoft.com/office/powerpoint/2010/main" val="39794662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026942" y="633046"/>
            <a:ext cx="10550769" cy="52322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LA TRASCRIZIONE FONETICA</a:t>
            </a:r>
          </a:p>
          <a:p>
            <a:endParaRPr lang="it-IT" dirty="0"/>
          </a:p>
          <a:p>
            <a:r>
              <a:rPr lang="it-IT" sz="4800" dirty="0"/>
              <a:t>ape    /'ape/</a:t>
            </a:r>
          </a:p>
          <a:p>
            <a:endParaRPr lang="it-IT" sz="1000" dirty="0"/>
          </a:p>
          <a:p>
            <a:r>
              <a:rPr lang="it-IT" sz="4800" dirty="0"/>
              <a:t>amico  /</a:t>
            </a:r>
            <a:r>
              <a:rPr lang="it-IT" sz="4800" dirty="0" err="1"/>
              <a:t>a'miko</a:t>
            </a:r>
            <a:r>
              <a:rPr lang="it-IT" sz="4800" dirty="0"/>
              <a:t>/</a:t>
            </a:r>
          </a:p>
          <a:p>
            <a:endParaRPr lang="it-IT" sz="1000" dirty="0"/>
          </a:p>
          <a:p>
            <a:r>
              <a:rPr lang="it-IT" sz="4800" dirty="0"/>
              <a:t>tutto  /'</a:t>
            </a:r>
            <a:r>
              <a:rPr lang="it-IT" sz="4800" dirty="0" err="1"/>
              <a:t>tut:o</a:t>
            </a:r>
            <a:r>
              <a:rPr lang="it-IT" sz="4800" dirty="0"/>
              <a:t>/ </a:t>
            </a:r>
          </a:p>
          <a:p>
            <a:r>
              <a:rPr lang="it-IT" sz="1000" dirty="0"/>
              <a:t> </a:t>
            </a:r>
          </a:p>
          <a:p>
            <a:r>
              <a:rPr lang="it-IT" sz="4800" dirty="0"/>
              <a:t>bello /'</a:t>
            </a:r>
            <a:r>
              <a:rPr lang="it-IT" sz="4800" dirty="0" err="1"/>
              <a:t>bɛl:o</a:t>
            </a:r>
            <a:r>
              <a:rPr lang="it-IT" sz="4800" dirty="0"/>
              <a:t>/</a:t>
            </a:r>
          </a:p>
          <a:p>
            <a:endParaRPr lang="it-IT" sz="1000" dirty="0"/>
          </a:p>
          <a:p>
            <a:r>
              <a:rPr lang="it-IT" sz="4800" dirty="0"/>
              <a:t>cuore /'</a:t>
            </a:r>
            <a:r>
              <a:rPr lang="it-IT" sz="4800" dirty="0" err="1"/>
              <a:t>kw</a:t>
            </a:r>
            <a:r>
              <a:rPr lang="el-GR" sz="4800" dirty="0"/>
              <a:t>ͻ</a:t>
            </a:r>
            <a:r>
              <a:rPr lang="it-IT" sz="4800" dirty="0"/>
              <a:t>re/</a:t>
            </a:r>
          </a:p>
        </p:txBody>
      </p:sp>
    </p:spTree>
    <p:extLst>
      <p:ext uri="{BB962C8B-B14F-4D97-AF65-F5344CB8AC3E}">
        <p14:creationId xmlns:p14="http://schemas.microsoft.com/office/powerpoint/2010/main" val="14051200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026942" y="633046"/>
            <a:ext cx="10550769" cy="52322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LA TRASCRIZIONE FONETICA</a:t>
            </a:r>
          </a:p>
          <a:p>
            <a:endParaRPr lang="it-IT" dirty="0"/>
          </a:p>
          <a:p>
            <a:r>
              <a:rPr lang="it-IT" sz="4800" dirty="0"/>
              <a:t>razzo /'</a:t>
            </a:r>
            <a:r>
              <a:rPr lang="it-IT" sz="4800" dirty="0" err="1"/>
              <a:t>rad:zo</a:t>
            </a:r>
            <a:r>
              <a:rPr lang="it-IT" sz="4800" dirty="0"/>
              <a:t>/</a:t>
            </a:r>
          </a:p>
          <a:p>
            <a:endParaRPr lang="it-IT" sz="1000" dirty="0"/>
          </a:p>
          <a:p>
            <a:r>
              <a:rPr lang="it-IT" sz="4800" dirty="0"/>
              <a:t>ciao  /'</a:t>
            </a:r>
            <a:r>
              <a:rPr lang="it-IT" sz="4800" dirty="0" err="1"/>
              <a:t>tʃao</a:t>
            </a:r>
            <a:r>
              <a:rPr lang="it-IT" sz="4800" dirty="0"/>
              <a:t>/</a:t>
            </a:r>
          </a:p>
          <a:p>
            <a:endParaRPr lang="it-IT" sz="1000" dirty="0"/>
          </a:p>
          <a:p>
            <a:r>
              <a:rPr lang="it-IT" sz="4800" dirty="0"/>
              <a:t>gioia /'d</a:t>
            </a:r>
            <a:r>
              <a:rPr lang="az-Cyrl-AZ" sz="4800" dirty="0"/>
              <a:t>ӡ</a:t>
            </a:r>
            <a:r>
              <a:rPr lang="el-GR" sz="4800" dirty="0"/>
              <a:t>ͻ</a:t>
            </a:r>
            <a:r>
              <a:rPr lang="it-IT" sz="4800" dirty="0" err="1"/>
              <a:t>ja</a:t>
            </a:r>
            <a:r>
              <a:rPr lang="it-IT" sz="4800" dirty="0"/>
              <a:t>/</a:t>
            </a:r>
          </a:p>
          <a:p>
            <a:endParaRPr lang="it-IT" sz="1000" dirty="0"/>
          </a:p>
          <a:p>
            <a:r>
              <a:rPr lang="it-IT" sz="4800" dirty="0"/>
              <a:t>braccio /'</a:t>
            </a:r>
            <a:r>
              <a:rPr lang="it-IT" sz="4800" dirty="0" err="1"/>
              <a:t>brat</a:t>
            </a:r>
            <a:r>
              <a:rPr lang="it-IT" sz="4800" dirty="0"/>
              <a:t>:</a:t>
            </a:r>
            <a:r>
              <a:rPr lang="el-GR" sz="4800" dirty="0"/>
              <a:t>ʃ</a:t>
            </a:r>
            <a:r>
              <a:rPr lang="it-IT" sz="4800" dirty="0"/>
              <a:t>o/</a:t>
            </a:r>
          </a:p>
          <a:p>
            <a:endParaRPr lang="it-IT" sz="1000" dirty="0"/>
          </a:p>
          <a:p>
            <a:r>
              <a:rPr lang="it-IT" sz="4800" dirty="0"/>
              <a:t>gnomo /'ɲ</a:t>
            </a:r>
            <a:r>
              <a:rPr lang="el-GR" sz="4800" dirty="0"/>
              <a:t>ͻ</a:t>
            </a:r>
            <a:r>
              <a:rPr lang="it-IT" sz="4800" dirty="0" err="1"/>
              <a:t>mo</a:t>
            </a:r>
            <a:r>
              <a:rPr lang="it-IT" sz="4800" dirty="0"/>
              <a:t>/</a:t>
            </a:r>
          </a:p>
        </p:txBody>
      </p:sp>
    </p:spTree>
    <p:extLst>
      <p:ext uri="{BB962C8B-B14F-4D97-AF65-F5344CB8AC3E}">
        <p14:creationId xmlns:p14="http://schemas.microsoft.com/office/powerpoint/2010/main" val="53416352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509667" y="269823"/>
            <a:ext cx="10900386" cy="65248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DIGRAMMI E TRIGRAMMI</a:t>
            </a:r>
          </a:p>
          <a:p>
            <a:endParaRPr lang="it-IT" sz="2000" dirty="0"/>
          </a:p>
          <a:p>
            <a:pPr algn="just"/>
            <a:r>
              <a:rPr lang="it-IT" sz="3200" dirty="0"/>
              <a:t>Alcuni fonemi dell’italiano non si esprimono con un solo segno grafico ma con due o tre elementi:</a:t>
            </a:r>
          </a:p>
          <a:p>
            <a:endParaRPr lang="it-IT" sz="1400" dirty="0"/>
          </a:p>
          <a:p>
            <a:r>
              <a:rPr lang="it-IT" sz="3600" dirty="0"/>
              <a:t>DIGRAMMI </a:t>
            </a:r>
            <a:r>
              <a:rPr lang="it-IT" sz="3600" dirty="0" err="1"/>
              <a:t>gn</a:t>
            </a:r>
            <a:r>
              <a:rPr lang="it-IT" sz="3600" dirty="0"/>
              <a:t> /ɲ/ </a:t>
            </a:r>
          </a:p>
          <a:p>
            <a:r>
              <a:rPr lang="it-IT" sz="3600" dirty="0"/>
              <a:t>                      sc /ʃ/ </a:t>
            </a:r>
          </a:p>
          <a:p>
            <a:r>
              <a:rPr lang="it-IT" sz="3600" dirty="0"/>
              <a:t>                      </a:t>
            </a:r>
            <a:r>
              <a:rPr lang="it-IT" sz="3600" dirty="0" err="1"/>
              <a:t>ch</a:t>
            </a:r>
            <a:r>
              <a:rPr lang="it-IT" sz="3600" dirty="0"/>
              <a:t> e </a:t>
            </a:r>
            <a:r>
              <a:rPr lang="it-IT" sz="3600" dirty="0" err="1"/>
              <a:t>gh</a:t>
            </a:r>
            <a:r>
              <a:rPr lang="it-IT" sz="3600" dirty="0"/>
              <a:t> + vocale palatale /k/, /g/</a:t>
            </a:r>
          </a:p>
          <a:p>
            <a:r>
              <a:rPr lang="it-IT" sz="3600" dirty="0"/>
              <a:t>                      ci, </a:t>
            </a:r>
            <a:r>
              <a:rPr lang="it-IT" sz="3600" dirty="0" err="1"/>
              <a:t>gi</a:t>
            </a:r>
            <a:r>
              <a:rPr lang="it-IT" sz="3600" dirty="0"/>
              <a:t> /</a:t>
            </a:r>
            <a:r>
              <a:rPr lang="it-IT" sz="3600" dirty="0" err="1"/>
              <a:t>tʃ</a:t>
            </a:r>
            <a:r>
              <a:rPr lang="it-IT" sz="3600" dirty="0"/>
              <a:t>/, /d</a:t>
            </a:r>
            <a:r>
              <a:rPr lang="az-Cyrl-AZ" sz="3600" dirty="0"/>
              <a:t>ӡ</a:t>
            </a:r>
            <a:r>
              <a:rPr lang="it-IT" sz="3600" dirty="0"/>
              <a:t>/</a:t>
            </a:r>
          </a:p>
          <a:p>
            <a:endParaRPr lang="it-IT" sz="2000" dirty="0"/>
          </a:p>
          <a:p>
            <a:r>
              <a:rPr lang="it-IT" sz="3600" dirty="0"/>
              <a:t>TRIGRAMMI sci, gli </a:t>
            </a:r>
          </a:p>
          <a:p>
            <a:r>
              <a:rPr lang="it-IT" sz="3600" dirty="0"/>
              <a:t>                      sciame /'</a:t>
            </a:r>
            <a:r>
              <a:rPr lang="it-IT" sz="3600" dirty="0" err="1"/>
              <a:t>ʃame</a:t>
            </a:r>
            <a:r>
              <a:rPr lang="it-IT" sz="3600" dirty="0"/>
              <a:t>/</a:t>
            </a:r>
          </a:p>
          <a:p>
            <a:r>
              <a:rPr lang="it-IT" sz="3600" dirty="0"/>
              <a:t>                      aglio /'</a:t>
            </a:r>
            <a:r>
              <a:rPr lang="it-IT" sz="3600" dirty="0" err="1"/>
              <a:t>aʎ:o</a:t>
            </a:r>
            <a:r>
              <a:rPr lang="it-IT" sz="3600" dirty="0"/>
              <a:t>/</a:t>
            </a:r>
          </a:p>
        </p:txBody>
      </p:sp>
    </p:spTree>
    <p:extLst>
      <p:ext uri="{BB962C8B-B14F-4D97-AF65-F5344CB8AC3E}">
        <p14:creationId xmlns:p14="http://schemas.microsoft.com/office/powerpoint/2010/main" val="188534282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956603" y="576775"/>
            <a:ext cx="10550769" cy="61863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QUATTRO VALORI DEL GRAFEMA I</a:t>
            </a:r>
          </a:p>
          <a:p>
            <a:endParaRPr lang="it-IT" sz="2000" dirty="0"/>
          </a:p>
          <a:p>
            <a:r>
              <a:rPr lang="it-IT" sz="3600" dirty="0"/>
              <a:t>1. Vocale:                     pino  /'pino/</a:t>
            </a:r>
          </a:p>
          <a:p>
            <a:endParaRPr lang="it-IT" sz="2000" dirty="0"/>
          </a:p>
          <a:p>
            <a:r>
              <a:rPr lang="it-IT" sz="3600" dirty="0"/>
              <a:t>2. Semiconsonante:   notaio /</a:t>
            </a:r>
            <a:r>
              <a:rPr lang="it-IT" sz="3600" dirty="0" err="1"/>
              <a:t>no'tajo</a:t>
            </a:r>
            <a:r>
              <a:rPr lang="it-IT" sz="3600" dirty="0"/>
              <a:t>/   piede /'</a:t>
            </a:r>
            <a:r>
              <a:rPr lang="it-IT" sz="3600" dirty="0" err="1"/>
              <a:t>pjɛde</a:t>
            </a:r>
            <a:r>
              <a:rPr lang="it-IT" sz="3600" dirty="0"/>
              <a:t>/</a:t>
            </a:r>
          </a:p>
          <a:p>
            <a:endParaRPr lang="it-IT" sz="2000" dirty="0"/>
          </a:p>
          <a:p>
            <a:r>
              <a:rPr lang="it-IT" sz="3600" dirty="0"/>
              <a:t>3. Valore diacritico:   foglia /'f</a:t>
            </a:r>
            <a:r>
              <a:rPr lang="el-GR" sz="3600" dirty="0"/>
              <a:t>ͻ</a:t>
            </a:r>
            <a:r>
              <a:rPr lang="it-IT" sz="3600" dirty="0"/>
              <a:t>ʎ:a/  non /'f</a:t>
            </a:r>
            <a:r>
              <a:rPr lang="el-GR" sz="3600" dirty="0"/>
              <a:t>ͻ</a:t>
            </a:r>
            <a:r>
              <a:rPr lang="it-IT" sz="3600" dirty="0" err="1"/>
              <a:t>gla</a:t>
            </a:r>
            <a:r>
              <a:rPr lang="it-IT" sz="3600" dirty="0"/>
              <a:t>/</a:t>
            </a:r>
          </a:p>
          <a:p>
            <a:r>
              <a:rPr lang="it-IT" sz="3600" dirty="0"/>
              <a:t>                                      giacca /'d</a:t>
            </a:r>
            <a:r>
              <a:rPr lang="az-Cyrl-AZ" sz="3600" dirty="0"/>
              <a:t>ӡ</a:t>
            </a:r>
            <a:r>
              <a:rPr lang="it-IT" sz="3600" dirty="0" err="1"/>
              <a:t>ak:a</a:t>
            </a:r>
            <a:r>
              <a:rPr lang="it-IT" sz="3600" dirty="0"/>
              <a:t>/ non /'</a:t>
            </a:r>
            <a:r>
              <a:rPr lang="it-IT" sz="3600" dirty="0" err="1"/>
              <a:t>gak:a</a:t>
            </a:r>
            <a:r>
              <a:rPr lang="it-IT" sz="3600" dirty="0"/>
              <a:t>/</a:t>
            </a:r>
          </a:p>
          <a:p>
            <a:endParaRPr lang="it-IT" sz="3600" dirty="0"/>
          </a:p>
          <a:p>
            <a:r>
              <a:rPr lang="it-IT" sz="3600" dirty="0"/>
              <a:t>4. Puramente grafico: scienza /'</a:t>
            </a:r>
            <a:r>
              <a:rPr lang="it-IT" sz="3600" dirty="0" err="1"/>
              <a:t>ʃɛntsa</a:t>
            </a:r>
            <a:r>
              <a:rPr lang="it-IT" sz="3600" dirty="0"/>
              <a:t>/  </a:t>
            </a:r>
            <a:r>
              <a:rPr lang="it-IT" sz="3600" dirty="0" err="1"/>
              <a:t>lat</a:t>
            </a:r>
            <a:r>
              <a:rPr lang="it-IT" sz="3600" dirty="0"/>
              <a:t>. SCIENTIA</a:t>
            </a:r>
          </a:p>
          <a:p>
            <a:r>
              <a:rPr lang="it-IT" sz="3600" dirty="0"/>
              <a:t>                                       riconoscenza /</a:t>
            </a:r>
            <a:r>
              <a:rPr lang="it-IT" sz="3600" dirty="0" err="1"/>
              <a:t>rikono'ʃ:ɛntsa</a:t>
            </a:r>
            <a:r>
              <a:rPr lang="it-IT" sz="3600" dirty="0"/>
              <a:t>/</a:t>
            </a:r>
          </a:p>
          <a:p>
            <a:r>
              <a:rPr lang="it-IT" sz="3600" dirty="0"/>
              <a:t>                                       cielo /'</a:t>
            </a:r>
            <a:r>
              <a:rPr lang="it-IT" sz="3600" dirty="0" err="1"/>
              <a:t>tʃɛlo</a:t>
            </a:r>
            <a:r>
              <a:rPr lang="it-IT" sz="3600" dirty="0"/>
              <a:t>/ </a:t>
            </a:r>
          </a:p>
        </p:txBody>
      </p:sp>
    </p:spTree>
    <p:extLst>
      <p:ext uri="{BB962C8B-B14F-4D97-AF65-F5344CB8AC3E}">
        <p14:creationId xmlns:p14="http://schemas.microsoft.com/office/powerpoint/2010/main" val="119246407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069145" y="914400"/>
            <a:ext cx="10550769" cy="49552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Alcuni fonemi in italiano sono sempre intensi quando si trovano tra vocali</a:t>
            </a:r>
          </a:p>
          <a:p>
            <a:endParaRPr lang="it-IT" sz="3600" dirty="0"/>
          </a:p>
          <a:p>
            <a:r>
              <a:rPr lang="it-IT" sz="4000" dirty="0"/>
              <a:t>/ɲ:/ agnello /</a:t>
            </a:r>
            <a:r>
              <a:rPr lang="it-IT" sz="4000" dirty="0" err="1"/>
              <a:t>a'ɲ:ɛl:o</a:t>
            </a:r>
            <a:r>
              <a:rPr lang="it-IT" sz="4000" dirty="0"/>
              <a:t>/ </a:t>
            </a:r>
          </a:p>
          <a:p>
            <a:r>
              <a:rPr lang="it-IT" sz="4000" dirty="0"/>
              <a:t>/ʎ:/ aglio     /'</a:t>
            </a:r>
            <a:r>
              <a:rPr lang="it-IT" sz="4000" dirty="0" err="1"/>
              <a:t>aʎ:o</a:t>
            </a:r>
            <a:r>
              <a:rPr lang="it-IT" sz="4000" dirty="0"/>
              <a:t>/</a:t>
            </a:r>
          </a:p>
          <a:p>
            <a:r>
              <a:rPr lang="it-IT" sz="4000" dirty="0"/>
              <a:t>/ʃ:/ asciutto /</a:t>
            </a:r>
            <a:r>
              <a:rPr lang="it-IT" sz="4000" dirty="0" err="1"/>
              <a:t>a'ʃ:ut:o</a:t>
            </a:r>
            <a:r>
              <a:rPr lang="it-IT" sz="4000" dirty="0"/>
              <a:t>/</a:t>
            </a:r>
          </a:p>
          <a:p>
            <a:r>
              <a:rPr lang="it-IT" sz="4000" dirty="0"/>
              <a:t>/</a:t>
            </a:r>
            <a:r>
              <a:rPr lang="it-IT" sz="4000" dirty="0" err="1"/>
              <a:t>t:s</a:t>
            </a:r>
            <a:r>
              <a:rPr lang="it-IT" sz="4000" dirty="0"/>
              <a:t>/ azione  /</a:t>
            </a:r>
            <a:r>
              <a:rPr lang="it-IT" sz="4000" dirty="0" err="1"/>
              <a:t>a't:sjone</a:t>
            </a:r>
            <a:r>
              <a:rPr lang="it-IT" sz="4000" dirty="0"/>
              <a:t>/</a:t>
            </a:r>
          </a:p>
          <a:p>
            <a:r>
              <a:rPr lang="it-IT" sz="4000" dirty="0"/>
              <a:t>/</a:t>
            </a:r>
            <a:r>
              <a:rPr lang="it-IT" sz="4000" dirty="0" err="1"/>
              <a:t>d:z</a:t>
            </a:r>
            <a:r>
              <a:rPr lang="it-IT" sz="4000" dirty="0"/>
              <a:t>/ lo zio /lo '</a:t>
            </a:r>
            <a:r>
              <a:rPr lang="it-IT" sz="4000" dirty="0" err="1"/>
              <a:t>d:zio</a:t>
            </a:r>
            <a:r>
              <a:rPr lang="it-IT" sz="4000" dirty="0"/>
              <a:t>/</a:t>
            </a:r>
          </a:p>
        </p:txBody>
      </p:sp>
    </p:spTree>
    <p:extLst>
      <p:ext uri="{BB962C8B-B14F-4D97-AF65-F5344CB8AC3E}">
        <p14:creationId xmlns:p14="http://schemas.microsoft.com/office/powerpoint/2010/main" val="225256844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sellaDiTesto 2"/>
          <p:cNvSpPr txBox="1"/>
          <p:nvPr/>
        </p:nvSpPr>
        <p:spPr>
          <a:xfrm>
            <a:off x="956570" y="1054520"/>
            <a:ext cx="10278859" cy="5632311"/>
          </a:xfrm>
          <a:prstGeom prst="rect">
            <a:avLst/>
          </a:prstGeom>
          <a:noFill/>
        </p:spPr>
        <p:txBody>
          <a:bodyPr wrap="square" numCol="2" rtlCol="0">
            <a:spAutoFit/>
          </a:bodyPr>
          <a:lstStyle/>
          <a:p>
            <a:r>
              <a:rPr lang="it-IT" sz="4000" dirty="0"/>
              <a:t>Gara</a:t>
            </a:r>
          </a:p>
          <a:p>
            <a:r>
              <a:rPr lang="it-IT" sz="4000" dirty="0"/>
              <a:t>Genio </a:t>
            </a:r>
          </a:p>
          <a:p>
            <a:r>
              <a:rPr lang="it-IT" sz="4000" dirty="0"/>
              <a:t>Foresta</a:t>
            </a:r>
          </a:p>
          <a:p>
            <a:r>
              <a:rPr lang="it-IT" sz="4000" dirty="0"/>
              <a:t>Ancora</a:t>
            </a:r>
          </a:p>
          <a:p>
            <a:r>
              <a:rPr lang="it-IT" sz="4000" dirty="0"/>
              <a:t>Forse</a:t>
            </a:r>
          </a:p>
          <a:p>
            <a:r>
              <a:rPr lang="it-IT" sz="4000" dirty="0"/>
              <a:t>Miraggio </a:t>
            </a:r>
          </a:p>
          <a:p>
            <a:r>
              <a:rPr lang="it-IT" sz="4000" dirty="0"/>
              <a:t>Moglie</a:t>
            </a:r>
          </a:p>
          <a:p>
            <a:endParaRPr lang="it-IT" sz="4000" dirty="0"/>
          </a:p>
          <a:p>
            <a:endParaRPr lang="it-IT" sz="4000" dirty="0"/>
          </a:p>
          <a:p>
            <a:r>
              <a:rPr lang="it-IT" sz="4000" dirty="0"/>
              <a:t>Ascensore</a:t>
            </a:r>
          </a:p>
          <a:p>
            <a:r>
              <a:rPr lang="it-IT" sz="4000" dirty="0"/>
              <a:t>Bisogno</a:t>
            </a:r>
          </a:p>
          <a:p>
            <a:r>
              <a:rPr lang="it-IT" sz="4000" dirty="0"/>
              <a:t>Acciottolio</a:t>
            </a:r>
          </a:p>
          <a:p>
            <a:r>
              <a:rPr lang="it-IT" sz="4000" dirty="0"/>
              <a:t>Bianco</a:t>
            </a:r>
          </a:p>
          <a:p>
            <a:r>
              <a:rPr lang="it-IT" sz="4000" dirty="0"/>
              <a:t>Accettazione</a:t>
            </a:r>
          </a:p>
          <a:p>
            <a:r>
              <a:rPr lang="it-IT" sz="4000" dirty="0"/>
              <a:t>Sbaglio</a:t>
            </a:r>
          </a:p>
          <a:p>
            <a:r>
              <a:rPr lang="it-IT" sz="4000" dirty="0"/>
              <a:t>Cuocere</a:t>
            </a:r>
          </a:p>
        </p:txBody>
      </p:sp>
    </p:spTree>
    <p:extLst>
      <p:ext uri="{BB962C8B-B14F-4D97-AF65-F5344CB8AC3E}">
        <p14:creationId xmlns:p14="http://schemas.microsoft.com/office/powerpoint/2010/main" val="137389315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464695" y="1109121"/>
            <a:ext cx="1144764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dirty="0"/>
              <a:t>Ritardo della </a:t>
            </a:r>
            <a:r>
              <a:rPr lang="it-IT" sz="3200" b="1" dirty="0"/>
              <a:t>prosa</a:t>
            </a:r>
            <a:r>
              <a:rPr lang="it-IT" sz="3200" dirty="0"/>
              <a:t> del </a:t>
            </a:r>
            <a:r>
              <a:rPr lang="it-IT" sz="3200" b="1" dirty="0"/>
              <a:t>Duecento</a:t>
            </a:r>
            <a:r>
              <a:rPr lang="it-IT" sz="3200" dirty="0"/>
              <a:t> rispetto alla poesia: la maturazione arriverà nel Trecento con il </a:t>
            </a:r>
            <a:r>
              <a:rPr lang="it-IT" sz="3200" i="1" dirty="0"/>
              <a:t>Decameron </a:t>
            </a:r>
            <a:r>
              <a:rPr lang="it-IT" sz="3200" dirty="0"/>
              <a:t>di Boccaccio.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464695" y="2235612"/>
            <a:ext cx="11447643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dirty="0"/>
              <a:t>Il </a:t>
            </a:r>
            <a:r>
              <a:rPr lang="it-IT" sz="3200" i="1" dirty="0"/>
              <a:t>Novellino </a:t>
            </a:r>
            <a:r>
              <a:rPr lang="it-IT" sz="3200" dirty="0"/>
              <a:t>è caratterizzato da una sintassi semplice e da un lessico ristretto. I volgarizzamenti spesso risentono delle strutture linguistiche della lingua di partenza:</a:t>
            </a:r>
          </a:p>
          <a:p>
            <a:pPr algn="just"/>
            <a:r>
              <a:rPr lang="it-IT" sz="3200" dirty="0"/>
              <a:t>-    il latino (</a:t>
            </a:r>
            <a:r>
              <a:rPr lang="it-IT" sz="3200" i="1" dirty="0"/>
              <a:t>di lode desiderosi </a:t>
            </a:r>
            <a:r>
              <a:rPr lang="it-IT" sz="3200" dirty="0"/>
              <a:t>&lt; </a:t>
            </a:r>
            <a:r>
              <a:rPr lang="it-IT" sz="3200" i="1" dirty="0" err="1"/>
              <a:t>laudis</a:t>
            </a:r>
            <a:r>
              <a:rPr lang="it-IT" sz="3200" i="1" dirty="0"/>
              <a:t> avidi</a:t>
            </a:r>
            <a:r>
              <a:rPr lang="it-IT" sz="3200" dirty="0"/>
              <a:t>)</a:t>
            </a:r>
          </a:p>
          <a:p>
            <a:pPr marL="457200" indent="-457200" algn="just">
              <a:buFontTx/>
              <a:buChar char="-"/>
            </a:pPr>
            <a:r>
              <a:rPr lang="it-IT" sz="3200" dirty="0"/>
              <a:t>il francese: nel </a:t>
            </a:r>
            <a:r>
              <a:rPr lang="it-IT" sz="3200" i="1" dirty="0"/>
              <a:t>Tesoro </a:t>
            </a:r>
            <a:r>
              <a:rPr lang="it-IT" sz="3200" dirty="0"/>
              <a:t>di Brunetto Latini </a:t>
            </a:r>
            <a:r>
              <a:rPr lang="it-IT" sz="3200" i="1" dirty="0" err="1"/>
              <a:t>giadì</a:t>
            </a:r>
            <a:r>
              <a:rPr lang="it-IT" sz="3200" i="1" dirty="0"/>
              <a:t> </a:t>
            </a:r>
            <a:r>
              <a:rPr lang="it-IT" sz="3200" dirty="0"/>
              <a:t>‘un tempo’, </a:t>
            </a:r>
            <a:r>
              <a:rPr lang="it-IT" sz="3200" i="1" dirty="0"/>
              <a:t>argento</a:t>
            </a:r>
            <a:r>
              <a:rPr lang="it-IT" sz="3200" dirty="0"/>
              <a:t> ‘denaro’, </a:t>
            </a:r>
            <a:r>
              <a:rPr lang="it-IT" sz="3200" i="1" dirty="0"/>
              <a:t>vile </a:t>
            </a:r>
            <a:r>
              <a:rPr lang="it-IT" sz="3200" dirty="0"/>
              <a:t>‘città’</a:t>
            </a:r>
            <a:r>
              <a:rPr lang="it-IT" sz="3200" i="1" dirty="0"/>
              <a:t> </a:t>
            </a:r>
            <a:r>
              <a:rPr lang="it-IT" sz="3200" dirty="0"/>
              <a:t> </a:t>
            </a:r>
          </a:p>
        </p:txBody>
      </p:sp>
      <p:sp>
        <p:nvSpPr>
          <p:cNvPr id="4" name="CasellaDiTesto 3"/>
          <p:cNvSpPr txBox="1"/>
          <p:nvPr/>
        </p:nvSpPr>
        <p:spPr>
          <a:xfrm>
            <a:off x="412075" y="5271747"/>
            <a:ext cx="1136785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dirty="0"/>
              <a:t>In Guido </a:t>
            </a:r>
            <a:r>
              <a:rPr lang="it-IT" sz="3200" dirty="0" err="1"/>
              <a:t>Faba</a:t>
            </a:r>
            <a:r>
              <a:rPr lang="it-IT" sz="3200" dirty="0"/>
              <a:t> la prosa mitiga gli elementi locali bolognesi attraverso il modello del latino: ad esempio non troviamo la forma settentrionale </a:t>
            </a:r>
            <a:r>
              <a:rPr lang="it-IT" sz="3200" i="1" dirty="0" err="1"/>
              <a:t>vui</a:t>
            </a:r>
            <a:r>
              <a:rPr lang="it-IT" sz="3200" i="1" dirty="0"/>
              <a:t> </a:t>
            </a:r>
            <a:r>
              <a:rPr lang="it-IT" sz="3200" dirty="0"/>
              <a:t>ma </a:t>
            </a:r>
            <a:r>
              <a:rPr lang="it-IT" sz="3200" i="1" dirty="0"/>
              <a:t>voi</a:t>
            </a:r>
            <a:r>
              <a:rPr lang="it-IT" sz="3200" dirty="0"/>
              <a:t> per influsso del latino VOS.</a:t>
            </a:r>
            <a:endParaRPr lang="it-IT" sz="3200" i="1" dirty="0"/>
          </a:p>
        </p:txBody>
      </p:sp>
      <p:sp>
        <p:nvSpPr>
          <p:cNvPr id="5" name="CasellaDiTesto 4">
            <a:extLst>
              <a:ext uri="{FF2B5EF4-FFF2-40B4-BE49-F238E27FC236}">
                <a16:creationId xmlns:a16="http://schemas.microsoft.com/office/drawing/2014/main" id="{A3AFCB57-9986-44FC-8FC4-FB4E09B7C727}"/>
              </a:ext>
            </a:extLst>
          </p:cNvPr>
          <p:cNvSpPr txBox="1"/>
          <p:nvPr/>
        </p:nvSpPr>
        <p:spPr>
          <a:xfrm>
            <a:off x="544488" y="452016"/>
            <a:ext cx="1144764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200" dirty="0"/>
              <a:t>LA PROSA DEL DUECENTO</a:t>
            </a:r>
          </a:p>
        </p:txBody>
      </p:sp>
    </p:spTree>
    <p:extLst>
      <p:ext uri="{BB962C8B-B14F-4D97-AF65-F5344CB8AC3E}">
        <p14:creationId xmlns:p14="http://schemas.microsoft.com/office/powerpoint/2010/main" val="3439125805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o" ma:contentTypeID="0x01010053F0AB53E6B8474792A5D2F6E1AF5785" ma:contentTypeVersion="8" ma:contentTypeDescription="Creare un nuovo documento." ma:contentTypeScope="" ma:versionID="509c79504297fbdae453552ea472d785">
  <xsd:schema xmlns:xsd="http://www.w3.org/2001/XMLSchema" xmlns:xs="http://www.w3.org/2001/XMLSchema" xmlns:p="http://schemas.microsoft.com/office/2006/metadata/properties" xmlns:ns2="5dd4c065-6648-43c9-875b-980274226d33" xmlns:ns3="863e0e5f-3d9b-451e-b156-d3f330847df2" targetNamespace="http://schemas.microsoft.com/office/2006/metadata/properties" ma:root="true" ma:fieldsID="2b7c1b56c42645f6efc35ea2c2befd36" ns2:_="" ns3:_="">
    <xsd:import namespace="5dd4c065-6648-43c9-875b-980274226d33"/>
    <xsd:import namespace="863e0e5f-3d9b-451e-b156-d3f330847df2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3:MediaServiceMetadata" minOccurs="0"/>
                <xsd:element ref="ns3:MediaServiceFastMetadata" minOccurs="0"/>
                <xsd:element ref="ns3:MediaServiceDateTaken" minOccurs="0"/>
                <xsd:element ref="ns3:MediaLengthInSeconds" minOccurs="0"/>
                <xsd:element ref="ns3:MediaServiceAutoTags" minOccurs="0"/>
                <xsd:element ref="ns3:_Flow_SignoffStatu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dd4c065-6648-43c9-875b-980274226d33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Condiviso con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Condiviso con dettagli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63e0e5f-3d9b-451e-b156-d3f330847df2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0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3" nillable="true" ma:displayName="MediaLengthInSeconds" ma:hidden="true" ma:internalName="MediaLengthInSeconds" ma:readOnly="true">
      <xsd:simpleType>
        <xsd:restriction base="dms:Unknown"/>
      </xsd:simpleType>
    </xsd:element>
    <xsd:element name="MediaServiceAutoTags" ma:index="14" nillable="true" ma:displayName="Tags" ma:internalName="MediaServiceAutoTags" ma:readOnly="true">
      <xsd:simpleType>
        <xsd:restriction base="dms:Text"/>
      </xsd:simpleType>
    </xsd:element>
    <xsd:element name="_Flow_SignoffStatus" ma:index="15" nillable="true" ma:displayName="Stato consenso" ma:internalName="Stato_x0020_consenso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ipo di contenuto"/>
        <xsd:element ref="dc:title" minOccurs="0" maxOccurs="1" ma:index="4" ma:displayName="Titol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Flow_SignoffStatus xmlns="863e0e5f-3d9b-451e-b156-d3f330847df2" xsi:nil="true"/>
  </documentManagement>
</p:properties>
</file>

<file path=customXml/itemProps1.xml><?xml version="1.0" encoding="utf-8"?>
<ds:datastoreItem xmlns:ds="http://schemas.openxmlformats.org/officeDocument/2006/customXml" ds:itemID="{68F34052-0FF5-481F-8C3B-32A6ABC8ED6E}"/>
</file>

<file path=customXml/itemProps2.xml><?xml version="1.0" encoding="utf-8"?>
<ds:datastoreItem xmlns:ds="http://schemas.openxmlformats.org/officeDocument/2006/customXml" ds:itemID="{2F62DD53-D3FC-4343-80D7-0B4C2D3F0ED0}"/>
</file>

<file path=customXml/itemProps3.xml><?xml version="1.0" encoding="utf-8"?>
<ds:datastoreItem xmlns:ds="http://schemas.openxmlformats.org/officeDocument/2006/customXml" ds:itemID="{2E2FB482-120B-42DB-8E6B-4875B040DC5F}"/>
</file>

<file path=docProps/app.xml><?xml version="1.0" encoding="utf-8"?>
<Properties xmlns="http://schemas.openxmlformats.org/officeDocument/2006/extended-properties" xmlns:vt="http://schemas.openxmlformats.org/officeDocument/2006/docPropsVTypes">
  <TotalTime>189</TotalTime>
  <Words>1024</Words>
  <Application>Microsoft Office PowerPoint</Application>
  <PresentationFormat>Widescreen</PresentationFormat>
  <Paragraphs>118</Paragraphs>
  <Slides>14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14</vt:i4>
      </vt:variant>
    </vt:vector>
  </HeadingPairs>
  <TitlesOfParts>
    <vt:vector size="18" baseType="lpstr">
      <vt:lpstr>Arial</vt:lpstr>
      <vt:lpstr>Calibri</vt:lpstr>
      <vt:lpstr>Calibri Light</vt:lpstr>
      <vt:lpstr>Tema di Office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Picchiorri</dc:creator>
  <cp:lastModifiedBy>Emiliano Picchiorri</cp:lastModifiedBy>
  <cp:revision>41</cp:revision>
  <dcterms:created xsi:type="dcterms:W3CDTF">2017-03-09T18:13:56Z</dcterms:created>
  <dcterms:modified xsi:type="dcterms:W3CDTF">2021-10-14T06:49:20Z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0x01010053F0AB53E6B8474792A5D2F6E1AF5785</vt:lpwstr>
  </property>
</Properties>
</file>

<file path=docProps/thumbnail.jpeg>
</file>