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68" r:id="rId4"/>
    <p:sldId id="259" r:id="rId5"/>
    <p:sldId id="260" r:id="rId6"/>
    <p:sldId id="265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31/10/2020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182231"/>
            <a:ext cx="113526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Dal Cinquecento si intensificano le testimonianze di scritture popolari nelle quali convivono tratti locali e tratti toscani. Si parla della categoria dei </a:t>
            </a:r>
            <a:r>
              <a:rPr lang="it-IT" sz="2800" b="1" dirty="0"/>
              <a:t>semicolti</a:t>
            </a:r>
            <a:r>
              <a:rPr lang="it-IT" sz="2800" dirty="0"/>
              <a:t>, che hanno un’alfabetizzazione imperfetta ma entrano in rapporto con la scrittura per </a:t>
            </a:r>
            <a:r>
              <a:rPr lang="it-IT" sz="2800" b="1" dirty="0"/>
              <a:t>esigenze pratiche</a:t>
            </a:r>
            <a:r>
              <a:rPr lang="it-IT" sz="2800" dirty="0"/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4982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TESTIMONIANZE POPOLARI: MADDALENA E BELLEZZE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19686" y="3068747"/>
            <a:ext cx="1135262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Di notevole interesse sono due testi: 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il libro dei conti di Maddalena pizzicarola di Trastevere (1523-37), contiene memoria di prestiti e debiti, scritto da numerose mani con livelli di  competenza grafica diversi (con variazione diatopica e diastratica).</a:t>
            </a:r>
          </a:p>
          <a:p>
            <a:pPr marL="457200" indent="-457200" algn="just">
              <a:buFontTx/>
              <a:buChar char="-"/>
            </a:pPr>
            <a:r>
              <a:rPr lang="it-IT" sz="2800" dirty="0"/>
              <a:t>la confessione di Bellezze Ursini, accusata di stregoneria (1527-28): dichiara di praticare la stregoneria per evitare la condanna a morte. Accanto al testo, di area reatina, compare la versione del notaio, fortemente toscanizzata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87174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985331"/>
            <a:ext cx="114323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lingua della scienza nel Seicento è ancora il latino, che in Europa garantisce la comunicazione internazionale tra scienziati.</a:t>
            </a:r>
          </a:p>
          <a:p>
            <a:r>
              <a:rPr lang="it-IT" sz="3000" dirty="0"/>
              <a:t>La scelta del volgare da parte di Galileo Galilei è rivoluzionaria (anche se continua a scrivere anche in latino), fin dal saggio giovanile </a:t>
            </a:r>
            <a:r>
              <a:rPr lang="it-IT" sz="3000" i="1" dirty="0"/>
              <a:t>La bilancetta</a:t>
            </a:r>
            <a:r>
              <a:rPr lang="it-IT" sz="3000" dirty="0"/>
              <a:t>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249823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GALILEO GALILEI E LA LINGUA DELLA SCIENZA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3136612"/>
            <a:ext cx="112963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Affronta il problema della mancanza di un </a:t>
            </a:r>
            <a:r>
              <a:rPr lang="it-IT" sz="3000" b="1" dirty="0"/>
              <a:t>lessico tecnico </a:t>
            </a:r>
            <a:r>
              <a:rPr lang="it-IT" sz="3000" dirty="0"/>
              <a:t>in volgare: invece di coniare vocaboli nuovi attraverso il greco o il latino, sceglie la </a:t>
            </a:r>
            <a:r>
              <a:rPr lang="it-IT" sz="3000" b="1" dirty="0" err="1"/>
              <a:t>tecnificazione</a:t>
            </a:r>
            <a:r>
              <a:rPr lang="it-IT" sz="3000" dirty="0"/>
              <a:t> di termini della </a:t>
            </a:r>
            <a:r>
              <a:rPr lang="it-IT" sz="3000" b="1" dirty="0"/>
              <a:t>lingua comune</a:t>
            </a:r>
            <a:r>
              <a:rPr lang="it-IT" sz="3000" dirty="0"/>
              <a:t>.</a:t>
            </a:r>
          </a:p>
          <a:p>
            <a:pPr algn="just"/>
            <a:endParaRPr lang="it-IT" sz="2400" dirty="0"/>
          </a:p>
          <a:p>
            <a:pPr algn="just"/>
            <a:r>
              <a:rPr lang="it-IT" sz="3000" i="1" dirty="0"/>
              <a:t>- Cannocchiale (cannone + occhiale)</a:t>
            </a:r>
            <a:r>
              <a:rPr lang="it-IT" sz="3000" dirty="0"/>
              <a:t>, non </a:t>
            </a:r>
            <a:r>
              <a:rPr lang="it-IT" sz="3000" i="1" dirty="0"/>
              <a:t>telescopio</a:t>
            </a:r>
          </a:p>
          <a:p>
            <a:pPr algn="just"/>
            <a:r>
              <a:rPr lang="it-IT" sz="3000" i="1" dirty="0"/>
              <a:t>- Macchie solari</a:t>
            </a:r>
            <a:r>
              <a:rPr lang="it-IT" sz="3000" dirty="0"/>
              <a:t>, non </a:t>
            </a:r>
            <a:r>
              <a:rPr lang="it-IT" sz="3000" i="1" dirty="0"/>
              <a:t>macole </a:t>
            </a:r>
            <a:r>
              <a:rPr lang="it-IT" sz="3000" dirty="0"/>
              <a:t>o </a:t>
            </a:r>
            <a:r>
              <a:rPr lang="it-IT" sz="3000" i="1" dirty="0"/>
              <a:t>eliomi</a:t>
            </a:r>
            <a:endParaRPr lang="it-IT" sz="3000" dirty="0"/>
          </a:p>
          <a:p>
            <a:pPr algn="just"/>
            <a:r>
              <a:rPr lang="it-IT" sz="3000" i="1" dirty="0"/>
              <a:t>- Bilancetta</a:t>
            </a:r>
            <a:r>
              <a:rPr lang="it-IT" sz="3000" dirty="0"/>
              <a:t>, non </a:t>
            </a:r>
            <a:r>
              <a:rPr lang="it-IT" sz="3000" i="1" dirty="0" err="1"/>
              <a:t>idrostammo</a:t>
            </a:r>
            <a:endParaRPr lang="it-IT" sz="3000" i="1" dirty="0"/>
          </a:p>
        </p:txBody>
      </p:sp>
    </p:spTree>
    <p:extLst>
      <p:ext uri="{BB962C8B-B14F-4D97-AF65-F5344CB8AC3E}">
        <p14:creationId xmlns:p14="http://schemas.microsoft.com/office/powerpoint/2010/main" val="25308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335197"/>
            <a:ext cx="11071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Nel 1623 esce una seconda edizione del Vocabolario della Crusca, sostanzialmente uguale alla prima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9039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TERZA EDIZIONE DELLA CRUSCA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2569410"/>
            <a:ext cx="1107127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Una grande differenza c’è invece nella </a:t>
            </a:r>
            <a:r>
              <a:rPr lang="it-IT" sz="3200" b="1" dirty="0"/>
              <a:t>terza edizione </a:t>
            </a:r>
            <a:r>
              <a:rPr lang="it-IT" sz="3200" dirty="0"/>
              <a:t>(1691):</a:t>
            </a:r>
          </a:p>
          <a:p>
            <a:pPr algn="just"/>
            <a:endParaRPr lang="it-IT" sz="2800" i="1" dirty="0"/>
          </a:p>
          <a:p>
            <a:pPr marL="457200" indent="-457200" algn="just">
              <a:buFontTx/>
              <a:buChar char="-"/>
            </a:pPr>
            <a:r>
              <a:rPr lang="it-IT" sz="3200" dirty="0"/>
              <a:t>La mole è accresciuta: da uno a tre volumi (entrano negli spogli Tasso e alcuni autori non toscani)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Alcune voci sono segnalate come antiche (cfr. Tassoni)</a:t>
            </a:r>
          </a:p>
          <a:p>
            <a:pPr marL="457200" indent="-457200" algn="just">
              <a:buFontTx/>
              <a:buChar char="-"/>
            </a:pPr>
            <a:r>
              <a:rPr lang="it-IT" sz="3200" dirty="0"/>
              <a:t>Per la prima volta apertura al linguaggio scientifico, grazie a due scrittori scienziati divenuti accademici: Francesco Redi e Lorenzo Magalotti</a:t>
            </a:r>
          </a:p>
        </p:txBody>
      </p:sp>
    </p:spTree>
    <p:extLst>
      <p:ext uri="{BB962C8B-B14F-4D97-AF65-F5344CB8AC3E}">
        <p14:creationId xmlns:p14="http://schemas.microsoft.com/office/powerpoint/2010/main" val="213238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087899"/>
            <a:ext cx="11183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barocco prosegue la tradizione petrarchesca ma allarga il catalogo degli oggetti poetici: temi e situazioni nuove, dall’elogio degli insetti</a:t>
            </a:r>
            <a:r>
              <a:rPr lang="it-IT" sz="3000" i="1" dirty="0"/>
              <a:t>,</a:t>
            </a:r>
            <a:r>
              <a:rPr lang="it-IT" sz="3000" dirty="0"/>
              <a:t> alla botanica, all’anatomia. Spesso gusto per il rovesciamento dei </a:t>
            </a:r>
            <a:r>
              <a:rPr lang="it-IT" sz="3000" i="1" dirty="0"/>
              <a:t>topoi</a:t>
            </a:r>
            <a:r>
              <a:rPr lang="it-IT" sz="3000" dirty="0"/>
              <a:t> (ad es. bianca non è più la mano dell’amata, ma la sua capigliatura) 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441568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LINGUA POETICA BAROCCA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3193124"/>
            <a:ext cx="1128229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Giambattista </a:t>
            </a:r>
            <a:r>
              <a:rPr lang="it-IT" sz="3000" b="1" dirty="0"/>
              <a:t>Marino</a:t>
            </a:r>
            <a:r>
              <a:rPr lang="it-IT" sz="3000" dirty="0"/>
              <a:t>, nel poema </a:t>
            </a:r>
            <a:r>
              <a:rPr lang="it-IT" sz="3000" i="1" dirty="0"/>
              <a:t>Adone</a:t>
            </a:r>
            <a:r>
              <a:rPr lang="it-IT" sz="3000" dirty="0"/>
              <a:t>, accosta forme tradizionali e </a:t>
            </a:r>
            <a:r>
              <a:rPr lang="it-IT" sz="3000" b="1" dirty="0"/>
              <a:t>tecnicismi scientifici </a:t>
            </a:r>
            <a:r>
              <a:rPr lang="it-IT" sz="3000" i="1" dirty="0"/>
              <a:t>(nervi, orbicolare, pupilla). </a:t>
            </a:r>
            <a:r>
              <a:rPr lang="it-IT" sz="3000" dirty="0"/>
              <a:t>Introduce in poesia forestierismi, come il francese </a:t>
            </a:r>
            <a:r>
              <a:rPr lang="it-IT" sz="3000" i="1" dirty="0"/>
              <a:t>gabinetto ‘</a:t>
            </a:r>
            <a:r>
              <a:rPr lang="it-IT" sz="3000" dirty="0"/>
              <a:t>mobile</a:t>
            </a:r>
            <a:r>
              <a:rPr lang="it-IT" sz="3000" i="1" dirty="0"/>
              <a:t>’ </a:t>
            </a:r>
            <a:r>
              <a:rPr lang="it-IT" sz="3000" dirty="0"/>
              <a:t>e lo spagnolo </a:t>
            </a:r>
            <a:r>
              <a:rPr lang="it-IT" sz="3000" i="1" dirty="0"/>
              <a:t>cartiglio </a:t>
            </a:r>
            <a:r>
              <a:rPr lang="it-IT" sz="3000" dirty="0"/>
              <a:t>‘scritta su insegna’.</a:t>
            </a:r>
          </a:p>
          <a:p>
            <a:pPr algn="just"/>
            <a:endParaRPr lang="it-IT" sz="1600" dirty="0"/>
          </a:p>
          <a:p>
            <a:pPr algn="just"/>
            <a:r>
              <a:rPr lang="it-IT" sz="3000" dirty="0"/>
              <a:t>Emanuele </a:t>
            </a:r>
            <a:r>
              <a:rPr lang="it-IT" sz="3000" b="1" dirty="0"/>
              <a:t>Tesauro</a:t>
            </a:r>
            <a:r>
              <a:rPr lang="it-IT" sz="3000" dirty="0"/>
              <a:t>, </a:t>
            </a:r>
            <a:r>
              <a:rPr lang="it-IT" sz="3000" i="1" dirty="0"/>
              <a:t>Il cannocchiale aristotelico</a:t>
            </a:r>
            <a:r>
              <a:rPr lang="it-IT" sz="3000" dirty="0"/>
              <a:t>, si oppone al tradizionalismo della Crusca elogiando la varietà linguistica della poesia barocca. </a:t>
            </a:r>
          </a:p>
        </p:txBody>
      </p:sp>
    </p:spTree>
    <p:extLst>
      <p:ext uri="{BB962C8B-B14F-4D97-AF65-F5344CB8AC3E}">
        <p14:creationId xmlns:p14="http://schemas.microsoft.com/office/powerpoint/2010/main" val="274033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84201"/>
            <a:ext cx="110712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Gli eccessi del gusto barocco danno vita, a fine Seicento, all’Accademia dell’Arcadia, che riscopre il gusto classico.</a:t>
            </a:r>
          </a:p>
          <a:p>
            <a:pPr algn="just"/>
            <a:r>
              <a:rPr lang="it-IT" sz="3000" dirty="0"/>
              <a:t>La polemica contro la lingua barocca superò i limiti italiani e si trasforma in polemica contro l’italiano da parte della cultura francese.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34121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POLEMICHE CONTRO L’ITALIANO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3223193"/>
            <a:ext cx="110712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Il gesuita francese </a:t>
            </a:r>
            <a:r>
              <a:rPr lang="it-IT" sz="3200" b="1" dirty="0"/>
              <a:t>Dominique </a:t>
            </a:r>
            <a:r>
              <a:rPr lang="it-IT" sz="3200" b="1" dirty="0" err="1"/>
              <a:t>Bouhours</a:t>
            </a:r>
            <a:r>
              <a:rPr lang="it-IT" sz="3200" b="1" dirty="0"/>
              <a:t> </a:t>
            </a:r>
            <a:r>
              <a:rPr lang="it-IT" sz="3200" dirty="0"/>
              <a:t>sostiene la tesi per la quale solo al francese va riconosciuta la capacità di parlare, mentre gli spagnoli declamano e gli italiani sospirano. </a:t>
            </a:r>
          </a:p>
          <a:p>
            <a:pPr algn="just"/>
            <a:r>
              <a:rPr lang="it-IT" sz="3200" dirty="0"/>
              <a:t>Il francese è visto come lingua della razionalità per l’ordine delle parole fisso, mentre l’italiano è noto come lingua del melodramma (poesia, libertà di collocazione degli elementi). La cultura italiana tarderà a dare una risposta a </a:t>
            </a:r>
            <a:r>
              <a:rPr lang="it-IT" sz="3200" dirty="0" err="1"/>
              <a:t>Bouhours</a:t>
            </a:r>
            <a:r>
              <a:rPr lang="it-IT" sz="3200" dirty="0"/>
              <a:t>.</a:t>
            </a:r>
            <a:endParaRPr lang="it-IT" sz="3200" i="1" dirty="0"/>
          </a:p>
        </p:txBody>
      </p:sp>
    </p:spTree>
    <p:extLst>
      <p:ext uri="{BB962C8B-B14F-4D97-AF65-F5344CB8AC3E}">
        <p14:creationId xmlns:p14="http://schemas.microsoft.com/office/powerpoint/2010/main" val="387314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335197"/>
            <a:ext cx="112963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L’Accademia dell’Arcadia nasce nel 1690 e domina tutto il Settecento: il suo obiettivo è un ritorno alla poesia della tradizione.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20512"/>
            <a:ext cx="1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L’ARCADIA</a:t>
            </a:r>
            <a:r>
              <a:rPr lang="it-IT" sz="3600" b="1" dirty="0"/>
              <a:t>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0449" y="2580769"/>
            <a:ext cx="11451102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Si accentua l’</a:t>
            </a:r>
            <a:r>
              <a:rPr lang="it-IT" sz="3000" b="1" dirty="0"/>
              <a:t>antirealismo</a:t>
            </a:r>
            <a:r>
              <a:rPr lang="it-IT" sz="3000" dirty="0"/>
              <a:t> e aumentano i </a:t>
            </a:r>
            <a:r>
              <a:rPr lang="it-IT" sz="3000" b="1" dirty="0"/>
              <a:t>riferimenti mitologici</a:t>
            </a:r>
            <a:r>
              <a:rPr lang="it-IT" sz="3000" dirty="0"/>
              <a:t>.</a:t>
            </a:r>
            <a:endParaRPr lang="it-IT" sz="3000" i="1" dirty="0"/>
          </a:p>
          <a:p>
            <a:pPr algn="just"/>
            <a:r>
              <a:rPr lang="it-IT" sz="3000" dirty="0"/>
              <a:t>Nobilitazione del quotidiano: per Parini il caffè diventa </a:t>
            </a:r>
            <a:r>
              <a:rPr lang="it-IT" sz="3000" i="1" dirty="0"/>
              <a:t>legume d’Aleppo.</a:t>
            </a:r>
          </a:p>
          <a:p>
            <a:pPr algn="just"/>
            <a:endParaRPr lang="it-IT" sz="1400" i="1" dirty="0"/>
          </a:p>
          <a:p>
            <a:pPr algn="just"/>
            <a:r>
              <a:rPr lang="it-IT" sz="3000" dirty="0"/>
              <a:t>Si preferiscono voci auliche a voci comuni: </a:t>
            </a:r>
            <a:r>
              <a:rPr lang="it-IT" sz="3000" i="1" dirty="0"/>
              <a:t>duolo </a:t>
            </a:r>
            <a:r>
              <a:rPr lang="it-IT" sz="3000" dirty="0"/>
              <a:t>a </a:t>
            </a:r>
            <a:r>
              <a:rPr lang="it-IT" sz="3000" i="1" dirty="0"/>
              <a:t>dolore</a:t>
            </a:r>
            <a:r>
              <a:rPr lang="it-IT" sz="3000" dirty="0"/>
              <a:t>, </a:t>
            </a:r>
            <a:r>
              <a:rPr lang="it-IT" sz="3000" i="1" dirty="0"/>
              <a:t>brando </a:t>
            </a:r>
            <a:r>
              <a:rPr lang="it-IT" sz="3000" dirty="0"/>
              <a:t>a </a:t>
            </a:r>
            <a:r>
              <a:rPr lang="it-IT" sz="3000" i="1" dirty="0"/>
              <a:t>spada</a:t>
            </a:r>
            <a:r>
              <a:rPr lang="it-IT" sz="3000" dirty="0"/>
              <a:t>, </a:t>
            </a:r>
            <a:r>
              <a:rPr lang="it-IT" sz="3000" i="1" dirty="0"/>
              <a:t>talamo </a:t>
            </a:r>
            <a:r>
              <a:rPr lang="it-IT" sz="3000" dirty="0"/>
              <a:t>a </a:t>
            </a:r>
            <a:r>
              <a:rPr lang="it-IT" sz="3000" i="1" dirty="0"/>
              <a:t>letto</a:t>
            </a:r>
          </a:p>
          <a:p>
            <a:pPr algn="just"/>
            <a:endParaRPr lang="it-IT" sz="1400" i="1" dirty="0"/>
          </a:p>
          <a:p>
            <a:pPr algn="just"/>
            <a:r>
              <a:rPr lang="it-IT" sz="3000" dirty="0"/>
              <a:t>Sono frequenti fenomeni come l’apocope </a:t>
            </a:r>
            <a:r>
              <a:rPr lang="it-IT" sz="3000" i="1" dirty="0"/>
              <a:t>(</a:t>
            </a:r>
            <a:r>
              <a:rPr lang="it-IT" sz="3000" i="1" dirty="0" err="1"/>
              <a:t>cor</a:t>
            </a:r>
            <a:r>
              <a:rPr lang="it-IT" sz="3000" dirty="0"/>
              <a:t>, </a:t>
            </a:r>
            <a:r>
              <a:rPr lang="it-IT" sz="3000" i="1" dirty="0"/>
              <a:t>parlar)</a:t>
            </a:r>
            <a:r>
              <a:rPr lang="it-IT" sz="3000" dirty="0"/>
              <a:t>, l’enclisi pronominale libera </a:t>
            </a:r>
            <a:r>
              <a:rPr lang="it-IT" sz="3000" i="1" dirty="0"/>
              <a:t>(</a:t>
            </a:r>
            <a:r>
              <a:rPr lang="it-IT" sz="3000" i="1" dirty="0" err="1"/>
              <a:t>vedesi</a:t>
            </a:r>
            <a:r>
              <a:rPr lang="it-IT" sz="3000" i="1" dirty="0"/>
              <a:t> </a:t>
            </a:r>
            <a:r>
              <a:rPr lang="it-IT" sz="3000" dirty="0"/>
              <a:t>‘si vede’</a:t>
            </a:r>
            <a:r>
              <a:rPr lang="it-IT" sz="3000" i="1" dirty="0"/>
              <a:t>)</a:t>
            </a:r>
            <a:r>
              <a:rPr lang="it-IT" sz="3000" dirty="0"/>
              <a:t>, l’imperativo tragico (con proclisi: </a:t>
            </a:r>
            <a:r>
              <a:rPr lang="it-IT" sz="3000" i="1" dirty="0"/>
              <a:t>t’accosta ‘</a:t>
            </a:r>
            <a:r>
              <a:rPr lang="it-IT" sz="3000" dirty="0"/>
              <a:t>accostati</a:t>
            </a:r>
            <a:r>
              <a:rPr lang="it-IT" sz="3000" i="1" dirty="0"/>
              <a:t>’, m’aspetta ‘</a:t>
            </a:r>
            <a:r>
              <a:rPr lang="it-IT" sz="3000" dirty="0"/>
              <a:t>aspettami</a:t>
            </a:r>
            <a:r>
              <a:rPr lang="it-IT" sz="3000" i="1" dirty="0"/>
              <a:t>’</a:t>
            </a:r>
            <a:r>
              <a:rPr lang="it-IT" sz="30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0576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57F81352-EF81-4397-9CEE-6DA6D48075C2}"/>
</file>

<file path=customXml/itemProps2.xml><?xml version="1.0" encoding="utf-8"?>
<ds:datastoreItem xmlns:ds="http://schemas.openxmlformats.org/officeDocument/2006/customXml" ds:itemID="{66745A57-146A-4469-8DDB-D899C376B573}"/>
</file>

<file path=customXml/itemProps3.xml><?xml version="1.0" encoding="utf-8"?>
<ds:datastoreItem xmlns:ds="http://schemas.openxmlformats.org/officeDocument/2006/customXml" ds:itemID="{445084DA-28FB-4FAF-8820-C3AC50C010F7}"/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658</Words>
  <Application>Microsoft Office PowerPoint</Application>
  <PresentationFormat>Widescreen</PresentationFormat>
  <Paragraphs>38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52</cp:revision>
  <dcterms:created xsi:type="dcterms:W3CDTF">2017-03-09T18:13:56Z</dcterms:created>
  <dcterms:modified xsi:type="dcterms:W3CDTF">2020-10-31T11:47:23Z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