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4" r:id="rId2"/>
    <p:sldId id="264" r:id="rId3"/>
    <p:sldId id="266" r:id="rId4"/>
    <p:sldId id="275" r:id="rId5"/>
    <p:sldId id="272" r:id="rId6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0" d="100"/>
          <a:sy n="80" d="100"/>
        </p:scale>
        <p:origin x="112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13" Type="http://schemas.openxmlformats.org/officeDocument/2006/relationships/customXml" Target="../customXml/item3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12" Type="http://schemas.openxmlformats.org/officeDocument/2006/relationships/customXml" Target="../customXml/item2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ustomXml" Target="../customXml/item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209094-8D7C-460E-A5FE-3D6969FA53F7}" type="datetimeFigureOut">
              <a:rPr lang="it-IT" smtClean="0"/>
              <a:t>28/10/2020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224C0-14EB-4D3F-B920-A696B1FB3EF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05602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209094-8D7C-460E-A5FE-3D6969FA53F7}" type="datetimeFigureOut">
              <a:rPr lang="it-IT" smtClean="0"/>
              <a:t>28/10/2020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224C0-14EB-4D3F-B920-A696B1FB3EF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789876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209094-8D7C-460E-A5FE-3D6969FA53F7}" type="datetimeFigureOut">
              <a:rPr lang="it-IT" smtClean="0"/>
              <a:t>28/10/2020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224C0-14EB-4D3F-B920-A696B1FB3EF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069651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209094-8D7C-460E-A5FE-3D6969FA53F7}" type="datetimeFigureOut">
              <a:rPr lang="it-IT" smtClean="0"/>
              <a:t>28/10/2020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224C0-14EB-4D3F-B920-A696B1FB3EF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874302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209094-8D7C-460E-A5FE-3D6969FA53F7}" type="datetimeFigureOut">
              <a:rPr lang="it-IT" smtClean="0"/>
              <a:t>28/10/2020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224C0-14EB-4D3F-B920-A696B1FB3EF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568883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209094-8D7C-460E-A5FE-3D6969FA53F7}" type="datetimeFigureOut">
              <a:rPr lang="it-IT" smtClean="0"/>
              <a:t>28/10/2020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224C0-14EB-4D3F-B920-A696B1FB3EF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436301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209094-8D7C-460E-A5FE-3D6969FA53F7}" type="datetimeFigureOut">
              <a:rPr lang="it-IT" smtClean="0"/>
              <a:t>28/10/2020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224C0-14EB-4D3F-B920-A696B1FB3EF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710560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209094-8D7C-460E-A5FE-3D6969FA53F7}" type="datetimeFigureOut">
              <a:rPr lang="it-IT" smtClean="0"/>
              <a:t>28/10/2020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224C0-14EB-4D3F-B920-A696B1FB3EF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033418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209094-8D7C-460E-A5FE-3D6969FA53F7}" type="datetimeFigureOut">
              <a:rPr lang="it-IT" smtClean="0"/>
              <a:t>28/10/2020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224C0-14EB-4D3F-B920-A696B1FB3EF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509342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209094-8D7C-460E-A5FE-3D6969FA53F7}" type="datetimeFigureOut">
              <a:rPr lang="it-IT" smtClean="0"/>
              <a:t>28/10/2020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224C0-14EB-4D3F-B920-A696B1FB3EF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935392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209094-8D7C-460E-A5FE-3D6969FA53F7}" type="datetimeFigureOut">
              <a:rPr lang="it-IT" smtClean="0"/>
              <a:t>28/10/2020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224C0-14EB-4D3F-B920-A696B1FB3EF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812616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209094-8D7C-460E-A5FE-3D6969FA53F7}" type="datetimeFigureOut">
              <a:rPr lang="it-IT" smtClean="0"/>
              <a:t>28/10/2020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D224C0-14EB-4D3F-B920-A696B1FB3EF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049466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1434906" y="597487"/>
            <a:ext cx="900332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600" dirty="0"/>
              <a:t>La riscoperta dei classici nel Quattrocento</a:t>
            </a:r>
          </a:p>
        </p:txBody>
      </p:sp>
      <p:sp>
        <p:nvSpPr>
          <p:cNvPr id="3" name="CasellaDiTesto 2"/>
          <p:cNvSpPr txBox="1"/>
          <p:nvPr/>
        </p:nvSpPr>
        <p:spPr>
          <a:xfrm>
            <a:off x="461885" y="1365544"/>
            <a:ext cx="1124243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2800" dirty="0"/>
              <a:t>Nel Quattrocento riscoperta di classici: </a:t>
            </a:r>
            <a:r>
              <a:rPr lang="it-IT" sz="2800" dirty="0" err="1"/>
              <a:t>Coluccio</a:t>
            </a:r>
            <a:r>
              <a:rPr lang="it-IT" sz="2800" dirty="0"/>
              <a:t> Salutati e </a:t>
            </a:r>
            <a:r>
              <a:rPr lang="it-IT" sz="2800" dirty="0" err="1"/>
              <a:t>Niccolo</a:t>
            </a:r>
            <a:r>
              <a:rPr lang="it-IT" sz="2800" dirty="0"/>
              <a:t> </a:t>
            </a:r>
            <a:r>
              <a:rPr lang="it-IT" sz="2800" dirty="0" err="1"/>
              <a:t>Niccoli</a:t>
            </a:r>
            <a:r>
              <a:rPr lang="it-IT" sz="2800" dirty="0"/>
              <a:t> criticano Dante per aver scritto in volgare.</a:t>
            </a:r>
          </a:p>
        </p:txBody>
      </p:sp>
      <p:sp>
        <p:nvSpPr>
          <p:cNvPr id="4" name="CasellaDiTesto 3"/>
          <p:cNvSpPr txBox="1"/>
          <p:nvPr/>
        </p:nvSpPr>
        <p:spPr>
          <a:xfrm>
            <a:off x="461884" y="2319651"/>
            <a:ext cx="11242431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2800" dirty="0"/>
              <a:t>La cultura umanistica, oltre alla riscoperta di generi classici come la commedia (in latino), produce due generi letterari basati sulla contaminazione latino/volgare:</a:t>
            </a:r>
          </a:p>
          <a:p>
            <a:pPr marL="457200" indent="-457200" algn="just">
              <a:buFontTx/>
              <a:buChar char="-"/>
            </a:pPr>
            <a:r>
              <a:rPr lang="it-IT" sz="2800" b="1" dirty="0"/>
              <a:t>MACARONICO</a:t>
            </a:r>
            <a:r>
              <a:rPr lang="it-IT" sz="2800" dirty="0"/>
              <a:t>, nato a Padova, consiste nella latinizzazione parodica di parole volgari, anche non toscane </a:t>
            </a:r>
            <a:r>
              <a:rPr lang="it-IT" sz="2800" i="1" dirty="0"/>
              <a:t>(</a:t>
            </a:r>
            <a:r>
              <a:rPr lang="it-IT" sz="2800" i="1" dirty="0" err="1"/>
              <a:t>cercabat</a:t>
            </a:r>
            <a:r>
              <a:rPr lang="it-IT" sz="2800" i="1" dirty="0"/>
              <a:t>, </a:t>
            </a:r>
            <a:r>
              <a:rPr lang="it-IT" sz="2800" i="1" dirty="0" err="1"/>
              <a:t>ficavit</a:t>
            </a:r>
            <a:r>
              <a:rPr lang="it-IT" sz="2800" i="1" dirty="0"/>
              <a:t> </a:t>
            </a:r>
            <a:r>
              <a:rPr lang="it-IT" sz="2800" dirty="0"/>
              <a:t>‘ficcò’</a:t>
            </a:r>
            <a:r>
              <a:rPr lang="it-IT" sz="2800" i="1" dirty="0"/>
              <a:t>) </a:t>
            </a:r>
            <a:r>
              <a:rPr lang="it-IT" sz="2800" dirty="0"/>
              <a:t>o costrutti volgari con parole latine </a:t>
            </a:r>
            <a:r>
              <a:rPr lang="it-IT" sz="2800" i="1" dirty="0"/>
              <a:t>(</a:t>
            </a:r>
            <a:r>
              <a:rPr lang="it-IT" sz="2800" i="1" dirty="0" err="1"/>
              <a:t>propter</a:t>
            </a:r>
            <a:r>
              <a:rPr lang="it-IT" sz="2800" i="1" dirty="0"/>
              <a:t> non perdere </a:t>
            </a:r>
            <a:r>
              <a:rPr lang="it-IT" sz="2800" i="1" dirty="0" err="1"/>
              <a:t>tempus</a:t>
            </a:r>
            <a:r>
              <a:rPr lang="it-IT" sz="2800" dirty="0"/>
              <a:t>, </a:t>
            </a:r>
            <a:r>
              <a:rPr lang="it-IT" sz="2800" i="1" dirty="0" err="1"/>
              <a:t>factam</a:t>
            </a:r>
            <a:r>
              <a:rPr lang="it-IT" sz="2800" i="1" dirty="0"/>
              <a:t> de ferro). </a:t>
            </a:r>
            <a:r>
              <a:rPr lang="it-IT" sz="2800" dirty="0"/>
              <a:t>Il più illustre esponente, nel Cinquecento, sarà Teofilo </a:t>
            </a:r>
            <a:r>
              <a:rPr lang="it-IT" sz="2800" dirty="0" err="1"/>
              <a:t>Folengo</a:t>
            </a:r>
            <a:r>
              <a:rPr lang="it-IT" sz="2800" dirty="0"/>
              <a:t>.</a:t>
            </a:r>
          </a:p>
          <a:p>
            <a:pPr marL="457200" indent="-457200" algn="just">
              <a:buFontTx/>
              <a:buChar char="-"/>
            </a:pPr>
            <a:r>
              <a:rPr lang="it-IT" sz="2800" b="1" dirty="0"/>
              <a:t>POLIFILESCO</a:t>
            </a:r>
            <a:r>
              <a:rPr lang="it-IT" sz="2800" dirty="0"/>
              <a:t>, dal titolo dell’</a:t>
            </a:r>
            <a:r>
              <a:rPr lang="it-IT" sz="2800" i="1" dirty="0" err="1"/>
              <a:t>Hypnoerotomachìa</a:t>
            </a:r>
            <a:r>
              <a:rPr lang="it-IT" sz="2800" i="1" dirty="0"/>
              <a:t> </a:t>
            </a:r>
            <a:r>
              <a:rPr lang="it-IT" sz="2800" i="1" dirty="0" err="1"/>
              <a:t>Poliphili</a:t>
            </a:r>
            <a:r>
              <a:rPr lang="it-IT" sz="2800" i="1" dirty="0"/>
              <a:t> </a:t>
            </a:r>
            <a:r>
              <a:rPr lang="it-IT" sz="2800" dirty="0"/>
              <a:t>(1499). Genere serio, un volgare toscano ricco di latinismi </a:t>
            </a:r>
            <a:r>
              <a:rPr lang="it-IT" sz="2800" i="1" dirty="0"/>
              <a:t>(fronte di cincinni capreoli </a:t>
            </a:r>
            <a:r>
              <a:rPr lang="it-IT" sz="2800" i="1" dirty="0" err="1"/>
              <a:t>silvata</a:t>
            </a:r>
            <a:r>
              <a:rPr lang="it-IT" sz="2800" i="1" dirty="0"/>
              <a:t>)</a:t>
            </a:r>
            <a:r>
              <a:rPr lang="it-IT" sz="2800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23259325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8890782" y="2180492"/>
            <a:ext cx="319336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200" dirty="0" err="1"/>
              <a:t>Hypnerotomachia</a:t>
            </a:r>
            <a:r>
              <a:rPr lang="it-IT" sz="3200" dirty="0"/>
              <a:t> </a:t>
            </a:r>
            <a:r>
              <a:rPr lang="it-IT" sz="3200" dirty="0" err="1"/>
              <a:t>Poliphili</a:t>
            </a:r>
            <a:r>
              <a:rPr lang="it-IT" sz="3200" dirty="0"/>
              <a:t> (1499)</a:t>
            </a:r>
          </a:p>
        </p:txBody>
      </p:sp>
      <p:pic>
        <p:nvPicPr>
          <p:cNvPr id="4" name="Immagin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2032" y="182880"/>
            <a:ext cx="8356208" cy="65555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96311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1434906" y="597487"/>
            <a:ext cx="900332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600" dirty="0"/>
              <a:t>Alberti e l’Umanesimo volgare</a:t>
            </a:r>
          </a:p>
        </p:txBody>
      </p:sp>
      <p:sp>
        <p:nvSpPr>
          <p:cNvPr id="3" name="CasellaDiTesto 2"/>
          <p:cNvSpPr txBox="1"/>
          <p:nvPr/>
        </p:nvSpPr>
        <p:spPr>
          <a:xfrm>
            <a:off x="337625" y="1365544"/>
            <a:ext cx="11648049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2800" dirty="0"/>
              <a:t>Nuova fiducia nel volgare viene da </a:t>
            </a:r>
            <a:r>
              <a:rPr lang="it-IT" sz="2800" b="1" dirty="0"/>
              <a:t>Leon Battista Alberti</a:t>
            </a:r>
            <a:r>
              <a:rPr lang="it-IT" sz="2800" dirty="0"/>
              <a:t>, architetto fiorentino. </a:t>
            </a:r>
          </a:p>
          <a:p>
            <a:pPr algn="just"/>
            <a:r>
              <a:rPr lang="it-IT" sz="2800" dirty="0"/>
              <a:t>- Nel trattato </a:t>
            </a:r>
            <a:r>
              <a:rPr lang="it-IT" sz="2800" b="1" i="1" dirty="0"/>
              <a:t>Della famiglia</a:t>
            </a:r>
            <a:r>
              <a:rPr lang="it-IT" sz="2800" dirty="0"/>
              <a:t>, partendo dalla discussione sull’origine del volgare (invasioni barbariche), sostiene che il compito dei dotti è rendere il volgare universale come era stato il latino nell’età classica.</a:t>
            </a:r>
          </a:p>
          <a:p>
            <a:pPr algn="just"/>
            <a:r>
              <a:rPr lang="it-IT" sz="2800" dirty="0"/>
              <a:t>- La sua attività di promozione del volgare si traduce nell’organizzazione del Certame coronario (1444), gara di poesia in volgare (premio non assegnato).</a:t>
            </a:r>
          </a:p>
        </p:txBody>
      </p:sp>
      <p:sp>
        <p:nvSpPr>
          <p:cNvPr id="5" name="CasellaDiTesto 4"/>
          <p:cNvSpPr txBox="1"/>
          <p:nvPr/>
        </p:nvSpPr>
        <p:spPr>
          <a:xfrm>
            <a:off x="337624" y="4027904"/>
            <a:ext cx="11648049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2800" dirty="0"/>
              <a:t>L’opera di maggiore interesse per noi è la sua </a:t>
            </a:r>
            <a:r>
              <a:rPr lang="it-IT" sz="2800" b="1" i="1" dirty="0" err="1"/>
              <a:t>Grammatichetta</a:t>
            </a:r>
            <a:r>
              <a:rPr lang="it-IT" sz="2800" b="1" i="1" dirty="0"/>
              <a:t> vaticana</a:t>
            </a:r>
            <a:r>
              <a:rPr lang="it-IT" sz="2800" dirty="0"/>
              <a:t>,</a:t>
            </a:r>
            <a:r>
              <a:rPr lang="it-IT" sz="2800" i="1" dirty="0"/>
              <a:t> </a:t>
            </a:r>
            <a:r>
              <a:rPr lang="it-IT" sz="2800" dirty="0"/>
              <a:t>che rimarrà inedita e non avrà diffusione.</a:t>
            </a:r>
          </a:p>
          <a:p>
            <a:pPr algn="just"/>
            <a:r>
              <a:rPr lang="it-IT" sz="2800" dirty="0"/>
              <a:t>È molto diversa da tutte le grammatiche successive (nel Cinquecento) per la scelta del modello: non le Tre Corone ma il fiorentino contemporaneo.</a:t>
            </a:r>
          </a:p>
          <a:p>
            <a:pPr algn="just"/>
            <a:r>
              <a:rPr lang="it-IT" sz="2800" dirty="0"/>
              <a:t>Alcuni esempi: l’articolo è </a:t>
            </a:r>
            <a:r>
              <a:rPr lang="it-IT" sz="2800" b="1" i="1" dirty="0" err="1"/>
              <a:t>el</a:t>
            </a:r>
            <a:r>
              <a:rPr lang="it-IT" sz="2800" i="1" dirty="0"/>
              <a:t> </a:t>
            </a:r>
            <a:r>
              <a:rPr lang="it-IT" sz="2800" dirty="0"/>
              <a:t>e la prima </a:t>
            </a:r>
            <a:r>
              <a:rPr lang="it-IT" sz="2800" dirty="0" err="1"/>
              <a:t>pers</a:t>
            </a:r>
            <a:r>
              <a:rPr lang="it-IT" sz="2800" dirty="0"/>
              <a:t>. dell’imperfetto </a:t>
            </a:r>
            <a:r>
              <a:rPr lang="it-IT" sz="2800" b="1" i="1" dirty="0"/>
              <a:t>andavo</a:t>
            </a:r>
            <a:r>
              <a:rPr lang="it-IT" sz="2800" dirty="0"/>
              <a:t>, non </a:t>
            </a:r>
            <a:r>
              <a:rPr lang="it-IT" sz="2800" i="1" dirty="0"/>
              <a:t>il </a:t>
            </a:r>
            <a:r>
              <a:rPr lang="it-IT" sz="2800" dirty="0"/>
              <a:t>e </a:t>
            </a:r>
            <a:r>
              <a:rPr lang="it-IT" sz="2800" i="1" dirty="0"/>
              <a:t>andava </a:t>
            </a:r>
            <a:r>
              <a:rPr lang="it-IT" sz="2800" dirty="0"/>
              <a:t>come nel Trecento</a:t>
            </a:r>
            <a:r>
              <a:rPr lang="it-IT" sz="2800" i="1" dirty="0"/>
              <a:t>.</a:t>
            </a:r>
            <a:endParaRPr lang="it-IT" sz="2800" dirty="0"/>
          </a:p>
        </p:txBody>
      </p:sp>
    </p:spTree>
    <p:extLst>
      <p:ext uri="{BB962C8B-B14F-4D97-AF65-F5344CB8AC3E}">
        <p14:creationId xmlns:p14="http://schemas.microsoft.com/office/powerpoint/2010/main" val="18625761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1434906" y="597487"/>
            <a:ext cx="900332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600" dirty="0"/>
              <a:t>Il successo del toscano nel Quattrocento</a:t>
            </a:r>
          </a:p>
        </p:txBody>
      </p:sp>
      <p:sp>
        <p:nvSpPr>
          <p:cNvPr id="3" name="CasellaDiTesto 2"/>
          <p:cNvSpPr txBox="1"/>
          <p:nvPr/>
        </p:nvSpPr>
        <p:spPr>
          <a:xfrm>
            <a:off x="461885" y="1365544"/>
            <a:ext cx="11242431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2800" dirty="0"/>
              <a:t>Nel secondo Quattrocento, il signore di Firenze Lorenzo de’ Medici sostiene l’uso del volgare, circondandosi di intellettuali come Cristoforo Landino e Poliziano.</a:t>
            </a:r>
          </a:p>
        </p:txBody>
      </p:sp>
      <p:sp>
        <p:nvSpPr>
          <p:cNvPr id="4" name="CasellaDiTesto 3"/>
          <p:cNvSpPr txBox="1"/>
          <p:nvPr/>
        </p:nvSpPr>
        <p:spPr>
          <a:xfrm>
            <a:off x="461884" y="2696724"/>
            <a:ext cx="11242431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just">
              <a:buFontTx/>
              <a:buChar char="-"/>
            </a:pPr>
            <a:r>
              <a:rPr lang="it-IT" sz="2800" dirty="0"/>
              <a:t>Letture universitarie delle opere di Dante e Petrarca</a:t>
            </a:r>
          </a:p>
          <a:p>
            <a:pPr marL="457200" indent="-457200" algn="just">
              <a:buFontTx/>
              <a:buChar char="-"/>
            </a:pPr>
            <a:r>
              <a:rPr lang="it-IT" sz="2800" b="1" dirty="0"/>
              <a:t>Traduzioni</a:t>
            </a:r>
            <a:r>
              <a:rPr lang="it-IT" sz="2800" dirty="0"/>
              <a:t> in volgare di opere latine</a:t>
            </a:r>
          </a:p>
          <a:p>
            <a:pPr marL="457200" indent="-457200" algn="just">
              <a:buFontTx/>
              <a:buChar char="-"/>
            </a:pPr>
            <a:r>
              <a:rPr lang="it-IT" sz="2800" dirty="0"/>
              <a:t>Allestimento della </a:t>
            </a:r>
            <a:r>
              <a:rPr lang="it-IT" sz="2800" b="1" dirty="0"/>
              <a:t>Raccolta Aragonese </a:t>
            </a:r>
            <a:r>
              <a:rPr lang="it-IT" sz="2800" dirty="0"/>
              <a:t>(1477)</a:t>
            </a:r>
          </a:p>
        </p:txBody>
      </p:sp>
      <p:sp>
        <p:nvSpPr>
          <p:cNvPr id="5" name="CasellaDiTesto 4"/>
          <p:cNvSpPr txBox="1"/>
          <p:nvPr/>
        </p:nvSpPr>
        <p:spPr>
          <a:xfrm>
            <a:off x="461884" y="4027904"/>
            <a:ext cx="11242431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2800" dirty="0"/>
              <a:t>Primi successi del toscano in altre corti italiane, soprattutto con la diffusione del </a:t>
            </a:r>
            <a:r>
              <a:rPr lang="it-IT" sz="2800" b="1" dirty="0"/>
              <a:t>petrarchismo</a:t>
            </a:r>
            <a:r>
              <a:rPr lang="it-IT" sz="2800" dirty="0"/>
              <a:t>.</a:t>
            </a:r>
          </a:p>
          <a:p>
            <a:pPr algn="just"/>
            <a:r>
              <a:rPr lang="it-IT" sz="2800" dirty="0"/>
              <a:t>Mescolanza tra forme locali </a:t>
            </a:r>
            <a:r>
              <a:rPr lang="it-IT" sz="2800" i="1" dirty="0"/>
              <a:t>(songo)</a:t>
            </a:r>
            <a:r>
              <a:rPr lang="it-IT" sz="2800" dirty="0"/>
              <a:t> e forme toscane </a:t>
            </a:r>
            <a:r>
              <a:rPr lang="it-IT" sz="2800" i="1" dirty="0"/>
              <a:t>(viene):</a:t>
            </a:r>
            <a:r>
              <a:rPr lang="it-IT" sz="2800" dirty="0"/>
              <a:t> a Napoli De </a:t>
            </a:r>
            <a:r>
              <a:rPr lang="it-IT" sz="2800" dirty="0" err="1"/>
              <a:t>Jennaro</a:t>
            </a:r>
            <a:r>
              <a:rPr lang="it-IT" sz="2800" dirty="0"/>
              <a:t>, </a:t>
            </a:r>
            <a:r>
              <a:rPr lang="it-IT" sz="2800" dirty="0" err="1"/>
              <a:t>Cariteo</a:t>
            </a:r>
            <a:r>
              <a:rPr lang="it-IT" sz="2800" dirty="0"/>
              <a:t>; a Milano Gasparo Visconti; a Ferrara M. Maria Boiardo.</a:t>
            </a:r>
          </a:p>
        </p:txBody>
      </p:sp>
      <p:sp>
        <p:nvSpPr>
          <p:cNvPr id="6" name="CasellaDiTesto 5"/>
          <p:cNvSpPr txBox="1"/>
          <p:nvPr/>
        </p:nvSpPr>
        <p:spPr>
          <a:xfrm>
            <a:off x="461884" y="5843786"/>
            <a:ext cx="1124243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2800" dirty="0"/>
              <a:t>A fine secolo la prima </a:t>
            </a:r>
            <a:r>
              <a:rPr lang="it-IT" sz="2800" b="1" dirty="0"/>
              <a:t>riscrittura</a:t>
            </a:r>
            <a:r>
              <a:rPr lang="it-IT" sz="2800" dirty="0"/>
              <a:t> di un’opera in veste toscana: l’</a:t>
            </a:r>
            <a:r>
              <a:rPr lang="it-IT" sz="2800" i="1" dirty="0"/>
              <a:t>Arcadia </a:t>
            </a:r>
            <a:r>
              <a:rPr lang="it-IT" sz="2800" dirty="0"/>
              <a:t>di Jacopo Sannazaro.</a:t>
            </a:r>
          </a:p>
        </p:txBody>
      </p:sp>
    </p:spTree>
    <p:extLst>
      <p:ext uri="{BB962C8B-B14F-4D97-AF65-F5344CB8AC3E}">
        <p14:creationId xmlns:p14="http://schemas.microsoft.com/office/powerpoint/2010/main" val="1473889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1434906" y="597487"/>
            <a:ext cx="900332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600" dirty="0"/>
              <a:t>Altri usi del volgare</a:t>
            </a:r>
          </a:p>
        </p:txBody>
      </p:sp>
      <p:sp>
        <p:nvSpPr>
          <p:cNvPr id="3" name="CasellaDiTesto 2"/>
          <p:cNvSpPr txBox="1"/>
          <p:nvPr/>
        </p:nvSpPr>
        <p:spPr>
          <a:xfrm>
            <a:off x="461885" y="1365544"/>
            <a:ext cx="1124243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2800" dirty="0"/>
              <a:t>Oltre alle opere alte, è interessante osservare cosa avviene in altri contesti.</a:t>
            </a:r>
          </a:p>
        </p:txBody>
      </p:sp>
      <p:sp>
        <p:nvSpPr>
          <p:cNvPr id="4" name="CasellaDiTesto 3"/>
          <p:cNvSpPr txBox="1"/>
          <p:nvPr/>
        </p:nvSpPr>
        <p:spPr>
          <a:xfrm>
            <a:off x="461884" y="2010490"/>
            <a:ext cx="11242431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2800" dirty="0"/>
              <a:t>Un predicatore come </a:t>
            </a:r>
            <a:r>
              <a:rPr lang="it-IT" sz="2800" b="1" dirty="0"/>
              <a:t>San Bernardino da Siena </a:t>
            </a:r>
            <a:r>
              <a:rPr lang="it-IT" sz="2800" dirty="0"/>
              <a:t>si muove per tutta l’Italia predicando nella sua lingua ma proponendosi di parlare «</a:t>
            </a:r>
            <a:r>
              <a:rPr lang="it-IT" sz="2800" dirty="0" err="1"/>
              <a:t>chiarozzo</a:t>
            </a:r>
            <a:r>
              <a:rPr lang="it-IT" sz="2800" dirty="0"/>
              <a:t> </a:t>
            </a:r>
            <a:r>
              <a:rPr lang="it-IT" sz="2800" dirty="0" err="1"/>
              <a:t>chiarozzo</a:t>
            </a:r>
            <a:r>
              <a:rPr lang="it-IT" sz="2800" dirty="0"/>
              <a:t>», usando voci locali (</a:t>
            </a:r>
            <a:r>
              <a:rPr lang="it-IT" sz="2800" i="1" dirty="0"/>
              <a:t>mattone </a:t>
            </a:r>
            <a:r>
              <a:rPr lang="it-IT" sz="2800" dirty="0"/>
              <a:t>‘fanciullo’).</a:t>
            </a:r>
          </a:p>
        </p:txBody>
      </p:sp>
      <p:sp>
        <p:nvSpPr>
          <p:cNvPr id="5" name="CasellaDiTesto 4"/>
          <p:cNvSpPr txBox="1"/>
          <p:nvPr/>
        </p:nvSpPr>
        <p:spPr>
          <a:xfrm>
            <a:off x="461884" y="3604665"/>
            <a:ext cx="11242431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2800" dirty="0"/>
              <a:t>Nelle </a:t>
            </a:r>
            <a:r>
              <a:rPr lang="it-IT" sz="2800" b="1" dirty="0"/>
              <a:t>cancellerie</a:t>
            </a:r>
            <a:r>
              <a:rPr lang="it-IT" sz="2800" dirty="0"/>
              <a:t> delle corti italiane si afferma un modello linguistico funzionale alla comunicazione. Si sviluppano lingue di </a:t>
            </a:r>
            <a:r>
              <a:rPr lang="it-IT" sz="2800" b="1" dirty="0"/>
              <a:t>koinè, </a:t>
            </a:r>
            <a:r>
              <a:rPr lang="it-IT" sz="2800" dirty="0"/>
              <a:t>volgari che mostrano la tendenza a eliminare i tratti più marcati in senso locale basandosi sul latino e sul toscano.</a:t>
            </a:r>
          </a:p>
        </p:txBody>
      </p:sp>
      <p:sp>
        <p:nvSpPr>
          <p:cNvPr id="6" name="CasellaDiTesto 5"/>
          <p:cNvSpPr txBox="1"/>
          <p:nvPr/>
        </p:nvSpPr>
        <p:spPr>
          <a:xfrm>
            <a:off x="461883" y="5629727"/>
            <a:ext cx="1124243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2800" dirty="0"/>
              <a:t>Ad esempio, nei documenti delle cancellerie milanesi troviamo forme come </a:t>
            </a:r>
            <a:r>
              <a:rPr lang="it-IT" sz="2800" i="1" dirty="0"/>
              <a:t>novo, </a:t>
            </a:r>
            <a:r>
              <a:rPr lang="it-IT" sz="2800" i="1" dirty="0" err="1"/>
              <a:t>fameglia</a:t>
            </a:r>
            <a:r>
              <a:rPr lang="it-IT" sz="2800" dirty="0"/>
              <a:t>, </a:t>
            </a:r>
            <a:r>
              <a:rPr lang="it-IT" sz="2800" i="1" dirty="0" err="1"/>
              <a:t>longo</a:t>
            </a:r>
            <a:r>
              <a:rPr lang="it-IT" sz="2800" i="1" dirty="0"/>
              <a:t>, </a:t>
            </a:r>
            <a:r>
              <a:rPr lang="it-IT" sz="2800" i="1" dirty="0" err="1"/>
              <a:t>declaramo</a:t>
            </a:r>
            <a:r>
              <a:rPr lang="it-IT" sz="2800" i="1" dirty="0"/>
              <a:t>, </a:t>
            </a:r>
            <a:r>
              <a:rPr lang="it-IT" sz="2800" i="1" dirty="0" err="1"/>
              <a:t>dicemo</a:t>
            </a:r>
            <a:r>
              <a:rPr lang="it-IT" sz="2800" i="1" dirty="0"/>
              <a:t>; </a:t>
            </a:r>
            <a:r>
              <a:rPr lang="it-IT" sz="2800" i="1" dirty="0" err="1"/>
              <a:t>digno</a:t>
            </a:r>
            <a:r>
              <a:rPr lang="it-IT" sz="2800" i="1" dirty="0"/>
              <a:t>, </a:t>
            </a:r>
            <a:r>
              <a:rPr lang="it-IT" sz="2800" i="1" dirty="0" err="1"/>
              <a:t>dicto</a:t>
            </a:r>
            <a:r>
              <a:rPr lang="it-IT" sz="2800" i="1" dirty="0"/>
              <a:t>, </a:t>
            </a:r>
            <a:r>
              <a:rPr lang="it-IT" sz="2800" i="1" dirty="0" err="1"/>
              <a:t>capitulo</a:t>
            </a:r>
            <a:r>
              <a:rPr lang="it-IT" sz="2800" i="1" dirty="0"/>
              <a:t>, </a:t>
            </a:r>
            <a:r>
              <a:rPr lang="it-IT" sz="2800" i="1" dirty="0" err="1"/>
              <a:t>littera</a:t>
            </a:r>
            <a:r>
              <a:rPr lang="it-IT" sz="2800" i="1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3972625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53F0AB53E6B8474792A5D2F6E1AF5785" ma:contentTypeVersion="8" ma:contentTypeDescription="Creare un nuovo documento." ma:contentTypeScope="" ma:versionID="509c79504297fbdae453552ea472d785">
  <xsd:schema xmlns:xsd="http://www.w3.org/2001/XMLSchema" xmlns:xs="http://www.w3.org/2001/XMLSchema" xmlns:p="http://schemas.microsoft.com/office/2006/metadata/properties" xmlns:ns2="5dd4c065-6648-43c9-875b-980274226d33" xmlns:ns3="863e0e5f-3d9b-451e-b156-d3f330847df2" targetNamespace="http://schemas.microsoft.com/office/2006/metadata/properties" ma:root="true" ma:fieldsID="2b7c1b56c42645f6efc35ea2c2befd36" ns2:_="" ns3:_="">
    <xsd:import namespace="5dd4c065-6648-43c9-875b-980274226d33"/>
    <xsd:import namespace="863e0e5f-3d9b-451e-b156-d3f330847df2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MediaServiceDateTaken" minOccurs="0"/>
                <xsd:element ref="ns3:MediaLengthInSeconds" minOccurs="0"/>
                <xsd:element ref="ns3:MediaServiceAutoTags" minOccurs="0"/>
                <xsd:element ref="ns3:_Flow_SignoffStatu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dd4c065-6648-43c9-875b-980274226d33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Condiviso con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Condiviso con dettagli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63e0e5f-3d9b-451e-b156-d3f330847df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3" nillable="true" ma:displayName="MediaLengthInSeconds" ma:hidden="true" ma:internalName="MediaLengthInSeconds" ma:readOnly="true">
      <xsd:simpleType>
        <xsd:restriction base="dms:Unknown"/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_Flow_SignoffStatus" ma:index="15" nillable="true" ma:displayName="Stato consenso" ma:internalName="Stato_x0020_consenso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i contenuto"/>
        <xsd:element ref="dc:title" minOccurs="0" maxOccurs="1" ma:index="4" ma:displayName="Tito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Flow_SignoffStatus xmlns="863e0e5f-3d9b-451e-b156-d3f330847df2" xsi:nil="true"/>
  </documentManagement>
</p:properties>
</file>

<file path=customXml/itemProps1.xml><?xml version="1.0" encoding="utf-8"?>
<ds:datastoreItem xmlns:ds="http://schemas.openxmlformats.org/officeDocument/2006/customXml" ds:itemID="{71216E99-B25D-4ED8-9FF1-2BD11720E578}"/>
</file>

<file path=customXml/itemProps2.xml><?xml version="1.0" encoding="utf-8"?>
<ds:datastoreItem xmlns:ds="http://schemas.openxmlformats.org/officeDocument/2006/customXml" ds:itemID="{979D8359-97D4-43B9-A496-3E13A99D753F}"/>
</file>

<file path=customXml/itemProps3.xml><?xml version="1.0" encoding="utf-8"?>
<ds:datastoreItem xmlns:ds="http://schemas.openxmlformats.org/officeDocument/2006/customXml" ds:itemID="{97AFDD31-CBC1-4DF6-AD49-791713577634}"/>
</file>

<file path=docProps/app.xml><?xml version="1.0" encoding="utf-8"?>
<Properties xmlns="http://schemas.openxmlformats.org/officeDocument/2006/extended-properties" xmlns:vt="http://schemas.openxmlformats.org/officeDocument/2006/docPropsVTypes">
  <TotalTime>335</TotalTime>
  <Words>521</Words>
  <Application>Microsoft Office PowerPoint</Application>
  <PresentationFormat>Widescreen</PresentationFormat>
  <Paragraphs>26</Paragraphs>
  <Slides>5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Tema di Office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Picchiorri</dc:creator>
  <cp:lastModifiedBy>Emiliano Picchiorri</cp:lastModifiedBy>
  <cp:revision>40</cp:revision>
  <dcterms:created xsi:type="dcterms:W3CDTF">2017-03-09T18:13:56Z</dcterms:created>
  <dcterms:modified xsi:type="dcterms:W3CDTF">2020-10-28T10:23:33Z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0x01010053F0AB53E6B8474792A5D2F6E1AF5785</vt:lpwstr>
  </property>
</Properties>
</file>