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000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74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97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081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9022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757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595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147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86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204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18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B3423-785A-4294-933B-E7D1DF40BA8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58AB6-0F53-4F24-893A-0A88C6748E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346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17448" y="2734221"/>
            <a:ext cx="10902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Inversioni</a:t>
            </a:r>
            <a:r>
              <a:rPr lang="it-IT" sz="3200" dirty="0"/>
              <a:t> degli elementi: </a:t>
            </a:r>
            <a:r>
              <a:rPr lang="it-IT" sz="3200" i="1" dirty="0"/>
              <a:t>veduto </a:t>
            </a:r>
            <a:r>
              <a:rPr lang="it-IT" sz="3200" i="1" dirty="0" err="1"/>
              <a:t>avea</a:t>
            </a:r>
            <a:r>
              <a:rPr lang="it-IT" sz="3200" i="1" dirty="0"/>
              <a:t>, esser deve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17449" y="3416968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Verbo alla </a:t>
            </a:r>
            <a:r>
              <a:rPr lang="it-IT" sz="3200" b="1" dirty="0"/>
              <a:t>fine del periodo </a:t>
            </a:r>
            <a:r>
              <a:rPr lang="it-IT" sz="3200" dirty="0"/>
              <a:t>come in latino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17450" y="5200997"/>
            <a:ext cx="10902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Paraipotassi</a:t>
            </a:r>
            <a:r>
              <a:rPr lang="it-IT" sz="3200" dirty="0"/>
              <a:t> (coordinazione di una subordinata alla sua principale), tratto non latino ma tipico della prosa antica: </a:t>
            </a:r>
            <a:r>
              <a:rPr lang="it-IT" sz="3200" i="1" dirty="0"/>
              <a:t>veduto questo, </a:t>
            </a:r>
            <a:r>
              <a:rPr lang="it-IT" sz="3200" b="1" i="1" dirty="0"/>
              <a:t>e</a:t>
            </a:r>
            <a:r>
              <a:rPr lang="it-IT" sz="3200" i="1" dirty="0"/>
              <a:t> se ne andò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37621" y="1103543"/>
            <a:ext cx="11282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Soprattutto nelle cornici (parti di raccordo tra le novelle) del </a:t>
            </a:r>
            <a:r>
              <a:rPr lang="it-IT" sz="3200" i="1" dirty="0"/>
              <a:t>Decameron </a:t>
            </a:r>
            <a:r>
              <a:rPr lang="it-IT" sz="3200" dirty="0"/>
              <a:t>si trova una </a:t>
            </a:r>
            <a:r>
              <a:rPr lang="it-IT" sz="3200" b="1" dirty="0"/>
              <a:t>sintassi latineggiante </a:t>
            </a:r>
            <a:r>
              <a:rPr lang="it-IT" sz="3200" dirty="0"/>
              <a:t>di stampo ciceroniano: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3336A4A-8025-42B4-A551-3CC6933FFB92}"/>
              </a:ext>
            </a:extLst>
          </p:cNvPr>
          <p:cNvSpPr txBox="1"/>
          <p:nvPr/>
        </p:nvSpPr>
        <p:spPr>
          <a:xfrm>
            <a:off x="717449" y="4123779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Grande quantità di </a:t>
            </a:r>
            <a:r>
              <a:rPr lang="it-IT" sz="3200" b="1" dirty="0"/>
              <a:t>subordinate</a:t>
            </a:r>
            <a:r>
              <a:rPr lang="it-IT" sz="3200" dirty="0"/>
              <a:t> incastonate tra il soggetto e il verbo della principale 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7B4C286-2637-4B6F-A60D-FE36A632F897}"/>
              </a:ext>
            </a:extLst>
          </p:cNvPr>
          <p:cNvSpPr txBox="1"/>
          <p:nvPr/>
        </p:nvSpPr>
        <p:spPr>
          <a:xfrm>
            <a:off x="998806" y="506437"/>
            <a:ext cx="10649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Decameron di Giovanni Boccaccio</a:t>
            </a:r>
          </a:p>
        </p:txBody>
      </p:sp>
    </p:spTree>
    <p:extLst>
      <p:ext uri="{BB962C8B-B14F-4D97-AF65-F5344CB8AC3E}">
        <p14:creationId xmlns:p14="http://schemas.microsoft.com/office/powerpoint/2010/main" val="5643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15704" y="843677"/>
            <a:ext cx="116433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difficoltà del periodo non è determinata solo dal notevole carico di  subordinate, ma anche dalla </a:t>
            </a:r>
            <a:r>
              <a:rPr lang="it-IT" sz="3200" b="1" dirty="0"/>
              <a:t>diposizione</a:t>
            </a:r>
            <a:r>
              <a:rPr lang="it-IT" sz="3200" dirty="0"/>
              <a:t> </a:t>
            </a:r>
            <a:r>
              <a:rPr lang="it-IT" sz="3200" b="1" dirty="0"/>
              <a:t>incassata</a:t>
            </a:r>
            <a:r>
              <a:rPr lang="it-IT" sz="3200" dirty="0"/>
              <a:t> delle frasi. Le subordinate non si legano in una sequenza lineare ma si innestano </a:t>
            </a:r>
            <a:r>
              <a:rPr lang="it-IT" sz="3200" b="1" dirty="0"/>
              <a:t>dentro la principale</a:t>
            </a:r>
            <a:r>
              <a:rPr lang="it-IT" sz="3200" dirty="0"/>
              <a:t>, che spesso si apre con un elemento all’inizio del periodo (nell’es. che segue è il soggetto) e si chiude con il verbo alla fine: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468925" y="22213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SINTASSI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602F547-F413-4363-B420-863D9F6B62AA}"/>
              </a:ext>
            </a:extLst>
          </p:cNvPr>
          <p:cNvSpPr txBox="1"/>
          <p:nvPr/>
        </p:nvSpPr>
        <p:spPr>
          <a:xfrm>
            <a:off x="215704" y="4206888"/>
            <a:ext cx="1164336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>
                <a:highlight>
                  <a:srgbClr val="00FF00"/>
                </a:highlight>
              </a:rPr>
              <a:t>Il quale</a:t>
            </a:r>
            <a:r>
              <a:rPr lang="it-IT" sz="3000" dirty="0"/>
              <a:t>, per ciò che savio giovane era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3000" dirty="0"/>
              <a:t>,</a:t>
            </a:r>
            <a:r>
              <a:rPr lang="it-IT" sz="2800" dirty="0"/>
              <a:t> </a:t>
            </a:r>
            <a:r>
              <a:rPr lang="it-IT" sz="3000" dirty="0"/>
              <a:t>quantunque molto noioso gli fosse </a:t>
            </a:r>
            <a:r>
              <a:rPr lang="it-IT" sz="2000" dirty="0">
                <a:highlight>
                  <a:srgbClr val="FFFF00"/>
                </a:highlight>
              </a:rPr>
              <a:t>[CONCESSIVA]</a:t>
            </a:r>
            <a:r>
              <a:rPr lang="it-IT" sz="2000" dirty="0"/>
              <a:t> </a:t>
            </a:r>
            <a:r>
              <a:rPr lang="it-IT" sz="3000" dirty="0"/>
              <a:t>a ciò sapere </a:t>
            </a:r>
            <a:r>
              <a:rPr lang="it-IT" sz="2000" dirty="0">
                <a:highlight>
                  <a:srgbClr val="FFFF00"/>
                </a:highlight>
              </a:rPr>
              <a:t>[COMPLETIVA SOGG.]</a:t>
            </a:r>
            <a:r>
              <a:rPr lang="it-IT" sz="2800" dirty="0"/>
              <a:t>, </a:t>
            </a:r>
            <a:r>
              <a:rPr lang="it-IT" sz="3000" dirty="0"/>
              <a:t>pur mosso da più onesto consiglio </a:t>
            </a:r>
            <a:r>
              <a:rPr lang="it-IT" sz="2000" dirty="0">
                <a:highlight>
                  <a:srgbClr val="FFFF00"/>
                </a:highlight>
              </a:rPr>
              <a:t>[CAUSALE]</a:t>
            </a:r>
            <a:r>
              <a:rPr lang="it-IT" sz="2800" dirty="0"/>
              <a:t>, </a:t>
            </a:r>
            <a:r>
              <a:rPr lang="it-IT" sz="3000" dirty="0"/>
              <a:t>senza far motto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000" dirty="0"/>
              <a:t> </a:t>
            </a:r>
            <a:r>
              <a:rPr lang="it-IT" sz="3000" dirty="0"/>
              <a:t>o dir cosa alcuna </a:t>
            </a:r>
            <a:r>
              <a:rPr lang="it-IT" sz="2000" dirty="0">
                <a:highlight>
                  <a:srgbClr val="FFFF00"/>
                </a:highlight>
              </a:rPr>
              <a:t>[MODALE]</a:t>
            </a:r>
            <a:r>
              <a:rPr lang="it-IT" sz="2800" dirty="0"/>
              <a:t>, </a:t>
            </a:r>
            <a:r>
              <a:rPr lang="it-IT" sz="3000" dirty="0"/>
              <a:t>varie cose fra sé rivolgendo intorno a questo fatto </a:t>
            </a:r>
            <a:r>
              <a:rPr lang="it-IT" sz="2000" dirty="0">
                <a:highlight>
                  <a:srgbClr val="FFFF00"/>
                </a:highlight>
              </a:rPr>
              <a:t>[STRUMENTALE]</a:t>
            </a:r>
            <a:r>
              <a:rPr lang="it-IT" sz="2800" dirty="0"/>
              <a:t>, </a:t>
            </a:r>
            <a:r>
              <a:rPr lang="it-IT" sz="3000" dirty="0">
                <a:highlight>
                  <a:srgbClr val="00FF00"/>
                </a:highlight>
              </a:rPr>
              <a:t>infino alla mattina seguente trapassò </a:t>
            </a:r>
            <a:r>
              <a:rPr lang="it-IT" sz="2000" dirty="0">
                <a:highlight>
                  <a:srgbClr val="00FF00"/>
                </a:highlight>
              </a:rPr>
              <a:t>[PRINC.]</a:t>
            </a:r>
            <a:r>
              <a:rPr lang="it-IT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65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03382" y="703385"/>
            <a:ext cx="10902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dirty="0"/>
              <a:t>Al polo opposto, nelle novelle del </a:t>
            </a:r>
            <a:r>
              <a:rPr lang="it-IT" sz="3600" i="1" dirty="0"/>
              <a:t>Decameron </a:t>
            </a:r>
            <a:r>
              <a:rPr lang="it-IT" sz="3600" dirty="0"/>
              <a:t>si trova spesso la riproduzione della </a:t>
            </a:r>
            <a:r>
              <a:rPr lang="it-IT" sz="3600" b="1" dirty="0"/>
              <a:t>sintassi del parlato</a:t>
            </a:r>
            <a:r>
              <a:rPr lang="it-IT" sz="3600" dirty="0"/>
              <a:t>: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03384" y="2300720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anacoluti</a:t>
            </a:r>
            <a:r>
              <a:rPr lang="it-IT" sz="3200" dirty="0"/>
              <a:t>: </a:t>
            </a:r>
            <a:r>
              <a:rPr lang="it-IT" sz="3200" i="1" dirty="0"/>
              <a:t>Il </a:t>
            </a:r>
            <a:r>
              <a:rPr lang="it-IT" sz="3200" i="1" dirty="0" err="1"/>
              <a:t>Zima</a:t>
            </a:r>
            <a:r>
              <a:rPr lang="it-IT" sz="3200" i="1" dirty="0"/>
              <a:t> udendo ciò gli piacque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03384" y="3049768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i="1" dirty="0"/>
              <a:t>che</a:t>
            </a:r>
            <a:r>
              <a:rPr lang="it-IT" sz="3200" i="1" dirty="0"/>
              <a:t> </a:t>
            </a:r>
            <a:r>
              <a:rPr lang="it-IT" sz="3200" b="1" dirty="0"/>
              <a:t>polivalente</a:t>
            </a:r>
            <a:r>
              <a:rPr lang="it-IT" sz="3200" dirty="0"/>
              <a:t>: </a:t>
            </a:r>
            <a:r>
              <a:rPr lang="it-IT" sz="3200" i="1" dirty="0"/>
              <a:t>Venuto il dì che la notte seguente si </a:t>
            </a:r>
            <a:r>
              <a:rPr lang="it-IT" sz="3200" i="1" dirty="0" err="1"/>
              <a:t>dovean</a:t>
            </a:r>
            <a:r>
              <a:rPr lang="it-IT" sz="3200" i="1" dirty="0"/>
              <a:t> </a:t>
            </a:r>
            <a:r>
              <a:rPr lang="it-IT" sz="3200" i="1" dirty="0" err="1"/>
              <a:t>ragunare</a:t>
            </a:r>
            <a:endParaRPr lang="it-IT" sz="3200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703382" y="6008708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concordanze a senso</a:t>
            </a:r>
            <a:r>
              <a:rPr lang="it-IT" sz="3200" dirty="0"/>
              <a:t>: </a:t>
            </a:r>
            <a:r>
              <a:rPr lang="it-IT" sz="3200" i="1" dirty="0"/>
              <a:t>La brigata se ne andarono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703382" y="4370211"/>
            <a:ext cx="10902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dislocazione a sinistra </a:t>
            </a:r>
            <a:r>
              <a:rPr lang="it-IT" sz="3200" dirty="0"/>
              <a:t>(anticipazione di un elemento, poi ripreso da un pronome atono): </a:t>
            </a:r>
            <a:r>
              <a:rPr lang="it-IT" sz="3200" i="1" dirty="0"/>
              <a:t>Tutte le cose che tu mi di’, io le conosco vere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90386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75249" y="984739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Come per Dante, la lingua di base del </a:t>
            </a:r>
            <a:r>
              <a:rPr lang="it-IT" sz="3200" i="1" dirty="0"/>
              <a:t>Decameron </a:t>
            </a:r>
            <a:r>
              <a:rPr lang="it-IT" sz="3200" dirty="0"/>
              <a:t>è il </a:t>
            </a:r>
            <a:r>
              <a:rPr lang="it-IT" sz="3200" b="1" dirty="0"/>
              <a:t>fiorentino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75249" y="2257864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Con tratti arcaici: </a:t>
            </a:r>
            <a:r>
              <a:rPr lang="it-IT" sz="3200" i="1" dirty="0" err="1"/>
              <a:t>diece</a:t>
            </a:r>
            <a:r>
              <a:rPr lang="it-IT" sz="3200" i="1" dirty="0"/>
              <a:t> </a:t>
            </a:r>
            <a:r>
              <a:rPr lang="it-IT" sz="3200" dirty="0"/>
              <a:t>(&lt; DECEM) anziché </a:t>
            </a:r>
            <a:r>
              <a:rPr lang="it-IT" sz="3200" i="1" dirty="0"/>
              <a:t>dieci</a:t>
            </a:r>
            <a:endParaRPr lang="it-IT" sz="3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75249" y="3277772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Ma anche tratti moderni: </a:t>
            </a:r>
            <a:r>
              <a:rPr lang="it-IT" sz="3200" i="1" dirty="0"/>
              <a:t>tu pensi </a:t>
            </a:r>
            <a:r>
              <a:rPr lang="it-IT" sz="3200" dirty="0"/>
              <a:t>per analogia su </a:t>
            </a:r>
            <a:r>
              <a:rPr lang="it-IT" sz="3200" i="1" dirty="0"/>
              <a:t>tu dici </a:t>
            </a:r>
            <a:r>
              <a:rPr lang="it-IT" sz="3200" dirty="0"/>
              <a:t>(anziché </a:t>
            </a:r>
            <a:r>
              <a:rPr lang="it-IT" sz="3200" i="1" dirty="0" err="1"/>
              <a:t>pense</a:t>
            </a:r>
            <a:r>
              <a:rPr lang="it-IT" sz="3200" i="1" dirty="0"/>
              <a:t>, ame &lt; AMAS</a:t>
            </a:r>
            <a:r>
              <a:rPr lang="it-IT" sz="3200" dirty="0"/>
              <a:t>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75249" y="4914314"/>
            <a:ext cx="106328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Nel lessico spesso si adottano forme popolari fiorentine: </a:t>
            </a:r>
            <a:r>
              <a:rPr lang="it-IT" sz="3200" i="1" dirty="0"/>
              <a:t>gocciolone </a:t>
            </a:r>
            <a:r>
              <a:rPr lang="it-IT" sz="3200" dirty="0"/>
              <a:t>‘sciocco’, </a:t>
            </a:r>
            <a:r>
              <a:rPr lang="it-IT" sz="3200" i="1" dirty="0" err="1"/>
              <a:t>baderla</a:t>
            </a:r>
            <a:r>
              <a:rPr lang="it-IT" sz="3200" i="1" dirty="0"/>
              <a:t> </a:t>
            </a:r>
            <a:r>
              <a:rPr lang="it-IT" sz="3200" dirty="0"/>
              <a:t>‘perditempo’, </a:t>
            </a:r>
            <a:r>
              <a:rPr lang="it-IT" sz="3200" i="1" dirty="0" err="1"/>
              <a:t>ciumarsi</a:t>
            </a:r>
            <a:r>
              <a:rPr lang="it-IT" sz="3200" i="1" dirty="0"/>
              <a:t> </a:t>
            </a:r>
            <a:r>
              <a:rPr lang="it-IT" sz="3200" dirty="0"/>
              <a:t>‘ubriacarsi’</a:t>
            </a:r>
          </a:p>
        </p:txBody>
      </p:sp>
    </p:spTree>
    <p:extLst>
      <p:ext uri="{BB962C8B-B14F-4D97-AF65-F5344CB8AC3E}">
        <p14:creationId xmlns:p14="http://schemas.microsoft.com/office/powerpoint/2010/main" val="82904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75249" y="984739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Sono molti gli elementi </a:t>
            </a:r>
            <a:r>
              <a:rPr lang="it-IT" sz="3200" b="1" dirty="0"/>
              <a:t>non fiorentini </a:t>
            </a:r>
            <a:r>
              <a:rPr lang="it-IT" sz="3200" dirty="0"/>
              <a:t>(anche in misura maggiore rispetto a Dante)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75248" y="2678378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veneziano: </a:t>
            </a:r>
            <a:r>
              <a:rPr lang="it-IT" sz="3200" i="1" dirty="0"/>
              <a:t>per le plaghe de Dio</a:t>
            </a:r>
            <a:endParaRPr lang="it-IT" sz="3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75248" y="3879574"/>
            <a:ext cx="10902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- siciliano: </a:t>
            </a:r>
            <a:r>
              <a:rPr lang="it-IT" sz="3200" i="1" dirty="0"/>
              <a:t>m’hai </a:t>
            </a:r>
            <a:r>
              <a:rPr lang="it-IT" sz="3200" i="1" dirty="0" err="1"/>
              <a:t>miso</a:t>
            </a:r>
            <a:r>
              <a:rPr lang="it-IT" sz="3200" i="1" dirty="0"/>
              <a:t> lo foco all’arma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75247" y="5080770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Ma questo non costituisce la regola: Andreuccio da Perugia a Napoli non sente mai parole napoletane.</a:t>
            </a:r>
          </a:p>
        </p:txBody>
      </p:sp>
    </p:spTree>
    <p:extLst>
      <p:ext uri="{BB962C8B-B14F-4D97-AF65-F5344CB8AC3E}">
        <p14:creationId xmlns:p14="http://schemas.microsoft.com/office/powerpoint/2010/main" val="3282770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44769" y="791849"/>
            <a:ext cx="10902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L’Epistola napoletana di Boccaccio (1339)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44769" y="1792706"/>
            <a:ext cx="10902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Primo esempio di letteratura dialettale riflessa: uso consapevole di un volgare diverso dal proprio (un toscano che scrive in napoletano). Lettera scherzosa scritta in volgare napoletano.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75248" y="3701894"/>
            <a:ext cx="109024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Boccaccio usa molto bene il volgare napoletano, con forme reali come </a:t>
            </a:r>
            <a:r>
              <a:rPr lang="it-IT" sz="3200" i="1" dirty="0"/>
              <a:t>chillo</a:t>
            </a:r>
            <a:r>
              <a:rPr lang="it-IT" sz="3200" dirty="0"/>
              <a:t> ‘quello’ o </a:t>
            </a:r>
            <a:r>
              <a:rPr lang="it-IT" sz="3200" i="1" dirty="0"/>
              <a:t>patino</a:t>
            </a:r>
            <a:r>
              <a:rPr lang="it-IT" sz="3200" dirty="0"/>
              <a:t> ‘parroco’.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75248" y="4841834"/>
            <a:ext cx="10902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Usa anche il dittongo </a:t>
            </a:r>
            <a:r>
              <a:rPr lang="it-IT" sz="3200" b="1" dirty="0"/>
              <a:t>metafonetico</a:t>
            </a:r>
            <a:r>
              <a:rPr lang="it-IT" sz="3200" dirty="0"/>
              <a:t> </a:t>
            </a:r>
            <a:r>
              <a:rPr lang="it-IT" sz="3200"/>
              <a:t>tipico dell’area </a:t>
            </a:r>
            <a:r>
              <a:rPr lang="it-IT" sz="3200" i="1"/>
              <a:t>(</a:t>
            </a:r>
            <a:r>
              <a:rPr lang="it-IT" sz="3200" i="1" dirty="0" err="1"/>
              <a:t>tiempo</a:t>
            </a:r>
            <a:r>
              <a:rPr lang="it-IT" sz="3200" dirty="0"/>
              <a:t>, </a:t>
            </a:r>
            <a:r>
              <a:rPr lang="it-IT" sz="3200" i="1" dirty="0" err="1"/>
              <a:t>cuorpi</a:t>
            </a:r>
            <a:r>
              <a:rPr lang="it-IT" sz="3200" i="1" dirty="0"/>
              <a:t>)</a:t>
            </a:r>
            <a:r>
              <a:rPr lang="it-IT" sz="3200" dirty="0"/>
              <a:t> ma lo estende a sproposito in parole che non derivano da basi latine con -Ī o -Ŭ finali: </a:t>
            </a:r>
            <a:r>
              <a:rPr lang="it-IT" sz="3200" i="1" dirty="0" err="1"/>
              <a:t>nuostra</a:t>
            </a:r>
            <a:r>
              <a:rPr lang="it-IT" sz="3200" dirty="0"/>
              <a:t>, </a:t>
            </a:r>
            <a:r>
              <a:rPr lang="it-IT" sz="3200" i="1" dirty="0" err="1"/>
              <a:t>nuome</a:t>
            </a:r>
            <a:r>
              <a:rPr lang="it-IT" sz="3200" i="1" dirty="0"/>
              <a:t>. 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30312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E3F060E3-D4FF-4BA5-BF8E-B3A7C68620A0}"/>
</file>

<file path=customXml/itemProps2.xml><?xml version="1.0" encoding="utf-8"?>
<ds:datastoreItem xmlns:ds="http://schemas.openxmlformats.org/officeDocument/2006/customXml" ds:itemID="{FD8CB683-C42E-4A11-B099-0B9EEB672B4E}"/>
</file>

<file path=customXml/itemProps3.xml><?xml version="1.0" encoding="utf-8"?>
<ds:datastoreItem xmlns:ds="http://schemas.openxmlformats.org/officeDocument/2006/customXml" ds:itemID="{CD52C0C5-7BD8-45A0-BD9D-3EC74B8028FE}"/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507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23</cp:revision>
  <dcterms:created xsi:type="dcterms:W3CDTF">2017-03-17T07:18:39Z</dcterms:created>
  <dcterms:modified xsi:type="dcterms:W3CDTF">2021-10-14T14:57:12Z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