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7" r:id="rId5"/>
    <p:sldId id="267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3:49:31.9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7198 100 1320,'-1'-15'1241,"-3"4"-1559,3 10 573,1-1 0,-1 1 0,1-1 0,-1 1 0,0 0 0,0-1 0,0 1 0,0 0 0,0 0 0,0-1 0,0 1 0,0 0 1,0 0-256,-5-20 4440,5 21-4391,1-1 1,0 0 0,0 0-1,0 1 1,0-1 0,0 0-1,0 0 1,0 0-1,0 1 1,0-1 0,0 0-1,0 0 1,0 0 0,1 1-1,-1-1 1,0 0 0,1 0-1,-1 1 1,0-1 0,1 0-1,-1 1 1,1-1-1,-1 0 1,1 1 0,0-1-50,0 4 577,2 1-303,-3-7 3,0 4 818,1 1-799,-2-4 207,1 2-483,0 0-1,0 0 1,0 0 0,0 0 0,1 0 0,-1 0-1,0 0 1,0 0 0,0 0 0,0 0 0,0 0-1,0 0 1,0 0 0,0 0 0,1 0 0,-1 0-1,0 0 1,0 0 0,0 0 0,0 0 0,0 0 0,0 0-1,0 0 1,0 0 0,0 0 0,0-1 0,0 1-1,1 0 1,-1 0 0,0 0 0,0 0 0,0 0-1,0 0 1,0 0 0,0 0 0,0 0 0,0 0-1,0-1-19,6 5 141,-4-4-116,-1-1 0,1 1 0,-1 1 0,0-1-1,1 0 1,-1 0 0,1 0 0,-1 1 0,0-1 0,1 1-1,-1-1 1,0 1 0,1-1 0,-1 1 0,0 0 0,1 0-25,8 3 138,1-4-63,-23 0-15,-161 4 461,144-3-349,1-1-1,-14-3-171,-9-1 190,-4 5 110,1 1 0,-1 4-300,21-3 1,-96 7 89,0-4 0,-58-9-90,-17-14 50,-66-3 29,138 14-83,-73-2 882,-49 10-878,163 0 300,-9-6-300,-29 1 144,-463 1 528,479 5-474,-72 12-198,137-10 105,-122 16 244,103-16-243,1 3-1,0 3 0,-5 5-105,-118 17 135,138-27-69,-48-2-66,53-3 70,1 2 1,-33 7-71,-5 1 4,0-2 0,-29-4-4,-70 5 11,31 2-9,39-4 4,-29 9-6,31-3 6,-18-4-6,28-3 12,-64 14-12,101-6 22,1 4-1,1 1 0,-39 21-21,61-25-2,-16 3 45,-1-2 1,-23 3-44,-25 6 81,33-8 194,-56 4-275,43-8 213,-6 5-213,5 1 27,-1-3 0,-65 3-27,82-10-155,49-6 158,-1-1 1,0 0-1,0-2 1,-8-1-4,30 0-4,-1 0 1,1-1-1,0 1 1,-1 0-1,1 0 0,0 0 1,-1 0-1,1 0 1,0 0-1,-1 0 0,1 0 1,-1 0-1,1 0 1,0 0-1,-1 0 1,1 0-1,0 0 0,-1 1 1,1-1-1,0 0 1,-1 0-1,1 0 0,0 0 1,-1 1-1,1-1 1,0 0-1,0 0 0,-1 1 1,1-1-1,0 0 1,0 0-1,-1 1 0,1-1 1,0 0-1,0 1 1,0-1-1,0 0 1,-1 1-1,1-1 0,0 0 4,5 15-66,-4-15 69,-3-1-178,1-1-1,-1 0 1,1 1 0,-1-1-1,1 1 1,-1 0 0,0-1-1,0 1 1,0 0-1,1 0 1,-1 0 0,0 0-1,-2 0 176,1 0-235,0 0 0,1-1 0,-1 1 0,0-1 0,1 1 0,0-1 0,-1 0 0,1 0 0,0 0 235,-11-24-841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3:49:33.3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397 21 2208,'-8'-16'2754,"5"12"26,5 10-921,-1-4-1736,-1 0 1,0 0-1,1 0 1,-1 0 0,0 0-1,0 0 1,0 0-1,0 0 1,0 1 0,0-1-1,-1 0 1,1 0-1,-1 0 1,1 0 0,-1-1-1,0 1 1,0 0-1,0 0 1,0 0-1,-1 1-123,-3 5 134,-1 0 0,-1 0 0,-6 5-134,1 1 130,4-4-85,0-1 0,-1 0 1,0-1-1,-1 1 0,1-2 0,-2 1 0,1-2 1,-1 1-1,0-1 0,-7 3-45,-136 68 994,150-75-969,0 0 0,0 0 0,0 0 0,0 1 0,1-1 0,-1 1 1,0 0-26,3-2 13,1-1 1,-1 1-1,1-1 1,-1 1 0,1 0-1,-1-1 1,1 1-1,-1 0 1,1-1 0,0 1-1,-1 0 1,1-1-1,0 1 1,-1 0 0,1 0-1,0-1 1,0 1-1,0 0 1,0 0 0,0 0-1,0-1 1,0 1 0,0 0-1,0 0 1,0-1-1,0 1 1,0 0 0,1 0-1,-1-1 1,0 1-1,1 0 1,-1 0 0,0-1-1,1 1 1,-1 0-1,1-1 1,-1 1 0,1-1-1,-1 1 1,1 0-14,52 42 743,-53-43-739,1 0 0,-1 0 0,0 0 0,0 1 1,0-1-1,0 0 0,0 0 0,1 0 0,-1 0 1,0 0-1,0 1 0,0-1 0,0 0 0,0 0 0,0 0 1,0 0-1,0 1 0,0-1 0,0 0 0,0 0 1,0 0-1,0 1 0,0-1 0,0 0 0,0 0 0,0 0 1,0 1-1,0-1 0,0 0 0,0 0 0,0 0 1,0 0-1,0 1 0,0-1 0,0 0 0,0 0 1,0 0-1,0 0 0,-1 1 0,1-1 0,0 0 0,0 0 1,0 0-1,0 0 0,0 0 0,-1 1 0,1-1 1,0 0-1,0 0 0,0 0 0,0 0 0,-1 0 1,1 0-1,0 0 0,0 0 0,0 0 0,-1 0 0,1 0 1,0 0-1,0 0 0,0 0 0,0 0 0,-1 0 1,1 0-1,0 0 0,0 0-4,-22 1 259,9 0-90,-3 6-81,14-5-66,1-1-1,-1 0 0,0-1 0,1 1 0,-1 0 0,0 0 0,0-1 0,0 1 0,0-1 0,1 1 0,-1-1 0,0 0 0,0 0 0,0 0 0,0 0 1,0 0-1,-1-1-21,1 0 109,11 2-87,16 4-35,28 14-97,-8-4 112,-2 2 0,0 1 1,-1 3-1,36 23-2,-52-24 0,-20-15-134,1 1-1,0-1 1,0 0-1,1-1 1,-1 0-1,6 2 135,-14-13-1402,-8-3 885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3:49:48.3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8104 220 1976,'84'7'6693,"-83"-8"-6565,1 0 1,0-1 0,-1 1 0,1 0-1,-1-1 1,1 1 0,-1 0 0,0-1 0,0 0-1,0 1 1,0-1 0,0 0 0,1-1-129,3-5 175,5-1 155,0 1-1,0 0 0,0 1 1,1 0-1,0 0 1,1 1-1,-1 0 0,1 1 1,7-2-330,-6 8 1569,-13-1-1564,0 1 0,1-1 0,-1 0 0,0 0 1,0 0-1,1 0 0,-1 1 0,0-1 0,0 0 0,1 0 0,-1 0 0,0 0 1,1 0-1,-1 0 0,0 0 0,0 0 0,1 0 0,-1 0 0,0 0 0,1 0 1,-1 0-1,0 0 0,1 0 0,-1 0 0,0 0 0,0-1 0,1 1 0,-1 0 1,0 0-1,0 0 0,1 0 0,-1-1 0,0 1 0,0 0 0,1 0 0,-1 0 1,0-1-1,0 1 0,0 0 0,1 0 0,-1-1 0,0 1 0,0 0 0,0 0 1,0-1-1,0 1 0,0 0 0,0-1 0,0 1 0,0 0 0,0 0 0,0-1 1,0 1-1,0 0 0,0-1 0,0 1 0,0 0 0,0-1 0,0 1 0,0 0 1,0 0-1,0-1 0,0 1 0,0 0 0,-1-1 0,1 1 0,0 0-5,6-7 300,-6 6-282,1 1 0,-1 0 1,0 0-1,1 0 0,-1 0 0,0 0 1,1-1-1,-1 1 0,0 0 0,1 0 1,-1-1-1,0 1 0,1 0 0,-1-1 1,0 1-1,0 0 0,1-1 1,-1 1-1,0 0 0,0-1 0,0 1 1,1 0-1,-1-1 0,0 1 0,0-1 1,0 1-1,0 0 0,0-1 0,0 1 1,0-1-1,0 1 0,0 0 1,0-1-1,0 1 0,0-1 0,0 1 1,0 0-1,-1-1 0,1 1 0,0 0 1,0-1-1,0 1 0,0-1 0,-1 1 1,1 0-1,0-1 0,0 1 1,-1 0-19,-16-9 112,-1 0 0,0 2 0,0 0 0,-1 1 0,1 1 0,-1 1 0,-10-1-112,-27-7 53,1 1-63,-1 3 0,1 3 0,-33 1 10,40 1 1,-313 2 208,126 3 47,213-2-241,-108-2 21,1 6 0,-67 13-36,171-14-1,-166 25 327,-183 1-326,334-28 91,-256 5 342,-122 25-433,-224 65 672,449-65-278,0-8-1,-2-9 1,-32-8-394,-15-3 64,-545 13 426,491 2-235,-190 40-255,296-26 5,-294 41 16,314-56-22,-126 13 2,180-12-17,-65 19 16,90-15-15,-371 84-194,441-102 126,-50 7-170,64-10 110,-1 0-1,0-1 1,1-1-1,-1 1 0,1-1 1,-1 0-1,-4-2 144,11 3-97,-1-1-1,1 1 0,0 0 1,0-1-1,0 1 1,0-1-1,0 1 1,0-1-1,0 1 0,0-1 1,0 0-1,0 1 1,1-1-1,-1 0 0,0 0 1,0 1-1,1-1 1,-1 0-1,0 0 1,1 0-1,-1 0 0,1 0 1,-1-1 97,9 0-784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10-16T13:49:50.8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311 348 832,'32'-6'446,"-11"1"-128,-20 5-297,0 1 0,-1-1 0,1 0 1,0 1-1,0-1 0,0 0 0,-1 1 0,1-1 0,0 1 0,-1-1 0,1 1 0,0 0 0,-1-1 0,1 1 0,-1 0 0,1-1 0,-1 1 0,1 0 0,-1-1 0,0 1 0,1 0 0,-1 0 0,0 0 0,1-1 0,-1 1 0,0 0 0,0 0 1,0 0-22,6 26 516,-7 15 679,0-37-936,0 1 0,1-1 0,0 1 1,0-1-1,0 1 0,1-1 0,-1 1 0,2-1 0,-1 2-259,0-7 105,-1 1-1,1 0 0,-1-1 1,1 1-1,0-1 0,-1 1 1,1-1-1,0 1 0,-1-1 1,1 1-1,0-1 0,0 0 1,-1 1-1,1-1 0,0 0 0,0 0 1,0 1-1,0-1 0,-1 0 1,1 0-1,0 0 0,0 0 1,0 0-1,0 0 0,-1 0 1,1 0-1,0-1 0,0 1-104,0 0 7,0 0 0,-1 0 0,1 0 0,0 0 0,-1-1 1,1 1-1,0 0 0,-1 0 0,1-1 0,0 1 0,-1 0 0,1-1 0,-1 1 0,1 0 0,-1-1 0,1 1 0,-1-1 0,1 1 0,-1-1 0,1 1 0,-1-1 0,0 0 0,1 1 0,-1-1 0,0 1 0,1-1 0,-1 0 0,0 1 0,0-1 0,0 0 0,1 1 0,-1-1 0,0 0 0,0 1 0,0-1 0,0 0-7,-10-27 171,9 25-152,-1 1 1,1 0 0,0-1 0,0 1 0,0 0 0,1-1-1,-1 0 1,0 1 0,1-1 0,0 1 0,0-1 0,-1 1 0,2-1-1,-1 0 1,0 1 0,0-1 0,1 1 0,-1-1 0,1 1-1,0-1 1,0 1 0,0-1-20,5-11 186,-3 7 465,2 8 1003,-16-18-1444,10 16-196,1-1 1,-1 1 0,0-1-1,0 1 1,0 0-1,0-1 1,0 1-1,0 0 1,0 0-1,-1-1 1,1 1-1,0 0 1,0 0-1,-1 1 1,1-1-1,-1 0 1,1 0-1,-1 1 1,0-1-15,-9-4 37,0-1 1,0 0 0,1 0-1,-1-1 1,1 0 0,1-1 0,-1-1-1,1 1 1,-2-5-38,-1 1 77,-1 0 0,0 1 1,0 1-1,-13-7-77,-98-54 216,117 66-216,1 0 0,-1 0 1,1 0-1,0-1 0,0 0 0,1 0 1,-1-1-1,1 1 0,1-1 0,0 0 1,0 0-1,0-1 0,0 1 0,1-1 1,1 0-1,-1 0 0,0 3 92,3 5 20,3 2-15,4 16 162,-1 0-192,77 101 111,-71-102-155,2-1 0,-1 0 0,2-1 0,0-1 0,1 0 0,2 0-23,-6-3 3,-1 0 1,0 0-1,-1 1 0,1 3-3,19 20 0,-29-34-3,1 1 0,-1 0 0,1 0 0,-1-1 0,1 1 0,0-1 0,0 1 0,0-1 0,0 0 0,0 0 0,0 0 0,0 0 0,0 0 0,0 0 0,0 0 0,1-1 0,-1 1 0,0-1 0,1 0 0,-1 0 0,0 0 0,1 0 0,-1 0 0,0 0 0,0 0 0,1-1 0,-1 1 0,0-1 0,0 0 0,1 1 0,-1-1 0,0 0 0,0 0 0,0-1 0,0 1 0,0 0 0,-1-1 0,1 1 0,0-1 0,0 0 3,1-1 5,-2 2 1,1 0 1,-1 0 0,0 0-1,1-1 1,-1 1 0,1 1-1,-1-1 1,1 0-1,-1 0 1,1 0 0,-1 1-1,1-1 1,0 1 0,0-1-1,-1 1 1,1 0-1,1 0-5,-4 6-13,-1-5 17,2-9-9,11-13 100,-10 19-94,-1 1 1,1 0-1,0 0 1,0 0-1,-1 0 1,1 0-1,0 0 1,0 0-1,0 1 1,0-1 0,0 0-1,0 0 1,1 1-1,-1-1 1,0 1-1,0-1 1,0 1-1,1-1-2,-1 2 3,-1-1-1,0 0 0,0 1 1,1-1-1,-1 1 0,0-1 1,0 0-1,0 1 1,1-1-1,-1 1 0,0-1 1,0 1-1,0-1 0,0 1 1,0-1-1,0 0 1,0 1-1,0-1 0,0 1 1,0-1-1,0 1 0,0-1 1,0 1-1,0-1 0,0 1 1,-1-1-1,1 1 1,0-1-1,0 0 0,-1 1 1,1-1-1,0 1-2,-7 15 123,-20 32-175,7-26 66,-1-1 0,0 0 0,-2-2 0,0 0 0,-1-2 0,-1 0 1,-7 2-15,4-6 2,18-9-6,0 1 0,1 0 0,0 0-1,0 1 1,0 1 4,-13 10 5,0 0 1,-1-2-1,-1 0 0,-4-1-5,28-14 1,0 1 0,0-1-1,0 0 1,-1 0-1,1 0 1,0 0 0,0 0-1,0 0 1,0 0 0,0 0-1,-1 0 1,1 0-1,0 1 1,0-1 0,0 0-1,0 0 1,0 0 0,0 0-1,-1 0 1,1 1 0,0-1-1,0 0 1,0 0-1,0 0 1,0 0 0,0 1-1,0-1 1,0 0 0,0 0-1,0 0 1,0 1 0,0-1-1,0 0 1,0 0-1,0 0 1,0 0 0,0 1-1,0-1 1,0 0 0,0 0-1,0 0 1,0 0-1,0 1 1,0-1 0,1 0-1,-1 0 1,0 0 0,0 0-1,0 0 1,0 1 0,0-1-1,0 0 1,1 0-1,-1 0 1,0 0 0,0 0-1,0 0 1,0 0 0,1 1-1,-1-1 1,0 0 0,0 0-1,0 0 1,0 0-1,1 0 0,17 8 81,-3-2-28,-7 4 31,-8-9-87,1 0 1,-1 0-1,1 0 0,0 0 0,0 0 0,0 0 1,-1-1-1,1 1 0,0 0 0,0 0 0,0-1 1,0 1-1,0 0 0,0-1 0,1 1 0,-1-1 0,0 1 1,0-1-1,0 0 0,0 0 0,1 1 0,-1-1 1,0 0-1,0 0 0,0 0 0,1 0 0,-1 0 1,0-1-1,0 1 0,1 0 3,5-2-16,-1 0 0,1-1 0,0 0-1,-1 0 1,0 0 0,0-1 0,5-3 16,40-34 6,-47 38-4,16-14-22,9-8 74,1 2 0,14-9-54,-5 2 45,-36 28-115,-1-1 1,1 1-1,-1-1 1,0 0-1,0 0 1,0 0-1,0 0 0,0 0 1,-1 0-1,1-1 1,-1 1-1,0-1 70,-1 3-112,0 1-1,-1-1 1,1 0 0,0 1-1,-1-1 1,1 0 0,0 1 0,-1-1-1,1 1 1,-1-1 0,1 1-1,-1-1 1,1 1 0,-1-1-1,1 1 1,-1 0 0,1-1-1,-1 1 1,0 0 0,1-1-1,-1 1 1,1 0 0,-1 0-1,0-1 1,0 1 0,1 0-1,-1 0 1,0 0 0,1 0-1,-1 0 1,0 0 112,-16 2-975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13/10/2021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customXml" Target="../ink/ink2.xm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customXml" Target="../ink/ink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33046" y="1871002"/>
            <a:ext cx="110712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FONI</a:t>
            </a:r>
            <a:r>
              <a:rPr lang="it-IT" sz="3200" dirty="0"/>
              <a:t>: TUTTI I SUONI POSSIBILI NELL’INVENTARIO DI UNA LINGUA</a:t>
            </a:r>
          </a:p>
          <a:p>
            <a:endParaRPr lang="it-IT" sz="3200" dirty="0"/>
          </a:p>
          <a:p>
            <a:r>
              <a:rPr lang="it-IT" sz="3200" dirty="0"/>
              <a:t>             </a:t>
            </a:r>
            <a:r>
              <a:rPr lang="it-IT" sz="3200" i="1" dirty="0"/>
              <a:t>cane</a:t>
            </a:r>
            <a:r>
              <a:rPr lang="it-IT" sz="3200" dirty="0"/>
              <a:t>, </a:t>
            </a:r>
            <a:r>
              <a:rPr lang="it-IT" sz="3200" i="1" dirty="0"/>
              <a:t>casa</a:t>
            </a:r>
            <a:r>
              <a:rPr lang="it-IT" sz="3200" dirty="0"/>
              <a:t>, la n di </a:t>
            </a:r>
            <a:r>
              <a:rPr lang="it-IT" sz="3200" i="1" dirty="0"/>
              <a:t>angolo</a:t>
            </a:r>
            <a:r>
              <a:rPr lang="it-IT" sz="3200" dirty="0"/>
              <a:t> e di </a:t>
            </a:r>
            <a:r>
              <a:rPr lang="it-IT" sz="3200" i="1" dirty="0"/>
              <a:t>Antonio</a:t>
            </a:r>
            <a:r>
              <a:rPr lang="it-IT" sz="3200" dirty="0"/>
              <a:t>, la </a:t>
            </a:r>
            <a:r>
              <a:rPr lang="it-IT" sz="3200" i="1" dirty="0"/>
              <a:t>r</a:t>
            </a:r>
            <a:r>
              <a:rPr lang="it-IT" sz="3200" dirty="0"/>
              <a:t> uvulare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68886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FONI E FONEMI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33046" y="3976467"/>
            <a:ext cx="110712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FONEMI</a:t>
            </a:r>
            <a:r>
              <a:rPr lang="it-IT" sz="3200" dirty="0"/>
              <a:t>: TUTTI I SUONI CHE HANNO VALORE DISTINTIVO</a:t>
            </a:r>
          </a:p>
          <a:p>
            <a:endParaRPr lang="it-IT" sz="3200" dirty="0"/>
          </a:p>
          <a:p>
            <a:r>
              <a:rPr lang="it-IT" sz="3200" dirty="0"/>
              <a:t>              </a:t>
            </a:r>
            <a:r>
              <a:rPr lang="it-IT" sz="3200" i="1" dirty="0"/>
              <a:t>cane</a:t>
            </a:r>
            <a:r>
              <a:rPr lang="it-IT" sz="3200" dirty="0"/>
              <a:t>/</a:t>
            </a:r>
            <a:r>
              <a:rPr lang="it-IT" sz="3200" i="1" dirty="0"/>
              <a:t>pane</a:t>
            </a:r>
            <a:r>
              <a:rPr lang="it-IT" sz="3200" dirty="0"/>
              <a:t>, </a:t>
            </a:r>
            <a:r>
              <a:rPr lang="it-IT" sz="3200" i="1" dirty="0"/>
              <a:t>festa</a:t>
            </a:r>
            <a:r>
              <a:rPr lang="it-IT" sz="3200" dirty="0"/>
              <a:t>/</a:t>
            </a:r>
            <a:r>
              <a:rPr lang="it-IT" sz="3200" i="1" dirty="0"/>
              <a:t>testa</a:t>
            </a:r>
            <a:r>
              <a:rPr lang="it-IT" sz="32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8717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17452" y="430995"/>
            <a:ext cx="11071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DUE TRATTI ACCESSORI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717452" y="1109552"/>
            <a:ext cx="110712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 1) SUONO </a:t>
            </a:r>
            <a:r>
              <a:rPr lang="it-IT" sz="2800" b="1" dirty="0"/>
              <a:t>SORDO</a:t>
            </a:r>
            <a:r>
              <a:rPr lang="it-IT" sz="2800" dirty="0"/>
              <a:t> O </a:t>
            </a:r>
            <a:r>
              <a:rPr lang="it-IT" sz="2800" b="1" dirty="0"/>
              <a:t>SONORO</a:t>
            </a:r>
            <a:r>
              <a:rPr lang="it-IT" sz="2800" dirty="0"/>
              <a:t> </a:t>
            </a:r>
            <a:endParaRPr lang="it-IT" sz="1000" dirty="0"/>
          </a:p>
          <a:p>
            <a:r>
              <a:rPr lang="it-IT" sz="2800" dirty="0"/>
              <a:t>      </a:t>
            </a:r>
            <a:r>
              <a:rPr lang="it-IT" sz="2400" dirty="0"/>
              <a:t>babbo/papà     dado/tutto     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717452" y="2157441"/>
            <a:ext cx="110712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2) SUONO </a:t>
            </a:r>
            <a:r>
              <a:rPr lang="it-IT" sz="2800" b="1" dirty="0"/>
              <a:t>ORALE</a:t>
            </a:r>
            <a:r>
              <a:rPr lang="it-IT" sz="2800" dirty="0"/>
              <a:t> O </a:t>
            </a:r>
            <a:r>
              <a:rPr lang="it-IT" sz="2800" b="1" dirty="0"/>
              <a:t>NASALE</a:t>
            </a:r>
          </a:p>
          <a:p>
            <a:r>
              <a:rPr lang="it-IT" sz="2400" dirty="0"/>
              <a:t>    se l’emissione dell’aria avviene solo dalla bocca (orali) o anche dal naso (nasali)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744" y="3049993"/>
            <a:ext cx="5170976" cy="3808009"/>
          </a:xfrm>
          <a:prstGeom prst="rect">
            <a:avLst/>
          </a:prstGeom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1235EBA4-68A1-4AD6-8C85-7F48935706D3}"/>
              </a:ext>
            </a:extLst>
          </p:cNvPr>
          <p:cNvGrpSpPr/>
          <p:nvPr/>
        </p:nvGrpSpPr>
        <p:grpSpPr>
          <a:xfrm>
            <a:off x="5767043" y="4570122"/>
            <a:ext cx="2639880" cy="312840"/>
            <a:chOff x="5767043" y="4570122"/>
            <a:chExt cx="2639880" cy="312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8" name="Input penna 7">
                  <a:extLst>
                    <a:ext uri="{FF2B5EF4-FFF2-40B4-BE49-F238E27FC236}">
                      <a16:creationId xmlns:a16="http://schemas.microsoft.com/office/drawing/2014/main" id="{56C4AB43-6159-4D89-9194-7A737AD6A76D}"/>
                    </a:ext>
                  </a:extLst>
                </p14:cNvPr>
                <p14:cNvContentPartPr/>
                <p14:nvPr/>
              </p14:nvContentPartPr>
              <p14:xfrm>
                <a:off x="5800883" y="4570122"/>
                <a:ext cx="2606040" cy="226800"/>
              </p14:xfrm>
            </p:contentPart>
          </mc:Choice>
          <mc:Fallback xmlns="">
            <p:pic>
              <p:nvPicPr>
                <p:cNvPr id="8" name="Input penna 7">
                  <a:extLst>
                    <a:ext uri="{FF2B5EF4-FFF2-40B4-BE49-F238E27FC236}">
                      <a16:creationId xmlns:a16="http://schemas.microsoft.com/office/drawing/2014/main" id="{56C4AB43-6159-4D89-9194-7A737AD6A7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791883" y="4561122"/>
                  <a:ext cx="262368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" name="Input penna 8">
                  <a:extLst>
                    <a:ext uri="{FF2B5EF4-FFF2-40B4-BE49-F238E27FC236}">
                      <a16:creationId xmlns:a16="http://schemas.microsoft.com/office/drawing/2014/main" id="{ED490005-3880-4759-B5C5-71508277FFDD}"/>
                    </a:ext>
                  </a:extLst>
                </p14:cNvPr>
                <p14:cNvContentPartPr/>
                <p14:nvPr/>
              </p14:nvContentPartPr>
              <p14:xfrm>
                <a:off x="5767043" y="4675242"/>
                <a:ext cx="151560" cy="207720"/>
              </p14:xfrm>
            </p:contentPart>
          </mc:Choice>
          <mc:Fallback xmlns="">
            <p:pic>
              <p:nvPicPr>
                <p:cNvPr id="9" name="Input penna 8">
                  <a:extLst>
                    <a:ext uri="{FF2B5EF4-FFF2-40B4-BE49-F238E27FC236}">
                      <a16:creationId xmlns:a16="http://schemas.microsoft.com/office/drawing/2014/main" id="{ED490005-3880-4759-B5C5-71508277FFDD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758403" y="4666602"/>
                  <a:ext cx="169200" cy="225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6D3C7E7-3954-4FBC-AE3F-4DBD2F5FCBB9}"/>
              </a:ext>
            </a:extLst>
          </p:cNvPr>
          <p:cNvGrpSpPr/>
          <p:nvPr/>
        </p:nvGrpSpPr>
        <p:grpSpPr>
          <a:xfrm>
            <a:off x="2204843" y="5682882"/>
            <a:ext cx="3011040" cy="383760"/>
            <a:chOff x="2204843" y="5682882"/>
            <a:chExt cx="3011040" cy="383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1" name="Input penna 10">
                  <a:extLst>
                    <a:ext uri="{FF2B5EF4-FFF2-40B4-BE49-F238E27FC236}">
                      <a16:creationId xmlns:a16="http://schemas.microsoft.com/office/drawing/2014/main" id="{757FB3DE-11EC-4526-8A1E-10102B0EDD56}"/>
                    </a:ext>
                  </a:extLst>
                </p14:cNvPr>
                <p14:cNvContentPartPr/>
                <p14:nvPr/>
              </p14:nvContentPartPr>
              <p14:xfrm>
                <a:off x="2204843" y="5801322"/>
                <a:ext cx="3011040" cy="265320"/>
              </p14:xfrm>
            </p:contentPart>
          </mc:Choice>
          <mc:Fallback xmlns="">
            <p:pic>
              <p:nvPicPr>
                <p:cNvPr id="11" name="Input penna 10">
                  <a:extLst>
                    <a:ext uri="{FF2B5EF4-FFF2-40B4-BE49-F238E27FC236}">
                      <a16:creationId xmlns:a16="http://schemas.microsoft.com/office/drawing/2014/main" id="{757FB3DE-11EC-4526-8A1E-10102B0EDD5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96203" y="5792322"/>
                  <a:ext cx="302868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2" name="Input penna 11">
                  <a:extLst>
                    <a:ext uri="{FF2B5EF4-FFF2-40B4-BE49-F238E27FC236}">
                      <a16:creationId xmlns:a16="http://schemas.microsoft.com/office/drawing/2014/main" id="{DF064BFB-5D10-42D3-921F-681302769457}"/>
                    </a:ext>
                  </a:extLst>
                </p14:cNvPr>
                <p14:cNvContentPartPr/>
                <p14:nvPr/>
              </p14:nvContentPartPr>
              <p14:xfrm>
                <a:off x="5040923" y="5682882"/>
                <a:ext cx="155880" cy="257400"/>
              </p14:xfrm>
            </p:contentPart>
          </mc:Choice>
          <mc:Fallback xmlns="">
            <p:pic>
              <p:nvPicPr>
                <p:cNvPr id="12" name="Input penna 11">
                  <a:extLst>
                    <a:ext uri="{FF2B5EF4-FFF2-40B4-BE49-F238E27FC236}">
                      <a16:creationId xmlns:a16="http://schemas.microsoft.com/office/drawing/2014/main" id="{DF064BFB-5D10-42D3-921F-68130276945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031923" y="5674242"/>
                  <a:ext cx="173520" cy="2750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6161E6B4-10C9-477F-ACA9-09832D89ECBC}"/>
              </a:ext>
            </a:extLst>
          </p:cNvPr>
          <p:cNvSpPr txBox="1"/>
          <p:nvPr/>
        </p:nvSpPr>
        <p:spPr>
          <a:xfrm>
            <a:off x="482697" y="5651143"/>
            <a:ext cx="1920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</a:rPr>
              <a:t>CORDE VOCALI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93837E05-EE38-4665-8556-6168A8B4535F}"/>
              </a:ext>
            </a:extLst>
          </p:cNvPr>
          <p:cNvSpPr txBox="1"/>
          <p:nvPr/>
        </p:nvSpPr>
        <p:spPr>
          <a:xfrm>
            <a:off x="8220789" y="4259743"/>
            <a:ext cx="1920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</a:rPr>
              <a:t>VELO </a:t>
            </a:r>
          </a:p>
          <a:p>
            <a:pPr algn="ctr"/>
            <a:r>
              <a:rPr lang="it-IT" sz="2400" dirty="0">
                <a:solidFill>
                  <a:srgbClr val="FF0000"/>
                </a:solidFill>
              </a:rPr>
              <a:t>PALATINO</a:t>
            </a:r>
          </a:p>
        </p:txBody>
      </p:sp>
    </p:spTree>
    <p:extLst>
      <p:ext uri="{BB962C8B-B14F-4D97-AF65-F5344CB8AC3E}">
        <p14:creationId xmlns:p14="http://schemas.microsoft.com/office/powerpoint/2010/main" val="112665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60363" y="405618"/>
            <a:ext cx="1107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LA CLASSIFICAZIONE DELLE CONSONANTI</a:t>
            </a:r>
          </a:p>
          <a:p>
            <a:pPr algn="ctr"/>
            <a:r>
              <a:rPr lang="it-IT" sz="3200" dirty="0"/>
              <a:t>SI BASA SU TRE PARAMETRI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604910" y="1938997"/>
            <a:ext cx="11417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1) LUOGO DI ARTICOLAZIONE       </a:t>
            </a:r>
          </a:p>
          <a:p>
            <a:r>
              <a:rPr lang="it-IT" sz="2800" dirty="0"/>
              <a:t>                                                         </a:t>
            </a:r>
            <a:r>
              <a:rPr lang="it-IT" sz="2400" dirty="0"/>
              <a:t>LABIALI – DENTALI – ALVEOLARI – PALATALI – VELARI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60363" y="3344424"/>
            <a:ext cx="110712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2) MODO DI ARTICOLAZIONE </a:t>
            </a:r>
            <a:endParaRPr lang="it-IT" sz="2400" dirty="0"/>
          </a:p>
          <a:p>
            <a:pPr algn="ctr"/>
            <a:r>
              <a:rPr lang="it-IT" sz="2400" dirty="0"/>
              <a:t>OCCLUSIVE  (p, t)</a:t>
            </a:r>
          </a:p>
          <a:p>
            <a:pPr algn="ctr"/>
            <a:r>
              <a:rPr lang="it-IT" sz="2400" dirty="0"/>
              <a:t>COSTRITTIVE (s, ʃ)</a:t>
            </a:r>
          </a:p>
          <a:p>
            <a:pPr algn="ctr"/>
            <a:r>
              <a:rPr lang="it-IT" sz="2400" dirty="0"/>
              <a:t>AFFRICATE (</a:t>
            </a:r>
            <a:r>
              <a:rPr lang="it-IT" sz="2400" dirty="0" err="1"/>
              <a:t>ts</a:t>
            </a:r>
            <a:r>
              <a:rPr lang="it-IT" sz="2400" dirty="0"/>
              <a:t>, </a:t>
            </a:r>
            <a:r>
              <a:rPr lang="it-IT" sz="2400" dirty="0" err="1"/>
              <a:t>tʃ</a:t>
            </a:r>
            <a:r>
              <a:rPr lang="it-IT" sz="2400" dirty="0"/>
              <a:t>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604910" y="5042118"/>
            <a:ext cx="11071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3) TRATTI ACCESSORI                      </a:t>
            </a:r>
          </a:p>
          <a:p>
            <a:r>
              <a:rPr lang="it-IT" sz="2800" dirty="0"/>
              <a:t>                                                    </a:t>
            </a:r>
            <a:r>
              <a:rPr lang="it-IT" sz="2400" dirty="0"/>
              <a:t>SORDE/SONORE                </a:t>
            </a:r>
          </a:p>
          <a:p>
            <a:r>
              <a:rPr lang="it-IT" sz="2400" dirty="0"/>
              <a:t>                                                               NASALI/ORALI</a:t>
            </a:r>
          </a:p>
          <a:p>
            <a:r>
              <a:rPr lang="it-IT" sz="2800" dirty="0"/>
              <a:t>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61182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08" y="351692"/>
            <a:ext cx="11629292" cy="630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 prime testimonianze letterarie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69823" y="1365544"/>
            <a:ext cx="114344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XII secolo cominciano ad apparire i primi componimenti in versi, come i ritmi (ritmo bellunese, cassinese, marchigiano). Poi nel XIII sec. si svilupperà un filone di poesia religiosa (Francesco d’Assisi, Jacopone da Todi).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9821" y="3135520"/>
            <a:ext cx="114344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Duecento abbiamo le prime testimonianze letterarie di rilievo. </a:t>
            </a:r>
          </a:p>
          <a:p>
            <a:pPr algn="just"/>
            <a:r>
              <a:rPr lang="it-IT" sz="2800" dirty="0"/>
              <a:t>La </a:t>
            </a:r>
            <a:r>
              <a:rPr lang="it-IT" sz="2800" b="1" dirty="0"/>
              <a:t>SCUOLA SICILIANA</a:t>
            </a:r>
            <a:r>
              <a:rPr lang="it-IT" sz="2800" dirty="0"/>
              <a:t>, alla corte di Federico II di Svevia, influenzerà tutta la tradizione successiva (soprattutto grazie alla mediazione di Dante e Petrarca).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61883" y="4520515"/>
            <a:ext cx="112424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it-IT" sz="2800" dirty="0"/>
              <a:t>Imitazione della poesia provenzale nelle tematiche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Uso del volgare siciliano; alcuni dei poeti sono siciliani (Giacomo da Lentini, Stefano Protonotaro), altri no (Giacomino Pugliese, Rinaldo d’Aquino, Abate di Tivoli)</a:t>
            </a:r>
          </a:p>
        </p:txBody>
      </p:sp>
    </p:spTree>
    <p:extLst>
      <p:ext uri="{BB962C8B-B14F-4D97-AF65-F5344CB8AC3E}">
        <p14:creationId xmlns:p14="http://schemas.microsoft.com/office/powerpoint/2010/main" val="1862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scuola siciliana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10775" y="1499150"/>
            <a:ext cx="11242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base è il siciliano, ma con molti prestiti dal provenzale, come le forme in -</a:t>
            </a:r>
            <a:r>
              <a:rPr lang="it-IT" sz="3200" i="1" dirty="0"/>
              <a:t>agio</a:t>
            </a:r>
            <a:r>
              <a:rPr lang="it-IT" sz="3200" dirty="0"/>
              <a:t> (</a:t>
            </a:r>
            <a:r>
              <a:rPr lang="it-IT" sz="3200" i="1" dirty="0" err="1"/>
              <a:t>coragio</a:t>
            </a:r>
            <a:r>
              <a:rPr lang="it-IT" sz="3200" dirty="0"/>
              <a:t> ‘cuore’) e -</a:t>
            </a:r>
            <a:r>
              <a:rPr lang="it-IT" sz="3200" i="1" dirty="0" err="1"/>
              <a:t>anza</a:t>
            </a:r>
            <a:r>
              <a:rPr lang="it-IT" sz="3200" dirty="0"/>
              <a:t> (</a:t>
            </a:r>
            <a:r>
              <a:rPr lang="it-IT" sz="3200" i="1" dirty="0"/>
              <a:t>amanza</a:t>
            </a:r>
            <a:r>
              <a:rPr lang="it-IT" sz="3200" dirty="0"/>
              <a:t>, </a:t>
            </a:r>
            <a:r>
              <a:rPr lang="it-IT" sz="3200" i="1" dirty="0"/>
              <a:t>allegranza</a:t>
            </a:r>
            <a:r>
              <a:rPr lang="it-IT" sz="3200" dirty="0"/>
              <a:t>, </a:t>
            </a:r>
            <a:r>
              <a:rPr lang="it-IT" sz="3200" i="1" dirty="0"/>
              <a:t>speranza</a:t>
            </a:r>
            <a:r>
              <a:rPr lang="it-IT" sz="3200" dirty="0"/>
              <a:t>)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10774" y="3189230"/>
            <a:ext cx="112424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Non conosciamo la veste linguistica originaria di questa poesia perché ci è arrivata attraverso i </a:t>
            </a:r>
            <a:r>
              <a:rPr lang="it-IT" sz="3200" b="1" dirty="0"/>
              <a:t>copisti toscani.</a:t>
            </a:r>
          </a:p>
          <a:p>
            <a:pPr algn="just"/>
            <a:r>
              <a:rPr lang="it-IT" sz="3200" dirty="0"/>
              <a:t>A lungo, a partire da Dante, si è pensato che i siciliani usassero una lingua sovraregionale. Solo nell’Ottocento Giovanni Galvani ha valorizzato una testimonianza cinquecentesca di G.M. Barbieri, che aveva trascritto alcuni componimenti nella veste originale, ad esempio </a:t>
            </a:r>
            <a:r>
              <a:rPr lang="it-IT" sz="3200" i="1" dirty="0" err="1"/>
              <a:t>Pir</a:t>
            </a:r>
            <a:r>
              <a:rPr lang="it-IT" sz="3200" i="1" dirty="0"/>
              <a:t> </a:t>
            </a:r>
            <a:r>
              <a:rPr lang="it-IT" sz="3200" i="1" dirty="0" err="1"/>
              <a:t>meu</a:t>
            </a:r>
            <a:r>
              <a:rPr lang="it-IT" sz="3200" i="1" dirty="0"/>
              <a:t> cori </a:t>
            </a:r>
            <a:r>
              <a:rPr lang="it-IT" sz="3200" i="1" dirty="0" err="1"/>
              <a:t>alligrari</a:t>
            </a:r>
            <a:r>
              <a:rPr lang="it-IT" sz="3200" i="1" dirty="0"/>
              <a:t> </a:t>
            </a:r>
            <a:r>
              <a:rPr lang="it-IT" sz="3200" dirty="0"/>
              <a:t>di Stefano Protonotaro. </a:t>
            </a:r>
          </a:p>
        </p:txBody>
      </p:sp>
    </p:spTree>
    <p:extLst>
      <p:ext uri="{BB962C8B-B14F-4D97-AF65-F5344CB8AC3E}">
        <p14:creationId xmlns:p14="http://schemas.microsoft.com/office/powerpoint/2010/main" val="424277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19916" y="555876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rima siciliana e i copisti toscani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10775" y="3324142"/>
            <a:ext cx="11242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 err="1"/>
              <a:t>aviri</a:t>
            </a:r>
            <a:r>
              <a:rPr lang="it-IT" sz="3200" dirty="0"/>
              <a:t> : </a:t>
            </a:r>
            <a:r>
              <a:rPr lang="it-IT" sz="3200" dirty="0" err="1"/>
              <a:t>moriri</a:t>
            </a:r>
            <a:r>
              <a:rPr lang="it-IT" sz="3200" dirty="0"/>
              <a:t> &gt; avere : morire</a:t>
            </a:r>
          </a:p>
          <a:p>
            <a:pPr algn="just"/>
            <a:r>
              <a:rPr lang="it-IT" sz="3200" dirty="0" err="1"/>
              <a:t>usu</a:t>
            </a:r>
            <a:r>
              <a:rPr lang="it-IT" sz="3200" dirty="0"/>
              <a:t> : </a:t>
            </a:r>
            <a:r>
              <a:rPr lang="it-IT" sz="3200" dirty="0" err="1"/>
              <a:t>amorusu</a:t>
            </a:r>
            <a:r>
              <a:rPr lang="it-IT" sz="3200" dirty="0"/>
              <a:t> &gt; uso : amoroso</a:t>
            </a:r>
          </a:p>
          <a:p>
            <a:pPr algn="just"/>
            <a:r>
              <a:rPr lang="it-IT" sz="3200" dirty="0"/>
              <a:t>conduci : cruci &gt; conduce : croce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10775" y="4893802"/>
            <a:ext cx="11242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Da Dante in poi diviene un tratto stilistico che arriverà fino all’Ottocento, insieme a gallicismi (</a:t>
            </a:r>
            <a:r>
              <a:rPr lang="it-IT" sz="3200" i="1" dirty="0"/>
              <a:t>riviera, rempaira</a:t>
            </a:r>
            <a:r>
              <a:rPr lang="it-IT" sz="3200" dirty="0"/>
              <a:t>), provenzalismi (-</a:t>
            </a:r>
            <a:r>
              <a:rPr lang="it-IT" sz="3200" i="1" dirty="0" err="1"/>
              <a:t>anza</a:t>
            </a:r>
            <a:r>
              <a:rPr lang="it-IT" sz="3200" dirty="0"/>
              <a:t>), altri sicilianismi (</a:t>
            </a:r>
            <a:r>
              <a:rPr lang="it-IT" sz="3200" i="1" dirty="0" err="1"/>
              <a:t>saccio</a:t>
            </a:r>
            <a:r>
              <a:rPr lang="it-IT" sz="3200" i="1" dirty="0"/>
              <a:t>, aggio, </a:t>
            </a:r>
            <a:r>
              <a:rPr lang="it-IT" sz="3200" i="1" dirty="0" err="1"/>
              <a:t>miso</a:t>
            </a:r>
            <a:r>
              <a:rPr lang="it-IT" sz="3200" i="1" dirty="0"/>
              <a:t>, </a:t>
            </a:r>
            <a:r>
              <a:rPr lang="it-IT" sz="3200" i="1" dirty="0" err="1"/>
              <a:t>feruto</a:t>
            </a:r>
            <a:r>
              <a:rPr lang="it-IT" sz="3200" dirty="0"/>
              <a:t>)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64" y="1202208"/>
            <a:ext cx="7289074" cy="212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4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50248" y="37313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Dante teorico del volgare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4784" y="1019468"/>
            <a:ext cx="11242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Nel </a:t>
            </a:r>
            <a:r>
              <a:rPr lang="it-IT" sz="3200" i="1" dirty="0"/>
              <a:t>Convivio</a:t>
            </a:r>
            <a:r>
              <a:rPr lang="it-IT" sz="3200" dirty="0"/>
              <a:t>, opera scritta in volgare,</a:t>
            </a:r>
            <a:r>
              <a:rPr lang="it-IT" sz="3200" i="1" dirty="0"/>
              <a:t> </a:t>
            </a:r>
            <a:r>
              <a:rPr lang="it-IT" sz="3200" dirty="0"/>
              <a:t>il volgare è considerato il «sole nuovo» destinato a sostituire il latino, che però è riconosciuto superiore in quanto lingua dei classici.</a:t>
            </a:r>
            <a:endParaRPr lang="it-IT" sz="2800" i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518158" y="2589128"/>
            <a:ext cx="112424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Il </a:t>
            </a:r>
            <a:r>
              <a:rPr lang="it-IT" sz="3200" i="1" dirty="0"/>
              <a:t>De </a:t>
            </a:r>
            <a:r>
              <a:rPr lang="it-IT" sz="3200" i="1" dirty="0" err="1"/>
              <a:t>vulgari</a:t>
            </a:r>
            <a:r>
              <a:rPr lang="it-IT" sz="3200" i="1" dirty="0"/>
              <a:t> </a:t>
            </a:r>
            <a:r>
              <a:rPr lang="it-IT" sz="3200" i="1" dirty="0" err="1"/>
              <a:t>eloquentia</a:t>
            </a:r>
            <a:r>
              <a:rPr lang="it-IT" sz="3200" dirty="0"/>
              <a:t>, scritto in latino, è un’opera incompiuta dedicata al volgare. Qui il volgare è considerato superiore perché lingua naturale, mentre il latino è artificiale (così si riteneva nel Medioevo). I volgari italiani devono innalzarsi abbandonando i tratti locali.</a:t>
            </a:r>
            <a:endParaRPr lang="it-IT" sz="2800" i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18158" y="5239089"/>
            <a:ext cx="112424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L’opera è una ricerca tra i volgari della penisola italiana del volgare </a:t>
            </a:r>
            <a:r>
              <a:rPr lang="it-IT" sz="3200" b="1" dirty="0"/>
              <a:t>illustre</a:t>
            </a:r>
            <a:r>
              <a:rPr lang="it-IT" sz="3200" dirty="0"/>
              <a:t>, adatto per scrivere poesia (stilisticamente alta).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01211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64315" y="271642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Il De </a:t>
            </a:r>
            <a:r>
              <a:rPr lang="it-IT" sz="3600" b="1" dirty="0" err="1"/>
              <a:t>vulgari</a:t>
            </a:r>
            <a:r>
              <a:rPr lang="it-IT" sz="3600" b="1" dirty="0"/>
              <a:t> </a:t>
            </a:r>
            <a:r>
              <a:rPr lang="it-IT" sz="3600" b="1" dirty="0" err="1"/>
              <a:t>eloquentia</a:t>
            </a:r>
            <a:endParaRPr lang="it-IT" sz="36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42314" y="874053"/>
            <a:ext cx="114557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Illustre</a:t>
            </a:r>
            <a:r>
              <a:rPr lang="it-IT" sz="3000" dirty="0"/>
              <a:t>, perché esente da vocaboli rozzi</a:t>
            </a:r>
          </a:p>
          <a:p>
            <a:pPr algn="just"/>
            <a:r>
              <a:rPr lang="it-IT" sz="3000" b="1" dirty="0"/>
              <a:t>Cardinale</a:t>
            </a:r>
            <a:r>
              <a:rPr lang="it-IT" sz="3000" dirty="0"/>
              <a:t>, perché punto di riferimento per gli altri volgari</a:t>
            </a:r>
          </a:p>
          <a:p>
            <a:pPr algn="just"/>
            <a:r>
              <a:rPr lang="it-IT" sz="3000" b="1" dirty="0"/>
              <a:t>Aulico</a:t>
            </a:r>
            <a:r>
              <a:rPr lang="it-IT" sz="3000" dirty="0"/>
              <a:t>, adatto alla corte di un re</a:t>
            </a:r>
          </a:p>
          <a:p>
            <a:pPr algn="just"/>
            <a:r>
              <a:rPr lang="it-IT" sz="3000" b="1" dirty="0"/>
              <a:t>Curiale</a:t>
            </a:r>
            <a:r>
              <a:rPr lang="it-IT" sz="3000" dirty="0"/>
              <a:t>, adatto a un senato o a un tribunale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53218" y="2826127"/>
            <a:ext cx="116339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Esamina i volgari italiani dividendoli tra quelli a est e quelli a ovest dell’Appennino, individuando </a:t>
            </a:r>
            <a:r>
              <a:rPr lang="it-IT" sz="3000" b="1" dirty="0"/>
              <a:t>14</a:t>
            </a:r>
            <a:r>
              <a:rPr lang="it-IT" sz="3000" dirty="0"/>
              <a:t> varietà e scartando via via quelli inadatti (il romanesco è un </a:t>
            </a:r>
            <a:r>
              <a:rPr lang="it-IT" sz="3000" i="1" dirty="0" err="1"/>
              <a:t>tristiloquium</a:t>
            </a:r>
            <a:r>
              <a:rPr lang="it-IT" sz="3000" dirty="0"/>
              <a:t>, l’aretino è rozzo e plebeo). Mostra grande sensibilità per le differenze diatopiche (Bologna). Scarta anche il </a:t>
            </a:r>
            <a:r>
              <a:rPr lang="it-IT" sz="3000" b="1" dirty="0"/>
              <a:t>fiorentino</a:t>
            </a:r>
            <a:r>
              <a:rPr lang="it-IT" sz="3000" dirty="0"/>
              <a:t> (ma cambierà idea con la </a:t>
            </a:r>
            <a:r>
              <a:rPr lang="it-IT" sz="3000" i="1" dirty="0"/>
              <a:t>Commedia</a:t>
            </a:r>
            <a:r>
              <a:rPr lang="it-IT" sz="3000" dirty="0"/>
              <a:t>).</a:t>
            </a:r>
          </a:p>
          <a:p>
            <a:pPr algn="just"/>
            <a:r>
              <a:rPr lang="it-IT" sz="3000" dirty="0"/>
              <a:t>Migliori sono giudicati il </a:t>
            </a:r>
            <a:r>
              <a:rPr lang="it-IT" sz="3000" b="1" dirty="0"/>
              <a:t>bolognese</a:t>
            </a:r>
            <a:r>
              <a:rPr lang="it-IT" sz="3000" dirty="0"/>
              <a:t> di </a:t>
            </a:r>
            <a:r>
              <a:rPr lang="it-IT" sz="3000" dirty="0" err="1"/>
              <a:t>Guinizzelli</a:t>
            </a:r>
            <a:r>
              <a:rPr lang="it-IT" sz="3000" dirty="0"/>
              <a:t> e il </a:t>
            </a:r>
            <a:r>
              <a:rPr lang="it-IT" sz="3000" b="1" dirty="0"/>
              <a:t>siciliano</a:t>
            </a:r>
            <a:r>
              <a:rPr lang="it-IT" sz="3000" dirty="0"/>
              <a:t> della scuola siciliana, ma Dante formula questo giudizio </a:t>
            </a:r>
            <a:r>
              <a:rPr lang="it-IT" sz="3000"/>
              <a:t>perché non è </a:t>
            </a:r>
            <a:r>
              <a:rPr lang="it-IT" sz="3000" dirty="0"/>
              <a:t>consapevole dell’</a:t>
            </a:r>
            <a:r>
              <a:rPr lang="it-IT" sz="3000" b="1" dirty="0"/>
              <a:t>opera dei copisti </a:t>
            </a:r>
            <a:r>
              <a:rPr lang="it-IT" sz="3000" dirty="0"/>
              <a:t>che hanno </a:t>
            </a:r>
            <a:r>
              <a:rPr lang="it-IT" sz="3000" b="1"/>
              <a:t>toscanizzato</a:t>
            </a:r>
            <a:r>
              <a:rPr lang="it-IT" sz="3000"/>
              <a:t> i </a:t>
            </a:r>
            <a:r>
              <a:rPr lang="it-IT" sz="3000" dirty="0"/>
              <a:t>poeti siciliani</a:t>
            </a:r>
            <a:r>
              <a:rPr lang="it-IT" sz="3200" dirty="0"/>
              <a:t>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68503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D64A84EA-169E-48F7-A776-DDCD5C8A47A7}"/>
</file>

<file path=customXml/itemProps2.xml><?xml version="1.0" encoding="utf-8"?>
<ds:datastoreItem xmlns:ds="http://schemas.openxmlformats.org/officeDocument/2006/customXml" ds:itemID="{E5175DFD-6436-43BA-90E3-E87F7DBE93E4}"/>
</file>

<file path=customXml/itemProps3.xml><?xml version="1.0" encoding="utf-8"?>
<ds:datastoreItem xmlns:ds="http://schemas.openxmlformats.org/officeDocument/2006/customXml" ds:itemID="{DD485A18-EAD2-4FC8-B67A-D448E2DD58DC}"/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684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28</cp:revision>
  <dcterms:created xsi:type="dcterms:W3CDTF">2017-03-09T18:13:56Z</dcterms:created>
  <dcterms:modified xsi:type="dcterms:W3CDTF">2021-10-13T12:01:48Z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