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5" r:id="rId3"/>
    <p:sldId id="271" r:id="rId4"/>
    <p:sldId id="273" r:id="rId5"/>
    <p:sldId id="274" r:id="rId6"/>
    <p:sldId id="277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79827" y="35085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/>
              <a:t>L’ITALIA DIALETTALE</a:t>
            </a:r>
            <a:endParaRPr lang="it-IT" sz="3600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79826" y="1184797"/>
            <a:ext cx="11352627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In Italia possiamo riconoscere </a:t>
            </a:r>
            <a:r>
              <a:rPr lang="it-IT" sz="3000" b="1" dirty="0"/>
              <a:t>quattro grandi aree dialettali</a:t>
            </a:r>
            <a:r>
              <a:rPr lang="it-IT" sz="3000" dirty="0"/>
              <a:t> (che a loro volta hanno numerose partizioni interne):</a:t>
            </a:r>
          </a:p>
          <a:p>
            <a:pPr algn="just"/>
            <a:r>
              <a:rPr lang="it-IT" sz="3000" dirty="0"/>
              <a:t>- settentrionale </a:t>
            </a:r>
          </a:p>
          <a:p>
            <a:pPr algn="just"/>
            <a:r>
              <a:rPr lang="it-IT" sz="3000" dirty="0"/>
              <a:t>- mediana (e toscana)</a:t>
            </a:r>
          </a:p>
          <a:p>
            <a:pPr algn="just"/>
            <a:r>
              <a:rPr lang="it-IT" sz="3000" dirty="0"/>
              <a:t>- meridionale </a:t>
            </a:r>
          </a:p>
          <a:p>
            <a:pPr algn="just"/>
            <a:r>
              <a:rPr lang="it-IT" sz="3000" dirty="0"/>
              <a:t>- meridionale estrema 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Queste aree sono delimiate da </a:t>
            </a:r>
            <a:r>
              <a:rPr lang="it-IT" sz="3000" b="1" dirty="0"/>
              <a:t>due</a:t>
            </a:r>
            <a:r>
              <a:rPr lang="it-IT" sz="3000" dirty="0"/>
              <a:t> grandi </a:t>
            </a:r>
            <a:r>
              <a:rPr lang="it-IT" sz="3000" b="1" dirty="0"/>
              <a:t>isoglosse</a:t>
            </a:r>
            <a:r>
              <a:rPr lang="it-IT" sz="3000" dirty="0"/>
              <a:t>, cioè linee che segnano il confine di fenomeni linguistici: </a:t>
            </a:r>
          </a:p>
          <a:p>
            <a:pPr algn="just"/>
            <a:endParaRPr lang="it-IT" dirty="0"/>
          </a:p>
          <a:p>
            <a:pPr algn="just"/>
            <a:r>
              <a:rPr lang="it-IT" sz="3000" b="1" dirty="0"/>
              <a:t>- Linea La Spezia-Rimini </a:t>
            </a:r>
          </a:p>
          <a:p>
            <a:pPr algn="just"/>
            <a:r>
              <a:rPr lang="it-IT" sz="3000" b="1" dirty="0"/>
              <a:t>- Linea Roma-Ancona  </a:t>
            </a:r>
          </a:p>
        </p:txBody>
      </p:sp>
    </p:spTree>
    <p:extLst>
      <p:ext uri="{BB962C8B-B14F-4D97-AF65-F5344CB8AC3E}">
        <p14:creationId xmlns:p14="http://schemas.microsoft.com/office/powerpoint/2010/main" val="243236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1D0AF59-99C3-4251-AB9A-C966C6AD440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55405F-37A2-4869-9154-F8BE3BECE6C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A0970B2A-3548-4CDA-9F62-D1E359034F6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4" r="2703"/>
          <a:stretch/>
        </p:blipFill>
        <p:spPr>
          <a:xfrm>
            <a:off x="3345006" y="480060"/>
            <a:ext cx="5939671" cy="589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132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79827" y="35085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/>
              <a:t>L’ITALIA DIALETTALE</a:t>
            </a:r>
            <a:endParaRPr lang="it-IT" sz="3600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79826" y="1184797"/>
            <a:ext cx="1139483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 </a:t>
            </a:r>
            <a:r>
              <a:rPr lang="it-IT" sz="3000" b="1" dirty="0"/>
              <a:t>Nord</a:t>
            </a:r>
            <a:r>
              <a:rPr lang="it-IT" sz="3000" dirty="0"/>
              <a:t> della linea </a:t>
            </a:r>
            <a:r>
              <a:rPr lang="it-IT" sz="3000" b="1" dirty="0"/>
              <a:t>La Spezia-Rimini</a:t>
            </a:r>
            <a:r>
              <a:rPr lang="it-IT" sz="3000" dirty="0"/>
              <a:t> troviamo:</a:t>
            </a:r>
          </a:p>
          <a:p>
            <a:pPr algn="just"/>
            <a:endParaRPr lang="it-IT" sz="30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Scempiamento delle consonanti geminate </a:t>
            </a:r>
            <a:r>
              <a:rPr lang="it-IT" sz="3000" i="1" dirty="0"/>
              <a:t>(spala, </a:t>
            </a:r>
            <a:r>
              <a:rPr lang="it-IT" sz="3000" i="1" dirty="0" err="1"/>
              <a:t>gata</a:t>
            </a:r>
            <a:r>
              <a:rPr lang="it-IT" sz="3000" i="1" dirty="0"/>
              <a:t>, bela)</a:t>
            </a:r>
          </a:p>
          <a:p>
            <a:pPr marL="457200" indent="-457200" algn="just">
              <a:buFontTx/>
              <a:buChar char="-"/>
            </a:pPr>
            <a:endParaRPr lang="it-IT" sz="8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Caduta delle vocali finali </a:t>
            </a:r>
            <a:r>
              <a:rPr lang="it-IT" sz="3000" i="1" dirty="0"/>
              <a:t>(</a:t>
            </a:r>
            <a:r>
              <a:rPr lang="it-IT" sz="3000" i="1" dirty="0" err="1"/>
              <a:t>sal</a:t>
            </a:r>
            <a:r>
              <a:rPr lang="it-IT" sz="3000" i="1" dirty="0"/>
              <a:t> </a:t>
            </a:r>
            <a:r>
              <a:rPr lang="it-IT" sz="3000" dirty="0"/>
              <a:t>‘sale’), eccetto </a:t>
            </a:r>
            <a:r>
              <a:rPr lang="it-IT" sz="3000" i="1" dirty="0"/>
              <a:t>-a </a:t>
            </a:r>
            <a:r>
              <a:rPr lang="it-IT" sz="3000" dirty="0"/>
              <a:t> [in Veneto solo dopo </a:t>
            </a:r>
            <a:r>
              <a:rPr lang="it-IT" sz="3000" i="1" dirty="0"/>
              <a:t>n </a:t>
            </a:r>
            <a:r>
              <a:rPr lang="it-IT" sz="3000" dirty="0"/>
              <a:t>o </a:t>
            </a:r>
            <a:r>
              <a:rPr lang="it-IT" sz="3000" i="1" dirty="0"/>
              <a:t>r</a:t>
            </a:r>
            <a:r>
              <a:rPr lang="it-IT" sz="3000" dirty="0"/>
              <a:t>:</a:t>
            </a:r>
            <a:r>
              <a:rPr lang="it-IT" sz="3000" i="1" dirty="0"/>
              <a:t> can</a:t>
            </a:r>
            <a:r>
              <a:rPr lang="it-IT" sz="3000" dirty="0"/>
              <a:t> ma </a:t>
            </a:r>
            <a:r>
              <a:rPr lang="it-IT" sz="3000" i="1" dirty="0" err="1"/>
              <a:t>gato</a:t>
            </a:r>
            <a:r>
              <a:rPr lang="it-IT" sz="3000" dirty="0"/>
              <a:t>]</a:t>
            </a:r>
          </a:p>
          <a:p>
            <a:pPr marL="457200" indent="-457200" algn="just">
              <a:buFontTx/>
              <a:buChar char="-"/>
            </a:pPr>
            <a:endParaRPr lang="it-IT" sz="8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Contrazione delle sillabe atone (</a:t>
            </a:r>
            <a:r>
              <a:rPr lang="it-IT" sz="3000" i="1" dirty="0" err="1"/>
              <a:t>slar</a:t>
            </a:r>
            <a:r>
              <a:rPr lang="it-IT" sz="3000" dirty="0"/>
              <a:t> ‘sellaio’, </a:t>
            </a:r>
            <a:r>
              <a:rPr lang="it-IT" sz="3000" i="1" dirty="0" err="1"/>
              <a:t>tlar</a:t>
            </a:r>
            <a:r>
              <a:rPr lang="it-IT" sz="3000" i="1" dirty="0"/>
              <a:t> </a:t>
            </a:r>
            <a:r>
              <a:rPr lang="it-IT" sz="3000" dirty="0"/>
              <a:t>‘telaio’)</a:t>
            </a:r>
          </a:p>
          <a:p>
            <a:pPr marL="457200" indent="-457200" algn="just">
              <a:buFontTx/>
              <a:buChar char="-"/>
            </a:pPr>
            <a:endParaRPr lang="it-IT" sz="8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Presenza di vocali turbate </a:t>
            </a:r>
            <a:r>
              <a:rPr lang="it-IT" sz="3000" i="1" dirty="0"/>
              <a:t>(ü, ö) </a:t>
            </a:r>
            <a:r>
              <a:rPr lang="it-IT" sz="3000" dirty="0"/>
              <a:t>[non in Veneto]</a:t>
            </a:r>
          </a:p>
          <a:p>
            <a:pPr marL="457200" indent="-457200" algn="just">
              <a:buFontTx/>
              <a:buChar char="-"/>
            </a:pPr>
            <a:endParaRPr lang="it-IT" sz="8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Sonorizzazione consonanti (</a:t>
            </a:r>
            <a:r>
              <a:rPr lang="it-IT" sz="3000" i="1" dirty="0" err="1"/>
              <a:t>formiga</a:t>
            </a:r>
            <a:r>
              <a:rPr lang="it-IT" sz="3000" dirty="0"/>
              <a:t>, </a:t>
            </a:r>
            <a:r>
              <a:rPr lang="it-IT" sz="3000" i="1" dirty="0" err="1"/>
              <a:t>fradel</a:t>
            </a:r>
            <a:r>
              <a:rPr lang="it-IT" sz="3000" dirty="0"/>
              <a:t>, </a:t>
            </a:r>
            <a:r>
              <a:rPr lang="it-IT" sz="3000" i="1" dirty="0" err="1"/>
              <a:t>ortiga</a:t>
            </a:r>
            <a:r>
              <a:rPr lang="it-IT" sz="3000" dirty="0"/>
              <a:t>), che arriva fino alla scomparsa </a:t>
            </a:r>
            <a:r>
              <a:rPr lang="it-IT" sz="3000" i="1" dirty="0"/>
              <a:t>(</a:t>
            </a:r>
            <a:r>
              <a:rPr lang="it-IT" sz="3000" i="1" dirty="0" err="1"/>
              <a:t>furmia</a:t>
            </a:r>
            <a:r>
              <a:rPr lang="it-IT" sz="3000" i="1" dirty="0"/>
              <a:t>) </a:t>
            </a:r>
          </a:p>
          <a:p>
            <a:pPr marL="457200" indent="-457200" algn="just">
              <a:buFontTx/>
              <a:buChar char="-"/>
            </a:pPr>
            <a:endParaRPr lang="it-IT" sz="8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Avanzamento delle affricate (</a:t>
            </a:r>
            <a:r>
              <a:rPr lang="it-IT" sz="3000" i="1" dirty="0"/>
              <a:t>cena &gt; </a:t>
            </a:r>
            <a:r>
              <a:rPr lang="it-IT" sz="3000" i="1" dirty="0" err="1"/>
              <a:t>zena</a:t>
            </a:r>
            <a:r>
              <a:rPr lang="it-IT" sz="3000" dirty="0"/>
              <a:t>, </a:t>
            </a:r>
            <a:r>
              <a:rPr lang="it-IT" sz="3000" i="1" dirty="0"/>
              <a:t>gelo &gt; zelo)</a:t>
            </a:r>
          </a:p>
        </p:txBody>
      </p:sp>
    </p:spTree>
    <p:extLst>
      <p:ext uri="{BB962C8B-B14F-4D97-AF65-F5344CB8AC3E}">
        <p14:creationId xmlns:p14="http://schemas.microsoft.com/office/powerpoint/2010/main" val="301106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79827" y="35085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/>
              <a:t>L’ITALIA DIALETTALE</a:t>
            </a:r>
            <a:endParaRPr lang="it-IT" sz="3600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79827" y="1102578"/>
            <a:ext cx="11662119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Nello spazio compreso tra le due linee abbiamo </a:t>
            </a:r>
          </a:p>
          <a:p>
            <a:pPr algn="just"/>
            <a:endParaRPr lang="it-IT" sz="800" dirty="0"/>
          </a:p>
          <a:p>
            <a:pPr algn="just"/>
            <a:r>
              <a:rPr lang="it-IT" sz="3000" dirty="0"/>
              <a:t>1) i dialetti </a:t>
            </a:r>
            <a:r>
              <a:rPr lang="it-IT" sz="3000" b="1" dirty="0"/>
              <a:t>toscani</a:t>
            </a:r>
            <a:r>
              <a:rPr lang="it-IT" sz="3000" dirty="0"/>
              <a:t>, che si differenziano dall’italiano per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Tendenza al monottongo </a:t>
            </a:r>
            <a:r>
              <a:rPr lang="it-IT" sz="3000" i="1" dirty="0"/>
              <a:t>(omo</a:t>
            </a:r>
            <a:r>
              <a:rPr lang="it-IT" sz="3000" dirty="0"/>
              <a:t>, </a:t>
            </a:r>
            <a:r>
              <a:rPr lang="it-IT" sz="3000" i="1" dirty="0"/>
              <a:t>bono)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Gorgia, cioè spirantizzazione delle occlusive sorde </a:t>
            </a:r>
            <a:r>
              <a:rPr lang="it-IT" sz="3000" i="1" dirty="0"/>
              <a:t>(</a:t>
            </a:r>
            <a:r>
              <a:rPr lang="it-IT" sz="3000" i="1" dirty="0" err="1"/>
              <a:t>amiho</a:t>
            </a:r>
            <a:r>
              <a:rPr lang="it-IT" sz="3000" i="1" dirty="0"/>
              <a:t>)</a:t>
            </a:r>
          </a:p>
          <a:p>
            <a:pPr marL="457200" indent="-457200" algn="just">
              <a:buFontTx/>
              <a:buChar char="-"/>
            </a:pPr>
            <a:r>
              <a:rPr lang="it-IT" sz="3000" dirty="0"/>
              <a:t>Prima persona plurale </a:t>
            </a:r>
            <a:r>
              <a:rPr lang="it-IT" sz="3000" i="1" dirty="0"/>
              <a:t>noi si va</a:t>
            </a:r>
          </a:p>
          <a:p>
            <a:pPr algn="just"/>
            <a:endParaRPr lang="it-IT" sz="3000" dirty="0"/>
          </a:p>
          <a:p>
            <a:pPr algn="just"/>
            <a:r>
              <a:rPr lang="it-IT" sz="3000" dirty="0"/>
              <a:t>2) I dialetti </a:t>
            </a:r>
            <a:r>
              <a:rPr lang="it-IT" sz="3000" b="1" dirty="0"/>
              <a:t>mediani</a:t>
            </a:r>
            <a:r>
              <a:rPr lang="it-IT" sz="3000" dirty="0"/>
              <a:t>: </a:t>
            </a:r>
          </a:p>
          <a:p>
            <a:pPr algn="just"/>
            <a:r>
              <a:rPr lang="it-IT" sz="3000" dirty="0"/>
              <a:t>- condividono molte caratteristiche con quelli meridionali, come l’assimilazione progressiva ND &gt; </a:t>
            </a:r>
            <a:r>
              <a:rPr lang="it-IT" sz="3000" i="1" dirty="0" err="1"/>
              <a:t>nn</a:t>
            </a:r>
            <a:r>
              <a:rPr lang="it-IT" sz="3000" i="1" dirty="0"/>
              <a:t> (</a:t>
            </a:r>
            <a:r>
              <a:rPr lang="it-IT" sz="3000" i="1" dirty="0" err="1"/>
              <a:t>quanno</a:t>
            </a:r>
            <a:r>
              <a:rPr lang="it-IT" sz="3000" dirty="0"/>
              <a:t>, </a:t>
            </a:r>
            <a:r>
              <a:rPr lang="it-IT" sz="3000" i="1" dirty="0" err="1"/>
              <a:t>annamo</a:t>
            </a:r>
            <a:r>
              <a:rPr lang="it-IT" sz="3000" dirty="0"/>
              <a:t>), la sonorizzazione dopo nasale </a:t>
            </a:r>
            <a:r>
              <a:rPr lang="it-IT" sz="3000" i="1" dirty="0"/>
              <a:t>(</a:t>
            </a:r>
            <a:r>
              <a:rPr lang="it-IT" sz="3000" i="1" dirty="0" err="1"/>
              <a:t>Andonio</a:t>
            </a:r>
            <a:r>
              <a:rPr lang="it-IT" sz="3000" dirty="0"/>
              <a:t>, </a:t>
            </a:r>
            <a:r>
              <a:rPr lang="it-IT" sz="3000" i="1" dirty="0" err="1"/>
              <a:t>bango</a:t>
            </a:r>
            <a:r>
              <a:rPr lang="it-IT" sz="3000" dirty="0"/>
              <a:t>), l’apocope dell’infinito </a:t>
            </a:r>
            <a:r>
              <a:rPr lang="it-IT" sz="3000" i="1" dirty="0"/>
              <a:t>(</a:t>
            </a:r>
            <a:r>
              <a:rPr lang="it-IT" sz="3000" i="1" dirty="0" err="1"/>
              <a:t>cantà</a:t>
            </a:r>
            <a:r>
              <a:rPr lang="it-IT" sz="3000" i="1" dirty="0"/>
              <a:t>, </a:t>
            </a:r>
            <a:r>
              <a:rPr lang="it-IT" sz="3000" i="1" dirty="0" err="1"/>
              <a:t>fà</a:t>
            </a:r>
            <a:r>
              <a:rPr lang="it-IT" sz="3000" i="1" dirty="0"/>
              <a:t>)</a:t>
            </a:r>
          </a:p>
          <a:p>
            <a:pPr algn="just"/>
            <a:r>
              <a:rPr lang="it-IT" sz="3000" dirty="0"/>
              <a:t>- Hanno tratti propri, come la continuazione di </a:t>
            </a:r>
            <a:r>
              <a:rPr lang="it-IT" sz="3000" i="1" dirty="0"/>
              <a:t>-u </a:t>
            </a:r>
            <a:r>
              <a:rPr lang="it-IT" sz="3000" dirty="0"/>
              <a:t>finale del latino </a:t>
            </a:r>
            <a:r>
              <a:rPr lang="it-IT" sz="3000" i="1" dirty="0"/>
              <a:t>(</a:t>
            </a:r>
            <a:r>
              <a:rPr lang="it-IT" sz="3000" i="1" dirty="0" err="1"/>
              <a:t>bellu</a:t>
            </a:r>
            <a:r>
              <a:rPr lang="it-IT" sz="3000" dirty="0"/>
              <a:t>, </a:t>
            </a:r>
            <a:r>
              <a:rPr lang="it-IT" sz="3000" i="1" dirty="0" err="1"/>
              <a:t>amicu</a:t>
            </a:r>
            <a:r>
              <a:rPr lang="it-IT" sz="3000" i="1" dirty="0"/>
              <a:t>)</a:t>
            </a:r>
            <a:r>
              <a:rPr lang="it-IT" sz="3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4352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79827" y="35085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/>
              <a:t>L’ITALIA DIALETTALE</a:t>
            </a:r>
            <a:endParaRPr lang="it-IT" sz="3600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79827" y="1102578"/>
            <a:ext cx="11812173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 Sud della linea Roma-Ancona troviamo i dialetti </a:t>
            </a:r>
            <a:r>
              <a:rPr lang="it-IT" sz="3000" b="1" dirty="0"/>
              <a:t>meridionali</a:t>
            </a:r>
            <a:r>
              <a:rPr lang="it-IT" sz="3000" dirty="0"/>
              <a:t> </a:t>
            </a:r>
          </a:p>
          <a:p>
            <a:pPr algn="just"/>
            <a:endParaRPr lang="it-IT" sz="30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Assimilazione progressiva ND &gt; </a:t>
            </a:r>
            <a:r>
              <a:rPr lang="it-IT" sz="3000" i="1" dirty="0" err="1"/>
              <a:t>nn</a:t>
            </a:r>
            <a:r>
              <a:rPr lang="it-IT" sz="3000" i="1" dirty="0"/>
              <a:t> (</a:t>
            </a:r>
            <a:r>
              <a:rPr lang="it-IT" sz="3000" i="1" dirty="0" err="1"/>
              <a:t>quanno</a:t>
            </a:r>
            <a:r>
              <a:rPr lang="it-IT" sz="3000" dirty="0"/>
              <a:t>, </a:t>
            </a:r>
            <a:r>
              <a:rPr lang="it-IT" sz="3000" i="1" dirty="0" err="1"/>
              <a:t>annamo</a:t>
            </a:r>
            <a:r>
              <a:rPr lang="it-IT" sz="3000" i="1" dirty="0"/>
              <a:t>)</a:t>
            </a:r>
          </a:p>
          <a:p>
            <a:pPr marL="457200" indent="-457200" algn="just">
              <a:buFontTx/>
              <a:buChar char="-"/>
            </a:pPr>
            <a:endParaRPr lang="it-IT" sz="8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Sonorizzazione dopo nasale </a:t>
            </a:r>
            <a:r>
              <a:rPr lang="it-IT" sz="3000" i="1" dirty="0"/>
              <a:t>(</a:t>
            </a:r>
            <a:r>
              <a:rPr lang="it-IT" sz="3000" i="1" dirty="0" err="1"/>
              <a:t>Andonio</a:t>
            </a:r>
            <a:r>
              <a:rPr lang="it-IT" sz="3000" dirty="0"/>
              <a:t>, </a:t>
            </a:r>
            <a:r>
              <a:rPr lang="it-IT" sz="3000" i="1" dirty="0" err="1"/>
              <a:t>bango</a:t>
            </a:r>
            <a:r>
              <a:rPr lang="it-IT" sz="3000" i="1" dirty="0"/>
              <a:t>)</a:t>
            </a:r>
          </a:p>
          <a:p>
            <a:pPr marL="457200" indent="-457200" algn="just">
              <a:buFontTx/>
              <a:buChar char="-"/>
            </a:pPr>
            <a:endParaRPr lang="it-IT" sz="8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Apocope dell’infinito </a:t>
            </a:r>
            <a:r>
              <a:rPr lang="it-IT" sz="3000" i="1" dirty="0"/>
              <a:t>(</a:t>
            </a:r>
            <a:r>
              <a:rPr lang="it-IT" sz="3000" i="1" dirty="0" err="1"/>
              <a:t>cantà</a:t>
            </a:r>
            <a:r>
              <a:rPr lang="it-IT" sz="3000" i="1" dirty="0"/>
              <a:t>, </a:t>
            </a:r>
            <a:r>
              <a:rPr lang="it-IT" sz="3000" i="1" dirty="0" err="1"/>
              <a:t>fà</a:t>
            </a:r>
            <a:r>
              <a:rPr lang="it-IT" sz="3000" i="1" dirty="0"/>
              <a:t>)</a:t>
            </a:r>
          </a:p>
          <a:p>
            <a:pPr marL="457200" indent="-457200" algn="just">
              <a:buFontTx/>
              <a:buChar char="-"/>
            </a:pPr>
            <a:endParaRPr lang="it-IT" sz="8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Vocale finale indistinta (</a:t>
            </a:r>
            <a:r>
              <a:rPr lang="it-IT" sz="3000" i="1" dirty="0" err="1"/>
              <a:t>amicǝ</a:t>
            </a:r>
            <a:r>
              <a:rPr lang="it-IT" sz="3000" i="1" dirty="0"/>
              <a:t>, </a:t>
            </a:r>
            <a:r>
              <a:rPr lang="it-IT" sz="3000" i="1" dirty="0" err="1"/>
              <a:t>bellǝ</a:t>
            </a:r>
            <a:r>
              <a:rPr lang="it-IT" sz="3000" dirty="0"/>
              <a:t>)</a:t>
            </a:r>
            <a:r>
              <a:rPr lang="it-IT" sz="3000" i="1" dirty="0"/>
              <a:t> </a:t>
            </a:r>
          </a:p>
          <a:p>
            <a:pPr marL="457200" indent="-457200" algn="just">
              <a:buFontTx/>
              <a:buChar char="-"/>
            </a:pPr>
            <a:endParaRPr lang="it-IT" sz="8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Metafonesi: chiusura </a:t>
            </a:r>
            <a:r>
              <a:rPr lang="it-IT" sz="3000" i="1" dirty="0"/>
              <a:t>(</a:t>
            </a:r>
            <a:r>
              <a:rPr lang="it-IT" sz="3000" i="1" dirty="0" err="1"/>
              <a:t>acitǝ</a:t>
            </a:r>
            <a:r>
              <a:rPr lang="it-IT" sz="3000" i="1" dirty="0"/>
              <a:t>, </a:t>
            </a:r>
            <a:r>
              <a:rPr lang="it-IT" sz="3000" i="1" dirty="0" err="1"/>
              <a:t>pullǝ</a:t>
            </a:r>
            <a:r>
              <a:rPr lang="it-IT" sz="3000" i="1" dirty="0"/>
              <a:t>)</a:t>
            </a:r>
            <a:r>
              <a:rPr lang="it-IT" sz="3000" dirty="0"/>
              <a:t> o dittongamento (</a:t>
            </a:r>
            <a:r>
              <a:rPr lang="it-IT" sz="3000" i="1" dirty="0" err="1"/>
              <a:t>tiempo</a:t>
            </a:r>
            <a:r>
              <a:rPr lang="it-IT" sz="3000" i="1" dirty="0"/>
              <a:t>, </a:t>
            </a:r>
            <a:r>
              <a:rPr lang="it-IT" sz="3000" i="1" dirty="0" err="1"/>
              <a:t>cuorpo</a:t>
            </a:r>
            <a:r>
              <a:rPr lang="it-IT" sz="3000" dirty="0"/>
              <a:t>) della vocale tonica per effetto di quella finale </a:t>
            </a:r>
            <a:r>
              <a:rPr lang="it-IT" sz="3000" i="1" dirty="0"/>
              <a:t>(</a:t>
            </a:r>
            <a:r>
              <a:rPr lang="it-IT" sz="3000" i="1" dirty="0" err="1"/>
              <a:t>viecchio</a:t>
            </a:r>
            <a:r>
              <a:rPr lang="it-IT" sz="3000" dirty="0"/>
              <a:t> ma</a:t>
            </a:r>
            <a:r>
              <a:rPr lang="it-IT" sz="3000" i="1" dirty="0"/>
              <a:t> vecchia)</a:t>
            </a:r>
          </a:p>
          <a:p>
            <a:pPr marL="457200" indent="-457200" algn="just">
              <a:buFontTx/>
              <a:buChar char="-"/>
            </a:pPr>
            <a:endParaRPr lang="it-IT" sz="8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Complemento oggetto preposizionale </a:t>
            </a:r>
            <a:r>
              <a:rPr lang="it-IT" sz="3000" i="1" dirty="0"/>
              <a:t>(chiamo a Maria)</a:t>
            </a:r>
          </a:p>
          <a:p>
            <a:pPr marL="457200" indent="-457200" algn="just">
              <a:buFontTx/>
              <a:buChar char="-"/>
            </a:pPr>
            <a:endParaRPr lang="it-IT" sz="8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Uso di </a:t>
            </a:r>
            <a:r>
              <a:rPr lang="it-IT" sz="3000" i="1" dirty="0"/>
              <a:t>tenere </a:t>
            </a:r>
            <a:r>
              <a:rPr lang="it-IT" sz="3000" dirty="0"/>
              <a:t>per </a:t>
            </a:r>
            <a:r>
              <a:rPr lang="it-IT" sz="3000" i="1" dirty="0"/>
              <a:t>avere</a:t>
            </a:r>
            <a:r>
              <a:rPr lang="it-IT" sz="3000" dirty="0"/>
              <a:t> </a:t>
            </a:r>
            <a:r>
              <a:rPr lang="it-IT" sz="3000" i="1" dirty="0"/>
              <a:t>(tengo fame)</a:t>
            </a:r>
            <a:r>
              <a:rPr lang="it-IT" sz="3000" dirty="0"/>
              <a:t> e di </a:t>
            </a:r>
            <a:r>
              <a:rPr lang="it-IT" sz="3000" i="1" dirty="0"/>
              <a:t>stare </a:t>
            </a:r>
            <a:r>
              <a:rPr lang="it-IT" sz="3000" dirty="0"/>
              <a:t>per </a:t>
            </a:r>
            <a:r>
              <a:rPr lang="it-IT" sz="3000" i="1" dirty="0"/>
              <a:t>essere </a:t>
            </a:r>
            <a:r>
              <a:rPr lang="it-IT" sz="3000" dirty="0"/>
              <a:t>(</a:t>
            </a:r>
            <a:r>
              <a:rPr lang="it-IT" sz="3000" i="1" dirty="0"/>
              <a:t>sto contento</a:t>
            </a:r>
            <a:r>
              <a:rPr lang="it-IT" sz="3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0088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79827" y="35085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/>
              <a:t>L’ITALIA DIALETTALE</a:t>
            </a:r>
            <a:endParaRPr lang="it-IT" sz="3600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79828" y="1102578"/>
            <a:ext cx="11535507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Infine nella Calabria meridionale, in Sicilia e in Salento troviamo i dialetti </a:t>
            </a:r>
            <a:r>
              <a:rPr lang="it-IT" sz="3000" b="1" dirty="0"/>
              <a:t>meridionali</a:t>
            </a:r>
            <a:r>
              <a:rPr lang="it-IT" sz="3000" dirty="0"/>
              <a:t> estremi</a:t>
            </a:r>
          </a:p>
          <a:p>
            <a:pPr algn="just"/>
            <a:endParaRPr lang="it-IT" sz="30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Sistema a cinque vocali toniche (i, ɛ, a, ɔ, u: </a:t>
            </a:r>
            <a:r>
              <a:rPr lang="it-IT" sz="3000" i="1" dirty="0" err="1"/>
              <a:t>suli</a:t>
            </a:r>
            <a:r>
              <a:rPr lang="it-IT" sz="3000" dirty="0"/>
              <a:t>, </a:t>
            </a:r>
            <a:r>
              <a:rPr lang="it-IT" sz="3000" i="1" dirty="0" err="1"/>
              <a:t>nivi</a:t>
            </a:r>
            <a:r>
              <a:rPr lang="it-IT" sz="3000" dirty="0"/>
              <a:t>)</a:t>
            </a:r>
            <a:endParaRPr lang="it-IT" sz="3000" i="1" dirty="0"/>
          </a:p>
          <a:p>
            <a:pPr marL="457200" indent="-457200" algn="just">
              <a:buFontTx/>
              <a:buChar char="-"/>
            </a:pPr>
            <a:endParaRPr lang="it-IT" sz="8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Consonante dentale retroflessa </a:t>
            </a:r>
            <a:r>
              <a:rPr lang="it-IT" sz="3000" i="1" dirty="0"/>
              <a:t>(</a:t>
            </a:r>
            <a:r>
              <a:rPr lang="it-IT" sz="3000" i="1" dirty="0" err="1"/>
              <a:t>beḍḍa</a:t>
            </a:r>
            <a:r>
              <a:rPr lang="it-IT" sz="3000" i="1" dirty="0"/>
              <a:t>, </a:t>
            </a:r>
            <a:r>
              <a:rPr lang="it-IT" sz="3000" i="1" dirty="0" err="1"/>
              <a:t>cavaḍḍi</a:t>
            </a:r>
            <a:r>
              <a:rPr lang="it-IT" sz="3000" i="1" dirty="0"/>
              <a:t>)</a:t>
            </a:r>
          </a:p>
          <a:p>
            <a:pPr marL="457200" indent="-457200" algn="just">
              <a:buFontTx/>
              <a:buChar char="-"/>
            </a:pPr>
            <a:endParaRPr lang="it-IT" sz="800" i="1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Conservazione di alcuni fenomeni rispetto agli altri dialetti meridionali: ND &gt; </a:t>
            </a:r>
            <a:r>
              <a:rPr lang="it-IT" sz="3000" dirty="0" err="1"/>
              <a:t>nd</a:t>
            </a:r>
            <a:r>
              <a:rPr lang="it-IT" sz="3000" dirty="0"/>
              <a:t> </a:t>
            </a:r>
            <a:r>
              <a:rPr lang="it-IT" sz="3000" i="1" dirty="0"/>
              <a:t>(quando)</a:t>
            </a:r>
            <a:r>
              <a:rPr lang="it-IT" sz="3000" dirty="0"/>
              <a:t>; mancata sonorizzazione </a:t>
            </a:r>
            <a:r>
              <a:rPr lang="it-IT" sz="3000" i="1" dirty="0"/>
              <a:t>(</a:t>
            </a:r>
            <a:r>
              <a:rPr lang="it-IT" sz="3000" i="1" dirty="0" err="1"/>
              <a:t>santu</a:t>
            </a:r>
            <a:r>
              <a:rPr lang="it-IT" sz="3000" i="1" dirty="0"/>
              <a:t>)</a:t>
            </a:r>
            <a:r>
              <a:rPr lang="it-IT" sz="3000" dirty="0"/>
              <a:t>; mancata apocope dell’infinito </a:t>
            </a:r>
            <a:r>
              <a:rPr lang="it-IT" sz="3000" i="1" dirty="0"/>
              <a:t>(cantari </a:t>
            </a:r>
            <a:r>
              <a:rPr lang="it-IT" sz="3000" dirty="0"/>
              <a:t>‘cantare’), </a:t>
            </a:r>
            <a:r>
              <a:rPr lang="it-IT" sz="3000"/>
              <a:t>ecc.</a:t>
            </a:r>
            <a:endParaRPr lang="it-IT" sz="3000" dirty="0"/>
          </a:p>
          <a:p>
            <a:pPr marL="457200" indent="-457200" algn="just">
              <a:buFontTx/>
              <a:buChar char="-"/>
            </a:pPr>
            <a:r>
              <a:rPr lang="it-IT" sz="3000" dirty="0"/>
              <a:t>Verbo alla fine della frase </a:t>
            </a:r>
            <a:r>
              <a:rPr lang="it-IT" sz="3000" i="1" dirty="0"/>
              <a:t>(Turiddu </a:t>
            </a:r>
            <a:r>
              <a:rPr lang="it-IT" sz="3000" i="1" dirty="0" err="1"/>
              <a:t>sugnu</a:t>
            </a:r>
            <a:r>
              <a:rPr lang="it-IT" sz="3000" i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48640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Props1.xml><?xml version="1.0" encoding="utf-8"?>
<ds:datastoreItem xmlns:ds="http://schemas.openxmlformats.org/officeDocument/2006/customXml" ds:itemID="{99D7EFB7-65BE-451E-9C02-CEAB3679AAC3}"/>
</file>

<file path=customXml/itemProps2.xml><?xml version="1.0" encoding="utf-8"?>
<ds:datastoreItem xmlns:ds="http://schemas.openxmlformats.org/officeDocument/2006/customXml" ds:itemID="{5A29042B-C88B-4325-BF7F-5A1FB9DB8748}"/>
</file>

<file path=customXml/itemProps3.xml><?xml version="1.0" encoding="utf-8"?>
<ds:datastoreItem xmlns:ds="http://schemas.openxmlformats.org/officeDocument/2006/customXml" ds:itemID="{D50CEE18-2F94-4D76-9883-DACDF339C991}"/>
</file>

<file path=docProps/app.xml><?xml version="1.0" encoding="utf-8"?>
<Properties xmlns="http://schemas.openxmlformats.org/officeDocument/2006/extended-properties" xmlns:vt="http://schemas.openxmlformats.org/officeDocument/2006/docPropsVTypes">
  <TotalTime>837</TotalTime>
  <Words>449</Words>
  <Application>Microsoft Office PowerPoint</Application>
  <PresentationFormat>Widescreen</PresentationFormat>
  <Paragraphs>61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106</cp:revision>
  <dcterms:created xsi:type="dcterms:W3CDTF">2017-03-09T18:13:56Z</dcterms:created>
  <dcterms:modified xsi:type="dcterms:W3CDTF">2021-11-06T16:48:00Z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