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4" r:id="rId3"/>
    <p:sldId id="257" r:id="rId4"/>
    <p:sldId id="258" r:id="rId5"/>
    <p:sldId id="259" r:id="rId6"/>
    <p:sldId id="260" r:id="rId7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0" d="100"/>
          <a:sy n="80" d="100"/>
        </p:scale>
        <p:origin x="112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Relationship Id="rId14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EB3423-785A-4294-933B-E7D1DF40BA8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458AB6-0F53-4F24-893A-0A88C6748EA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020006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EB3423-785A-4294-933B-E7D1DF40BA8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458AB6-0F53-4F24-893A-0A88C6748EA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74749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EB3423-785A-4294-933B-E7D1DF40BA8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458AB6-0F53-4F24-893A-0A88C6748EA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349734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EB3423-785A-4294-933B-E7D1DF40BA8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458AB6-0F53-4F24-893A-0A88C6748EA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108133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EB3423-785A-4294-933B-E7D1DF40BA8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458AB6-0F53-4F24-893A-0A88C6748EA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890223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EB3423-785A-4294-933B-E7D1DF40BA8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458AB6-0F53-4F24-893A-0A88C6748EA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475791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EB3423-785A-4294-933B-E7D1DF40BA8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458AB6-0F53-4F24-893A-0A88C6748EA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659573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EB3423-785A-4294-933B-E7D1DF40BA8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458AB6-0F53-4F24-893A-0A88C6748EA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414786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EB3423-785A-4294-933B-E7D1DF40BA8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458AB6-0F53-4F24-893A-0A88C6748EA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38699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EB3423-785A-4294-933B-E7D1DF40BA8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458AB6-0F53-4F24-893A-0A88C6748EA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920403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EB3423-785A-4294-933B-E7D1DF40BA8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458AB6-0F53-4F24-893A-0A88C6748EA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518591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EB3423-785A-4294-933B-E7D1DF40BA8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458AB6-0F53-4F24-893A-0A88C6748EA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37346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717448" y="2734221"/>
            <a:ext cx="1090246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200" b="1" dirty="0"/>
              <a:t>Inversioni</a:t>
            </a:r>
            <a:r>
              <a:rPr lang="it-IT" sz="3200" dirty="0"/>
              <a:t> degli elementi: </a:t>
            </a:r>
            <a:r>
              <a:rPr lang="it-IT" sz="3200" i="1" dirty="0"/>
              <a:t>veduto </a:t>
            </a:r>
            <a:r>
              <a:rPr lang="it-IT" sz="3200" i="1" dirty="0" err="1"/>
              <a:t>avea</a:t>
            </a:r>
            <a:r>
              <a:rPr lang="it-IT" sz="3200" i="1" dirty="0"/>
              <a:t>, esser deve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717449" y="3416968"/>
            <a:ext cx="1090246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200" dirty="0"/>
              <a:t>Verbo alla </a:t>
            </a:r>
            <a:r>
              <a:rPr lang="it-IT" sz="3200" b="1" dirty="0"/>
              <a:t>fine del periodo </a:t>
            </a:r>
            <a:r>
              <a:rPr lang="it-IT" sz="3200" dirty="0"/>
              <a:t>come in latino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717450" y="5200997"/>
            <a:ext cx="10902461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b="1" dirty="0"/>
              <a:t>Paraipotassi</a:t>
            </a:r>
            <a:r>
              <a:rPr lang="it-IT" sz="3200" dirty="0"/>
              <a:t> (coordinazione di una subordinata alla sua principale), tratto non latino ma tipico della prosa antica: </a:t>
            </a:r>
            <a:r>
              <a:rPr lang="it-IT" sz="3200" i="1" dirty="0"/>
              <a:t>veduto questo, </a:t>
            </a:r>
            <a:r>
              <a:rPr lang="it-IT" sz="3200" b="1" i="1" dirty="0"/>
              <a:t>e</a:t>
            </a:r>
            <a:r>
              <a:rPr lang="it-IT" sz="3200" i="1" dirty="0"/>
              <a:t> se ne andò</a:t>
            </a:r>
            <a:endParaRPr lang="it-IT" sz="3200" dirty="0"/>
          </a:p>
        </p:txBody>
      </p:sp>
      <p:sp>
        <p:nvSpPr>
          <p:cNvPr id="5" name="CasellaDiTesto 4"/>
          <p:cNvSpPr txBox="1"/>
          <p:nvPr/>
        </p:nvSpPr>
        <p:spPr>
          <a:xfrm>
            <a:off x="337621" y="1103543"/>
            <a:ext cx="1128228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Soprattutto nelle cornici (parti di raccordo tra le novelle) del </a:t>
            </a:r>
            <a:r>
              <a:rPr lang="it-IT" sz="3200" i="1" dirty="0"/>
              <a:t>Decameron </a:t>
            </a:r>
            <a:r>
              <a:rPr lang="it-IT" sz="3200" dirty="0"/>
              <a:t>si trova una </a:t>
            </a:r>
            <a:r>
              <a:rPr lang="it-IT" sz="3200" b="1" dirty="0"/>
              <a:t>sintassi latineggiante </a:t>
            </a:r>
            <a:r>
              <a:rPr lang="it-IT" sz="3200" dirty="0"/>
              <a:t>di stampo ciceroniano:</a:t>
            </a:r>
          </a:p>
        </p:txBody>
      </p:sp>
      <p:sp>
        <p:nvSpPr>
          <p:cNvPr id="6" name="CasellaDiTesto 5">
            <a:extLst>
              <a:ext uri="{FF2B5EF4-FFF2-40B4-BE49-F238E27FC236}">
                <a16:creationId xmlns:a16="http://schemas.microsoft.com/office/drawing/2014/main" id="{63336A4A-8025-42B4-A551-3CC6933FFB92}"/>
              </a:ext>
            </a:extLst>
          </p:cNvPr>
          <p:cNvSpPr txBox="1"/>
          <p:nvPr/>
        </p:nvSpPr>
        <p:spPr>
          <a:xfrm>
            <a:off x="717449" y="4123779"/>
            <a:ext cx="109024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200" dirty="0"/>
              <a:t>Grande quantità di </a:t>
            </a:r>
            <a:r>
              <a:rPr lang="it-IT" sz="3200" b="1" dirty="0"/>
              <a:t>subordinate</a:t>
            </a:r>
            <a:r>
              <a:rPr lang="it-IT" sz="3200" dirty="0"/>
              <a:t> incastonate tra il soggetto e il verbo della principale  </a:t>
            </a:r>
          </a:p>
        </p:txBody>
      </p:sp>
      <p:sp>
        <p:nvSpPr>
          <p:cNvPr id="7" name="CasellaDiTesto 6">
            <a:extLst>
              <a:ext uri="{FF2B5EF4-FFF2-40B4-BE49-F238E27FC236}">
                <a16:creationId xmlns:a16="http://schemas.microsoft.com/office/drawing/2014/main" id="{27B4C286-2637-4B6F-A60D-FE36A632F897}"/>
              </a:ext>
            </a:extLst>
          </p:cNvPr>
          <p:cNvSpPr txBox="1"/>
          <p:nvPr/>
        </p:nvSpPr>
        <p:spPr>
          <a:xfrm>
            <a:off x="998806" y="506437"/>
            <a:ext cx="106492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Il Decameron di Giovanni Boccaccio</a:t>
            </a:r>
          </a:p>
        </p:txBody>
      </p:sp>
    </p:spTree>
    <p:extLst>
      <p:ext uri="{BB962C8B-B14F-4D97-AF65-F5344CB8AC3E}">
        <p14:creationId xmlns:p14="http://schemas.microsoft.com/office/powerpoint/2010/main" val="5643862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4" grpId="0"/>
      <p:bldP spid="6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215704" y="843677"/>
            <a:ext cx="11643361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La difficoltà del periodo non è determinata solo dal notevole carico di  subordinate, ma anche dalla </a:t>
            </a:r>
            <a:r>
              <a:rPr lang="it-IT" sz="3200" b="1" dirty="0"/>
              <a:t>diposizione</a:t>
            </a:r>
            <a:r>
              <a:rPr lang="it-IT" sz="3200" dirty="0"/>
              <a:t> </a:t>
            </a:r>
            <a:r>
              <a:rPr lang="it-IT" sz="3200" b="1" dirty="0"/>
              <a:t>incassata</a:t>
            </a:r>
            <a:r>
              <a:rPr lang="it-IT" sz="3200" dirty="0"/>
              <a:t> delle frasi. Le subordinate non si legano in una sequenza lineare ma si innestano </a:t>
            </a:r>
            <a:r>
              <a:rPr lang="it-IT" sz="3200" b="1" dirty="0"/>
              <a:t>dentro la principale</a:t>
            </a:r>
            <a:r>
              <a:rPr lang="it-IT" sz="3200" dirty="0"/>
              <a:t>, che spesso si apre con un elemento all’inizio del periodo (nell’es. che segue è il soggetto) e si chiude con il verbo alla fine:</a:t>
            </a:r>
          </a:p>
        </p:txBody>
      </p:sp>
      <p:sp>
        <p:nvSpPr>
          <p:cNvPr id="3" name="CasellaDiTesto 2">
            <a:extLst>
              <a:ext uri="{FF2B5EF4-FFF2-40B4-BE49-F238E27FC236}">
                <a16:creationId xmlns:a16="http://schemas.microsoft.com/office/drawing/2014/main" id="{8C73F72C-200F-45F1-889A-98C0BF3A1A8F}"/>
              </a:ext>
            </a:extLst>
          </p:cNvPr>
          <p:cNvSpPr txBox="1"/>
          <p:nvPr/>
        </p:nvSpPr>
        <p:spPr>
          <a:xfrm>
            <a:off x="468925" y="222135"/>
            <a:ext cx="1153550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LA SINTASSI</a:t>
            </a:r>
            <a:endParaRPr lang="it-IT" sz="3000" dirty="0"/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id="{0602F547-F413-4363-B420-863D9F6B62AA}"/>
              </a:ext>
            </a:extLst>
          </p:cNvPr>
          <p:cNvSpPr txBox="1"/>
          <p:nvPr/>
        </p:nvSpPr>
        <p:spPr>
          <a:xfrm>
            <a:off x="215704" y="4206888"/>
            <a:ext cx="11643360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>
                <a:highlight>
                  <a:srgbClr val="00FF00"/>
                </a:highlight>
              </a:rPr>
              <a:t>Il quale</a:t>
            </a:r>
            <a:r>
              <a:rPr lang="it-IT" sz="3000" dirty="0"/>
              <a:t>, per ciò che savio giovane era </a:t>
            </a:r>
            <a:r>
              <a:rPr lang="it-IT" sz="2000" dirty="0">
                <a:highlight>
                  <a:srgbClr val="FFFF00"/>
                </a:highlight>
              </a:rPr>
              <a:t>[CAUSALE]</a:t>
            </a:r>
            <a:r>
              <a:rPr lang="it-IT" sz="3000" dirty="0"/>
              <a:t>,</a:t>
            </a:r>
            <a:r>
              <a:rPr lang="it-IT" sz="2800" dirty="0"/>
              <a:t> </a:t>
            </a:r>
            <a:r>
              <a:rPr lang="it-IT" sz="3000" dirty="0"/>
              <a:t>quantunque molto noioso gli fosse </a:t>
            </a:r>
            <a:r>
              <a:rPr lang="it-IT" sz="2000" dirty="0">
                <a:highlight>
                  <a:srgbClr val="FFFF00"/>
                </a:highlight>
              </a:rPr>
              <a:t>[CONCESSIVA]</a:t>
            </a:r>
            <a:r>
              <a:rPr lang="it-IT" sz="2000" dirty="0"/>
              <a:t> </a:t>
            </a:r>
            <a:r>
              <a:rPr lang="it-IT" sz="3000" dirty="0"/>
              <a:t>a ciò sapere </a:t>
            </a:r>
            <a:r>
              <a:rPr lang="it-IT" sz="2000" dirty="0">
                <a:highlight>
                  <a:srgbClr val="FFFF00"/>
                </a:highlight>
              </a:rPr>
              <a:t>[COMPLETIVA SOGG.]</a:t>
            </a:r>
            <a:r>
              <a:rPr lang="it-IT" sz="2800" dirty="0"/>
              <a:t>, </a:t>
            </a:r>
            <a:r>
              <a:rPr lang="it-IT" sz="3000" dirty="0"/>
              <a:t>pur mosso da più onesto consiglio </a:t>
            </a:r>
            <a:r>
              <a:rPr lang="it-IT" sz="2000" dirty="0">
                <a:highlight>
                  <a:srgbClr val="FFFF00"/>
                </a:highlight>
              </a:rPr>
              <a:t>[CAUSALE]</a:t>
            </a:r>
            <a:r>
              <a:rPr lang="it-IT" sz="2800" dirty="0"/>
              <a:t>, </a:t>
            </a:r>
            <a:r>
              <a:rPr lang="it-IT" sz="3000" dirty="0"/>
              <a:t>senza far motto </a:t>
            </a:r>
            <a:r>
              <a:rPr lang="it-IT" sz="2000" dirty="0">
                <a:highlight>
                  <a:srgbClr val="FFFF00"/>
                </a:highlight>
              </a:rPr>
              <a:t>[MODALE]</a:t>
            </a:r>
            <a:r>
              <a:rPr lang="it-IT" sz="2000" dirty="0"/>
              <a:t> </a:t>
            </a:r>
            <a:r>
              <a:rPr lang="it-IT" sz="3000" dirty="0"/>
              <a:t>o dir cosa alcuna </a:t>
            </a:r>
            <a:r>
              <a:rPr lang="it-IT" sz="2000" dirty="0">
                <a:highlight>
                  <a:srgbClr val="FFFF00"/>
                </a:highlight>
              </a:rPr>
              <a:t>[MODALE]</a:t>
            </a:r>
            <a:r>
              <a:rPr lang="it-IT" sz="2800" dirty="0"/>
              <a:t>, </a:t>
            </a:r>
            <a:r>
              <a:rPr lang="it-IT" sz="3000" dirty="0"/>
              <a:t>varie cose fra sé rivolgendo intorno a questo fatto </a:t>
            </a:r>
            <a:r>
              <a:rPr lang="it-IT" sz="2000" dirty="0">
                <a:highlight>
                  <a:srgbClr val="FFFF00"/>
                </a:highlight>
              </a:rPr>
              <a:t>[STRUMENTALE]</a:t>
            </a:r>
            <a:r>
              <a:rPr lang="it-IT" sz="2800" dirty="0"/>
              <a:t>, </a:t>
            </a:r>
            <a:r>
              <a:rPr lang="it-IT" sz="3000" dirty="0">
                <a:highlight>
                  <a:srgbClr val="00FF00"/>
                </a:highlight>
              </a:rPr>
              <a:t>infino alla mattina seguente trapassò </a:t>
            </a:r>
            <a:r>
              <a:rPr lang="it-IT" sz="2000" dirty="0">
                <a:highlight>
                  <a:srgbClr val="00FF00"/>
                </a:highlight>
              </a:rPr>
              <a:t>[PRINC.]</a:t>
            </a:r>
            <a:r>
              <a:rPr lang="it-IT" sz="28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796535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703382" y="703385"/>
            <a:ext cx="10902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600" dirty="0"/>
              <a:t>Al polo opposto, nelle novelle del </a:t>
            </a:r>
            <a:r>
              <a:rPr lang="it-IT" sz="3600" i="1" dirty="0"/>
              <a:t>Decameron </a:t>
            </a:r>
            <a:r>
              <a:rPr lang="it-IT" sz="3600" dirty="0"/>
              <a:t>si trova spesso la riproduzione della </a:t>
            </a:r>
            <a:r>
              <a:rPr lang="it-IT" sz="3600" b="1" dirty="0"/>
              <a:t>sintassi del parlato</a:t>
            </a:r>
            <a:r>
              <a:rPr lang="it-IT" sz="3600" dirty="0"/>
              <a:t>: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703384" y="2300720"/>
            <a:ext cx="1090246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b="1" dirty="0"/>
              <a:t>anacoluti</a:t>
            </a:r>
            <a:r>
              <a:rPr lang="it-IT" sz="3200" dirty="0"/>
              <a:t>: </a:t>
            </a:r>
            <a:r>
              <a:rPr lang="it-IT" sz="3200" i="1" dirty="0"/>
              <a:t>Il </a:t>
            </a:r>
            <a:r>
              <a:rPr lang="it-IT" sz="3200" i="1" dirty="0" err="1"/>
              <a:t>Zima</a:t>
            </a:r>
            <a:r>
              <a:rPr lang="it-IT" sz="3200" i="1" dirty="0"/>
              <a:t> udendo ciò gli piacque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703384" y="3049768"/>
            <a:ext cx="109024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b="1" i="1" dirty="0"/>
              <a:t>che</a:t>
            </a:r>
            <a:r>
              <a:rPr lang="it-IT" sz="3200" i="1" dirty="0"/>
              <a:t> </a:t>
            </a:r>
            <a:r>
              <a:rPr lang="it-IT" sz="3200" b="1" dirty="0"/>
              <a:t>polivalente</a:t>
            </a:r>
            <a:r>
              <a:rPr lang="it-IT" sz="3200" dirty="0"/>
              <a:t>: </a:t>
            </a:r>
            <a:r>
              <a:rPr lang="it-IT" sz="3200" i="1" dirty="0"/>
              <a:t>Venuto il dì che la notte seguente si </a:t>
            </a:r>
            <a:r>
              <a:rPr lang="it-IT" sz="3200" i="1" dirty="0" err="1"/>
              <a:t>dovean</a:t>
            </a:r>
            <a:r>
              <a:rPr lang="it-IT" sz="3200" i="1" dirty="0"/>
              <a:t> </a:t>
            </a:r>
            <a:r>
              <a:rPr lang="it-IT" sz="3200" i="1" dirty="0" err="1"/>
              <a:t>ragunare</a:t>
            </a:r>
            <a:endParaRPr lang="it-IT" sz="3200" i="1" dirty="0"/>
          </a:p>
        </p:txBody>
      </p:sp>
      <p:sp>
        <p:nvSpPr>
          <p:cNvPr id="5" name="CasellaDiTesto 4"/>
          <p:cNvSpPr txBox="1"/>
          <p:nvPr/>
        </p:nvSpPr>
        <p:spPr>
          <a:xfrm>
            <a:off x="703382" y="6008708"/>
            <a:ext cx="1090246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b="1" dirty="0"/>
              <a:t>concordanze a senso</a:t>
            </a:r>
            <a:r>
              <a:rPr lang="it-IT" sz="3200" dirty="0"/>
              <a:t>: </a:t>
            </a:r>
            <a:r>
              <a:rPr lang="it-IT" sz="3200" i="1" dirty="0"/>
              <a:t>La brigata se ne andarono</a:t>
            </a:r>
          </a:p>
        </p:txBody>
      </p:sp>
      <p:sp>
        <p:nvSpPr>
          <p:cNvPr id="6" name="CasellaDiTesto 5"/>
          <p:cNvSpPr txBox="1"/>
          <p:nvPr/>
        </p:nvSpPr>
        <p:spPr>
          <a:xfrm>
            <a:off x="703382" y="4370211"/>
            <a:ext cx="10902461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200" b="1" dirty="0"/>
              <a:t>dislocazione a sinistra </a:t>
            </a:r>
            <a:r>
              <a:rPr lang="it-IT" sz="3200" dirty="0"/>
              <a:t>(anticipazione di un elemento, poi ripreso da un pronome atono): </a:t>
            </a:r>
            <a:r>
              <a:rPr lang="it-IT" sz="3200" i="1" dirty="0"/>
              <a:t>Tutte le cose che tu mi di’, io le conosco vere</a:t>
            </a:r>
            <a:endParaRPr lang="it-IT" sz="3200" dirty="0"/>
          </a:p>
        </p:txBody>
      </p:sp>
    </p:spTree>
    <p:extLst>
      <p:ext uri="{BB962C8B-B14F-4D97-AF65-F5344CB8AC3E}">
        <p14:creationId xmlns:p14="http://schemas.microsoft.com/office/powerpoint/2010/main" val="9038614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675249" y="984739"/>
            <a:ext cx="1090246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200" dirty="0"/>
              <a:t>Come per Dante, la lingua di base del </a:t>
            </a:r>
            <a:r>
              <a:rPr lang="it-IT" sz="3200" i="1" dirty="0"/>
              <a:t>Decameron </a:t>
            </a:r>
            <a:r>
              <a:rPr lang="it-IT" sz="3200" dirty="0"/>
              <a:t>è il </a:t>
            </a:r>
            <a:r>
              <a:rPr lang="it-IT" sz="3200" b="1" dirty="0"/>
              <a:t>fiorentino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675249" y="2257864"/>
            <a:ext cx="1090246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200" dirty="0"/>
              <a:t>- Con tratti arcaici: </a:t>
            </a:r>
            <a:r>
              <a:rPr lang="it-IT" sz="3200" i="1" dirty="0" err="1"/>
              <a:t>diece</a:t>
            </a:r>
            <a:r>
              <a:rPr lang="it-IT" sz="3200" i="1" dirty="0"/>
              <a:t> </a:t>
            </a:r>
            <a:r>
              <a:rPr lang="it-IT" sz="3200" dirty="0"/>
              <a:t>(&lt; DECEM) anziché </a:t>
            </a:r>
            <a:r>
              <a:rPr lang="it-IT" sz="3200" i="1" dirty="0"/>
              <a:t>dieci</a:t>
            </a:r>
            <a:endParaRPr lang="it-IT" sz="3200" dirty="0"/>
          </a:p>
        </p:txBody>
      </p:sp>
      <p:sp>
        <p:nvSpPr>
          <p:cNvPr id="4" name="CasellaDiTesto 3"/>
          <p:cNvSpPr txBox="1"/>
          <p:nvPr/>
        </p:nvSpPr>
        <p:spPr>
          <a:xfrm>
            <a:off x="675249" y="3277772"/>
            <a:ext cx="109024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200" dirty="0"/>
              <a:t>- Ma anche tratti moderni: </a:t>
            </a:r>
            <a:r>
              <a:rPr lang="it-IT" sz="3200" i="1" dirty="0"/>
              <a:t>tu pensi </a:t>
            </a:r>
            <a:r>
              <a:rPr lang="it-IT" sz="3200" dirty="0"/>
              <a:t>per analogia su </a:t>
            </a:r>
            <a:r>
              <a:rPr lang="it-IT" sz="3200" i="1" dirty="0"/>
              <a:t>tu dici </a:t>
            </a:r>
            <a:r>
              <a:rPr lang="it-IT" sz="3200" dirty="0"/>
              <a:t>(anziché </a:t>
            </a:r>
            <a:r>
              <a:rPr lang="it-IT" sz="3200" i="1" dirty="0" err="1"/>
              <a:t>pense</a:t>
            </a:r>
            <a:r>
              <a:rPr lang="it-IT" sz="3200" i="1" dirty="0"/>
              <a:t>, ame &lt; AMAS</a:t>
            </a:r>
            <a:r>
              <a:rPr lang="it-IT" sz="3200" dirty="0"/>
              <a:t>)</a:t>
            </a:r>
          </a:p>
        </p:txBody>
      </p:sp>
      <p:sp>
        <p:nvSpPr>
          <p:cNvPr id="5" name="CasellaDiTesto 4"/>
          <p:cNvSpPr txBox="1"/>
          <p:nvPr/>
        </p:nvSpPr>
        <p:spPr>
          <a:xfrm>
            <a:off x="675249" y="4914314"/>
            <a:ext cx="1063283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200" dirty="0"/>
              <a:t>- Nel lessico spesso si adottano forme popolari fiorentine: </a:t>
            </a:r>
            <a:r>
              <a:rPr lang="it-IT" sz="3200" i="1" dirty="0"/>
              <a:t>gocciolone </a:t>
            </a:r>
            <a:r>
              <a:rPr lang="it-IT" sz="3200" dirty="0"/>
              <a:t>‘sciocco’, </a:t>
            </a:r>
            <a:r>
              <a:rPr lang="it-IT" sz="3200" i="1" dirty="0" err="1"/>
              <a:t>baderla</a:t>
            </a:r>
            <a:r>
              <a:rPr lang="it-IT" sz="3200" i="1" dirty="0"/>
              <a:t> </a:t>
            </a:r>
            <a:r>
              <a:rPr lang="it-IT" sz="3200" dirty="0"/>
              <a:t>‘perditempo’, </a:t>
            </a:r>
            <a:r>
              <a:rPr lang="it-IT" sz="3200" i="1" dirty="0" err="1"/>
              <a:t>ciumarsi</a:t>
            </a:r>
            <a:r>
              <a:rPr lang="it-IT" sz="3200" i="1" dirty="0"/>
              <a:t> </a:t>
            </a:r>
            <a:r>
              <a:rPr lang="it-IT" sz="3200" dirty="0"/>
              <a:t>‘ubriacarsi’</a:t>
            </a:r>
          </a:p>
        </p:txBody>
      </p:sp>
    </p:spTree>
    <p:extLst>
      <p:ext uri="{BB962C8B-B14F-4D97-AF65-F5344CB8AC3E}">
        <p14:creationId xmlns:p14="http://schemas.microsoft.com/office/powerpoint/2010/main" val="8290437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675249" y="984739"/>
            <a:ext cx="109024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200" dirty="0"/>
              <a:t>Sono molti gli elementi </a:t>
            </a:r>
            <a:r>
              <a:rPr lang="it-IT" sz="3200" b="1" dirty="0"/>
              <a:t>non fiorentini </a:t>
            </a:r>
            <a:r>
              <a:rPr lang="it-IT" sz="3200" dirty="0"/>
              <a:t>(anche in misura maggiore rispetto a Dante)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675248" y="2678378"/>
            <a:ext cx="1090246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200" dirty="0"/>
              <a:t>- veneziano: </a:t>
            </a:r>
            <a:r>
              <a:rPr lang="it-IT" sz="3200" i="1" dirty="0"/>
              <a:t>per le plaghe de Dio</a:t>
            </a:r>
            <a:endParaRPr lang="it-IT" sz="3200" dirty="0"/>
          </a:p>
        </p:txBody>
      </p:sp>
      <p:sp>
        <p:nvSpPr>
          <p:cNvPr id="4" name="CasellaDiTesto 3"/>
          <p:cNvSpPr txBox="1"/>
          <p:nvPr/>
        </p:nvSpPr>
        <p:spPr>
          <a:xfrm>
            <a:off x="675248" y="3879574"/>
            <a:ext cx="1090246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200" dirty="0"/>
              <a:t>- siciliano: </a:t>
            </a:r>
            <a:r>
              <a:rPr lang="it-IT" sz="3200" i="1" dirty="0"/>
              <a:t>m’hai </a:t>
            </a:r>
            <a:r>
              <a:rPr lang="it-IT" sz="3200" i="1" dirty="0" err="1"/>
              <a:t>miso</a:t>
            </a:r>
            <a:r>
              <a:rPr lang="it-IT" sz="3200" i="1" dirty="0"/>
              <a:t> lo foco all’arma</a:t>
            </a:r>
            <a:endParaRPr lang="it-IT" sz="3200" dirty="0"/>
          </a:p>
        </p:txBody>
      </p:sp>
      <p:sp>
        <p:nvSpPr>
          <p:cNvPr id="5" name="CasellaDiTesto 4"/>
          <p:cNvSpPr txBox="1"/>
          <p:nvPr/>
        </p:nvSpPr>
        <p:spPr>
          <a:xfrm>
            <a:off x="675247" y="5080770"/>
            <a:ext cx="109024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200" dirty="0"/>
              <a:t>Ma questo non costituisce la regola: Andreuccio da Perugia a Napoli non sente mai parole napoletane.</a:t>
            </a:r>
          </a:p>
        </p:txBody>
      </p:sp>
    </p:spTree>
    <p:extLst>
      <p:ext uri="{BB962C8B-B14F-4D97-AF65-F5344CB8AC3E}">
        <p14:creationId xmlns:p14="http://schemas.microsoft.com/office/powerpoint/2010/main" val="32827708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644769" y="791849"/>
            <a:ext cx="1090246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L’Epistola napoletana di Boccaccio (1339)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644769" y="1792706"/>
            <a:ext cx="10902461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Primo esempio di letteratura dialettale riflessa: uso consapevole di un volgare diverso dal proprio (un toscano che scrive in napoletano). Lettera scherzosa scritta in volgare napoletano.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675248" y="3701894"/>
            <a:ext cx="109024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200" dirty="0"/>
              <a:t>Boccaccio usa molto bene il volgare napoletano, con forme reali come </a:t>
            </a:r>
            <a:r>
              <a:rPr lang="it-IT" sz="3200" i="1" dirty="0"/>
              <a:t>chillo</a:t>
            </a:r>
            <a:r>
              <a:rPr lang="it-IT" sz="3200" dirty="0"/>
              <a:t> ‘quello’ o </a:t>
            </a:r>
            <a:r>
              <a:rPr lang="it-IT" sz="3200" i="1" dirty="0"/>
              <a:t>patino</a:t>
            </a:r>
            <a:r>
              <a:rPr lang="it-IT" sz="3200" dirty="0"/>
              <a:t> ‘parroco’.</a:t>
            </a:r>
          </a:p>
        </p:txBody>
      </p:sp>
      <p:sp>
        <p:nvSpPr>
          <p:cNvPr id="5" name="CasellaDiTesto 4"/>
          <p:cNvSpPr txBox="1"/>
          <p:nvPr/>
        </p:nvSpPr>
        <p:spPr>
          <a:xfrm>
            <a:off x="675248" y="4841834"/>
            <a:ext cx="10902461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Usa anche il dittongo </a:t>
            </a:r>
            <a:r>
              <a:rPr lang="it-IT" sz="3200" b="1" dirty="0"/>
              <a:t>metafonetico</a:t>
            </a:r>
            <a:r>
              <a:rPr lang="it-IT" sz="3200" dirty="0"/>
              <a:t> </a:t>
            </a:r>
            <a:r>
              <a:rPr lang="it-IT" sz="3200"/>
              <a:t>tipico dell’area </a:t>
            </a:r>
            <a:r>
              <a:rPr lang="it-IT" sz="3200" i="1"/>
              <a:t>(</a:t>
            </a:r>
            <a:r>
              <a:rPr lang="it-IT" sz="3200" i="1" dirty="0" err="1"/>
              <a:t>tiempo</a:t>
            </a:r>
            <a:r>
              <a:rPr lang="it-IT" sz="3200" dirty="0"/>
              <a:t>, </a:t>
            </a:r>
            <a:r>
              <a:rPr lang="it-IT" sz="3200" i="1" dirty="0" err="1"/>
              <a:t>cuorpi</a:t>
            </a:r>
            <a:r>
              <a:rPr lang="it-IT" sz="3200" i="1" dirty="0"/>
              <a:t>)</a:t>
            </a:r>
            <a:r>
              <a:rPr lang="it-IT" sz="3200" dirty="0"/>
              <a:t> ma lo estende a sproposito in parole che non derivano da basi latine con -Ī o -Ŭ finali: </a:t>
            </a:r>
            <a:r>
              <a:rPr lang="it-IT" sz="3200" i="1" dirty="0" err="1"/>
              <a:t>nuostra</a:t>
            </a:r>
            <a:r>
              <a:rPr lang="it-IT" sz="3200" dirty="0"/>
              <a:t>, </a:t>
            </a:r>
            <a:r>
              <a:rPr lang="it-IT" sz="3200" i="1" dirty="0" err="1"/>
              <a:t>nuome</a:t>
            </a:r>
            <a:r>
              <a:rPr lang="it-IT" sz="3200" i="1" dirty="0"/>
              <a:t>. </a:t>
            </a:r>
            <a:endParaRPr lang="it-IT" sz="3200" dirty="0"/>
          </a:p>
        </p:txBody>
      </p:sp>
    </p:spTree>
    <p:extLst>
      <p:ext uri="{BB962C8B-B14F-4D97-AF65-F5344CB8AC3E}">
        <p14:creationId xmlns:p14="http://schemas.microsoft.com/office/powerpoint/2010/main" val="13031242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53F0AB53E6B8474792A5D2F6E1AF5785" ma:contentTypeVersion="8" ma:contentTypeDescription="Creare un nuovo documento." ma:contentTypeScope="" ma:versionID="509c79504297fbdae453552ea472d785">
  <xsd:schema xmlns:xsd="http://www.w3.org/2001/XMLSchema" xmlns:xs="http://www.w3.org/2001/XMLSchema" xmlns:p="http://schemas.microsoft.com/office/2006/metadata/properties" xmlns:ns2="5dd4c065-6648-43c9-875b-980274226d33" xmlns:ns3="863e0e5f-3d9b-451e-b156-d3f330847df2" targetNamespace="http://schemas.microsoft.com/office/2006/metadata/properties" ma:root="true" ma:fieldsID="2b7c1b56c42645f6efc35ea2c2befd36" ns2:_="" ns3:_="">
    <xsd:import namespace="5dd4c065-6648-43c9-875b-980274226d33"/>
    <xsd:import namespace="863e0e5f-3d9b-451e-b156-d3f330847df2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LengthInSeconds" minOccurs="0"/>
                <xsd:element ref="ns3:MediaServiceAutoTags" minOccurs="0"/>
                <xsd:element ref="ns3:_Flow_SignoffStatu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dd4c065-6648-43c9-875b-980274226d33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Condiviso con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Condiviso con dettagli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3e0e5f-3d9b-451e-b156-d3f330847df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3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_Flow_SignoffStatus" ma:index="15" nillable="true" ma:displayName="Stato consenso" ma:internalName="Stato_x0020_consenso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i contenuto"/>
        <xsd:element ref="dc:title" minOccurs="0" maxOccurs="1" ma:index="4" ma:displayName="Tito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Flow_SignoffStatus xmlns="863e0e5f-3d9b-451e-b156-d3f330847df2" xsi:nil="true"/>
  </documentManagement>
</p:properties>
</file>

<file path=customXml/itemProps1.xml><?xml version="1.0" encoding="utf-8"?>
<ds:datastoreItem xmlns:ds="http://schemas.openxmlformats.org/officeDocument/2006/customXml" ds:itemID="{E3F060E3-D4FF-4BA5-BF8E-B3A7C68620A0}"/>
</file>

<file path=customXml/itemProps2.xml><?xml version="1.0" encoding="utf-8"?>
<ds:datastoreItem xmlns:ds="http://schemas.openxmlformats.org/officeDocument/2006/customXml" ds:itemID="{FD8CB683-C42E-4A11-B099-0B9EEB672B4E}"/>
</file>

<file path=customXml/itemProps3.xml><?xml version="1.0" encoding="utf-8"?>
<ds:datastoreItem xmlns:ds="http://schemas.openxmlformats.org/officeDocument/2006/customXml" ds:itemID="{CD52C0C5-7BD8-45A0-BD9D-3EC74B8028FE}"/>
</file>

<file path=docProps/app.xml><?xml version="1.0" encoding="utf-8"?>
<Properties xmlns="http://schemas.openxmlformats.org/officeDocument/2006/extended-properties" xmlns:vt="http://schemas.openxmlformats.org/officeDocument/2006/docPropsVTypes">
  <TotalTime>68</TotalTime>
  <Words>507</Words>
  <Application>Microsoft Office PowerPoint</Application>
  <PresentationFormat>Widescreen</PresentationFormat>
  <Paragraphs>26</Paragraphs>
  <Slides>6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Picchiorri</dc:creator>
  <cp:lastModifiedBy>Emiliano Picchiorri</cp:lastModifiedBy>
  <cp:revision>23</cp:revision>
  <dcterms:created xsi:type="dcterms:W3CDTF">2017-03-17T07:18:39Z</dcterms:created>
  <dcterms:modified xsi:type="dcterms:W3CDTF">2021-10-14T14:57:12Z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0x01010053F0AB53E6B8474792A5D2F6E1AF5785</vt:lpwstr>
  </property>
</Properties>
</file>

<file path=docProps/thumbnail.jpeg>
</file>