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69" r:id="rId3"/>
    <p:sldId id="270" r:id="rId4"/>
    <p:sldId id="276" r:id="rId5"/>
    <p:sldId id="277" r:id="rId6"/>
    <p:sldId id="271" r:id="rId7"/>
    <p:sldId id="272" r:id="rId8"/>
    <p:sldId id="275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30/10/2020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79827" y="1282382"/>
            <a:ext cx="112822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Cinquecento nasce il </a:t>
            </a:r>
            <a:r>
              <a:rPr lang="it-IT" sz="2800" b="1" dirty="0"/>
              <a:t>teatro</a:t>
            </a:r>
            <a:r>
              <a:rPr lang="it-IT" sz="2800" dirty="0"/>
              <a:t> in italiano: oscilla tra la volontà di rispettare il </a:t>
            </a:r>
            <a:r>
              <a:rPr lang="it-IT" sz="2800" b="1" dirty="0"/>
              <a:t>modello bembiano </a:t>
            </a:r>
            <a:r>
              <a:rPr lang="it-IT" sz="2800" dirty="0"/>
              <a:t>e la necessità di riprodurre il </a:t>
            </a:r>
            <a:r>
              <a:rPr lang="it-IT" sz="2800" b="1" dirty="0"/>
              <a:t>parlato</a:t>
            </a:r>
            <a:r>
              <a:rPr lang="it-IT" sz="2800" dirty="0"/>
              <a:t>.</a:t>
            </a:r>
          </a:p>
          <a:p>
            <a:pPr algn="just"/>
            <a:r>
              <a:rPr lang="it-IT" sz="2800" dirty="0"/>
              <a:t>L’Ariosto teatrale è diverso da quello dell’</a:t>
            </a:r>
            <a:r>
              <a:rPr lang="it-IT" sz="2800" i="1" dirty="0"/>
              <a:t>Orlando furioso</a:t>
            </a:r>
            <a:r>
              <a:rPr lang="it-IT" sz="2800" dirty="0"/>
              <a:t>; Machiavelli sceglie di scrivere nel fiorentino del suo tempo </a:t>
            </a:r>
            <a:r>
              <a:rPr lang="it-IT" sz="2800" i="1" dirty="0"/>
              <a:t>(</a:t>
            </a:r>
            <a:r>
              <a:rPr lang="it-IT" sz="2800" i="1" dirty="0" err="1"/>
              <a:t>el</a:t>
            </a:r>
            <a:r>
              <a:rPr lang="it-IT" sz="2800" dirty="0"/>
              <a:t>, </a:t>
            </a:r>
            <a:r>
              <a:rPr lang="it-IT" sz="2800" i="1" dirty="0" err="1"/>
              <a:t>dua</a:t>
            </a:r>
            <a:r>
              <a:rPr lang="it-IT" sz="2800" i="1" dirty="0"/>
              <a:t>, </a:t>
            </a:r>
            <a:r>
              <a:rPr lang="it-IT" sz="2800" i="1" dirty="0" err="1"/>
              <a:t>arebbe</a:t>
            </a:r>
            <a:r>
              <a:rPr lang="it-IT" sz="2800" i="1" dirty="0"/>
              <a:t> </a:t>
            </a:r>
            <a:r>
              <a:rPr lang="it-IT" sz="2800" dirty="0"/>
              <a:t>‘avrebbe’</a:t>
            </a:r>
            <a:r>
              <a:rPr lang="it-IT" sz="2800" i="1" dirty="0"/>
              <a:t>).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79827" y="534121"/>
            <a:ext cx="1107127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400" dirty="0"/>
              <a:t>LA LINGUA DEL TEATRO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79827" y="3140763"/>
            <a:ext cx="1128229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Tra Cinquecento e Seicento si sviluppa un teatro </a:t>
            </a:r>
            <a:r>
              <a:rPr lang="it-IT" sz="2800" b="1" dirty="0"/>
              <a:t>plurilingue</a:t>
            </a:r>
            <a:r>
              <a:rPr lang="it-IT" sz="2800" dirty="0"/>
              <a:t> e </a:t>
            </a:r>
            <a:r>
              <a:rPr lang="it-IT" sz="2800" b="1" dirty="0"/>
              <a:t>mistilingue</a:t>
            </a:r>
            <a:r>
              <a:rPr lang="it-IT" sz="2800" dirty="0"/>
              <a:t>: i personaggi usano dialetti diversi. Nella commedia </a:t>
            </a:r>
            <a:r>
              <a:rPr lang="it-IT" sz="2800" i="1" dirty="0"/>
              <a:t>Las </a:t>
            </a:r>
            <a:r>
              <a:rPr lang="it-IT" sz="2800" i="1" dirty="0" err="1"/>
              <a:t>Spagnolas</a:t>
            </a:r>
            <a:r>
              <a:rPr lang="it-IT" sz="2800" i="1" dirty="0"/>
              <a:t> </a:t>
            </a:r>
            <a:r>
              <a:rPr lang="it-IT" sz="2800" dirty="0"/>
              <a:t>di Andrea Calmo (1549) si parla bergamasco, veneziano, toscano, pavano, greco-veneto. In un autore come Ruzante c’è un contrasto (anche sociale) tra toscano e dialetto pavano. </a:t>
            </a:r>
          </a:p>
          <a:p>
            <a:pPr algn="just"/>
            <a:r>
              <a:rPr lang="it-IT" sz="2800" dirty="0"/>
              <a:t>Nel Seicento la </a:t>
            </a:r>
            <a:r>
              <a:rPr lang="it-IT" sz="2800" b="1" dirty="0"/>
              <a:t>Commedia dell’arte</a:t>
            </a:r>
            <a:r>
              <a:rPr lang="it-IT" sz="2800" dirty="0"/>
              <a:t> fisserà degli </a:t>
            </a:r>
            <a:r>
              <a:rPr lang="it-IT" sz="2800" b="1" dirty="0"/>
              <a:t>stereotipi</a:t>
            </a:r>
            <a:r>
              <a:rPr lang="it-IT" sz="2800" dirty="0"/>
              <a:t> anche linguistici: gli amanti usano il toscano, i servitori il bergamasco o il napoletano, il professore il bolognese o il latino, ecc. </a:t>
            </a:r>
          </a:p>
        </p:txBody>
      </p:sp>
    </p:spTree>
    <p:extLst>
      <p:ext uri="{BB962C8B-B14F-4D97-AF65-F5344CB8AC3E}">
        <p14:creationId xmlns:p14="http://schemas.microsoft.com/office/powerpoint/2010/main" val="414769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86598" y="548824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ALTRE FONTI DI LINGUA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1545" y="1321397"/>
            <a:ext cx="112424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Oltre alla letteratura alta, che si orienta su modelli del Trecento, esistono altri testi che ci danno informazioni sull’evoluzione dell’italiano. Ad esempio i </a:t>
            </a:r>
            <a:r>
              <a:rPr lang="it-IT" sz="2800" b="1" dirty="0"/>
              <a:t>resoconti di viaggio</a:t>
            </a:r>
            <a:r>
              <a:rPr lang="it-IT" sz="2800" dirty="0"/>
              <a:t>, che introducono in italiano una grande quantità di </a:t>
            </a:r>
            <a:r>
              <a:rPr lang="it-IT" sz="2800" b="1" dirty="0"/>
              <a:t>forestierismi</a:t>
            </a:r>
            <a:r>
              <a:rPr lang="it-IT" sz="2800" dirty="0"/>
              <a:t>. Il viaggiatore Francesco Carletti, tra Cinque e Seicento, usa per la prima volta in italiano parole come </a:t>
            </a:r>
            <a:r>
              <a:rPr lang="it-IT" sz="2800" i="1" dirty="0" err="1"/>
              <a:t>cochos</a:t>
            </a:r>
            <a:r>
              <a:rPr lang="it-IT" sz="2800" dirty="0"/>
              <a:t> ‘cocco’, </a:t>
            </a:r>
            <a:r>
              <a:rPr lang="it-IT" sz="2800" i="1" dirty="0"/>
              <a:t>patata,</a:t>
            </a:r>
            <a:r>
              <a:rPr lang="it-IT" sz="2800" dirty="0"/>
              <a:t> </a:t>
            </a:r>
            <a:r>
              <a:rPr lang="it-IT" sz="2800" i="1" dirty="0"/>
              <a:t>ananas, canoa, cacao</a:t>
            </a:r>
            <a:r>
              <a:rPr lang="it-IT" sz="2800" dirty="0"/>
              <a:t>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BEF1379-BA9E-4522-B780-240BC6ADF554}"/>
              </a:ext>
            </a:extLst>
          </p:cNvPr>
          <p:cNvSpPr txBox="1"/>
          <p:nvPr/>
        </p:nvSpPr>
        <p:spPr>
          <a:xfrm>
            <a:off x="391544" y="4125295"/>
            <a:ext cx="112424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Anche la lingua della predicazione si attiene ai canoni bembiani: mentre nel Quattrocento erano più vicini al parlato, i predicatori del Cinquecento, come il milanese </a:t>
            </a:r>
            <a:r>
              <a:rPr lang="it-IT" sz="2800" b="1" dirty="0"/>
              <a:t>Francesco </a:t>
            </a:r>
            <a:r>
              <a:rPr lang="it-IT" sz="2800" b="1" dirty="0" err="1"/>
              <a:t>Panigarola</a:t>
            </a:r>
            <a:r>
              <a:rPr lang="it-IT" sz="2800" dirty="0"/>
              <a:t>, si adeguano al fiorentino del Trecento (che </a:t>
            </a:r>
            <a:r>
              <a:rPr lang="it-IT" sz="2800" dirty="0" err="1"/>
              <a:t>Panigarola</a:t>
            </a:r>
            <a:r>
              <a:rPr lang="it-IT" sz="2800" dirty="0"/>
              <a:t> teorizza anche nel trattato </a:t>
            </a:r>
            <a:r>
              <a:rPr lang="it-IT" sz="2800" i="1" dirty="0"/>
              <a:t>Il predicatore</a:t>
            </a:r>
            <a:r>
              <a:rPr lang="it-IT" sz="2800" dirty="0"/>
              <a:t>). Si tratta di una predicazione colta e ricca di artifici retorici.</a:t>
            </a:r>
          </a:p>
        </p:txBody>
      </p:sp>
    </p:spTree>
    <p:extLst>
      <p:ext uri="{BB962C8B-B14F-4D97-AF65-F5344CB8AC3E}">
        <p14:creationId xmlns:p14="http://schemas.microsoft.com/office/powerpoint/2010/main" val="146909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86598" y="548824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Dopo le </a:t>
            </a:r>
            <a:r>
              <a:rPr lang="it-IT" sz="3600" i="1" dirty="0"/>
              <a:t>Prose</a:t>
            </a:r>
            <a:r>
              <a:rPr lang="it-IT" sz="3600" dirty="0"/>
              <a:t> di Bembo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391542" y="1510100"/>
            <a:ext cx="112424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Paradossalmente, la città nella quale le teorie di Bembo trovano maggiore resistenza ancora nel secondo Cinquecento è </a:t>
            </a:r>
            <a:r>
              <a:rPr lang="it-IT" sz="3000" b="1" dirty="0"/>
              <a:t>Firenze</a:t>
            </a:r>
            <a:r>
              <a:rPr lang="it-IT" sz="3000" dirty="0"/>
              <a:t>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91537" y="2693279"/>
            <a:ext cx="112424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volgare fiorentino è cambiato (ad es. si dice </a:t>
            </a:r>
            <a:r>
              <a:rPr lang="it-IT" sz="3000" i="1" dirty="0"/>
              <a:t>omo </a:t>
            </a:r>
            <a:r>
              <a:rPr lang="it-IT" sz="3000" dirty="0"/>
              <a:t>e non </a:t>
            </a:r>
            <a:r>
              <a:rPr lang="it-IT" sz="3000" i="1" dirty="0"/>
              <a:t>uomo</a:t>
            </a:r>
            <a:r>
              <a:rPr lang="it-IT" sz="3000" dirty="0"/>
              <a:t>, </a:t>
            </a:r>
            <a:r>
              <a:rPr lang="it-IT" sz="3000" i="1" dirty="0" err="1"/>
              <a:t>stiacchiare</a:t>
            </a:r>
            <a:r>
              <a:rPr lang="it-IT" sz="3000" i="1" dirty="0"/>
              <a:t> </a:t>
            </a:r>
            <a:r>
              <a:rPr lang="it-IT" sz="3000" dirty="0"/>
              <a:t>e non </a:t>
            </a:r>
            <a:r>
              <a:rPr lang="it-IT" sz="3000" i="1" dirty="0"/>
              <a:t>schiacciare</a:t>
            </a:r>
            <a:r>
              <a:rPr lang="it-IT" sz="3000" dirty="0"/>
              <a:t>) e non è più quello delle Tre Corone; la lingua di Machiavelli o di Guicciardini è molto diversa: i fiorentini non accettano di aver perso il primato.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91538" y="4779700"/>
            <a:ext cx="112424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La teoria bembiana verrà accettata a Firenze grazie a </a:t>
            </a:r>
            <a:r>
              <a:rPr lang="it-IT" sz="3000" b="1" dirty="0"/>
              <a:t>Benedetto Varchi</a:t>
            </a:r>
            <a:r>
              <a:rPr lang="it-IT" sz="3000" dirty="0"/>
              <a:t>.</a:t>
            </a:r>
          </a:p>
          <a:p>
            <a:pPr algn="just"/>
            <a:r>
              <a:rPr lang="it-IT" sz="3000" dirty="0"/>
              <a:t>Nell’</a:t>
            </a:r>
            <a:r>
              <a:rPr lang="it-IT" sz="3000" i="1" dirty="0"/>
              <a:t>Ercolano</a:t>
            </a:r>
            <a:r>
              <a:rPr lang="it-IT" sz="3000" dirty="0"/>
              <a:t> (1570) ripropone il modello bembiano ma accosta al fiorentino del Trecento l’elemento del toscano popolare, anche contemporaneo (di fatto è un tradimento dell’idea di Bembo).</a:t>
            </a:r>
          </a:p>
        </p:txBody>
      </p:sp>
    </p:spTree>
    <p:extLst>
      <p:ext uri="{BB962C8B-B14F-4D97-AF65-F5344CB8AC3E}">
        <p14:creationId xmlns:p14="http://schemas.microsoft.com/office/powerpoint/2010/main" val="178108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786614" y="418552"/>
            <a:ext cx="1077585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400" dirty="0"/>
              <a:t>L’ACCADEMIA DELLA CRUSCA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C0ED1C-764C-491D-875E-4EAC6002229C}"/>
              </a:ext>
            </a:extLst>
          </p:cNvPr>
          <p:cNvSpPr txBox="1"/>
          <p:nvPr/>
        </p:nvSpPr>
        <p:spPr>
          <a:xfrm>
            <a:off x="263757" y="2484499"/>
            <a:ext cx="117348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nome è scelto per </a:t>
            </a:r>
            <a:r>
              <a:rPr lang="it-IT" sz="3000" b="1" dirty="0"/>
              <a:t>antifrasi </a:t>
            </a:r>
            <a:r>
              <a:rPr lang="it-IT" sz="3000" dirty="0"/>
              <a:t>(come per l’Accademia degli Intronati): la crusca è la parte peggiore, lo scarto del frumento. L’Accademia vuole selezionare il meglio della lingua </a:t>
            </a:r>
            <a:r>
              <a:rPr lang="it-IT" sz="3000" i="1" dirty="0"/>
              <a:t>(il più bel fior ne coglie).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6680871-D563-48E2-8D86-DBDB3BEF82C0}"/>
              </a:ext>
            </a:extLst>
          </p:cNvPr>
          <p:cNvSpPr txBox="1"/>
          <p:nvPr/>
        </p:nvSpPr>
        <p:spPr>
          <a:xfrm>
            <a:off x="307137" y="4359020"/>
            <a:ext cx="117348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L’anno successivo entra nell’accademia </a:t>
            </a:r>
            <a:r>
              <a:rPr lang="it-IT" sz="3000" b="1" dirty="0"/>
              <a:t>Leonardo Salviati</a:t>
            </a:r>
            <a:r>
              <a:rPr lang="it-IT" sz="3000" dirty="0"/>
              <a:t>, con interessi filologici. Salviati diviene noto per la polemica con Torquato </a:t>
            </a:r>
            <a:r>
              <a:rPr lang="it-IT" sz="3000" b="1" dirty="0"/>
              <a:t>Tasso</a:t>
            </a:r>
            <a:r>
              <a:rPr lang="it-IT" sz="3000" dirty="0"/>
              <a:t>: accusa la </a:t>
            </a:r>
            <a:r>
              <a:rPr lang="it-IT" sz="3000" i="1" dirty="0"/>
              <a:t>Gerusalemme liberata </a:t>
            </a:r>
            <a:r>
              <a:rPr lang="it-IT" sz="3000" dirty="0"/>
              <a:t>di oscurità, di fare uso eccessivo di latinismi e di non rispettare il canone bembiano (diversamente da Ariosto).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34773CF-1857-4953-A2EA-D2D5538C3D49}"/>
              </a:ext>
            </a:extLst>
          </p:cNvPr>
          <p:cNvSpPr txBox="1"/>
          <p:nvPr/>
        </p:nvSpPr>
        <p:spPr>
          <a:xfrm>
            <a:off x="263757" y="1164909"/>
            <a:ext cx="1173480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800" dirty="0"/>
          </a:p>
          <a:p>
            <a:pPr algn="just"/>
            <a:r>
              <a:rPr lang="it-IT" sz="3000" dirty="0"/>
              <a:t>Il Cinquecento è il secolo delle Accademie: tra queste, nel </a:t>
            </a:r>
            <a:r>
              <a:rPr lang="it-IT" sz="3000" b="1" dirty="0"/>
              <a:t>1582</a:t>
            </a:r>
            <a:r>
              <a:rPr lang="it-IT" sz="3000" dirty="0"/>
              <a:t> nasce a </a:t>
            </a:r>
            <a:r>
              <a:rPr lang="it-IT" sz="3000" b="1" dirty="0"/>
              <a:t>Firenze</a:t>
            </a:r>
            <a:r>
              <a:rPr lang="it-IT" sz="3000" dirty="0"/>
              <a:t> anche l’Accademia della Crusca.</a:t>
            </a:r>
          </a:p>
        </p:txBody>
      </p:sp>
    </p:spTree>
    <p:extLst>
      <p:ext uri="{BB962C8B-B14F-4D97-AF65-F5344CB8AC3E}">
        <p14:creationId xmlns:p14="http://schemas.microsoft.com/office/powerpoint/2010/main" val="333678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F425D78-F1B0-4C56-A66C-4A6F85D8F45F}"/>
              </a:ext>
            </a:extLst>
          </p:cNvPr>
          <p:cNvSpPr txBox="1"/>
          <p:nvPr/>
        </p:nvSpPr>
        <p:spPr>
          <a:xfrm>
            <a:off x="452658" y="227993"/>
            <a:ext cx="107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/>
              <a:t>IL VOCABOLARIO DELLA CRUSCA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9C0ED1C-764C-491D-875E-4EAC6002229C}"/>
              </a:ext>
            </a:extLst>
          </p:cNvPr>
          <p:cNvSpPr txBox="1"/>
          <p:nvPr/>
        </p:nvSpPr>
        <p:spPr>
          <a:xfrm>
            <a:off x="263757" y="1916427"/>
            <a:ext cx="117348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Salviati muore nel 1589, ma fa in tempo a </a:t>
            </a:r>
            <a:r>
              <a:rPr lang="it-IT" sz="2800" b="1" dirty="0"/>
              <a:t>progettare il vocabolario</a:t>
            </a:r>
            <a:r>
              <a:rPr lang="it-IT" sz="2800" dirty="0"/>
              <a:t>, che verrà realizzato negli anni successivi dagli accademici.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6680871-D563-48E2-8D86-DBDB3BEF82C0}"/>
              </a:ext>
            </a:extLst>
          </p:cNvPr>
          <p:cNvSpPr txBox="1"/>
          <p:nvPr/>
        </p:nvSpPr>
        <p:spPr>
          <a:xfrm>
            <a:off x="263757" y="2870534"/>
            <a:ext cx="117348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mancanza di una figura di spicco fa sì che il vocabolario sia un’opera </a:t>
            </a:r>
            <a:r>
              <a:rPr lang="it-IT" sz="2800" b="1" dirty="0"/>
              <a:t>collettiva</a:t>
            </a:r>
            <a:r>
              <a:rPr lang="it-IT" sz="2800" dirty="0"/>
              <a:t>, a cui lavorano tutti i 50 accademici presenti in quel momento.</a:t>
            </a:r>
          </a:p>
          <a:p>
            <a:pPr algn="just"/>
            <a:r>
              <a:rPr lang="it-IT" sz="2800" dirty="0"/>
              <a:t>In assenza di finanziamenti, i cruscanti devono far stampare l’opera a Venezia (non a Firenze, come vorrebbero)</a:t>
            </a:r>
            <a:r>
              <a:rPr lang="it-IT" sz="2800" b="1" dirty="0"/>
              <a:t> </a:t>
            </a:r>
            <a:r>
              <a:rPr lang="it-IT" sz="2800" dirty="0"/>
              <a:t>nel</a:t>
            </a:r>
            <a:r>
              <a:rPr lang="it-IT" sz="2800" b="1" dirty="0"/>
              <a:t> 1612</a:t>
            </a:r>
            <a:r>
              <a:rPr lang="it-IT" sz="2800" dirty="0"/>
              <a:t>. La prima edizione è in un solo volume (nel tempo la mole crescerà).</a:t>
            </a:r>
          </a:p>
          <a:p>
            <a:pPr algn="just"/>
            <a:r>
              <a:rPr lang="it-IT" sz="2800" dirty="0"/>
              <a:t>L’opera è un tesoro del fiorentino del Trecento, ma cerca di documentare attraverso autori antichi anche parole del fiorentino vivo, per sottolineare la continuità tra antico e moderno </a:t>
            </a:r>
            <a:r>
              <a:rPr lang="it-IT" sz="2800" i="1" dirty="0"/>
              <a:t>(uguanno </a:t>
            </a:r>
            <a:r>
              <a:rPr lang="it-IT" sz="2800" dirty="0"/>
              <a:t>‘quest’anno’, </a:t>
            </a:r>
            <a:r>
              <a:rPr lang="it-IT" sz="2800" i="1" dirty="0" err="1"/>
              <a:t>brobbrio</a:t>
            </a:r>
            <a:r>
              <a:rPr lang="it-IT" sz="2800" i="1" dirty="0"/>
              <a:t> </a:t>
            </a:r>
            <a:r>
              <a:rPr lang="it-IT" sz="2800" dirty="0"/>
              <a:t>‘vergogna’</a:t>
            </a:r>
            <a:r>
              <a:rPr lang="it-IT" sz="2800" i="1" dirty="0"/>
              <a:t>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34773CF-1857-4953-A2EA-D2D5538C3D49}"/>
              </a:ext>
            </a:extLst>
          </p:cNvPr>
          <p:cNvSpPr txBox="1"/>
          <p:nvPr/>
        </p:nvSpPr>
        <p:spPr>
          <a:xfrm>
            <a:off x="307136" y="985729"/>
            <a:ext cx="117348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Salviati non è fedele al </a:t>
            </a:r>
            <a:r>
              <a:rPr lang="it-IT" sz="2800" dirty="0" err="1"/>
              <a:t>bembismo</a:t>
            </a:r>
            <a:r>
              <a:rPr lang="it-IT" sz="2800" dirty="0"/>
              <a:t> originario ma alla sua rilettura fatta da Varchi (le tre Corone ma anche qualche toscanismo popolare moderno).</a:t>
            </a:r>
          </a:p>
        </p:txBody>
      </p:sp>
    </p:spTree>
    <p:extLst>
      <p:ext uri="{BB962C8B-B14F-4D97-AF65-F5344CB8AC3E}">
        <p14:creationId xmlns:p14="http://schemas.microsoft.com/office/powerpoint/2010/main" val="3591459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/>
              <a:t>LE CRITICHE AL VOCABOLARIO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850B8E-2C52-4744-AB46-D7658F3E2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4" y="1083212"/>
            <a:ext cx="11831223" cy="9566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000" dirty="0"/>
              <a:t>Il Vocabolario si impone subito come autorità linguistica, e l’ondata di polemiche che suscita ne è una testimonianza.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4FBF6C29-0005-42F3-BD8D-FAC2357318CB}"/>
              </a:ext>
            </a:extLst>
          </p:cNvPr>
          <p:cNvSpPr txBox="1">
            <a:spLocks/>
          </p:cNvSpPr>
          <p:nvPr/>
        </p:nvSpPr>
        <p:spPr>
          <a:xfrm>
            <a:off x="506436" y="3106396"/>
            <a:ext cx="11685563" cy="3751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3200" dirty="0"/>
          </a:p>
          <a:p>
            <a:pPr>
              <a:buFontTx/>
              <a:buChar char="-"/>
            </a:pPr>
            <a:endParaRPr lang="it-IT" sz="3200" dirty="0"/>
          </a:p>
          <a:p>
            <a:pPr>
              <a:buFontTx/>
              <a:buChar char="-"/>
            </a:pPr>
            <a:endParaRPr lang="it-IT" sz="32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A93CF22-B2DC-4700-8437-67745B097D0C}"/>
              </a:ext>
            </a:extLst>
          </p:cNvPr>
          <p:cNvSpPr txBox="1"/>
          <p:nvPr/>
        </p:nvSpPr>
        <p:spPr>
          <a:xfrm>
            <a:off x="281354" y="2090733"/>
            <a:ext cx="1166211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000" dirty="0"/>
              <a:t>Il primo avversario della Crusca è </a:t>
            </a:r>
            <a:r>
              <a:rPr lang="it-IT" sz="3000" b="1" dirty="0"/>
              <a:t>Paolo Beni</a:t>
            </a:r>
            <a:r>
              <a:rPr lang="it-IT" sz="3000" dirty="0"/>
              <a:t>, padovano, che già nel 1612 pubblica il trattato </a:t>
            </a:r>
            <a:r>
              <a:rPr lang="it-IT" sz="3000" b="1" i="1" dirty="0" err="1"/>
              <a:t>Anticrusca</a:t>
            </a:r>
            <a:r>
              <a:rPr lang="it-IT" sz="3000" dirty="0"/>
              <a:t>.</a:t>
            </a:r>
          </a:p>
          <a:p>
            <a:endParaRPr lang="it-IT" sz="10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Critica soprattutto l’</a:t>
            </a:r>
            <a:r>
              <a:rPr lang="it-IT" sz="3000" b="1" dirty="0"/>
              <a:t>arcaismo</a:t>
            </a:r>
            <a:r>
              <a:rPr lang="it-IT" sz="3000" dirty="0"/>
              <a:t> della Crusca, contrapponendo modelli moderni (tra cui Tasso).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In particolare, critica la prosa di Boccaccio (forme uscite dall’uso, sintassi irregolare, elementi plebei).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In linea con la teoria cortigiana del Cinquecento, auspica una valorizzazione di un patrimonio comune, </a:t>
            </a:r>
            <a:r>
              <a:rPr lang="it-IT" sz="3000" b="1" dirty="0"/>
              <a:t>non solo fiorentino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049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/>
              <a:t>LE CRITICHE AL VOCABOLARIO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850B8E-2C52-4744-AB46-D7658F3E2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4" y="1083212"/>
            <a:ext cx="11831223" cy="95660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it-IT" sz="3000" dirty="0"/>
              <a:t>Altro avversario della Crusca è il modenese </a:t>
            </a:r>
            <a:r>
              <a:rPr lang="it-IT" sz="3000" b="1" dirty="0"/>
              <a:t>Alessandro</a:t>
            </a:r>
            <a:r>
              <a:rPr lang="it-IT" sz="3000" dirty="0"/>
              <a:t> </a:t>
            </a:r>
            <a:r>
              <a:rPr lang="it-IT" sz="3000" b="1" dirty="0"/>
              <a:t>Tassoni</a:t>
            </a:r>
            <a:r>
              <a:rPr lang="it-IT" sz="3000" dirty="0"/>
              <a:t>.</a:t>
            </a:r>
          </a:p>
          <a:p>
            <a:pPr marL="0" indent="0" algn="just">
              <a:buNone/>
            </a:pPr>
            <a:r>
              <a:rPr lang="it-IT" sz="3000" dirty="0"/>
              <a:t>Non scrive un trattato specifico, ma in diverse opere attacca la Crusca.</a:t>
            </a:r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4FBF6C29-0005-42F3-BD8D-FAC2357318CB}"/>
              </a:ext>
            </a:extLst>
          </p:cNvPr>
          <p:cNvSpPr txBox="1">
            <a:spLocks/>
          </p:cNvSpPr>
          <p:nvPr/>
        </p:nvSpPr>
        <p:spPr>
          <a:xfrm>
            <a:off x="506436" y="3106396"/>
            <a:ext cx="11685563" cy="3751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3200" dirty="0"/>
          </a:p>
          <a:p>
            <a:pPr>
              <a:buFontTx/>
              <a:buChar char="-"/>
            </a:pPr>
            <a:endParaRPr lang="it-IT" sz="3200" dirty="0"/>
          </a:p>
          <a:p>
            <a:pPr>
              <a:buFontTx/>
              <a:buChar char="-"/>
            </a:pPr>
            <a:endParaRPr lang="it-IT" sz="32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A93CF22-B2DC-4700-8437-67745B097D0C}"/>
              </a:ext>
            </a:extLst>
          </p:cNvPr>
          <p:cNvSpPr txBox="1"/>
          <p:nvPr/>
        </p:nvSpPr>
        <p:spPr>
          <a:xfrm>
            <a:off x="281354" y="2090733"/>
            <a:ext cx="1166211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Nei suoi </a:t>
            </a:r>
            <a:r>
              <a:rPr lang="it-IT" sz="3000" i="1" dirty="0"/>
              <a:t>Pensieri</a:t>
            </a:r>
            <a:r>
              <a:rPr lang="it-IT" sz="3000" dirty="0"/>
              <a:t> ironizza sull’</a:t>
            </a:r>
            <a:r>
              <a:rPr lang="it-IT" sz="3000" b="1" dirty="0"/>
              <a:t>arcaismo</a:t>
            </a:r>
            <a:r>
              <a:rPr lang="it-IT" sz="3000" dirty="0"/>
              <a:t> della Crusca immaginando un segretario di una cancelleria che inizi una lettera così: «Quantunque volte meco pensando riguardo…».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Propone di adottare espedienti grafici per indicare al lettore le </a:t>
            </a:r>
            <a:r>
              <a:rPr lang="it-IT" sz="3000" b="1" dirty="0"/>
              <a:t>voci antiche</a:t>
            </a:r>
            <a:r>
              <a:rPr lang="it-IT" sz="3000" dirty="0"/>
              <a:t> e quelle da evitare.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Critica l’inclusione di scrittori </a:t>
            </a:r>
            <a:r>
              <a:rPr lang="it-IT" sz="3000" b="1" dirty="0"/>
              <a:t>minori e minimi </a:t>
            </a:r>
            <a:r>
              <a:rPr lang="it-IT" sz="3000" dirty="0"/>
              <a:t>negli spogli.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Critica il dominio di Firenze e propone come modello l’uso linguistico di </a:t>
            </a:r>
            <a:r>
              <a:rPr lang="it-IT" sz="3000" b="1" dirty="0"/>
              <a:t>Roma</a:t>
            </a:r>
            <a:r>
              <a:rPr lang="it-IT" sz="3000" dirty="0"/>
              <a:t>, dove aveva abitato: mescolanza di voci di origine diversa (romanesco di seconda fase).</a:t>
            </a:r>
          </a:p>
        </p:txBody>
      </p:sp>
    </p:spTree>
    <p:extLst>
      <p:ext uri="{BB962C8B-B14F-4D97-AF65-F5344CB8AC3E}">
        <p14:creationId xmlns:p14="http://schemas.microsoft.com/office/powerpoint/2010/main" val="241438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93E707-8469-40FB-87C7-B3A2DD738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81"/>
            <a:ext cx="10515600" cy="999441"/>
          </a:xfrm>
        </p:spPr>
        <p:txBody>
          <a:bodyPr>
            <a:normAutofit/>
          </a:bodyPr>
          <a:lstStyle/>
          <a:p>
            <a:pPr algn="ctr"/>
            <a:r>
              <a:rPr lang="it-IT" sz="3400" b="1" dirty="0"/>
              <a:t>LE CRITICHE AL VOCABOLARIO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1850B8E-2C52-4744-AB46-D7658F3E2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941" y="1083212"/>
            <a:ext cx="11927058" cy="140677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3000" dirty="0"/>
              <a:t>Un altro avversario della Crusca scrive il suo trattato alcun anni più tardi: si tratta del gesuita ferrarese </a:t>
            </a:r>
            <a:r>
              <a:rPr lang="it-IT" sz="3000" b="1" dirty="0"/>
              <a:t>Daniello Bartoli</a:t>
            </a:r>
            <a:r>
              <a:rPr lang="it-IT" sz="3000" dirty="0"/>
              <a:t>, </a:t>
            </a:r>
            <a:r>
              <a:rPr lang="it-IT" sz="3000" b="1" i="1" dirty="0"/>
              <a:t>Il torto e il diritto del non si può </a:t>
            </a:r>
            <a:r>
              <a:rPr lang="it-IT" sz="3000" dirty="0"/>
              <a:t>(1655).</a:t>
            </a:r>
          </a:p>
          <a:p>
            <a:pPr marL="0" indent="0" algn="just">
              <a:buNone/>
            </a:pPr>
            <a:endParaRPr lang="it-IT" sz="3000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4FBF6C29-0005-42F3-BD8D-FAC2357318CB}"/>
              </a:ext>
            </a:extLst>
          </p:cNvPr>
          <p:cNvSpPr txBox="1">
            <a:spLocks/>
          </p:cNvSpPr>
          <p:nvPr/>
        </p:nvSpPr>
        <p:spPr>
          <a:xfrm>
            <a:off x="506436" y="3106396"/>
            <a:ext cx="11685563" cy="37516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it-IT" sz="3200" dirty="0"/>
          </a:p>
          <a:p>
            <a:pPr>
              <a:buFontTx/>
              <a:buChar char="-"/>
            </a:pPr>
            <a:endParaRPr lang="it-IT" sz="3200" dirty="0"/>
          </a:p>
          <a:p>
            <a:pPr>
              <a:buFontTx/>
              <a:buChar char="-"/>
            </a:pPr>
            <a:endParaRPr lang="it-IT" sz="32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79B52EB-679A-4841-9030-590EB5B98C8F}"/>
              </a:ext>
            </a:extLst>
          </p:cNvPr>
          <p:cNvSpPr txBox="1"/>
          <p:nvPr/>
        </p:nvSpPr>
        <p:spPr>
          <a:xfrm>
            <a:off x="264941" y="2672863"/>
            <a:ext cx="11706665" cy="3446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Non è una polemica diretta, ma una dimostrazione del fatto che l’atteggiamento netto dei grammatici è inopportuno.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Bartoli esamina i testi del Trecento e osserva che anche lì si trovano le </a:t>
            </a:r>
            <a:r>
              <a:rPr lang="it-IT" sz="3000" b="1" dirty="0"/>
              <a:t>oscillazioni</a:t>
            </a:r>
            <a:r>
              <a:rPr lang="it-IT" sz="3000" dirty="0"/>
              <a:t> che la Crusca non tollera: ad es. in Giovanni e Matteo Villani, autori presi a modello, si trova sia </a:t>
            </a:r>
            <a:r>
              <a:rPr lang="it-IT" sz="3000" i="1" dirty="0"/>
              <a:t>il carcere</a:t>
            </a:r>
            <a:r>
              <a:rPr lang="it-IT" sz="3000" dirty="0"/>
              <a:t> sia </a:t>
            </a:r>
            <a:r>
              <a:rPr lang="it-IT" sz="3000" i="1" dirty="0"/>
              <a:t>la carcere</a:t>
            </a:r>
            <a:r>
              <a:rPr lang="it-IT" sz="3000" dirty="0"/>
              <a:t>, mentre il Vocabolario ammette solo il maschile.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it-IT" sz="3000" dirty="0"/>
              <a:t>Il grammatico deve usare con </a:t>
            </a:r>
            <a:r>
              <a:rPr lang="it-IT" sz="3000" b="1" dirty="0"/>
              <a:t>cautela</a:t>
            </a:r>
            <a:r>
              <a:rPr lang="it-IT" sz="3000" dirty="0"/>
              <a:t> il </a:t>
            </a:r>
            <a:r>
              <a:rPr lang="it-IT" sz="3000" b="1" dirty="0"/>
              <a:t>diritto di condanna e di veto</a:t>
            </a:r>
            <a:r>
              <a:rPr lang="it-IT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321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7FB81AA5-2A2C-455C-AF1C-DCDCD35338C2}"/>
</file>

<file path=customXml/itemProps2.xml><?xml version="1.0" encoding="utf-8"?>
<ds:datastoreItem xmlns:ds="http://schemas.openxmlformats.org/officeDocument/2006/customXml" ds:itemID="{27B7451F-B5D7-47B1-BABA-3824F0973334}"/>
</file>

<file path=customXml/itemProps3.xml><?xml version="1.0" encoding="utf-8"?>
<ds:datastoreItem xmlns:ds="http://schemas.openxmlformats.org/officeDocument/2006/customXml" ds:itemID="{8505A506-5BBA-4525-A262-976B0459ECC8}"/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1002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LE CRITICHE AL VOCABOLARIO</vt:lpstr>
      <vt:lpstr>LE CRITICHE AL VOCABOLARIO</vt:lpstr>
      <vt:lpstr>LE CRITICHE AL VOCABOLARIO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44</cp:revision>
  <dcterms:created xsi:type="dcterms:W3CDTF">2017-03-09T18:13:56Z</dcterms:created>
  <dcterms:modified xsi:type="dcterms:W3CDTF">2020-10-30T07:47:59Z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