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0" r:id="rId3"/>
    <p:sldId id="279" r:id="rId4"/>
    <p:sldId id="261" r:id="rId5"/>
    <p:sldId id="278" r:id="rId6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11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ustomXml" Target="../customXml/item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560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78987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696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7430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888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3630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71056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3341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093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93539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81261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209094-8D7C-460E-A5FE-3D6969FA53F7}" type="datetimeFigureOut">
              <a:rPr lang="it-IT" smtClean="0"/>
              <a:t>06/11/2021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04946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79827" y="1171430"/>
            <a:ext cx="1135262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Nella prosa e nel teatro di </a:t>
            </a:r>
            <a:r>
              <a:rPr lang="it-IT" sz="3000" b="1" dirty="0"/>
              <a:t>Pirandello</a:t>
            </a:r>
            <a:r>
              <a:rPr lang="it-IT" sz="3000" dirty="0"/>
              <a:t> si rappresenta l’uso medio, quotidiano, contrario all’</a:t>
            </a:r>
            <a:r>
              <a:rPr lang="it-IT" sz="3000" dirty="0" err="1"/>
              <a:t>aulicità</a:t>
            </a:r>
            <a:r>
              <a:rPr lang="it-IT" sz="3000" dirty="0"/>
              <a:t> dannunziana. Molto frequente è la riproduzione del parlato, soprattutto attraverso i segnali discorsivi (avverbi o frasi che servono a gestire l’interazione dialogica, come </a:t>
            </a:r>
            <a:r>
              <a:rPr lang="it-IT" sz="3000" i="1" dirty="0"/>
              <a:t>ah sì</a:t>
            </a:r>
            <a:r>
              <a:rPr lang="it-IT" sz="3000" dirty="0"/>
              <a:t>, </a:t>
            </a:r>
            <a:r>
              <a:rPr lang="it-IT" sz="3000" i="1" dirty="0"/>
              <a:t>eh via</a:t>
            </a:r>
            <a:r>
              <a:rPr lang="it-IT" sz="3000" dirty="0"/>
              <a:t>, </a:t>
            </a:r>
            <a:r>
              <a:rPr lang="it-IT" sz="3000" i="1" dirty="0"/>
              <a:t>è vero</a:t>
            </a:r>
            <a:r>
              <a:rPr lang="it-IT" sz="3000" dirty="0"/>
              <a:t>, </a:t>
            </a:r>
            <a:r>
              <a:rPr lang="it-IT" sz="3000" i="1" dirty="0"/>
              <a:t>si sa</a:t>
            </a:r>
            <a:r>
              <a:rPr lang="it-IT" sz="3000" dirty="0"/>
              <a:t>, </a:t>
            </a:r>
            <a:r>
              <a:rPr lang="it-IT" sz="3000" i="1" dirty="0"/>
              <a:t>figurarsi</a:t>
            </a:r>
            <a:r>
              <a:rPr lang="it-IT" sz="3000" dirty="0"/>
              <a:t>).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79827" y="481773"/>
            <a:ext cx="110712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LINGUA LETTERARIA DEL PRIMO NOVECENTO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44CA1F5F-6C78-4B35-8D66-D68E9AAAA387}"/>
              </a:ext>
            </a:extLst>
          </p:cNvPr>
          <p:cNvSpPr txBox="1"/>
          <p:nvPr/>
        </p:nvSpPr>
        <p:spPr>
          <a:xfrm>
            <a:off x="379827" y="3596420"/>
            <a:ext cx="1135262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Anche </a:t>
            </a:r>
            <a:r>
              <a:rPr lang="it-IT" sz="3000" b="1" dirty="0"/>
              <a:t>Svevo</a:t>
            </a:r>
            <a:r>
              <a:rPr lang="it-IT" sz="3000" dirty="0"/>
              <a:t> si orienta verso un tono colloquiale, non aulico. Sono note le difficoltà di Svevo a usare l’italiano di base toscana: da triestino ha difficoltà nella scelta dell’ausiliare (</a:t>
            </a:r>
            <a:r>
              <a:rPr lang="it-IT" sz="3000" i="1" dirty="0"/>
              <a:t>avere/essere</a:t>
            </a:r>
            <a:r>
              <a:rPr lang="it-IT" sz="3000" dirty="0"/>
              <a:t>) e delle preposizioni (</a:t>
            </a:r>
            <a:r>
              <a:rPr lang="it-IT" sz="3000" i="1" dirty="0"/>
              <a:t>pronto di divedere</a:t>
            </a:r>
            <a:r>
              <a:rPr lang="it-IT" sz="3000" dirty="0"/>
              <a:t> invece di </a:t>
            </a:r>
            <a:r>
              <a:rPr lang="it-IT" sz="3000" i="1" dirty="0"/>
              <a:t>pronto a</a:t>
            </a:r>
            <a:r>
              <a:rPr lang="it-IT" sz="3000" dirty="0"/>
              <a:t>).</a:t>
            </a:r>
            <a:endParaRPr lang="it-IT" sz="3000" i="1" dirty="0"/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C8FEF5CE-48DF-41E1-B661-AA883C542C23}"/>
              </a:ext>
            </a:extLst>
          </p:cNvPr>
          <p:cNvSpPr txBox="1"/>
          <p:nvPr/>
        </p:nvSpPr>
        <p:spPr>
          <a:xfrm>
            <a:off x="379827" y="5626627"/>
            <a:ext cx="1147923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b="1" dirty="0"/>
              <a:t>Gadda</a:t>
            </a:r>
            <a:r>
              <a:rPr lang="it-IT" sz="3000" dirty="0"/>
              <a:t> dà vita a un complesso multilinguismo con effetti espressionistici, mescolando lingua letteraria e dialetti (romanesco, molisano, </a:t>
            </a:r>
            <a:r>
              <a:rPr lang="it-IT" sz="3000"/>
              <a:t>milanese).</a:t>
            </a:r>
            <a:endParaRPr lang="it-IT" sz="3000" i="1" dirty="0"/>
          </a:p>
        </p:txBody>
      </p:sp>
    </p:spTree>
    <p:extLst>
      <p:ext uri="{BB962C8B-B14F-4D97-AF65-F5344CB8AC3E}">
        <p14:creationId xmlns:p14="http://schemas.microsoft.com/office/powerpoint/2010/main" val="871743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5" grpId="0"/>
      <p:bldP spid="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79826" y="1284201"/>
            <a:ext cx="11437035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Una nuova questione della lingua è sollevata nel </a:t>
            </a:r>
            <a:r>
              <a:rPr lang="it-IT" sz="3000" b="1" dirty="0"/>
              <a:t>1964</a:t>
            </a:r>
            <a:r>
              <a:rPr lang="it-IT" sz="3000" dirty="0"/>
              <a:t> da Pier Paolo Pasolini, secondo il quale la cultura industriale ha creato un nuovo italiano, imposto dalla borghesia alle classi subalterne. </a:t>
            </a:r>
          </a:p>
          <a:p>
            <a:pPr algn="just"/>
            <a:r>
              <a:rPr lang="it-IT" sz="3000" dirty="0"/>
              <a:t>Un italiano più grigio che sopprime la vitalità dei dialetti ed è caratterizzato da </a:t>
            </a:r>
            <a:r>
              <a:rPr lang="it-IT" sz="3000" b="1" dirty="0"/>
              <a:t>semplificazione sintattica</a:t>
            </a:r>
            <a:r>
              <a:rPr lang="it-IT" sz="3000" dirty="0"/>
              <a:t>, </a:t>
            </a:r>
            <a:r>
              <a:rPr lang="it-IT" sz="3000" b="1" dirty="0"/>
              <a:t>riduzione dei latinismi </a:t>
            </a:r>
            <a:r>
              <a:rPr lang="it-IT" sz="3000" dirty="0"/>
              <a:t>e prevalenza delle </a:t>
            </a:r>
            <a:r>
              <a:rPr lang="it-IT" sz="3000" b="1" dirty="0"/>
              <a:t>voci</a:t>
            </a:r>
            <a:r>
              <a:rPr lang="it-IT" sz="3000" dirty="0"/>
              <a:t> </a:t>
            </a:r>
            <a:r>
              <a:rPr lang="it-IT" sz="3000" b="1" dirty="0"/>
              <a:t>tecniche</a:t>
            </a:r>
            <a:r>
              <a:rPr lang="it-IT" sz="3000" dirty="0"/>
              <a:t> su quelle letterarie.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79827" y="534121"/>
            <a:ext cx="110712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UNA NUOVA QUESTIONE DELLA LINGUA 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79826" y="4250272"/>
            <a:ext cx="11437035" cy="2323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900" dirty="0"/>
              <a:t>L’analisi di Pasolini è molto criticata, perché non sembra tener conto della nascita di realtà nuove, come l’</a:t>
            </a:r>
            <a:r>
              <a:rPr lang="it-IT" sz="2900" b="1" dirty="0"/>
              <a:t>italiano regionale</a:t>
            </a:r>
            <a:r>
              <a:rPr lang="it-IT" sz="2900" dirty="0"/>
              <a:t>, una mescolanza dei due codici e sminuisce l’importanza dell’unificazione linguistica.</a:t>
            </a:r>
          </a:p>
          <a:p>
            <a:pPr algn="just"/>
            <a:r>
              <a:rPr lang="it-IT" sz="2900" dirty="0"/>
              <a:t>Tuttavia Pasolini coglie la sempre più rapida diffusione dell’italofonia a scapito della dialettofonia e alcune tendenze dell’italiano contemporaneo. </a:t>
            </a:r>
            <a:endParaRPr lang="it-IT" sz="2900" i="1" dirty="0"/>
          </a:p>
        </p:txBody>
      </p:sp>
    </p:spTree>
    <p:extLst>
      <p:ext uri="{BB962C8B-B14F-4D97-AF65-F5344CB8AC3E}">
        <p14:creationId xmlns:p14="http://schemas.microsoft.com/office/powerpoint/2010/main" val="38731472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79827" y="1284201"/>
            <a:ext cx="11432346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Nel corso del Novecento si riduce fortemente l’</a:t>
            </a:r>
            <a:r>
              <a:rPr lang="it-IT" sz="3000" b="1" dirty="0"/>
              <a:t>analfabetismo</a:t>
            </a:r>
            <a:r>
              <a:rPr lang="it-IT" sz="3000" dirty="0"/>
              <a:t> (11% nel 1951, 8,3% nel 1961, 5,2% nel 1971). Anche la </a:t>
            </a:r>
            <a:r>
              <a:rPr lang="it-IT" sz="3000" b="1" dirty="0"/>
              <a:t>dialettofonia</a:t>
            </a:r>
            <a:r>
              <a:rPr lang="it-IT" sz="3000" dirty="0"/>
              <a:t> diminuisce rapidamente, e dipende molto dai contesti: nel 1974 gli italiani che usano sempre il dialetto sono il 51%, il 24% alterna </a:t>
            </a:r>
            <a:r>
              <a:rPr lang="it-IT" sz="3000" dirty="0" err="1"/>
              <a:t>it</a:t>
            </a:r>
            <a:r>
              <a:rPr lang="it-IT" sz="3000" dirty="0"/>
              <a:t>. e </a:t>
            </a:r>
            <a:r>
              <a:rPr lang="it-IT" sz="3000" dirty="0" err="1"/>
              <a:t>dial</a:t>
            </a:r>
            <a:r>
              <a:rPr lang="it-IT" sz="3000" dirty="0"/>
              <a:t>., il 25% usa solo l’italiano, ma con estranei aumenta la percentuale. 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79827" y="534121"/>
            <a:ext cx="110712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ITALIANO E DIALETTO NEL NOVECENTO 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79827" y="3684858"/>
            <a:ext cx="11071274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La distribuzione della dialettofonia non è omogenea:</a:t>
            </a:r>
          </a:p>
          <a:p>
            <a:pPr marL="514350" indent="-514350" algn="just">
              <a:buAutoNum type="arabicParenR"/>
            </a:pPr>
            <a:r>
              <a:rPr lang="it-IT" sz="3000" dirty="0"/>
              <a:t>Maggiore al Sud e nel Nord-Est; maggiore nelle campagne</a:t>
            </a:r>
          </a:p>
          <a:p>
            <a:pPr marL="514350" indent="-514350" algn="just">
              <a:buAutoNum type="arabicParenR"/>
            </a:pPr>
            <a:r>
              <a:rPr lang="it-IT" sz="3000" dirty="0"/>
              <a:t>Maggiore negli anziani </a:t>
            </a:r>
          </a:p>
          <a:p>
            <a:pPr marL="514350" indent="-514350" algn="just">
              <a:buAutoNum type="arabicParenR"/>
            </a:pPr>
            <a:r>
              <a:rPr lang="it-IT" sz="3000" dirty="0"/>
              <a:t>Maggiore nei ceti meno abbienti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E4A37FE1-D834-4720-84D7-EA44E1BC5218}"/>
              </a:ext>
            </a:extLst>
          </p:cNvPr>
          <p:cNvSpPr txBox="1"/>
          <p:nvPr/>
        </p:nvSpPr>
        <p:spPr>
          <a:xfrm>
            <a:off x="379827" y="5623850"/>
            <a:ext cx="1161991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C’è un’influenza reciproca: si sviluppa l’italiano regionale e il dialetto assume tratti dell’italiano (in siciliano per ‘vedovo’ da </a:t>
            </a:r>
            <a:r>
              <a:rPr lang="it-IT" sz="3000" i="1" dirty="0" err="1"/>
              <a:t>cattìu</a:t>
            </a:r>
            <a:r>
              <a:rPr lang="it-IT" sz="3000" i="1" dirty="0"/>
              <a:t> </a:t>
            </a:r>
            <a:r>
              <a:rPr lang="it-IT" sz="3000" dirty="0"/>
              <a:t>a </a:t>
            </a:r>
            <a:r>
              <a:rPr lang="it-IT" sz="3000" i="1" dirty="0" err="1"/>
              <a:t>vìduu</a:t>
            </a:r>
            <a:r>
              <a:rPr lang="it-IT" sz="30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1610596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98584" y="960877"/>
            <a:ext cx="11394831" cy="58631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Nel 1985 Francesco Sabatini parla di «italiano dell’uso medio», osservando che una serie di fenomeni sono ormai comuni nell’</a:t>
            </a:r>
            <a:r>
              <a:rPr lang="it-IT" sz="2800" b="1" dirty="0"/>
              <a:t>italiano parlato</a:t>
            </a:r>
            <a:r>
              <a:rPr lang="it-IT" sz="2800" dirty="0"/>
              <a:t>:</a:t>
            </a:r>
          </a:p>
          <a:p>
            <a:pPr algn="just"/>
            <a:r>
              <a:rPr lang="it-IT" sz="2900" dirty="0"/>
              <a:t>1) </a:t>
            </a:r>
            <a:r>
              <a:rPr lang="it-IT" sz="2900" i="1" dirty="0"/>
              <a:t>lui, lei, loro </a:t>
            </a:r>
            <a:r>
              <a:rPr lang="it-IT" sz="2900" dirty="0"/>
              <a:t>come soggetto</a:t>
            </a:r>
          </a:p>
          <a:p>
            <a:pPr algn="just"/>
            <a:r>
              <a:rPr lang="it-IT" sz="2900" dirty="0"/>
              <a:t>2) </a:t>
            </a:r>
            <a:r>
              <a:rPr lang="it-IT" sz="2900" i="1" dirty="0"/>
              <a:t>gli </a:t>
            </a:r>
            <a:r>
              <a:rPr lang="it-IT" sz="2900" dirty="0"/>
              <a:t>per </a:t>
            </a:r>
            <a:r>
              <a:rPr lang="it-IT" sz="2900" i="1" dirty="0"/>
              <a:t>le </a:t>
            </a:r>
            <a:r>
              <a:rPr lang="it-IT" sz="2900" dirty="0"/>
              <a:t> e </a:t>
            </a:r>
            <a:r>
              <a:rPr lang="it-IT" sz="2900" i="1" dirty="0"/>
              <a:t>loro</a:t>
            </a:r>
          </a:p>
          <a:p>
            <a:pPr algn="just"/>
            <a:r>
              <a:rPr lang="it-IT" sz="2900" dirty="0"/>
              <a:t>3) Diffusione di </a:t>
            </a:r>
            <a:r>
              <a:rPr lang="it-IT" sz="2900" i="1" dirty="0"/>
              <a:t>‘sto </a:t>
            </a:r>
            <a:r>
              <a:rPr lang="it-IT" sz="2900" dirty="0"/>
              <a:t>e </a:t>
            </a:r>
            <a:r>
              <a:rPr lang="it-IT" sz="2900" i="1" dirty="0"/>
              <a:t>‘sta </a:t>
            </a:r>
          </a:p>
          <a:p>
            <a:pPr algn="just"/>
            <a:r>
              <a:rPr lang="it-IT" sz="2900" dirty="0"/>
              <a:t>4) Ridondanza pronominale </a:t>
            </a:r>
            <a:r>
              <a:rPr lang="it-IT" sz="2900" i="1" dirty="0"/>
              <a:t>a me mi</a:t>
            </a:r>
          </a:p>
          <a:p>
            <a:pPr algn="just"/>
            <a:r>
              <a:rPr lang="it-IT" sz="2900" dirty="0"/>
              <a:t>5) Diffusione del partitivo (</a:t>
            </a:r>
            <a:r>
              <a:rPr lang="it-IT" sz="2900" i="1" dirty="0"/>
              <a:t>con degli amici </a:t>
            </a:r>
            <a:r>
              <a:rPr lang="it-IT" sz="2900" dirty="0"/>
              <a:t>invece di </a:t>
            </a:r>
            <a:r>
              <a:rPr lang="it-IT" sz="2900" i="1" dirty="0"/>
              <a:t>con alcuni amici</a:t>
            </a:r>
            <a:r>
              <a:rPr lang="it-IT" sz="2900" dirty="0"/>
              <a:t>)</a:t>
            </a:r>
            <a:endParaRPr lang="it-IT" sz="2900" i="1" dirty="0"/>
          </a:p>
          <a:p>
            <a:pPr algn="just"/>
            <a:r>
              <a:rPr lang="it-IT" sz="2900" dirty="0"/>
              <a:t>6) </a:t>
            </a:r>
            <a:r>
              <a:rPr lang="it-IT" sz="2900" i="1" dirty="0"/>
              <a:t>ci </a:t>
            </a:r>
            <a:r>
              <a:rPr lang="it-IT" sz="2900" dirty="0"/>
              <a:t>attualizzante </a:t>
            </a:r>
            <a:r>
              <a:rPr lang="it-IT" sz="2900" i="1" dirty="0"/>
              <a:t>(che c’hai?)</a:t>
            </a:r>
          </a:p>
          <a:p>
            <a:pPr algn="just"/>
            <a:r>
              <a:rPr lang="it-IT" sz="2900" dirty="0"/>
              <a:t>7) Dislocazione a destra e a sinistra</a:t>
            </a:r>
          </a:p>
          <a:p>
            <a:pPr algn="just"/>
            <a:r>
              <a:rPr lang="it-IT" sz="2900" dirty="0"/>
              <a:t>8) Anacoluti (</a:t>
            </a:r>
            <a:r>
              <a:rPr lang="it-IT" sz="2900" i="1" dirty="0"/>
              <a:t>Giorgio, non gli ho detto nulla</a:t>
            </a:r>
            <a:r>
              <a:rPr lang="it-IT" sz="2900" dirty="0"/>
              <a:t>)</a:t>
            </a:r>
          </a:p>
          <a:p>
            <a:pPr algn="just"/>
            <a:r>
              <a:rPr lang="it-IT" sz="2900" dirty="0"/>
              <a:t>9) </a:t>
            </a:r>
            <a:r>
              <a:rPr lang="it-IT" sz="2900" i="1" dirty="0"/>
              <a:t>Che </a:t>
            </a:r>
            <a:r>
              <a:rPr lang="it-IT" sz="2900" dirty="0"/>
              <a:t>polivalente </a:t>
            </a:r>
            <a:r>
              <a:rPr lang="it-IT" sz="2900" i="1" dirty="0"/>
              <a:t>(Il ragazzo che gli hanno dato una spinta)  </a:t>
            </a:r>
          </a:p>
          <a:p>
            <a:pPr algn="just"/>
            <a:r>
              <a:rPr lang="it-IT" sz="2900" dirty="0"/>
              <a:t>10) </a:t>
            </a:r>
            <a:r>
              <a:rPr lang="it-IT" sz="2900" i="1" dirty="0"/>
              <a:t>Cosa </a:t>
            </a:r>
            <a:r>
              <a:rPr lang="it-IT" sz="2900" dirty="0"/>
              <a:t>per </a:t>
            </a:r>
            <a:r>
              <a:rPr lang="it-IT" sz="2900" i="1" dirty="0"/>
              <a:t>che cosa</a:t>
            </a:r>
            <a:endParaRPr lang="it-IT" sz="2900" dirty="0"/>
          </a:p>
          <a:p>
            <a:pPr algn="just"/>
            <a:r>
              <a:rPr lang="it-IT" sz="2900" dirty="0"/>
              <a:t>11) Imperfetto nel periodo ipotetico </a:t>
            </a:r>
            <a:r>
              <a:rPr lang="it-IT" sz="2900" i="1" dirty="0"/>
              <a:t>(se lo sapevo, venivo)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8584" y="314546"/>
            <a:ext cx="110712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L’ITALIANO DELL’USO MEDIO </a:t>
            </a:r>
          </a:p>
        </p:txBody>
      </p:sp>
    </p:spTree>
    <p:extLst>
      <p:ext uri="{BB962C8B-B14F-4D97-AF65-F5344CB8AC3E}">
        <p14:creationId xmlns:p14="http://schemas.microsoft.com/office/powerpoint/2010/main" val="35188630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379827" y="1250434"/>
            <a:ext cx="1116974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Il linguaggio televisivo, dal 1954, diffonde una </a:t>
            </a:r>
            <a:r>
              <a:rPr lang="it-IT" sz="3000" b="1" dirty="0"/>
              <a:t>pronuncia</a:t>
            </a:r>
            <a:r>
              <a:rPr lang="it-IT" sz="3000" dirty="0"/>
              <a:t> dell’italiano standard (basata sul modello toscano ma anche su quello romano, a causa della RAI). La televisione ha, almeno fino agli anni Settanta, un forte ruolo educativo, che incide sulla realtà linguistica italiana.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79827" y="421579"/>
            <a:ext cx="110712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L’ITALIANO TRASMESSO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79827" y="4604303"/>
            <a:ext cx="1126822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La lingua della </a:t>
            </a:r>
            <a:r>
              <a:rPr lang="it-IT" sz="3000" b="1" dirty="0"/>
              <a:t>pubblicità</a:t>
            </a:r>
            <a:r>
              <a:rPr lang="it-IT" sz="3000" dirty="0"/>
              <a:t> tende a suggestionare con la creazione di slogan e a colpire con l’uso di </a:t>
            </a:r>
            <a:r>
              <a:rPr lang="it-IT" sz="3000" b="1" dirty="0"/>
              <a:t>superlativi</a:t>
            </a:r>
            <a:r>
              <a:rPr lang="it-IT" sz="3000" i="1" dirty="0"/>
              <a:t> (occasionissima, Levissima, </a:t>
            </a:r>
            <a:r>
              <a:rPr lang="it-IT" sz="3000" i="1" dirty="0" err="1"/>
              <a:t>supersporco</a:t>
            </a:r>
            <a:r>
              <a:rPr lang="it-IT" sz="3000" i="1" dirty="0"/>
              <a:t>, </a:t>
            </a:r>
            <a:r>
              <a:rPr lang="it-IT" sz="3000" i="1" dirty="0" err="1"/>
              <a:t>maxisconto</a:t>
            </a:r>
            <a:r>
              <a:rPr lang="it-IT" sz="3000" i="1" dirty="0"/>
              <a:t>, ipermercato) </a:t>
            </a:r>
            <a:r>
              <a:rPr lang="it-IT" sz="3000" dirty="0"/>
              <a:t>e </a:t>
            </a:r>
            <a:r>
              <a:rPr lang="it-IT" sz="3000" b="1" dirty="0"/>
              <a:t>neologismi</a:t>
            </a:r>
            <a:r>
              <a:rPr lang="it-IT" sz="3000" dirty="0"/>
              <a:t> (spesso parole macedonia, come </a:t>
            </a:r>
            <a:r>
              <a:rPr lang="it-IT" sz="3000" i="1" dirty="0" err="1"/>
              <a:t>digestimola</a:t>
            </a:r>
            <a:r>
              <a:rPr lang="it-IT" sz="3000" dirty="0"/>
              <a:t>, </a:t>
            </a:r>
            <a:r>
              <a:rPr lang="it-IT" sz="3000" i="1" dirty="0" err="1"/>
              <a:t>ammazzasete</a:t>
            </a:r>
            <a:r>
              <a:rPr lang="it-IT" sz="3000" dirty="0"/>
              <a:t>, </a:t>
            </a:r>
            <a:r>
              <a:rPr lang="it-IT" sz="3000" i="1" dirty="0" err="1"/>
              <a:t>morbistenza</a:t>
            </a:r>
            <a:r>
              <a:rPr lang="it-IT" sz="3000" dirty="0"/>
              <a:t>).</a:t>
            </a:r>
            <a:endParaRPr lang="it-IT" sz="3000" i="1" dirty="0"/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AABC2A73-AA3B-41E0-875B-6A5B9060E2A2}"/>
              </a:ext>
            </a:extLst>
          </p:cNvPr>
          <p:cNvSpPr txBox="1"/>
          <p:nvPr/>
        </p:nvSpPr>
        <p:spPr>
          <a:xfrm>
            <a:off x="379827" y="3223193"/>
            <a:ext cx="1116974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I </a:t>
            </a:r>
            <a:r>
              <a:rPr lang="it-IT" sz="3000" b="1" dirty="0"/>
              <a:t>media</a:t>
            </a:r>
            <a:r>
              <a:rPr lang="it-IT" sz="3000" dirty="0"/>
              <a:t> hanno sempre maggiore peso nella diffusione di forestierismi, di luoghi comuni (anni di piombo, malasanità, amarcord) e di nomi propri non tradizionali (</a:t>
            </a:r>
            <a:r>
              <a:rPr lang="it-IT" sz="3000" i="1" dirty="0"/>
              <a:t>Romina, Alice, Micaela, Raffaella</a:t>
            </a:r>
            <a:r>
              <a:rPr lang="it-IT" sz="3000" dirty="0"/>
              <a:t>).</a:t>
            </a:r>
            <a:endParaRPr lang="it-IT" sz="3000" i="1" dirty="0"/>
          </a:p>
        </p:txBody>
      </p:sp>
    </p:spTree>
    <p:extLst>
      <p:ext uri="{BB962C8B-B14F-4D97-AF65-F5344CB8AC3E}">
        <p14:creationId xmlns:p14="http://schemas.microsoft.com/office/powerpoint/2010/main" val="7355350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5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53F0AB53E6B8474792A5D2F6E1AF5785" ma:contentTypeVersion="8" ma:contentTypeDescription="Creare un nuovo documento." ma:contentTypeScope="" ma:versionID="509c79504297fbdae453552ea472d785">
  <xsd:schema xmlns:xsd="http://www.w3.org/2001/XMLSchema" xmlns:xs="http://www.w3.org/2001/XMLSchema" xmlns:p="http://schemas.microsoft.com/office/2006/metadata/properties" xmlns:ns2="5dd4c065-6648-43c9-875b-980274226d33" xmlns:ns3="863e0e5f-3d9b-451e-b156-d3f330847df2" targetNamespace="http://schemas.microsoft.com/office/2006/metadata/properties" ma:root="true" ma:fieldsID="2b7c1b56c42645f6efc35ea2c2befd36" ns2:_="" ns3:_="">
    <xsd:import namespace="5dd4c065-6648-43c9-875b-980274226d33"/>
    <xsd:import namespace="863e0e5f-3d9b-451e-b156-d3f330847df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d4c065-6648-43c9-875b-980274226d33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Condivis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Condiviso con dettagl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3e0e5f-3d9b-451e-b156-d3f330847df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_Flow_SignoffStatus" ma:index="15" nillable="true" ma:displayName="Stato consenso" ma:internalName="Stato_x0020_consenso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863e0e5f-3d9b-451e-b156-d3f330847df2" xsi:nil="true"/>
  </documentManagement>
</p:properties>
</file>

<file path=customXml/itemProps1.xml><?xml version="1.0" encoding="utf-8"?>
<ds:datastoreItem xmlns:ds="http://schemas.openxmlformats.org/officeDocument/2006/customXml" ds:itemID="{9F818784-F2A1-430B-9FE7-DBB072A4C1F0}"/>
</file>

<file path=customXml/itemProps2.xml><?xml version="1.0" encoding="utf-8"?>
<ds:datastoreItem xmlns:ds="http://schemas.openxmlformats.org/officeDocument/2006/customXml" ds:itemID="{777EF751-A4E1-4340-9B07-1E35833A9C8A}"/>
</file>

<file path=customXml/itemProps3.xml><?xml version="1.0" encoding="utf-8"?>
<ds:datastoreItem xmlns:ds="http://schemas.openxmlformats.org/officeDocument/2006/customXml" ds:itemID="{6F45B182-D260-4393-8FC0-E377726912C2}"/>
</file>

<file path=docProps/app.xml><?xml version="1.0" encoding="utf-8"?>
<Properties xmlns="http://schemas.openxmlformats.org/officeDocument/2006/extended-properties" xmlns:vt="http://schemas.openxmlformats.org/officeDocument/2006/docPropsVTypes">
  <TotalTime>846</TotalTime>
  <Words>650</Words>
  <Application>Microsoft Office PowerPoint</Application>
  <PresentationFormat>Widescreen</PresentationFormat>
  <Paragraphs>33</Paragraphs>
  <Slides>5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Picchiorri</dc:creator>
  <cp:lastModifiedBy>Emiliano Picchiorri</cp:lastModifiedBy>
  <cp:revision>109</cp:revision>
  <dcterms:created xsi:type="dcterms:W3CDTF">2017-03-09T18:13:56Z</dcterms:created>
  <dcterms:modified xsi:type="dcterms:W3CDTF">2021-11-06T16:50:51Z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0x01010053F0AB53E6B8474792A5D2F6E1AF5785</vt:lpwstr>
  </property>
</Properties>
</file>

<file path=docProps/thumbnail.jpeg>
</file>