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79" r:id="rId5"/>
    <p:sldId id="280" r:id="rId6"/>
    <p:sldId id="281" r:id="rId7"/>
    <p:sldId id="282" r:id="rId8"/>
    <p:sldId id="283" r:id="rId9"/>
    <p:sldId id="284" r:id="rId10"/>
    <p:sldId id="286" r:id="rId11"/>
    <p:sldId id="272" r:id="rId12"/>
    <p:sldId id="289" r:id="rId13"/>
    <p:sldId id="288" r:id="rId14"/>
    <p:sldId id="275" r:id="rId15"/>
    <p:sldId id="290" r:id="rId16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175" autoAdjust="0"/>
    <p:restoredTop sz="94660"/>
  </p:normalViewPr>
  <p:slideViewPr>
    <p:cSldViewPr snapToGrid="0">
      <p:cViewPr varScale="1">
        <p:scale>
          <a:sx n="74" d="100"/>
          <a:sy n="74" d="100"/>
        </p:scale>
        <p:origin x="850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/>
              <a:t>Fare clic per modificare lo stile del sottotitolo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05602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789876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6965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87430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3568883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436301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710560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6033418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509342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935392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812616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</a:t>
            </a:r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209094-8D7C-460E-A5FE-3D6969FA53F7}" type="datetimeFigureOut">
              <a:rPr lang="it-IT" smtClean="0"/>
              <a:t>20/03/2025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D224C0-14EB-4D3F-B920-A696B1FB3EFA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5049466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733" y="361677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Fenomeni generali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91657" y="1191633"/>
            <a:ext cx="11242431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I fenomeni di eliminazione di un suono in italiano sono </a:t>
            </a:r>
            <a:r>
              <a:rPr lang="it-IT" sz="3000" b="1" dirty="0"/>
              <a:t>molto più frequenti </a:t>
            </a:r>
            <a:r>
              <a:rPr lang="it-IT" sz="3000" dirty="0"/>
              <a:t>rispetto ai fenomeni di aggiunta (prostesi, epentesi, epitesi): i rispettivi fenomeni si chiamano </a:t>
            </a:r>
            <a:r>
              <a:rPr lang="it-IT" sz="3000" b="1" dirty="0"/>
              <a:t>aferesi, sincope e apocope</a:t>
            </a:r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8D2DE6C1-76E4-CCDD-F63D-2233E8FEB862}"/>
              </a:ext>
            </a:extLst>
          </p:cNvPr>
          <p:cNvSpPr txBox="1"/>
          <p:nvPr/>
        </p:nvSpPr>
        <p:spPr>
          <a:xfrm>
            <a:off x="391657" y="2852586"/>
            <a:ext cx="11578670" cy="38472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200" b="1" dirty="0"/>
              <a:t>Aferesi</a:t>
            </a:r>
          </a:p>
          <a:p>
            <a:pPr algn="just"/>
            <a:r>
              <a:rPr lang="it-IT" sz="3200" dirty="0"/>
              <a:t>L’aferesi è la caduta di un elemento nella parte iniziale della parola. Importante nella storia dell’italiano:</a:t>
            </a:r>
          </a:p>
          <a:p>
            <a:pPr algn="just"/>
            <a:endParaRPr lang="it-IT" sz="2000" dirty="0"/>
          </a:p>
          <a:p>
            <a:pPr algn="just"/>
            <a:r>
              <a:rPr lang="it-IT" sz="3200" dirty="0"/>
              <a:t>        (IL)LUM &gt; lo         (IL)LAC &gt; là </a:t>
            </a:r>
          </a:p>
          <a:p>
            <a:pPr algn="just"/>
            <a:r>
              <a:rPr lang="it-IT" sz="3200" dirty="0"/>
              <a:t>        (IL)LAM &gt; la         (OF)FICINAM &gt; fucina</a:t>
            </a:r>
          </a:p>
          <a:p>
            <a:pPr algn="just"/>
            <a:r>
              <a:rPr lang="it-IT" sz="3200" dirty="0"/>
              <a:t> </a:t>
            </a:r>
          </a:p>
          <a:p>
            <a:pPr algn="just"/>
            <a:r>
              <a:rPr lang="it-IT" sz="3200" dirty="0"/>
              <a:t>Nell’italiano di oggi è comune la forma </a:t>
            </a:r>
            <a:r>
              <a:rPr lang="it-IT" sz="3200" i="1" dirty="0"/>
              <a:t>sto </a:t>
            </a:r>
            <a:r>
              <a:rPr lang="it-IT" sz="3200" dirty="0"/>
              <a:t>da</a:t>
            </a:r>
            <a:r>
              <a:rPr lang="it-IT" sz="3200" i="1" dirty="0"/>
              <a:t> (</a:t>
            </a:r>
            <a:r>
              <a:rPr lang="it-IT" sz="3200" i="1" dirty="0" err="1"/>
              <a:t>que</a:t>
            </a:r>
            <a:r>
              <a:rPr lang="it-IT" sz="3200" i="1" dirty="0"/>
              <a:t>)sto.</a:t>
            </a:r>
          </a:p>
        </p:txBody>
      </p:sp>
    </p:spTree>
    <p:extLst>
      <p:ext uri="{BB962C8B-B14F-4D97-AF65-F5344CB8AC3E}">
        <p14:creationId xmlns:p14="http://schemas.microsoft.com/office/powerpoint/2010/main" val="2973722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677941" y="425642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i="0" u="none" strike="noStrike" baseline="0" dirty="0">
                <a:latin typeface="MyriadPro-Bold"/>
              </a:rPr>
              <a:t>Linguaggi tecnici e scientifici nel Quattrocento</a:t>
            </a:r>
            <a:endParaRPr lang="it-IT" sz="3600" b="1" dirty="0"/>
          </a:p>
        </p:txBody>
      </p:sp>
      <p:sp>
        <p:nvSpPr>
          <p:cNvPr id="3" name="CasellaDiTesto 2"/>
          <p:cNvSpPr txBox="1"/>
          <p:nvPr/>
        </p:nvSpPr>
        <p:spPr>
          <a:xfrm>
            <a:off x="389147" y="1071973"/>
            <a:ext cx="1124243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Fiorisce in Toscana una </a:t>
            </a:r>
            <a:r>
              <a:rPr lang="it-IT" sz="2800" b="1" dirty="0"/>
              <a:t>trattazione tecnico-scientifica </a:t>
            </a:r>
            <a:r>
              <a:rPr lang="it-IT" sz="2800" dirty="0"/>
              <a:t>in vari campi del sapere e nasce il primo nucleo di molti </a:t>
            </a:r>
            <a:r>
              <a:rPr lang="it-IT" sz="2800" b="1" dirty="0"/>
              <a:t>linguaggi specialistici</a:t>
            </a:r>
            <a:r>
              <a:rPr lang="it-IT" sz="2800" dirty="0"/>
              <a:t>.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89147" y="2026080"/>
            <a:ext cx="11592631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b="1" dirty="0"/>
              <a:t>matematica</a:t>
            </a:r>
            <a:r>
              <a:rPr lang="it-IT" sz="2800" dirty="0"/>
              <a:t>: con la </a:t>
            </a:r>
            <a:r>
              <a:rPr lang="it-IT" sz="2800" i="1" dirty="0"/>
              <a:t>Summa de </a:t>
            </a:r>
            <a:r>
              <a:rPr lang="it-IT" sz="2800" i="1" dirty="0" err="1"/>
              <a:t>arithmetica</a:t>
            </a:r>
            <a:r>
              <a:rPr lang="it-IT" sz="2800" dirty="0"/>
              <a:t> (1494) di Luca Pacioli si diffondono termini come </a:t>
            </a:r>
            <a:r>
              <a:rPr lang="it-IT" sz="2800" i="1" dirty="0"/>
              <a:t>sfera</a:t>
            </a:r>
            <a:r>
              <a:rPr lang="it-IT" sz="2800" dirty="0"/>
              <a:t>, </a:t>
            </a:r>
            <a:r>
              <a:rPr lang="it-IT" sz="2800" i="1" dirty="0"/>
              <a:t>angolo</a:t>
            </a:r>
            <a:r>
              <a:rPr lang="it-IT" sz="2800" dirty="0"/>
              <a:t>, </a:t>
            </a:r>
            <a:r>
              <a:rPr lang="it-IT" sz="2800" i="1" dirty="0"/>
              <a:t>binomio</a:t>
            </a:r>
            <a:r>
              <a:rPr lang="it-IT" sz="2800" dirty="0"/>
              <a:t>, </a:t>
            </a:r>
            <a:r>
              <a:rPr lang="it-IT" sz="2800" i="1" dirty="0"/>
              <a:t>polinomio.</a:t>
            </a:r>
          </a:p>
          <a:p>
            <a:pPr algn="just"/>
            <a:r>
              <a:rPr lang="it-IT" sz="2800" b="1" dirty="0"/>
              <a:t>p</a:t>
            </a:r>
            <a:r>
              <a:rPr lang="it-IT" sz="2800" b="1"/>
              <a:t>ittura</a:t>
            </a:r>
            <a:r>
              <a:rPr lang="it-IT" sz="2800"/>
              <a:t> </a:t>
            </a:r>
            <a:r>
              <a:rPr lang="it-IT" sz="2800" dirty="0"/>
              <a:t>e </a:t>
            </a:r>
            <a:r>
              <a:rPr lang="it-IT" sz="2800" b="1" dirty="0"/>
              <a:t>architettura</a:t>
            </a:r>
            <a:r>
              <a:rPr lang="it-IT" sz="2800" dirty="0"/>
              <a:t>: nel </a:t>
            </a:r>
            <a:r>
              <a:rPr lang="it-IT" sz="2800" i="1" dirty="0"/>
              <a:t>Libro dell’Arte </a:t>
            </a:r>
            <a:r>
              <a:rPr lang="it-IT" sz="2800" dirty="0"/>
              <a:t>di Cennino </a:t>
            </a:r>
            <a:r>
              <a:rPr lang="it-IT" sz="2800" dirty="0" err="1"/>
              <a:t>Cennini</a:t>
            </a:r>
            <a:r>
              <a:rPr lang="it-IT" sz="2800" dirty="0"/>
              <a:t> si trovano per la prima volta espressioni come </a:t>
            </a:r>
            <a:r>
              <a:rPr lang="it-IT" sz="2800" i="1" dirty="0"/>
              <a:t>lavorare in fresco </a:t>
            </a:r>
            <a:r>
              <a:rPr lang="it-IT" sz="2800" dirty="0"/>
              <a:t>(da cui poi </a:t>
            </a:r>
            <a:r>
              <a:rPr lang="it-IT" sz="2800" i="1" dirty="0"/>
              <a:t>affresco</a:t>
            </a:r>
            <a:r>
              <a:rPr lang="it-IT" sz="2800" dirty="0"/>
              <a:t>)</a:t>
            </a:r>
            <a:r>
              <a:rPr lang="it-IT" sz="2800" i="1" dirty="0"/>
              <a:t> </a:t>
            </a:r>
            <a:r>
              <a:rPr lang="it-IT" sz="2800" dirty="0"/>
              <a:t>e </a:t>
            </a:r>
            <a:r>
              <a:rPr lang="it-IT" sz="2800" i="1" dirty="0"/>
              <a:t>tempera.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1B96E61A-DC68-3EAE-0EE8-AEAE67DF7A63}"/>
              </a:ext>
            </a:extLst>
          </p:cNvPr>
          <p:cNvSpPr txBox="1"/>
          <p:nvPr/>
        </p:nvSpPr>
        <p:spPr>
          <a:xfrm>
            <a:off x="389147" y="4026324"/>
            <a:ext cx="11435975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b="1" dirty="0"/>
              <a:t>Leonardo da Vinci </a:t>
            </a:r>
            <a:r>
              <a:rPr lang="it-IT" sz="2800" dirty="0"/>
              <a:t>presenta alcuni meccanismi tipici della trattatistica: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la risemantizzazione del lessico comune (</a:t>
            </a:r>
            <a:r>
              <a:rPr lang="it-IT" sz="2800" i="1" dirty="0"/>
              <a:t>maschio</a:t>
            </a:r>
            <a:r>
              <a:rPr lang="it-IT" sz="2800" dirty="0"/>
              <a:t>, </a:t>
            </a:r>
            <a:r>
              <a:rPr lang="it-IT" sz="2800" i="1" dirty="0"/>
              <a:t>femmina</a:t>
            </a:r>
            <a:r>
              <a:rPr lang="it-IT" sz="2800" dirty="0"/>
              <a:t>, </a:t>
            </a:r>
            <a:r>
              <a:rPr lang="it-IT" sz="2800" i="1" dirty="0"/>
              <a:t>motore</a:t>
            </a:r>
            <a:r>
              <a:rPr lang="it-IT" sz="2800" dirty="0"/>
              <a:t>)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la trasformazione di un nome comune in tecnicismo tramite un determinante (</a:t>
            </a:r>
            <a:r>
              <a:rPr lang="it-IT" sz="2800" i="1" dirty="0"/>
              <a:t>rota dentata</a:t>
            </a:r>
            <a:r>
              <a:rPr lang="it-IT" sz="2800" dirty="0"/>
              <a:t>, </a:t>
            </a:r>
            <a:r>
              <a:rPr lang="it-IT" sz="2800" i="1" dirty="0"/>
              <a:t>moto continuo</a:t>
            </a:r>
            <a:r>
              <a:rPr lang="it-IT" sz="2800" dirty="0"/>
              <a:t>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l’alterazione (</a:t>
            </a:r>
            <a:r>
              <a:rPr lang="it-IT" sz="2800" i="1" dirty="0"/>
              <a:t>assicella</a:t>
            </a:r>
            <a:r>
              <a:rPr lang="it-IT" sz="2800" dirty="0"/>
              <a:t>, </a:t>
            </a:r>
            <a:r>
              <a:rPr lang="it-IT" sz="2800" i="1" dirty="0" err="1"/>
              <a:t>fusella</a:t>
            </a:r>
            <a:r>
              <a:rPr lang="it-IT" sz="2800" dirty="0"/>
              <a:t>, </a:t>
            </a:r>
            <a:r>
              <a:rPr lang="it-IT" sz="2800" i="1" dirty="0"/>
              <a:t>rotella</a:t>
            </a:r>
            <a:r>
              <a:rPr lang="it-IT" sz="2800" dirty="0"/>
              <a:t>)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it-IT" sz="2800" dirty="0"/>
              <a:t>Il recupero di cultismi (</a:t>
            </a:r>
            <a:r>
              <a:rPr lang="it-IT" sz="2800" i="1" dirty="0"/>
              <a:t>equinozio</a:t>
            </a:r>
            <a:r>
              <a:rPr lang="it-IT" sz="2800" dirty="0"/>
              <a:t>, </a:t>
            </a:r>
            <a:r>
              <a:rPr lang="it-IT" sz="2800" i="1" dirty="0"/>
              <a:t>globo</a:t>
            </a:r>
            <a:r>
              <a:rPr lang="it-IT" sz="2800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5920512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34906" y="597487"/>
            <a:ext cx="979766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Il successo del toscano nel secondo Quattrocento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461885" y="1365544"/>
            <a:ext cx="11242431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Nel secondo Quattrocento, il signore di Firenze </a:t>
            </a:r>
            <a:r>
              <a:rPr lang="it-IT" sz="2800" b="1" dirty="0"/>
              <a:t>Lorenzo de’ Medici </a:t>
            </a:r>
            <a:r>
              <a:rPr lang="it-IT" sz="2800" dirty="0"/>
              <a:t>sostiene l’uso del </a:t>
            </a:r>
            <a:r>
              <a:rPr lang="it-IT" sz="2800" b="1" dirty="0"/>
              <a:t>volgare</a:t>
            </a:r>
            <a:r>
              <a:rPr lang="it-IT" sz="2800" dirty="0"/>
              <a:t>, circondandosi di intellettuali come Cristoforo Landino e Poliziano.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461884" y="2789051"/>
            <a:ext cx="11242431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it-IT" sz="2800" dirty="0"/>
              <a:t>Landino introduce nell’</a:t>
            </a:r>
            <a:r>
              <a:rPr lang="it-IT" sz="2800" b="1" dirty="0"/>
              <a:t>insegnamento universitario </a:t>
            </a:r>
            <a:r>
              <a:rPr lang="it-IT" sz="2800" dirty="0"/>
              <a:t>fiorentino il commento alla </a:t>
            </a:r>
            <a:r>
              <a:rPr lang="it-IT" sz="2800" i="1" dirty="0"/>
              <a:t>Commedia </a:t>
            </a:r>
            <a:r>
              <a:rPr lang="it-IT" sz="2800" dirty="0"/>
              <a:t>e al </a:t>
            </a:r>
            <a:r>
              <a:rPr lang="it-IT" sz="2800" i="1" dirty="0"/>
              <a:t>Canzoniere</a:t>
            </a:r>
            <a:r>
              <a:rPr lang="it-IT" sz="2800" dirty="0"/>
              <a:t>, rivalutandone la considerazione presso le classi colte.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it-IT" sz="2800" dirty="0"/>
              <a:t>Si promuovono </a:t>
            </a:r>
            <a:r>
              <a:rPr lang="it-IT" sz="2800" b="1" dirty="0"/>
              <a:t>traduzioni</a:t>
            </a:r>
            <a:r>
              <a:rPr lang="it-IT" sz="2800" dirty="0"/>
              <a:t> in volgare di opere latine (Landino traduce la </a:t>
            </a:r>
            <a:r>
              <a:rPr lang="it-IT" sz="2800" i="1" dirty="0" err="1"/>
              <a:t>Naturalis</a:t>
            </a:r>
            <a:r>
              <a:rPr lang="it-IT" sz="2800" i="1" dirty="0"/>
              <a:t> </a:t>
            </a:r>
            <a:r>
              <a:rPr lang="it-IT" sz="2800" i="1" dirty="0" err="1"/>
              <a:t>historia</a:t>
            </a:r>
            <a:r>
              <a:rPr lang="it-IT" sz="2800" i="1" dirty="0"/>
              <a:t> </a:t>
            </a:r>
            <a:r>
              <a:rPr lang="it-IT" sz="2800" dirty="0"/>
              <a:t>di Plinio il Vecchio).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it-IT" sz="2800" dirty="0"/>
              <a:t>Allestimento della </a:t>
            </a:r>
            <a:r>
              <a:rPr lang="it-IT" sz="2800" b="1" dirty="0"/>
              <a:t>Raccolta Aragonese </a:t>
            </a:r>
            <a:r>
              <a:rPr lang="it-IT" sz="2800"/>
              <a:t>(1476-77</a:t>
            </a:r>
            <a:r>
              <a:rPr lang="it-IT" sz="2800" dirty="0"/>
              <a:t>), donata al re di Napoli. Il manoscritto raccoglie i poeti toscani dalle origini allo stesso Lorenzo. La raccolta e introdotta da un’</a:t>
            </a:r>
            <a:r>
              <a:rPr lang="it-IT" sz="2800" i="1" dirty="0"/>
              <a:t>Epistola</a:t>
            </a:r>
            <a:r>
              <a:rPr lang="it-IT" sz="2800" dirty="0"/>
              <a:t>, dovuta probabilmente a Poliziano, che esalta la grandezza della lingua e della letteratura toscane.</a:t>
            </a:r>
          </a:p>
        </p:txBody>
      </p:sp>
    </p:spTree>
    <p:extLst>
      <p:ext uri="{BB962C8B-B14F-4D97-AF65-F5344CB8AC3E}">
        <p14:creationId xmlns:p14="http://schemas.microsoft.com/office/powerpoint/2010/main" val="1473889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9E66A53-C45E-E520-712E-938F72E859D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>
            <a:extLst>
              <a:ext uri="{FF2B5EF4-FFF2-40B4-BE49-F238E27FC236}">
                <a16:creationId xmlns:a16="http://schemas.microsoft.com/office/drawing/2014/main" id="{AC9B155C-BC9A-4CE3-AB4E-87210CA51294}"/>
              </a:ext>
            </a:extLst>
          </p:cNvPr>
          <p:cNvSpPr txBox="1"/>
          <p:nvPr/>
        </p:nvSpPr>
        <p:spPr>
          <a:xfrm>
            <a:off x="1414124" y="233805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Il successo del toscano nella letteratura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13F50900-65AC-D915-D350-EFE17B0269EE}"/>
              </a:ext>
            </a:extLst>
          </p:cNvPr>
          <p:cNvSpPr txBox="1"/>
          <p:nvPr/>
        </p:nvSpPr>
        <p:spPr>
          <a:xfrm>
            <a:off x="474783" y="1020836"/>
            <a:ext cx="11242431" cy="47397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Primi successi del toscano in altre corti italiane, soprattutto con la diffusione del </a:t>
            </a:r>
            <a:r>
              <a:rPr lang="it-IT" sz="2800" b="1" dirty="0"/>
              <a:t>petrarchismo</a:t>
            </a:r>
            <a:r>
              <a:rPr lang="it-IT" sz="2800" dirty="0"/>
              <a:t>. Mescolanza tra forme locali e forme toscane</a:t>
            </a:r>
            <a:r>
              <a:rPr lang="it-IT" sz="2800" i="1" dirty="0"/>
              <a:t>:</a:t>
            </a:r>
            <a:r>
              <a:rPr lang="it-IT" sz="2800" dirty="0"/>
              <a:t> a Napoli De </a:t>
            </a:r>
            <a:r>
              <a:rPr lang="it-IT" sz="2800" dirty="0" err="1"/>
              <a:t>Jennaro</a:t>
            </a:r>
            <a:r>
              <a:rPr lang="it-IT" sz="2800" dirty="0"/>
              <a:t>, </a:t>
            </a:r>
            <a:r>
              <a:rPr lang="it-IT" sz="2800" dirty="0" err="1"/>
              <a:t>Cariteo</a:t>
            </a:r>
            <a:r>
              <a:rPr lang="it-IT" sz="2800" dirty="0"/>
              <a:t>; a Milano Gasparo Visconti; a Ferrara M. Maria Boiardo.</a:t>
            </a:r>
          </a:p>
          <a:p>
            <a:pPr algn="just"/>
            <a:r>
              <a:rPr lang="it-IT" sz="2800" dirty="0"/>
              <a:t>Un sonetto del napoletano Giovanni Antonio </a:t>
            </a:r>
            <a:r>
              <a:rPr lang="it-IT" sz="2800" b="1" dirty="0"/>
              <a:t>de </a:t>
            </a:r>
            <a:r>
              <a:rPr lang="it-IT" sz="2800" b="1" dirty="0" err="1"/>
              <a:t>Petruciis</a:t>
            </a:r>
            <a:r>
              <a:rPr lang="it-IT" sz="2800" b="1" dirty="0"/>
              <a:t> </a:t>
            </a:r>
            <a:r>
              <a:rPr lang="it-IT" sz="2800" dirty="0"/>
              <a:t>(1486):</a:t>
            </a:r>
          </a:p>
          <a:p>
            <a:endParaRPr lang="it-IT" sz="800" dirty="0"/>
          </a:p>
          <a:p>
            <a:r>
              <a:rPr lang="it-IT" sz="2600" dirty="0" err="1"/>
              <a:t>Anthagora</a:t>
            </a:r>
            <a:r>
              <a:rPr lang="it-IT" sz="2600" dirty="0"/>
              <a:t>, poeta m</a:t>
            </a:r>
            <a:r>
              <a:rPr lang="it-IT" sz="2600" dirty="0">
                <a:highlight>
                  <a:srgbClr val="FFFF00"/>
                </a:highlight>
              </a:rPr>
              <a:t>u</a:t>
            </a:r>
            <a:r>
              <a:rPr lang="it-IT" sz="2600" dirty="0"/>
              <a:t>lto l</a:t>
            </a:r>
            <a:r>
              <a:rPr lang="it-IT" sz="2600" dirty="0">
                <a:highlight>
                  <a:srgbClr val="FFFF00"/>
                </a:highlight>
              </a:rPr>
              <a:t>e</a:t>
            </a:r>
            <a:r>
              <a:rPr lang="it-IT" sz="2600" dirty="0"/>
              <a:t>to</a:t>
            </a:r>
          </a:p>
          <a:p>
            <a:r>
              <a:rPr lang="it-IT" sz="2600" dirty="0">
                <a:highlight>
                  <a:srgbClr val="00FF00"/>
                </a:highlight>
              </a:rPr>
              <a:t>un</a:t>
            </a:r>
            <a:r>
              <a:rPr lang="it-IT" sz="2600" dirty="0"/>
              <a:t> dì </a:t>
            </a:r>
            <a:r>
              <a:rPr lang="it-IT" sz="2600" dirty="0">
                <a:highlight>
                  <a:srgbClr val="FFFF00"/>
                </a:highlight>
              </a:rPr>
              <a:t>’no</a:t>
            </a:r>
            <a:r>
              <a:rPr lang="it-IT" sz="2600" dirty="0"/>
              <a:t> pesce congro </a:t>
            </a:r>
            <a:r>
              <a:rPr lang="it-IT" sz="2600" dirty="0" err="1"/>
              <a:t>c</a:t>
            </a:r>
            <a:r>
              <a:rPr lang="it-IT" sz="2600" dirty="0" err="1">
                <a:highlight>
                  <a:srgbClr val="FFFF00"/>
                </a:highlight>
              </a:rPr>
              <a:t>o</a:t>
            </a:r>
            <a:r>
              <a:rPr lang="it-IT" sz="2600" dirty="0" err="1"/>
              <a:t>cinava</a:t>
            </a:r>
            <a:r>
              <a:rPr lang="it-IT" sz="2600" dirty="0"/>
              <a:t>.</a:t>
            </a:r>
          </a:p>
          <a:p>
            <a:r>
              <a:rPr lang="it-IT" sz="2600" dirty="0"/>
              <a:t>Qua</a:t>
            </a:r>
            <a:r>
              <a:rPr lang="it-IT" sz="2600" dirty="0">
                <a:highlight>
                  <a:srgbClr val="00FF00"/>
                </a:highlight>
              </a:rPr>
              <a:t>nd</a:t>
            </a:r>
            <a:r>
              <a:rPr lang="it-IT" sz="2600" dirty="0"/>
              <a:t>o che meno se lo </a:t>
            </a:r>
            <a:r>
              <a:rPr lang="it-IT" sz="2600" dirty="0" err="1"/>
              <a:t>existimava</a:t>
            </a:r>
            <a:r>
              <a:rPr lang="it-IT" sz="2600" dirty="0"/>
              <a:t>,</a:t>
            </a:r>
          </a:p>
          <a:p>
            <a:r>
              <a:rPr lang="it-IT" sz="2600" dirty="0" err="1">
                <a:highlight>
                  <a:srgbClr val="00FF00"/>
                </a:highlight>
              </a:rPr>
              <a:t>el</a:t>
            </a:r>
            <a:r>
              <a:rPr lang="it-IT" sz="2600" dirty="0"/>
              <a:t> re Antigono </a:t>
            </a:r>
            <a:r>
              <a:rPr lang="it-IT" sz="2600" dirty="0">
                <a:highlight>
                  <a:srgbClr val="FFFF00"/>
                </a:highlight>
              </a:rPr>
              <a:t>se</a:t>
            </a:r>
            <a:r>
              <a:rPr lang="it-IT" sz="2600" dirty="0"/>
              <a:t> trovò </a:t>
            </a:r>
            <a:r>
              <a:rPr lang="it-IT" sz="2600" dirty="0" err="1">
                <a:highlight>
                  <a:srgbClr val="FFFF00"/>
                </a:highlight>
              </a:rPr>
              <a:t>dereto</a:t>
            </a:r>
            <a:r>
              <a:rPr lang="it-IT" sz="2600" dirty="0"/>
              <a:t>.</a:t>
            </a:r>
          </a:p>
          <a:p>
            <a:r>
              <a:rPr lang="it-IT" sz="2600" dirty="0"/>
              <a:t>«</a:t>
            </a:r>
            <a:r>
              <a:rPr lang="it-IT" sz="2600" dirty="0" err="1">
                <a:highlight>
                  <a:srgbClr val="FFFF00"/>
                </a:highlight>
              </a:rPr>
              <a:t>Cride</a:t>
            </a:r>
            <a:r>
              <a:rPr lang="it-IT" sz="2600" dirty="0"/>
              <a:t> che Homero» disse «in </a:t>
            </a:r>
            <a:r>
              <a:rPr lang="it-IT" sz="2600" dirty="0">
                <a:highlight>
                  <a:srgbClr val="00FF00"/>
                </a:highlight>
              </a:rPr>
              <a:t>questo</a:t>
            </a:r>
            <a:r>
              <a:rPr lang="it-IT" sz="2600" dirty="0"/>
              <a:t> feto</a:t>
            </a:r>
          </a:p>
          <a:p>
            <a:r>
              <a:rPr lang="it-IT" sz="2600" dirty="0"/>
              <a:t>li pesci congri </a:t>
            </a:r>
            <a:r>
              <a:rPr lang="it-IT" sz="2600" dirty="0" err="1">
                <a:highlight>
                  <a:srgbClr val="FFFF00"/>
                </a:highlight>
              </a:rPr>
              <a:t>tando</a:t>
            </a:r>
            <a:r>
              <a:rPr lang="it-IT" sz="2600" dirty="0"/>
              <a:t> apparecchiava,</a:t>
            </a:r>
          </a:p>
          <a:p>
            <a:r>
              <a:rPr lang="it-IT" sz="2600" dirty="0"/>
              <a:t>qua</a:t>
            </a:r>
            <a:r>
              <a:rPr lang="it-IT" sz="2600" dirty="0">
                <a:highlight>
                  <a:srgbClr val="00FF00"/>
                </a:highlight>
              </a:rPr>
              <a:t>nd</a:t>
            </a:r>
            <a:r>
              <a:rPr lang="it-IT" sz="2600" dirty="0"/>
              <a:t>o </a:t>
            </a:r>
            <a:r>
              <a:rPr lang="it-IT" sz="2600" dirty="0">
                <a:highlight>
                  <a:srgbClr val="FFFF00"/>
                </a:highlight>
              </a:rPr>
              <a:t>de</a:t>
            </a:r>
            <a:r>
              <a:rPr lang="it-IT" sz="2600" dirty="0"/>
              <a:t> </a:t>
            </a:r>
            <a:r>
              <a:rPr lang="it-IT" sz="2600" dirty="0" err="1"/>
              <a:t>Agamenònne</a:t>
            </a:r>
            <a:r>
              <a:rPr lang="it-IT" sz="2600" dirty="0"/>
              <a:t> </a:t>
            </a:r>
            <a:r>
              <a:rPr lang="it-IT" sz="2600" dirty="0" err="1">
                <a:highlight>
                  <a:srgbClr val="FFFF00"/>
                </a:highlight>
              </a:rPr>
              <a:t>illo</a:t>
            </a:r>
            <a:r>
              <a:rPr lang="it-IT" sz="2600" dirty="0"/>
              <a:t> narrava?».</a:t>
            </a:r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3847C0CC-9EE9-BEAB-FE0B-1CC642E18A6E}"/>
              </a:ext>
            </a:extLst>
          </p:cNvPr>
          <p:cNvSpPr txBox="1"/>
          <p:nvPr/>
        </p:nvSpPr>
        <p:spPr>
          <a:xfrm>
            <a:off x="474783" y="5783459"/>
            <a:ext cx="1124243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A fine secolo primo esempio di </a:t>
            </a:r>
            <a:r>
              <a:rPr lang="it-IT" sz="2800" b="1" dirty="0"/>
              <a:t>riscrittura</a:t>
            </a:r>
            <a:r>
              <a:rPr lang="it-IT" sz="2800" dirty="0"/>
              <a:t> di un’opera in veste </a:t>
            </a:r>
            <a:r>
              <a:rPr lang="it-IT" sz="2800" b="1" dirty="0"/>
              <a:t>toscana</a:t>
            </a:r>
            <a:r>
              <a:rPr lang="it-IT" sz="2800" dirty="0"/>
              <a:t>: l’</a:t>
            </a:r>
            <a:r>
              <a:rPr lang="it-IT" sz="2800" i="1" dirty="0"/>
              <a:t>Arcadia </a:t>
            </a:r>
            <a:r>
              <a:rPr lang="it-IT" sz="2800" dirty="0"/>
              <a:t>di Jacopo Sannazaro, dal napoletano al toscano.</a:t>
            </a:r>
          </a:p>
        </p:txBody>
      </p:sp>
    </p:spTree>
    <p:extLst>
      <p:ext uri="{BB962C8B-B14F-4D97-AF65-F5344CB8AC3E}">
        <p14:creationId xmlns:p14="http://schemas.microsoft.com/office/powerpoint/2010/main" val="207276975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733" y="361677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Discrezione dell’articolo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91657" y="1191632"/>
            <a:ext cx="11526716" cy="48628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Un particolare </a:t>
            </a:r>
            <a:r>
              <a:rPr lang="it-IT" sz="3000" b="1" dirty="0"/>
              <a:t>tipo di aferesi </a:t>
            </a:r>
            <a:r>
              <a:rPr lang="it-IT" sz="3000" dirty="0"/>
              <a:t>è la discrezione dell’articolo. Alcune parole sono nate da </a:t>
            </a:r>
            <a:r>
              <a:rPr lang="it-IT" sz="3000" b="1" dirty="0"/>
              <a:t>un’errata segmentazione della catena fonica </a:t>
            </a:r>
            <a:r>
              <a:rPr lang="it-IT" sz="3000" dirty="0"/>
              <a:t>da parte del parlante (come </a:t>
            </a:r>
            <a:r>
              <a:rPr lang="it-IT" sz="3000" i="1" dirty="0"/>
              <a:t>La </a:t>
            </a:r>
            <a:r>
              <a:rPr lang="it-IT" sz="3000" i="1" dirty="0" err="1"/>
              <a:t>Merica</a:t>
            </a:r>
            <a:r>
              <a:rPr lang="it-IT" sz="3000" i="1" dirty="0"/>
              <a:t> </a:t>
            </a:r>
            <a:r>
              <a:rPr lang="it-IT" sz="3000" dirty="0"/>
              <a:t>nelle lettere dei migranti italiani in America):</a:t>
            </a:r>
          </a:p>
          <a:p>
            <a:pPr algn="just"/>
            <a:endParaRPr lang="it-IT" sz="2000" dirty="0"/>
          </a:p>
          <a:p>
            <a:pPr algn="just"/>
            <a:r>
              <a:rPr lang="it-IT" sz="3000" dirty="0"/>
              <a:t>- Quando si interpreta la vocale iniziale come parte dell’articolo:</a:t>
            </a:r>
          </a:p>
          <a:p>
            <a:pPr algn="just"/>
            <a:endParaRPr lang="it-IT" sz="1200" dirty="0"/>
          </a:p>
          <a:p>
            <a:pPr algn="just"/>
            <a:r>
              <a:rPr lang="it-IT" sz="3000" dirty="0"/>
              <a:t>APULIAM &gt; </a:t>
            </a:r>
            <a:r>
              <a:rPr lang="it-IT" sz="3000" i="1" dirty="0"/>
              <a:t>Puglia</a:t>
            </a:r>
            <a:r>
              <a:rPr lang="it-IT" sz="3000" dirty="0"/>
              <a:t> per rianalisi della sequenza </a:t>
            </a:r>
            <a:r>
              <a:rPr lang="it-IT" sz="3000" i="1" dirty="0"/>
              <a:t>L’</a:t>
            </a:r>
            <a:r>
              <a:rPr lang="it-IT" sz="3000" i="1" dirty="0" err="1"/>
              <a:t>Apuglia</a:t>
            </a:r>
            <a:r>
              <a:rPr lang="it-IT" sz="3000" dirty="0"/>
              <a:t> &gt; </a:t>
            </a:r>
            <a:r>
              <a:rPr lang="it-IT" sz="3000" i="1" dirty="0"/>
              <a:t>la</a:t>
            </a:r>
            <a:r>
              <a:rPr lang="it-IT" sz="3000" dirty="0"/>
              <a:t> </a:t>
            </a:r>
            <a:r>
              <a:rPr lang="it-IT" sz="3000" i="1" dirty="0"/>
              <a:t>Puglia</a:t>
            </a:r>
          </a:p>
          <a:p>
            <a:pPr algn="just"/>
            <a:r>
              <a:rPr lang="it-IT" sz="3000" dirty="0"/>
              <a:t>OBSCURUM &gt; </a:t>
            </a:r>
            <a:r>
              <a:rPr lang="it-IT" sz="3000" i="1" dirty="0"/>
              <a:t>scuro </a:t>
            </a:r>
            <a:r>
              <a:rPr lang="it-IT" sz="3000" dirty="0"/>
              <a:t>per rianalisi della sequenza </a:t>
            </a:r>
            <a:r>
              <a:rPr lang="it-IT" sz="3000" i="1" dirty="0"/>
              <a:t>l’oscuro </a:t>
            </a:r>
            <a:r>
              <a:rPr lang="it-IT" sz="3000" dirty="0"/>
              <a:t>&gt; </a:t>
            </a:r>
            <a:r>
              <a:rPr lang="it-IT" sz="3000" i="1" dirty="0"/>
              <a:t>lo scuro</a:t>
            </a:r>
          </a:p>
          <a:p>
            <a:pPr algn="just"/>
            <a:endParaRPr lang="it-IT" sz="3000" dirty="0"/>
          </a:p>
          <a:p>
            <a:pPr algn="just"/>
            <a:r>
              <a:rPr lang="it-IT" sz="3000" dirty="0"/>
              <a:t>- Quando si interpreta la /l/ iniziale come articolo:</a:t>
            </a:r>
          </a:p>
          <a:p>
            <a:pPr algn="just"/>
            <a:endParaRPr lang="it-IT" sz="800" dirty="0"/>
          </a:p>
          <a:p>
            <a:pPr algn="just"/>
            <a:r>
              <a:rPr lang="it-IT" sz="3000" dirty="0"/>
              <a:t>LUSCINIOLUM &gt; usignolo  (per rianalisi di </a:t>
            </a:r>
            <a:r>
              <a:rPr lang="it-IT" sz="3000" i="1" dirty="0" err="1"/>
              <a:t>lusignolo</a:t>
            </a:r>
            <a:r>
              <a:rPr lang="it-IT" sz="3000" dirty="0"/>
              <a:t> &gt; </a:t>
            </a:r>
            <a:r>
              <a:rPr lang="it-IT" sz="3000" i="1" dirty="0"/>
              <a:t>l’usignolo</a:t>
            </a:r>
            <a:r>
              <a:rPr lang="it-IT" sz="3000" dirty="0"/>
              <a:t>) </a:t>
            </a:r>
          </a:p>
        </p:txBody>
      </p:sp>
    </p:spTree>
    <p:extLst>
      <p:ext uri="{BB962C8B-B14F-4D97-AF65-F5344CB8AC3E}">
        <p14:creationId xmlns:p14="http://schemas.microsoft.com/office/powerpoint/2010/main" val="31849259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733" y="361677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Sincope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81266" y="1008008"/>
            <a:ext cx="11242431" cy="55092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La </a:t>
            </a:r>
            <a:r>
              <a:rPr lang="it-IT" sz="3000" b="1" dirty="0"/>
              <a:t>SINCOPE </a:t>
            </a:r>
            <a:r>
              <a:rPr lang="it-IT" sz="3000" dirty="0"/>
              <a:t>è la caduta di un elemento nella parte centrale di una parola. Molto comune nel passaggio dal latino all’italiano.</a:t>
            </a:r>
            <a:endParaRPr lang="it-IT" sz="3000" b="0" i="0" u="none" strike="noStrike" baseline="0" dirty="0"/>
          </a:p>
          <a:p>
            <a:pPr algn="l"/>
            <a:endParaRPr lang="it-IT" sz="1000" dirty="0"/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it-IT" sz="3000" b="0" i="0" u="none" strike="noStrike" baseline="0" dirty="0"/>
              <a:t>colpisce spesso le vocali atone: </a:t>
            </a:r>
          </a:p>
          <a:p>
            <a:pPr algn="l"/>
            <a:r>
              <a:rPr lang="it-IT" sz="3000" b="0" i="0" u="none" strike="noStrike" baseline="0" dirty="0"/>
              <a:t>          </a:t>
            </a:r>
            <a:r>
              <a:rPr lang="it-IT" sz="3000" dirty="0"/>
              <a:t>VĬR(I)</a:t>
            </a:r>
            <a:r>
              <a:rPr lang="it-IT" sz="3000" b="0" i="0" u="none" strike="noStrike" baseline="0" dirty="0"/>
              <a:t>D</a:t>
            </a:r>
            <a:r>
              <a:rPr lang="it-IT" sz="3000" dirty="0"/>
              <a:t>EM</a:t>
            </a:r>
            <a:r>
              <a:rPr lang="it-IT" sz="3000" b="0" i="0" u="none" strike="noStrike" baseline="0" dirty="0"/>
              <a:t> &gt; </a:t>
            </a:r>
            <a:r>
              <a:rPr lang="it-IT" sz="3000" b="0" i="1" u="none" strike="noStrike" baseline="0" dirty="0"/>
              <a:t>verde</a:t>
            </a:r>
            <a:r>
              <a:rPr lang="it-IT" sz="3000" b="0" i="0" u="none" strike="noStrike" baseline="0" dirty="0"/>
              <a:t> </a:t>
            </a:r>
          </a:p>
          <a:p>
            <a:pPr algn="l"/>
            <a:r>
              <a:rPr lang="it-IT" sz="3000" dirty="0"/>
              <a:t>          VER</a:t>
            </a:r>
            <a:r>
              <a:rPr lang="it-IT" sz="3000" b="0" i="0" u="none" strike="noStrike" baseline="0" dirty="0"/>
              <a:t>(</a:t>
            </a:r>
            <a:r>
              <a:rPr lang="it-IT" sz="3000" dirty="0"/>
              <a:t>E</a:t>
            </a:r>
            <a:r>
              <a:rPr lang="it-IT" sz="3000" b="0" i="0" u="none" strike="noStrike" baseline="0" dirty="0"/>
              <a:t>)C</a:t>
            </a:r>
            <a:r>
              <a:rPr lang="it-IT" sz="3000" dirty="0"/>
              <a:t>ŬNDIAM</a:t>
            </a:r>
            <a:r>
              <a:rPr lang="it-IT" sz="3000" b="0" i="0" u="none" strike="noStrike" baseline="0" dirty="0"/>
              <a:t> &gt; </a:t>
            </a:r>
            <a:r>
              <a:rPr lang="it-IT" sz="3000" b="0" i="1" u="none" strike="noStrike" baseline="0" dirty="0"/>
              <a:t>vergogna</a:t>
            </a:r>
            <a:endParaRPr lang="it-IT" sz="3000" dirty="0"/>
          </a:p>
          <a:p>
            <a:r>
              <a:rPr lang="it-IT" sz="3000" b="0" i="0" u="none" strike="noStrike" baseline="0" dirty="0"/>
              <a:t>          </a:t>
            </a:r>
            <a:r>
              <a:rPr lang="it-IT" sz="3000" dirty="0"/>
              <a:t>SPEC(U)LUM</a:t>
            </a:r>
            <a:r>
              <a:rPr lang="it-IT" sz="3000" b="0" i="0" u="none" strike="noStrike" baseline="0" dirty="0"/>
              <a:t> &gt; </a:t>
            </a:r>
            <a:r>
              <a:rPr lang="it-IT" sz="3000" b="0" i="1" u="none" strike="noStrike" baseline="0" dirty="0"/>
              <a:t>specchio</a:t>
            </a:r>
          </a:p>
          <a:p>
            <a:r>
              <a:rPr lang="it-IT" sz="3000" i="1" dirty="0"/>
              <a:t>          </a:t>
            </a:r>
            <a:r>
              <a:rPr lang="it-IT" sz="3000" dirty="0"/>
              <a:t>CIRC(U)LUM</a:t>
            </a:r>
            <a:r>
              <a:rPr lang="it-IT" sz="3000" i="1" dirty="0"/>
              <a:t> &gt; cerchio</a:t>
            </a:r>
          </a:p>
          <a:p>
            <a:r>
              <a:rPr lang="it-IT" sz="3000" b="0" i="1" u="none" strike="noStrike" baseline="0" dirty="0"/>
              <a:t>          </a:t>
            </a:r>
            <a:r>
              <a:rPr lang="it-IT" sz="3000" dirty="0"/>
              <a:t>CER(E)BELLUM</a:t>
            </a:r>
            <a:r>
              <a:rPr lang="it-IT" sz="3000" b="0" i="1" u="none" strike="noStrike" baseline="0" dirty="0"/>
              <a:t> &gt; cervello</a:t>
            </a:r>
          </a:p>
          <a:p>
            <a:pPr algn="l"/>
            <a:endParaRPr lang="it-IT" sz="1200" dirty="0"/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it-IT" sz="3000" b="0" i="0" u="none" strike="noStrike" baseline="0" dirty="0"/>
              <a:t>ma talvolta anche le consonanti: </a:t>
            </a:r>
          </a:p>
          <a:p>
            <a:pPr algn="l"/>
            <a:r>
              <a:rPr lang="it-IT" sz="3000" b="0" i="0" u="none" strike="noStrike" baseline="0" dirty="0"/>
              <a:t>         </a:t>
            </a:r>
            <a:r>
              <a:rPr lang="it-IT" sz="3000" dirty="0"/>
              <a:t>MA(G)ĬSTRUM</a:t>
            </a:r>
            <a:r>
              <a:rPr lang="it-IT" sz="3000" b="0" i="0" u="none" strike="noStrike" baseline="0" dirty="0"/>
              <a:t> &gt; </a:t>
            </a:r>
            <a:r>
              <a:rPr lang="it-IT" sz="3000" b="0" i="1" u="none" strike="noStrike" baseline="0" dirty="0"/>
              <a:t>maestro</a:t>
            </a:r>
          </a:p>
          <a:p>
            <a:pPr algn="l"/>
            <a:r>
              <a:rPr lang="it-IT" sz="3000" i="1" dirty="0"/>
              <a:t>         </a:t>
            </a:r>
            <a:r>
              <a:rPr lang="it-IT" sz="3000" dirty="0"/>
              <a:t>SA(G)ĬTTAM</a:t>
            </a:r>
            <a:r>
              <a:rPr lang="it-IT" sz="3000" i="1" dirty="0"/>
              <a:t> </a:t>
            </a:r>
            <a:r>
              <a:rPr lang="it-IT" sz="3000" dirty="0"/>
              <a:t>&gt; saetta</a:t>
            </a:r>
          </a:p>
        </p:txBody>
      </p:sp>
    </p:spTree>
    <p:extLst>
      <p:ext uri="{BB962C8B-B14F-4D97-AF65-F5344CB8AC3E}">
        <p14:creationId xmlns:p14="http://schemas.microsoft.com/office/powerpoint/2010/main" val="11690503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733" y="361677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Apocope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91657" y="1008008"/>
            <a:ext cx="11661798" cy="412420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È la caduta della </a:t>
            </a:r>
            <a:r>
              <a:rPr lang="it-IT" sz="3000" b="1" dirty="0"/>
              <a:t>parte finale </a:t>
            </a:r>
            <a:r>
              <a:rPr lang="it-IT" sz="3000" dirty="0"/>
              <a:t>di una parola. È il fenomeno più frequente. Può essere sillabica o vocalica:</a:t>
            </a:r>
          </a:p>
          <a:p>
            <a:pPr algn="just"/>
            <a:endParaRPr lang="it-IT" sz="800" b="1" dirty="0"/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it-IT" sz="3000" dirty="0"/>
              <a:t>Quella </a:t>
            </a:r>
            <a:r>
              <a:rPr lang="it-IT" sz="3000" b="1" dirty="0"/>
              <a:t>sillabica</a:t>
            </a:r>
            <a:r>
              <a:rPr lang="it-IT" sz="3000" dirty="0"/>
              <a:t> era più comune in italiano antico. Oggi si limita a due forme:        </a:t>
            </a:r>
            <a:r>
              <a:rPr lang="it-IT" sz="3000" i="1" dirty="0"/>
              <a:t>gran </a:t>
            </a:r>
            <a:r>
              <a:rPr lang="it-IT" sz="3000" dirty="0"/>
              <a:t>da</a:t>
            </a:r>
            <a:r>
              <a:rPr lang="it-IT" sz="3000" i="1" dirty="0"/>
              <a:t> grande (gran giorno) </a:t>
            </a:r>
          </a:p>
          <a:p>
            <a:pPr algn="just"/>
            <a:r>
              <a:rPr lang="it-IT" sz="3000" i="1" dirty="0"/>
              <a:t>                          san </a:t>
            </a:r>
            <a:r>
              <a:rPr lang="it-IT" sz="3000" dirty="0"/>
              <a:t>da </a:t>
            </a:r>
            <a:r>
              <a:rPr lang="it-IT" sz="3000" i="1" dirty="0"/>
              <a:t>santo (san Tommaso)</a:t>
            </a:r>
          </a:p>
          <a:p>
            <a:pPr algn="just"/>
            <a:endParaRPr lang="it-IT" sz="800" i="1" dirty="0"/>
          </a:p>
          <a:p>
            <a:pPr algn="l"/>
            <a:r>
              <a:rPr lang="it-IT" sz="3000" dirty="0"/>
              <a:t>Anticamente </a:t>
            </a:r>
            <a:r>
              <a:rPr lang="it-IT" sz="3000" b="0" i="0" u="none" strike="noStrike" baseline="0" dirty="0"/>
              <a:t>si </a:t>
            </a:r>
            <a:r>
              <a:rPr lang="it-IT" sz="3000" dirty="0"/>
              <a:t>è</a:t>
            </a:r>
            <a:r>
              <a:rPr lang="it-IT" sz="3000" b="0" i="0" u="none" strike="noStrike" baseline="0" dirty="0"/>
              <a:t> avuta in tutte le parole latine in -</a:t>
            </a:r>
            <a:r>
              <a:rPr lang="it-IT" sz="3000" dirty="0"/>
              <a:t>ATEM</a:t>
            </a:r>
            <a:r>
              <a:rPr lang="it-IT" sz="3000" b="0" i="0" u="none" strike="noStrike" baseline="0" dirty="0"/>
              <a:t> o -</a:t>
            </a:r>
            <a:r>
              <a:rPr lang="it-IT" sz="3000" dirty="0"/>
              <a:t>UTEM:                                           </a:t>
            </a:r>
          </a:p>
          <a:p>
            <a:pPr algn="l"/>
            <a:r>
              <a:rPr lang="it-IT" sz="3000" dirty="0"/>
              <a:t>                                        </a:t>
            </a:r>
            <a:r>
              <a:rPr lang="pt-BR" sz="3000" dirty="0"/>
              <a:t>LIBERTATEM</a:t>
            </a:r>
            <a:r>
              <a:rPr lang="pt-BR" sz="3000" b="0" i="0" u="none" strike="noStrike" baseline="0" dirty="0"/>
              <a:t> &gt; </a:t>
            </a:r>
            <a:r>
              <a:rPr lang="pt-BR" sz="3000" b="0" i="1" u="none" strike="noStrike" baseline="0" dirty="0"/>
              <a:t>liberta(de) </a:t>
            </a:r>
            <a:r>
              <a:rPr lang="pt-BR" sz="3000" b="0" i="0" u="none" strike="noStrike" baseline="0" dirty="0"/>
              <a:t>&gt; </a:t>
            </a:r>
            <a:r>
              <a:rPr lang="pt-BR" sz="3000" b="0" i="1" u="none" strike="noStrike" baseline="0" dirty="0"/>
              <a:t>libertà </a:t>
            </a:r>
            <a:endParaRPr lang="pt-BR" sz="3000" dirty="0"/>
          </a:p>
          <a:p>
            <a:pPr algn="l"/>
            <a:r>
              <a:rPr lang="pt-BR" sz="3000" dirty="0"/>
              <a:t>                                        VIRTUTEM</a:t>
            </a:r>
            <a:r>
              <a:rPr lang="pt-BR" sz="3000" b="0" i="0" u="none" strike="noStrike" baseline="0" dirty="0"/>
              <a:t> &gt; </a:t>
            </a:r>
            <a:r>
              <a:rPr lang="pt-BR" sz="3000" b="0" i="1" u="none" strike="noStrike" baseline="0" dirty="0"/>
              <a:t>virtu(de) </a:t>
            </a:r>
            <a:r>
              <a:rPr lang="pt-BR" sz="3000" b="0" i="0" u="none" strike="noStrike" baseline="0" dirty="0"/>
              <a:t>&gt; </a:t>
            </a:r>
            <a:r>
              <a:rPr lang="pt-BR" sz="3000" b="0" i="1" u="none" strike="noStrike" baseline="0" dirty="0"/>
              <a:t>virtù</a:t>
            </a:r>
            <a:endParaRPr lang="pt-BR" sz="3000" b="0" i="0" u="none" strike="noStrike" baseline="0" dirty="0"/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A824CE41-F95C-2D77-9572-EE0CE77A608C}"/>
              </a:ext>
            </a:extLst>
          </p:cNvPr>
          <p:cNvSpPr txBox="1"/>
          <p:nvPr/>
        </p:nvSpPr>
        <p:spPr>
          <a:xfrm>
            <a:off x="391657" y="5049773"/>
            <a:ext cx="11661798" cy="160043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it-IT" sz="3000" b="0" i="0" u="none" strike="noStrike" baseline="0" dirty="0"/>
              <a:t>Quella vocalica è molto diffusa nell’italiano contemporaneo</a:t>
            </a:r>
            <a:r>
              <a:rPr lang="it-IT" sz="3000" dirty="0"/>
              <a:t>. P</a:t>
            </a:r>
            <a:r>
              <a:rPr lang="it-IT" sz="3000" b="0" i="0" u="none" strike="noStrike" baseline="0" dirty="0"/>
              <a:t>uò essere 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endParaRPr lang="it-IT" sz="800" b="0" i="0" u="none" strike="noStrike" baseline="0" dirty="0"/>
          </a:p>
          <a:p>
            <a:pPr algn="l"/>
            <a:r>
              <a:rPr lang="it-IT" sz="3000" dirty="0"/>
              <a:t>   1</a:t>
            </a:r>
            <a:r>
              <a:rPr lang="it-IT" sz="3000" b="0" i="0" u="none" strike="noStrike" baseline="0" dirty="0"/>
              <a:t>) obbligatoria: </a:t>
            </a:r>
            <a:r>
              <a:rPr lang="it-IT" sz="3000" b="0" i="1" u="none" strike="noStrike" baseline="0" dirty="0"/>
              <a:t>buon giorno</a:t>
            </a:r>
            <a:r>
              <a:rPr lang="it-IT" sz="3000" b="0" i="0" u="none" strike="noStrike" baseline="0" dirty="0"/>
              <a:t>, </a:t>
            </a:r>
            <a:r>
              <a:rPr lang="it-IT" sz="3000" b="0" i="1" u="none" strike="noStrike" baseline="0" dirty="0"/>
              <a:t>bel regalo</a:t>
            </a:r>
            <a:r>
              <a:rPr lang="it-IT" sz="3000" dirty="0"/>
              <a:t> (impossibile </a:t>
            </a:r>
            <a:r>
              <a:rPr lang="it-IT" sz="3000" i="1" dirty="0"/>
              <a:t>*buono giorno</a:t>
            </a:r>
            <a:r>
              <a:rPr lang="it-IT" sz="3000" dirty="0"/>
              <a:t>);</a:t>
            </a:r>
            <a:r>
              <a:rPr lang="it-IT" sz="3000" b="0" i="0" u="none" strike="noStrike" baseline="0" dirty="0"/>
              <a:t> </a:t>
            </a:r>
          </a:p>
          <a:p>
            <a:pPr algn="l"/>
            <a:r>
              <a:rPr lang="it-IT" sz="3000" dirty="0"/>
              <a:t>   2) </a:t>
            </a:r>
            <a:r>
              <a:rPr lang="it-IT" sz="3000" b="0" i="0" u="none" strike="noStrike" baseline="0" dirty="0"/>
              <a:t>facoltativa</a:t>
            </a:r>
            <a:r>
              <a:rPr lang="it-IT" sz="3000" dirty="0"/>
              <a:t>:</a:t>
            </a:r>
            <a:r>
              <a:rPr lang="it-IT" sz="3000" b="0" i="0" u="none" strike="noStrike" baseline="0" dirty="0"/>
              <a:t> </a:t>
            </a:r>
            <a:r>
              <a:rPr lang="it-IT" sz="3000" b="0" i="1" u="none" strike="noStrike" baseline="0" dirty="0"/>
              <a:t>bicchier d’acqua</a:t>
            </a:r>
            <a:r>
              <a:rPr lang="it-IT" sz="3000" dirty="0"/>
              <a:t> (ma anche </a:t>
            </a:r>
            <a:r>
              <a:rPr lang="it-IT" sz="3000" i="1" dirty="0"/>
              <a:t>bicchiere d’acqua</a:t>
            </a:r>
            <a:r>
              <a:rPr lang="it-IT" sz="3000" dirty="0"/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41497693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733" y="288401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Condizioni dell’apocope vocalica oggi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204620" y="934732"/>
            <a:ext cx="1124243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Nell’italiano di oggi ci sono </a:t>
            </a:r>
            <a:r>
              <a:rPr lang="it-IT" sz="3000" b="1" dirty="0"/>
              <a:t>4 condizioni </a:t>
            </a:r>
            <a:r>
              <a:rPr lang="it-IT" sz="3000" dirty="0"/>
              <a:t>che devono verificarsi per poter apocopare una parola.</a:t>
            </a:r>
          </a:p>
        </p:txBody>
      </p:sp>
      <p:sp>
        <p:nvSpPr>
          <p:cNvPr id="4" name="CasellaDiTesto 3">
            <a:extLst>
              <a:ext uri="{FF2B5EF4-FFF2-40B4-BE49-F238E27FC236}">
                <a16:creationId xmlns:a16="http://schemas.microsoft.com/office/drawing/2014/main" id="{5FC39930-27B7-48E7-A69E-0BBC7B089B0B}"/>
              </a:ext>
            </a:extLst>
          </p:cNvPr>
          <p:cNvSpPr txBox="1"/>
          <p:nvPr/>
        </p:nvSpPr>
        <p:spPr>
          <a:xfrm>
            <a:off x="66184" y="1920723"/>
            <a:ext cx="1124243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1) La parola </a:t>
            </a:r>
            <a:r>
              <a:rPr lang="it-IT" sz="3000" b="1" dirty="0"/>
              <a:t>non </a:t>
            </a:r>
            <a:r>
              <a:rPr lang="it-IT" sz="3000" dirty="0"/>
              <a:t>deve trovarsi </a:t>
            </a:r>
            <a:r>
              <a:rPr lang="it-IT" sz="3000" b="1" dirty="0"/>
              <a:t>prima di pausa</a:t>
            </a:r>
            <a:r>
              <a:rPr lang="it-IT" sz="3000" dirty="0"/>
              <a:t>: </a:t>
            </a:r>
          </a:p>
          <a:p>
            <a:pPr algn="just"/>
            <a:r>
              <a:rPr lang="it-IT" sz="3000" i="1" dirty="0"/>
              <a:t>    buon giorno, bel</a:t>
            </a:r>
            <a:r>
              <a:rPr lang="it-IT" sz="3000" dirty="0"/>
              <a:t> </a:t>
            </a:r>
            <a:r>
              <a:rPr lang="it-IT" sz="3000" i="1" dirty="0"/>
              <a:t>giardino </a:t>
            </a:r>
            <a:r>
              <a:rPr lang="it-IT" sz="3000" dirty="0"/>
              <a:t>MA NON *</a:t>
            </a:r>
            <a:r>
              <a:rPr lang="it-IT" sz="3000" i="1" dirty="0"/>
              <a:t>un giorno buon</a:t>
            </a:r>
            <a:r>
              <a:rPr lang="it-IT" sz="3000" dirty="0"/>
              <a:t>, </a:t>
            </a:r>
            <a:r>
              <a:rPr lang="it-IT" sz="3000" i="1" dirty="0"/>
              <a:t>*un giardino bel 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B55E8D38-8164-AE61-5451-8598E782B4CC}"/>
              </a:ext>
            </a:extLst>
          </p:cNvPr>
          <p:cNvSpPr txBox="1"/>
          <p:nvPr/>
        </p:nvSpPr>
        <p:spPr>
          <a:xfrm>
            <a:off x="66183" y="2936386"/>
            <a:ext cx="1124243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2) La vocale deve essere </a:t>
            </a:r>
            <a:r>
              <a:rPr lang="it-IT" sz="3000" b="1" dirty="0"/>
              <a:t>atona</a:t>
            </a:r>
            <a:r>
              <a:rPr lang="it-IT" sz="3000" dirty="0"/>
              <a:t>: *</a:t>
            </a:r>
            <a:r>
              <a:rPr lang="it-IT" sz="3000" i="1" dirty="0"/>
              <a:t>una </a:t>
            </a:r>
            <a:r>
              <a:rPr lang="it-IT" sz="3000" i="1" dirty="0" err="1"/>
              <a:t>citt</a:t>
            </a:r>
            <a:r>
              <a:rPr lang="it-IT" sz="3000" dirty="0"/>
              <a:t>, *</a:t>
            </a:r>
            <a:r>
              <a:rPr lang="it-IT" sz="3000" i="1" dirty="0"/>
              <a:t>ci </a:t>
            </a:r>
            <a:r>
              <a:rPr lang="it-IT" sz="3000" i="1" dirty="0" err="1"/>
              <a:t>sar</a:t>
            </a:r>
            <a:r>
              <a:rPr lang="it-IT" sz="3000" i="1" dirty="0"/>
              <a:t> </a:t>
            </a:r>
          </a:p>
        </p:txBody>
      </p:sp>
      <p:sp>
        <p:nvSpPr>
          <p:cNvPr id="6" name="CasellaDiTesto 5">
            <a:extLst>
              <a:ext uri="{FF2B5EF4-FFF2-40B4-BE49-F238E27FC236}">
                <a16:creationId xmlns:a16="http://schemas.microsoft.com/office/drawing/2014/main" id="{66109CC3-3D89-0A70-B48B-EC654007EC73}"/>
              </a:ext>
            </a:extLst>
          </p:cNvPr>
          <p:cNvSpPr txBox="1"/>
          <p:nvPr/>
        </p:nvSpPr>
        <p:spPr>
          <a:xfrm>
            <a:off x="66183" y="3490384"/>
            <a:ext cx="11893753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3) La parola deve essere </a:t>
            </a:r>
            <a:r>
              <a:rPr lang="it-IT" sz="3000" b="1" dirty="0"/>
              <a:t>preceduta da laterale, vibrante o nasale</a:t>
            </a:r>
            <a:r>
              <a:rPr lang="it-IT" sz="3000" dirty="0"/>
              <a:t>: </a:t>
            </a:r>
          </a:p>
          <a:p>
            <a:pPr algn="just"/>
            <a:r>
              <a:rPr lang="it-IT" sz="3000" i="1" dirty="0"/>
              <a:t>    fil di ferro, bicchier d’acqua, fin qui </a:t>
            </a:r>
            <a:r>
              <a:rPr lang="it-IT" sz="3000" dirty="0"/>
              <a:t>MA NON </a:t>
            </a:r>
            <a:r>
              <a:rPr lang="it-IT" sz="3000" i="1" dirty="0"/>
              <a:t>*</a:t>
            </a:r>
            <a:r>
              <a:rPr lang="it-IT" sz="3000" i="1" dirty="0" err="1"/>
              <a:t>pes</a:t>
            </a:r>
            <a:r>
              <a:rPr lang="it-IT" sz="3000" i="1" dirty="0"/>
              <a:t> lordo</a:t>
            </a:r>
            <a:r>
              <a:rPr lang="it-IT" sz="3000" dirty="0"/>
              <a:t>, </a:t>
            </a:r>
            <a:r>
              <a:rPr lang="it-IT" sz="3000" i="1" dirty="0"/>
              <a:t>*</a:t>
            </a:r>
            <a:r>
              <a:rPr lang="it-IT" sz="3000" i="1" dirty="0" err="1"/>
              <a:t>cap</a:t>
            </a:r>
            <a:r>
              <a:rPr lang="it-IT" sz="3000" i="1" dirty="0"/>
              <a:t> del governo  </a:t>
            </a:r>
          </a:p>
        </p:txBody>
      </p:sp>
      <p:sp>
        <p:nvSpPr>
          <p:cNvPr id="7" name="CasellaDiTesto 6">
            <a:extLst>
              <a:ext uri="{FF2B5EF4-FFF2-40B4-BE49-F238E27FC236}">
                <a16:creationId xmlns:a16="http://schemas.microsoft.com/office/drawing/2014/main" id="{860E3A77-1DA1-CA2F-851A-A7A5D38BE2D8}"/>
              </a:ext>
            </a:extLst>
          </p:cNvPr>
          <p:cNvSpPr txBox="1"/>
          <p:nvPr/>
        </p:nvSpPr>
        <p:spPr>
          <a:xfrm>
            <a:off x="66183" y="4445940"/>
            <a:ext cx="11893752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4) La vocale </a:t>
            </a:r>
            <a:r>
              <a:rPr lang="it-IT" sz="3000" b="1" dirty="0"/>
              <a:t>non deve essere /a/</a:t>
            </a:r>
            <a:r>
              <a:rPr lang="it-IT" sz="3000" dirty="0"/>
              <a:t>, tranne che con </a:t>
            </a:r>
            <a:r>
              <a:rPr lang="it-IT" sz="3000" i="1" dirty="0"/>
              <a:t>ora </a:t>
            </a:r>
            <a:r>
              <a:rPr lang="it-IT" sz="3000" dirty="0"/>
              <a:t>e </a:t>
            </a:r>
            <a:r>
              <a:rPr lang="it-IT" sz="3000" i="1" dirty="0"/>
              <a:t>suor + </a:t>
            </a:r>
            <a:r>
              <a:rPr lang="it-IT" sz="3000" dirty="0"/>
              <a:t>nome</a:t>
            </a:r>
            <a:r>
              <a:rPr lang="it-IT" sz="3000" i="1" dirty="0"/>
              <a:t> (or</a:t>
            </a:r>
            <a:r>
              <a:rPr lang="it-IT" sz="3000" dirty="0"/>
              <a:t> ora, </a:t>
            </a:r>
          </a:p>
          <a:p>
            <a:pPr algn="just"/>
            <a:r>
              <a:rPr lang="it-IT" sz="3000" i="1" dirty="0"/>
              <a:t>    suor Maria)</a:t>
            </a:r>
            <a:r>
              <a:rPr lang="it-IT" sz="3000" dirty="0"/>
              <a:t>, o </a:t>
            </a:r>
            <a:r>
              <a:rPr lang="it-IT" sz="3000" b="1" dirty="0"/>
              <a:t>/i/ ed /e/</a:t>
            </a:r>
            <a:r>
              <a:rPr lang="it-IT" sz="3000" dirty="0"/>
              <a:t> quando indicano </a:t>
            </a:r>
            <a:r>
              <a:rPr lang="it-IT" sz="3000" b="1" dirty="0"/>
              <a:t>plurale</a:t>
            </a:r>
            <a:r>
              <a:rPr lang="it-IT" sz="3000" dirty="0"/>
              <a:t> </a:t>
            </a:r>
            <a:r>
              <a:rPr lang="it-IT" sz="3000" i="1" dirty="0"/>
              <a:t>(*le buon madri, *i </a:t>
            </a:r>
          </a:p>
          <a:p>
            <a:pPr algn="just"/>
            <a:r>
              <a:rPr lang="it-IT" sz="3000" i="1" dirty="0"/>
              <a:t>     buon padri). </a:t>
            </a:r>
          </a:p>
        </p:txBody>
      </p:sp>
      <p:sp>
        <p:nvSpPr>
          <p:cNvPr id="9" name="CasellaDiTesto 8">
            <a:extLst>
              <a:ext uri="{FF2B5EF4-FFF2-40B4-BE49-F238E27FC236}">
                <a16:creationId xmlns:a16="http://schemas.microsoft.com/office/drawing/2014/main" id="{6B3BA240-4C99-24AF-CDFD-13F709A610F6}"/>
              </a:ext>
            </a:extLst>
          </p:cNvPr>
          <p:cNvSpPr txBox="1"/>
          <p:nvPr/>
        </p:nvSpPr>
        <p:spPr>
          <a:xfrm>
            <a:off x="204620" y="5830421"/>
            <a:ext cx="11755316" cy="95410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Anche se si verificano tutte e 4, non è detto che si possa apocopare: </a:t>
            </a:r>
          </a:p>
          <a:p>
            <a:pPr algn="just"/>
            <a:r>
              <a:rPr lang="it-IT" sz="2800" i="1" dirty="0"/>
              <a:t>                                                                                     *car padre, *uno </a:t>
            </a:r>
            <a:r>
              <a:rPr lang="it-IT" sz="2800" i="1" dirty="0" err="1"/>
              <a:t>stran</a:t>
            </a:r>
            <a:r>
              <a:rPr lang="it-IT" sz="2800" i="1" dirty="0"/>
              <a:t> discorso</a:t>
            </a:r>
          </a:p>
        </p:txBody>
      </p:sp>
    </p:spTree>
    <p:extLst>
      <p:ext uri="{BB962C8B-B14F-4D97-AF65-F5344CB8AC3E}">
        <p14:creationId xmlns:p14="http://schemas.microsoft.com/office/powerpoint/2010/main" val="4167427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  <p:bldP spid="9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03733" y="361677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Apocope ed elisione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91657" y="1008008"/>
            <a:ext cx="11661798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b="0" i="0" u="none" strike="noStrike" baseline="0" dirty="0"/>
              <a:t>Osserviamo la differenza tra questi due fenomeni:</a:t>
            </a:r>
          </a:p>
          <a:p>
            <a:pPr algn="just"/>
            <a:endParaRPr lang="it-IT" sz="1200" dirty="0"/>
          </a:p>
          <a:p>
            <a:pPr marL="514350" indent="-514350" algn="just">
              <a:buAutoNum type="arabicParenR"/>
            </a:pPr>
            <a:r>
              <a:rPr lang="it-IT" sz="3000" dirty="0"/>
              <a:t>l’e</a:t>
            </a:r>
            <a:r>
              <a:rPr lang="it-IT" sz="3000" b="0" i="0" u="none" strike="noStrike" baseline="0" dirty="0"/>
              <a:t>lisione è la cadut</a:t>
            </a:r>
            <a:r>
              <a:rPr lang="it-IT" sz="3000" dirty="0"/>
              <a:t>a della vocale finale atona di una parola quando la parola successiva inizia per vocale:  </a:t>
            </a:r>
          </a:p>
          <a:p>
            <a:pPr algn="just"/>
            <a:r>
              <a:rPr lang="it-IT" sz="3000" dirty="0"/>
              <a:t>       la amica -&gt; l’amica </a:t>
            </a:r>
          </a:p>
          <a:p>
            <a:pPr algn="just"/>
            <a:r>
              <a:rPr lang="it-IT" sz="3000" dirty="0"/>
              <a:t>       lo albero</a:t>
            </a:r>
            <a:r>
              <a:rPr lang="it-IT" sz="3000" b="0" i="0" u="none" strike="noStrike" baseline="0" dirty="0"/>
              <a:t> -&gt; l’albero</a:t>
            </a:r>
            <a:endParaRPr lang="pt-BR" sz="3000" dirty="0"/>
          </a:p>
          <a:p>
            <a:pPr algn="just"/>
            <a:r>
              <a:rPr lang="pt-BR" sz="3000" b="0" i="0" u="none" strike="noStrike" baseline="0" dirty="0"/>
              <a:t>      è </a:t>
            </a:r>
            <a:r>
              <a:rPr lang="pt-BR" sz="3000" dirty="0"/>
              <a:t>un fenomeno </a:t>
            </a:r>
            <a:r>
              <a:rPr lang="pt-BR" sz="3000" u="sng" dirty="0"/>
              <a:t>condizionato dal contesto sintattico</a:t>
            </a:r>
          </a:p>
        </p:txBody>
      </p:sp>
      <p:sp>
        <p:nvSpPr>
          <p:cNvPr id="4" name="CasellaDiTesto 3">
            <a:extLst>
              <a:ext uri="{FF2B5EF4-FFF2-40B4-BE49-F238E27FC236}">
                <a16:creationId xmlns:a16="http://schemas.microsoft.com/office/drawing/2014/main" id="{62CA3864-BBF7-9085-5E58-43D3ADC98D69}"/>
              </a:ext>
            </a:extLst>
          </p:cNvPr>
          <p:cNvSpPr txBox="1"/>
          <p:nvPr/>
        </p:nvSpPr>
        <p:spPr>
          <a:xfrm>
            <a:off x="391657" y="4193495"/>
            <a:ext cx="11523253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b="0" i="0" u="none" strike="noStrike" baseline="0" dirty="0"/>
              <a:t>2) Come abbiamo visto, invece, con l’apocope si genera </a:t>
            </a:r>
            <a:r>
              <a:rPr lang="it-IT" sz="3000" b="0" i="0" u="sng" strike="noStrike" baseline="0" dirty="0"/>
              <a:t>una forma autonoma</a:t>
            </a:r>
            <a:r>
              <a:rPr lang="it-IT" sz="3000" b="0" i="0" u="none" strike="noStrike" baseline="0" dirty="0"/>
              <a:t>:  </a:t>
            </a:r>
            <a:r>
              <a:rPr lang="it-IT" sz="3000" b="0" i="1" u="none" strike="noStrike" baseline="0" dirty="0"/>
              <a:t>Signor Antonelli </a:t>
            </a:r>
            <a:r>
              <a:rPr lang="it-IT" sz="3000" b="0" i="0" u="none" strike="noStrike" baseline="0" dirty="0"/>
              <a:t>ma anche </a:t>
            </a:r>
            <a:r>
              <a:rPr lang="it-IT" sz="3000" b="0" i="1" u="none" strike="noStrike" baseline="0" dirty="0"/>
              <a:t>Signor Rossi</a:t>
            </a:r>
          </a:p>
        </p:txBody>
      </p:sp>
      <p:sp>
        <p:nvSpPr>
          <p:cNvPr id="5" name="CasellaDiTesto 4">
            <a:extLst>
              <a:ext uri="{FF2B5EF4-FFF2-40B4-BE49-F238E27FC236}">
                <a16:creationId xmlns:a16="http://schemas.microsoft.com/office/drawing/2014/main" id="{52FEFA1A-1EB2-6194-4DE7-62FBA38DE5C5}"/>
              </a:ext>
            </a:extLst>
          </p:cNvPr>
          <p:cNvSpPr txBox="1"/>
          <p:nvPr/>
        </p:nvSpPr>
        <p:spPr>
          <a:xfrm>
            <a:off x="334373" y="5347657"/>
            <a:ext cx="11523253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b="0" u="none" strike="noStrike" baseline="0" dirty="0"/>
              <a:t>Questo spiega la differenza di grafia tra </a:t>
            </a:r>
            <a:r>
              <a:rPr lang="it-IT" sz="3000" b="0" i="1" u="none" strike="noStrike" baseline="0" dirty="0"/>
              <a:t>un’amica </a:t>
            </a:r>
            <a:r>
              <a:rPr lang="it-IT" sz="3000" b="0" u="none" strike="noStrike" baseline="0" dirty="0"/>
              <a:t>(elisione)</a:t>
            </a:r>
            <a:r>
              <a:rPr lang="it-IT" sz="3000" b="0" i="1" u="none" strike="noStrike" baseline="0" dirty="0"/>
              <a:t> e un amico </a:t>
            </a:r>
            <a:r>
              <a:rPr lang="it-IT" sz="3000" b="0" u="none" strike="noStrike" baseline="0" dirty="0"/>
              <a:t>(apocope). </a:t>
            </a:r>
            <a:r>
              <a:rPr lang="it-IT" sz="3000" dirty="0"/>
              <a:t>Nella sequenza </a:t>
            </a:r>
            <a:r>
              <a:rPr lang="it-IT" sz="3000" i="1" dirty="0"/>
              <a:t>qual</a:t>
            </a:r>
            <a:r>
              <a:rPr lang="it-IT" sz="3000" dirty="0"/>
              <a:t> </a:t>
            </a:r>
            <a:r>
              <a:rPr lang="it-IT" sz="3000" i="1" dirty="0"/>
              <a:t>è </a:t>
            </a:r>
            <a:r>
              <a:rPr lang="it-IT" sz="3000" dirty="0"/>
              <a:t>non c’è apostrofo perché è apocope </a:t>
            </a:r>
            <a:r>
              <a:rPr lang="it-IT" sz="3000" i="1" dirty="0"/>
              <a:t>(qual buon vento).</a:t>
            </a:r>
            <a:endParaRPr lang="it-IT" sz="3000" b="0" i="1" u="none" strike="noStrike" baseline="0" dirty="0"/>
          </a:p>
        </p:txBody>
      </p:sp>
    </p:spTree>
    <p:extLst>
      <p:ext uri="{BB962C8B-B14F-4D97-AF65-F5344CB8AC3E}">
        <p14:creationId xmlns:p14="http://schemas.microsoft.com/office/powerpoint/2010/main" val="37356334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24515" y="462405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Lettere mercantili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228600" y="1243818"/>
            <a:ext cx="11731335" cy="56477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Come nei secoli precedenti, nel Quattrocento i </a:t>
            </a:r>
            <a:r>
              <a:rPr lang="it-IT" sz="3000" b="1" dirty="0"/>
              <a:t>mercanti</a:t>
            </a:r>
            <a:r>
              <a:rPr lang="it-IT" sz="3000" dirty="0"/>
              <a:t> usano molto lo strumento della scrittura, sia per tenere registri di conti sia per comunicare con clienti e collaboratori. I mercanti ricorrono al </a:t>
            </a:r>
            <a:r>
              <a:rPr lang="it-IT" sz="3000" b="1" dirty="0"/>
              <a:t>volgare locale</a:t>
            </a:r>
            <a:r>
              <a:rPr lang="it-IT" sz="3000" dirty="0"/>
              <a:t>, ma mostrano ora anche la presenza di un’</a:t>
            </a:r>
            <a:r>
              <a:rPr lang="it-IT" sz="3000" b="1" dirty="0"/>
              <a:t>azione livellatrice del toscano</a:t>
            </a:r>
            <a:r>
              <a:rPr lang="it-IT" sz="3000" dirty="0"/>
              <a:t>, che si afferma con lingua di prestigio (soprattutto se destinatari di altre aree geografiche).</a:t>
            </a:r>
          </a:p>
          <a:p>
            <a:pPr algn="just"/>
            <a:endParaRPr lang="it-IT" sz="800" dirty="0"/>
          </a:p>
          <a:p>
            <a:r>
              <a:rPr lang="it-IT" sz="2800" dirty="0"/>
              <a:t>Lettera del mercante </a:t>
            </a:r>
            <a:r>
              <a:rPr lang="it-IT" sz="2800" b="1" dirty="0"/>
              <a:t>marchigiano</a:t>
            </a:r>
            <a:r>
              <a:rPr lang="it-IT" sz="2800" dirty="0"/>
              <a:t> </a:t>
            </a:r>
            <a:r>
              <a:rPr lang="it-IT" sz="2800" b="1" dirty="0"/>
              <a:t>Gilio de Amoruso </a:t>
            </a:r>
            <a:r>
              <a:rPr lang="it-IT" sz="2800" dirty="0"/>
              <a:t>(1409):</a:t>
            </a:r>
          </a:p>
          <a:p>
            <a:pPr algn="just"/>
            <a:endParaRPr lang="it-IT" sz="1000" dirty="0"/>
          </a:p>
          <a:p>
            <a:pPr algn="just"/>
            <a:r>
              <a:rPr lang="it-IT" sz="2700" dirty="0"/>
              <a:t>Io non ve agio </a:t>
            </a:r>
            <a:r>
              <a:rPr lang="it-IT" sz="2700" dirty="0" err="1"/>
              <a:t>scricto</a:t>
            </a:r>
            <a:r>
              <a:rPr lang="it-IT" sz="2700" dirty="0"/>
              <a:t> ella per non essere stato de bisogno; mo’ so </a:t>
            </a:r>
            <a:r>
              <a:rPr lang="it-IT" sz="2700" dirty="0" err="1"/>
              <a:t>ecqua</a:t>
            </a:r>
            <a:r>
              <a:rPr lang="it-IT" sz="2700" dirty="0"/>
              <a:t> in </a:t>
            </a:r>
            <a:r>
              <a:rPr lang="it-IT" sz="2700" dirty="0" err="1"/>
              <a:t>Valença</a:t>
            </a:r>
            <a:r>
              <a:rPr lang="it-IT" sz="2700" dirty="0"/>
              <a:t> e vorrà essere </a:t>
            </a:r>
            <a:r>
              <a:rPr lang="it-IT" sz="2700" dirty="0" err="1"/>
              <a:t>avisato</a:t>
            </a:r>
            <a:r>
              <a:rPr lang="it-IT" sz="2700" dirty="0"/>
              <a:t> de la valuta de olio e cora (= interiora) bovine, onde ve prego che per le prime che </a:t>
            </a:r>
            <a:r>
              <a:rPr lang="it-IT" sz="2700" dirty="0" err="1"/>
              <a:t>possete</a:t>
            </a:r>
            <a:r>
              <a:rPr lang="it-IT" sz="2700" dirty="0"/>
              <a:t> me </a:t>
            </a:r>
            <a:r>
              <a:rPr lang="it-IT" sz="2700" dirty="0" err="1"/>
              <a:t>avisate</a:t>
            </a:r>
            <a:r>
              <a:rPr lang="it-IT" sz="2700" dirty="0"/>
              <a:t> quanto vale l’olio spacciato de </a:t>
            </a:r>
            <a:r>
              <a:rPr lang="it-IT" sz="2700" dirty="0" err="1"/>
              <a:t>ongni</a:t>
            </a:r>
            <a:r>
              <a:rPr lang="it-IT" sz="2700" dirty="0"/>
              <a:t> spesa, e </a:t>
            </a:r>
            <a:r>
              <a:rPr lang="it-IT" sz="2700" dirty="0" err="1"/>
              <a:t>dechiaratelome</a:t>
            </a:r>
            <a:r>
              <a:rPr lang="it-IT" sz="2700" dirty="0"/>
              <a:t> per </a:t>
            </a:r>
            <a:r>
              <a:rPr lang="it-IT" sz="2700" dirty="0" err="1"/>
              <a:t>piso</a:t>
            </a:r>
            <a:r>
              <a:rPr lang="it-IT" sz="2700" dirty="0"/>
              <a:t> de libre de </a:t>
            </a:r>
            <a:r>
              <a:rPr lang="it-IT" sz="2700" dirty="0" err="1"/>
              <a:t>Fiorença</a:t>
            </a:r>
            <a:r>
              <a:rPr lang="it-IT" sz="2700" dirty="0"/>
              <a:t> </a:t>
            </a:r>
            <a:r>
              <a:rPr lang="it-IT" sz="2700" dirty="0" err="1"/>
              <a:t>aciò</a:t>
            </a:r>
            <a:r>
              <a:rPr lang="it-IT" sz="2700" dirty="0"/>
              <a:t> che meglio lo </a:t>
            </a:r>
            <a:r>
              <a:rPr lang="it-IT" sz="2700" dirty="0" err="1"/>
              <a:t>pocça</a:t>
            </a:r>
            <a:r>
              <a:rPr lang="it-IT" sz="2700" dirty="0"/>
              <a:t> intendere e </a:t>
            </a:r>
            <a:r>
              <a:rPr lang="it-IT" sz="2700" dirty="0" err="1"/>
              <a:t>similementi</a:t>
            </a:r>
            <a:r>
              <a:rPr lang="it-IT" sz="2700" dirty="0"/>
              <a:t> me dichiarate </a:t>
            </a:r>
            <a:r>
              <a:rPr lang="pt-BR" sz="2700" dirty="0"/>
              <a:t>de cora bovine lu precço e tucto.</a:t>
            </a:r>
            <a:endParaRPr lang="it-IT" sz="2700" dirty="0"/>
          </a:p>
        </p:txBody>
      </p:sp>
    </p:spTree>
    <p:extLst>
      <p:ext uri="{BB962C8B-B14F-4D97-AF65-F5344CB8AC3E}">
        <p14:creationId xmlns:p14="http://schemas.microsoft.com/office/powerpoint/2010/main" val="21896875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24515" y="394469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La predicazione religiosa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89147" y="1040800"/>
            <a:ext cx="1124243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Importante è il ruolo della predicazione religiosa: se la messa è in latino, la </a:t>
            </a:r>
            <a:r>
              <a:rPr lang="it-IT" sz="2800" b="1" dirty="0"/>
              <a:t>predica</a:t>
            </a:r>
            <a:r>
              <a:rPr lang="it-IT" sz="2800" dirty="0"/>
              <a:t> è l’unico momento in cui la Chiesa si rivolge in </a:t>
            </a:r>
            <a:r>
              <a:rPr lang="it-IT" sz="2800" b="1" dirty="0"/>
              <a:t>volgare</a:t>
            </a:r>
            <a:r>
              <a:rPr lang="it-IT" sz="2800" dirty="0"/>
              <a:t> al fedele. </a:t>
            </a:r>
          </a:p>
        </p:txBody>
      </p:sp>
      <p:sp>
        <p:nvSpPr>
          <p:cNvPr id="4" name="CasellaDiTesto 3"/>
          <p:cNvSpPr txBox="1"/>
          <p:nvPr/>
        </p:nvSpPr>
        <p:spPr>
          <a:xfrm>
            <a:off x="304960" y="1994907"/>
            <a:ext cx="11592631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2800" dirty="0"/>
              <a:t>Il francescano </a:t>
            </a:r>
            <a:r>
              <a:rPr lang="it-IT" sz="2800" b="1" dirty="0"/>
              <a:t>Bernardino da Siena </a:t>
            </a:r>
            <a:r>
              <a:rPr lang="it-IT" sz="2800" dirty="0"/>
              <a:t>(1380-1444) predica nella propria varietà natia, il senese, adottando una lingua semplice e di immediata comprensibilità, con abbondanti riferimenti a situazioni quotidiane e familiari per gli ascoltatori, nell’obiettivo di parlare «</a:t>
            </a:r>
            <a:r>
              <a:rPr lang="it-IT" sz="2800" b="1" dirty="0" err="1"/>
              <a:t>chiarozzo</a:t>
            </a:r>
            <a:r>
              <a:rPr lang="it-IT" sz="2800" b="1" dirty="0"/>
              <a:t> </a:t>
            </a:r>
            <a:r>
              <a:rPr lang="it-IT" sz="2800" b="1" dirty="0" err="1"/>
              <a:t>chiarozzo</a:t>
            </a:r>
            <a:r>
              <a:rPr lang="it-IT" sz="2800" dirty="0"/>
              <a:t>».</a:t>
            </a:r>
          </a:p>
          <a:p>
            <a:pPr algn="just"/>
            <a:endParaRPr lang="it-IT" sz="800" dirty="0"/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it-IT" sz="2800" dirty="0"/>
              <a:t>Quando predica in altre città usa la sua lingua ma inserisce elementi lessicali locali (in Lombardia </a:t>
            </a:r>
            <a:r>
              <a:rPr lang="it-IT" sz="2800" i="1" dirty="0"/>
              <a:t>mattone </a:t>
            </a:r>
            <a:r>
              <a:rPr lang="it-IT" sz="2800" dirty="0"/>
              <a:t>‘fanciullo’).</a:t>
            </a:r>
          </a:p>
          <a:p>
            <a:pPr marL="457200" indent="-457200" algn="just">
              <a:buFont typeface="Arial" panose="020B0604020202020204" pitchFamily="34" charset="0"/>
              <a:buChar char="•"/>
            </a:pPr>
            <a:r>
              <a:rPr lang="it-IT" sz="2800" dirty="0"/>
              <a:t>Spesso simula un discorso diretto con l’ascoltatore: interiezioni (</a:t>
            </a:r>
            <a:r>
              <a:rPr lang="it-IT" sz="2800" i="1" dirty="0"/>
              <a:t>oh</a:t>
            </a:r>
            <a:r>
              <a:rPr lang="it-IT" sz="2800" dirty="0"/>
              <a:t>, </a:t>
            </a:r>
            <a:r>
              <a:rPr lang="it-IT" sz="2800" i="1" dirty="0" err="1"/>
              <a:t>oimé</a:t>
            </a:r>
            <a:r>
              <a:rPr lang="it-IT" sz="2800" dirty="0"/>
              <a:t>, </a:t>
            </a:r>
            <a:r>
              <a:rPr lang="it-IT" sz="2800" i="1" dirty="0" err="1"/>
              <a:t>doh</a:t>
            </a:r>
            <a:r>
              <a:rPr lang="it-IT" sz="2800" dirty="0"/>
              <a:t>), formule fatiche (</a:t>
            </a:r>
            <a:r>
              <a:rPr lang="it-IT" sz="2800" i="1" dirty="0"/>
              <a:t>sai</a:t>
            </a:r>
            <a:r>
              <a:rPr lang="it-IT" sz="2800" dirty="0"/>
              <a:t>, </a:t>
            </a:r>
            <a:r>
              <a:rPr lang="it-IT" sz="2800" i="1" dirty="0"/>
              <a:t>credetemi</a:t>
            </a:r>
            <a:r>
              <a:rPr lang="it-IT" sz="2800" dirty="0"/>
              <a:t>), onomatopee (il </a:t>
            </a:r>
            <a:r>
              <a:rPr lang="it-IT" sz="2800" i="1" dirty="0"/>
              <a:t>be </a:t>
            </a:r>
            <a:r>
              <a:rPr lang="it-IT" sz="2800" i="1" dirty="0" err="1"/>
              <a:t>be</a:t>
            </a:r>
            <a:r>
              <a:rPr lang="it-IT" sz="2800" i="1" dirty="0"/>
              <a:t> </a:t>
            </a:r>
            <a:r>
              <a:rPr lang="it-IT" sz="2800" dirty="0"/>
              <a:t>della pecora), alterati con funzione espressiva (</a:t>
            </a:r>
            <a:r>
              <a:rPr lang="it-IT" sz="2800" i="1" dirty="0" err="1"/>
              <a:t>predichetta</a:t>
            </a:r>
            <a:r>
              <a:rPr lang="it-IT" sz="2800" dirty="0"/>
              <a:t>, </a:t>
            </a:r>
            <a:r>
              <a:rPr lang="it-IT" sz="2800" i="1" dirty="0" err="1"/>
              <a:t>pazzarone</a:t>
            </a:r>
            <a:r>
              <a:rPr lang="it-IT" sz="2800" dirty="0"/>
              <a:t>, </a:t>
            </a:r>
            <a:r>
              <a:rPr lang="it-IT" sz="2800" i="1" dirty="0" err="1"/>
              <a:t>monacuccio</a:t>
            </a:r>
            <a:r>
              <a:rPr lang="it-IT" sz="2800" dirty="0"/>
              <a:t>) e frequenti frasi interrogative ed esclamative.</a:t>
            </a:r>
          </a:p>
        </p:txBody>
      </p:sp>
    </p:spTree>
    <p:extLst>
      <p:ext uri="{BB962C8B-B14F-4D97-AF65-F5344CB8AC3E}">
        <p14:creationId xmlns:p14="http://schemas.microsoft.com/office/powerpoint/2010/main" val="33972625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asellaDiTesto 1"/>
          <p:cNvSpPr txBox="1"/>
          <p:nvPr/>
        </p:nvSpPr>
        <p:spPr>
          <a:xfrm>
            <a:off x="1424515" y="394469"/>
            <a:ext cx="900332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3600" b="1" dirty="0"/>
              <a:t>La predicazione religiosa</a:t>
            </a:r>
          </a:p>
        </p:txBody>
      </p:sp>
      <p:sp>
        <p:nvSpPr>
          <p:cNvPr id="3" name="CasellaDiTesto 2"/>
          <p:cNvSpPr txBox="1"/>
          <p:nvPr/>
        </p:nvSpPr>
        <p:spPr>
          <a:xfrm>
            <a:off x="389147" y="1040800"/>
            <a:ext cx="11242431" cy="46782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it-IT" sz="3000" dirty="0"/>
              <a:t>Ecco un esempio di una predica di Bernardino da Siena:</a:t>
            </a:r>
          </a:p>
          <a:p>
            <a:pPr algn="just"/>
            <a:endParaRPr lang="it-IT" sz="3000" dirty="0"/>
          </a:p>
          <a:p>
            <a:pPr algn="just"/>
            <a:r>
              <a:rPr lang="it-IT" sz="3000" dirty="0"/>
              <a:t>Credetemi che Idio ha aspettato tanto, che elli non vorrà aspettar più. Se tu stai il quarto anno, e non rendi frutto a Dio, elli dirà: «A terra, a terra, popolo maladetto! Tu non hai scusa: il terreno è lavorato, tu </a:t>
            </a:r>
            <a:r>
              <a:rPr lang="it-IT" sz="3000" dirty="0" err="1"/>
              <a:t>sè</a:t>
            </a:r>
            <a:r>
              <a:rPr lang="it-IT" sz="3000" dirty="0"/>
              <a:t> e </a:t>
            </a:r>
            <a:r>
              <a:rPr lang="it-IT" sz="3000" dirty="0" err="1"/>
              <a:t>sè</a:t>
            </a:r>
            <a:r>
              <a:rPr lang="it-IT" sz="3000" dirty="0"/>
              <a:t> stato </a:t>
            </a:r>
            <a:r>
              <a:rPr lang="it-IT" sz="3000" dirty="0" err="1"/>
              <a:t>admaestrato</a:t>
            </a:r>
            <a:r>
              <a:rPr lang="it-IT" sz="3000" dirty="0"/>
              <a:t>: elli t’e stato dimostrato il tuo vizio e ’l tuo peccato». Sai che farà Idio doppo il tempo che elli non vorrà aspettare più? Elli farà lavorare la terra e </a:t>
            </a:r>
            <a:r>
              <a:rPr lang="it-IT" sz="3000" dirty="0" err="1"/>
              <a:t>zapparalla</a:t>
            </a:r>
            <a:r>
              <a:rPr lang="it-IT" sz="3000" dirty="0"/>
              <a:t> co la mortalità che di </a:t>
            </a:r>
            <a:r>
              <a:rPr lang="it-IT" sz="3000" dirty="0" err="1"/>
              <a:t>pistolenzia</a:t>
            </a:r>
            <a:r>
              <a:rPr lang="it-IT" sz="3000" dirty="0"/>
              <a:t> morrete come cani, e </a:t>
            </a:r>
            <a:r>
              <a:rPr lang="it-IT" sz="3000" dirty="0" err="1"/>
              <a:t>mandaralla</a:t>
            </a:r>
            <a:r>
              <a:rPr lang="it-IT" sz="3000" dirty="0"/>
              <a:t> tanto grande, che </a:t>
            </a:r>
            <a:r>
              <a:rPr lang="it-IT" sz="3000" dirty="0" err="1"/>
              <a:t>mancaranno</a:t>
            </a:r>
            <a:r>
              <a:rPr lang="it-IT" sz="3000" dirty="0"/>
              <a:t> le genti, che l’uno non potrà governare l’altro.</a:t>
            </a:r>
          </a:p>
        </p:txBody>
      </p:sp>
    </p:spTree>
    <p:extLst>
      <p:ext uri="{BB962C8B-B14F-4D97-AF65-F5344CB8AC3E}">
        <p14:creationId xmlns:p14="http://schemas.microsoft.com/office/powerpoint/2010/main" val="24495122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Flow_SignoffStatus xmlns="863e0e5f-3d9b-451e-b156-d3f330847df2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53F0AB53E6B8474792A5D2F6E1AF5785" ma:contentTypeVersion="8" ma:contentTypeDescription="Creare un nuovo documento." ma:contentTypeScope="" ma:versionID="509c79504297fbdae453552ea472d785">
  <xsd:schema xmlns:xsd="http://www.w3.org/2001/XMLSchema" xmlns:xs="http://www.w3.org/2001/XMLSchema" xmlns:p="http://schemas.microsoft.com/office/2006/metadata/properties" xmlns:ns2="5dd4c065-6648-43c9-875b-980274226d33" xmlns:ns3="863e0e5f-3d9b-451e-b156-d3f330847df2" targetNamespace="http://schemas.microsoft.com/office/2006/metadata/properties" ma:root="true" ma:fieldsID="2b7c1b56c42645f6efc35ea2c2befd36" ns2:_="" ns3:_="">
    <xsd:import namespace="5dd4c065-6648-43c9-875b-980274226d33"/>
    <xsd:import namespace="863e0e5f-3d9b-451e-b156-d3f330847df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LengthInSeconds" minOccurs="0"/>
                <xsd:element ref="ns3:MediaServiceAutoTags" minOccurs="0"/>
                <xsd:element ref="ns3:_Flow_SignoffStatu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dd4c065-6648-43c9-875b-980274226d33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Condiviso con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Condiviso con dettagli" ma:internalName="SharedWithDetail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63e0e5f-3d9b-451e-b156-d3f330847df2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_Flow_SignoffStatus" ma:index="15" nillable="true" ma:displayName="Stato consenso" ma:internalName="Stato_x0020_consenso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i contenuto"/>
        <xsd:element ref="dc:title" minOccurs="0" maxOccurs="1" ma:index="4" ma:displayName="Tito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7AFDD31-CBC1-4DF6-AD49-791713577634}">
  <ds:schemaRefs>
    <ds:schemaRef ds:uri="http://schemas.microsoft.com/office/2006/metadata/properties"/>
    <ds:schemaRef ds:uri="http://schemas.microsoft.com/office/infopath/2007/PartnerControls"/>
    <ds:schemaRef ds:uri="863e0e5f-3d9b-451e-b156-d3f330847df2"/>
  </ds:schemaRefs>
</ds:datastoreItem>
</file>

<file path=customXml/itemProps2.xml><?xml version="1.0" encoding="utf-8"?>
<ds:datastoreItem xmlns:ds="http://schemas.openxmlformats.org/officeDocument/2006/customXml" ds:itemID="{71216E99-B25D-4ED8-9FF1-2BD11720E57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dd4c065-6648-43c9-875b-980274226d33"/>
    <ds:schemaRef ds:uri="863e0e5f-3d9b-451e-b156-d3f330847df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979D8359-97D4-43B9-A496-3E13A99D753F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599</TotalTime>
  <Words>1511</Words>
  <Application>Microsoft Office PowerPoint</Application>
  <PresentationFormat>Widescreen</PresentationFormat>
  <Paragraphs>109</Paragraphs>
  <Slides>12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12</vt:i4>
      </vt:variant>
    </vt:vector>
  </HeadingPairs>
  <TitlesOfParts>
    <vt:vector size="17" baseType="lpstr">
      <vt:lpstr>Arial</vt:lpstr>
      <vt:lpstr>Calibri</vt:lpstr>
      <vt:lpstr>Calibri Light</vt:lpstr>
      <vt:lpstr>MyriadPro-Bold</vt:lpstr>
      <vt:lpstr>Tema di Office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Picchiorri</dc:creator>
  <cp:lastModifiedBy>Emiliano Picchiorri</cp:lastModifiedBy>
  <cp:revision>69</cp:revision>
  <dcterms:created xsi:type="dcterms:W3CDTF">2017-03-09T18:13:56Z</dcterms:created>
  <dcterms:modified xsi:type="dcterms:W3CDTF">2025-03-20T11:54:33Z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0x01010053F0AB53E6B8474792A5D2F6E1AF5785</vt:lpwstr>
  </property>
</Properties>
</file>

<file path=docProps/thumbnail.jpeg>
</file>