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6" r:id="rId5"/>
    <p:sldId id="277" r:id="rId6"/>
    <p:sldId id="278" r:id="rId7"/>
    <p:sldId id="279" r:id="rId8"/>
    <p:sldId id="281" r:id="rId9"/>
    <p:sldId id="274" r:id="rId10"/>
    <p:sldId id="264" r:id="rId11"/>
    <p:sldId id="266" r:id="rId12"/>
    <p:sldId id="283" r:id="rId13"/>
    <p:sldId id="285" r:id="rId14"/>
    <p:sldId id="287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17/03/2025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17/03/2025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17/03/2025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17/03/2025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17/03/2025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17/03/2025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17/03/2025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17/03/2025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17/03/2025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17/03/2025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17/03/2025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17/03/2025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296150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Passaggio di </a:t>
            </a:r>
            <a:r>
              <a:rPr lang="it-IT" sz="3600" b="1" i="1" dirty="0"/>
              <a:t>AR </a:t>
            </a:r>
            <a:r>
              <a:rPr lang="it-IT" sz="3600" b="1" dirty="0"/>
              <a:t>atono a </a:t>
            </a:r>
            <a:r>
              <a:rPr lang="it-IT" sz="3600" b="1" i="1" dirty="0" err="1"/>
              <a:t>er</a:t>
            </a:r>
            <a:endParaRPr lang="it-IT" sz="36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51494" y="1033035"/>
            <a:ext cx="1152922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 posizione </a:t>
            </a:r>
            <a:r>
              <a:rPr lang="it-IT" sz="3000" b="1" dirty="0"/>
              <a:t>protonica</a:t>
            </a:r>
            <a:r>
              <a:rPr lang="it-IT" sz="3000" dirty="0"/>
              <a:t> la sequenza -</a:t>
            </a:r>
            <a:r>
              <a:rPr lang="it-IT" sz="3000" b="1" dirty="0"/>
              <a:t>AR-</a:t>
            </a:r>
            <a:r>
              <a:rPr lang="it-IT" sz="3000" dirty="0"/>
              <a:t> del latino tende a passare a -</a:t>
            </a:r>
            <a:r>
              <a:rPr lang="it-IT" sz="3000" i="1" dirty="0" err="1"/>
              <a:t>er</a:t>
            </a:r>
            <a:r>
              <a:rPr lang="it-IT" sz="3000" i="1" dirty="0"/>
              <a:t>- </a:t>
            </a:r>
            <a:r>
              <a:rPr lang="it-IT" sz="3000" dirty="0"/>
              <a:t>in Toscana. Lo abbiamo già visto nel futuro e nel condizionale: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AMARE AO &gt; </a:t>
            </a:r>
            <a:r>
              <a:rPr lang="it-IT" sz="3000" i="1" dirty="0" err="1"/>
              <a:t>amarò</a:t>
            </a:r>
            <a:r>
              <a:rPr lang="it-IT" sz="3000" dirty="0"/>
              <a:t> &gt; </a:t>
            </a:r>
            <a:r>
              <a:rPr lang="it-IT" sz="3000" i="1" dirty="0"/>
              <a:t>amerò</a:t>
            </a:r>
          </a:p>
          <a:p>
            <a:pPr algn="just"/>
            <a:r>
              <a:rPr lang="it-IT" sz="3000" dirty="0"/>
              <a:t>AMARE</a:t>
            </a:r>
            <a:r>
              <a:rPr lang="it-IT" sz="3000" i="1" dirty="0"/>
              <a:t> </a:t>
            </a:r>
            <a:r>
              <a:rPr lang="it-IT" sz="3000" dirty="0"/>
              <a:t>EI&gt; </a:t>
            </a:r>
            <a:r>
              <a:rPr lang="it-IT" sz="3000" i="1" dirty="0" err="1"/>
              <a:t>amarei</a:t>
            </a:r>
            <a:r>
              <a:rPr lang="it-IT" sz="3000" i="1" dirty="0"/>
              <a:t> </a:t>
            </a:r>
            <a:r>
              <a:rPr lang="it-IT" sz="3000" dirty="0"/>
              <a:t>&gt; </a:t>
            </a:r>
            <a:r>
              <a:rPr lang="it-IT" sz="3000" i="1" dirty="0"/>
              <a:t>amerei</a:t>
            </a:r>
          </a:p>
          <a:p>
            <a:pPr algn="just"/>
            <a:endParaRPr lang="it-IT" sz="2000" dirty="0"/>
          </a:p>
          <a:p>
            <a:pPr algn="just"/>
            <a:r>
              <a:rPr lang="it-IT" sz="3000" dirty="0"/>
              <a:t>MARGARITAM &gt; </a:t>
            </a:r>
            <a:r>
              <a:rPr lang="it-IT" sz="3000" i="1" dirty="0"/>
              <a:t>margherita</a:t>
            </a:r>
            <a:endParaRPr lang="it-IT" sz="3000" dirty="0"/>
          </a:p>
          <a:p>
            <a:pPr algn="just"/>
            <a:endParaRPr lang="it-IT" sz="2000" dirty="0"/>
          </a:p>
          <a:p>
            <a:pPr algn="just"/>
            <a:r>
              <a:rPr lang="it-IT" sz="3000" dirty="0"/>
              <a:t>Il fenomeno avviene sistematicamente nei suffissi -ARIAM:</a:t>
            </a:r>
          </a:p>
          <a:p>
            <a:pPr algn="just"/>
            <a:r>
              <a:rPr lang="it-IT" sz="3000" i="1" dirty="0"/>
              <a:t>latteria</a:t>
            </a:r>
            <a:r>
              <a:rPr lang="it-IT" sz="3000" dirty="0"/>
              <a:t>, </a:t>
            </a:r>
            <a:r>
              <a:rPr lang="it-IT" sz="3000" i="1" dirty="0"/>
              <a:t>frutteria</a:t>
            </a:r>
            <a:r>
              <a:rPr lang="it-IT" sz="3000" dirty="0"/>
              <a:t>, </a:t>
            </a:r>
            <a:r>
              <a:rPr lang="it-IT" sz="3000" i="1" dirty="0"/>
              <a:t>pizzeria</a:t>
            </a:r>
            <a:r>
              <a:rPr lang="it-IT" sz="3000" dirty="0"/>
              <a:t> (si veda l’uso antico e regionale </a:t>
            </a:r>
            <a:r>
              <a:rPr lang="it-IT" sz="3000" i="1" dirty="0"/>
              <a:t>hostaria</a:t>
            </a:r>
            <a:r>
              <a:rPr lang="it-IT" sz="3000" dirty="0"/>
              <a:t>)</a:t>
            </a:r>
          </a:p>
          <a:p>
            <a:pPr algn="just"/>
            <a:endParaRPr lang="it-IT" sz="2000" i="1" dirty="0"/>
          </a:p>
          <a:p>
            <a:pPr algn="just"/>
            <a:r>
              <a:rPr lang="it-IT" sz="3000" dirty="0"/>
              <a:t>Meno sistematico nei suffissi -</a:t>
            </a:r>
            <a:r>
              <a:rPr lang="it-IT" sz="3000" i="1" dirty="0" err="1"/>
              <a:t>arello</a:t>
            </a:r>
            <a:r>
              <a:rPr lang="it-IT" sz="3000" dirty="0"/>
              <a:t> e -</a:t>
            </a:r>
            <a:r>
              <a:rPr lang="it-IT" sz="3000" i="1" dirty="0" err="1"/>
              <a:t>areccio</a:t>
            </a:r>
            <a:r>
              <a:rPr lang="it-IT" sz="3000" dirty="0"/>
              <a:t>: </a:t>
            </a:r>
            <a:r>
              <a:rPr lang="it-IT" sz="3000" i="1" dirty="0"/>
              <a:t>acquarello/acquerello</a:t>
            </a:r>
            <a:r>
              <a:rPr lang="it-IT" sz="3000" dirty="0"/>
              <a:t> </a:t>
            </a:r>
          </a:p>
          <a:p>
            <a:pPr algn="just"/>
            <a:r>
              <a:rPr lang="it-IT" sz="3000" i="1" dirty="0"/>
              <a:t>                                                                                     casareccio/casereccio</a:t>
            </a:r>
          </a:p>
          <a:p>
            <a:pPr algn="just"/>
            <a:r>
              <a:rPr lang="it-IT" sz="3000" dirty="0"/>
              <a:t>Non avviene in un regionalismo come </a:t>
            </a:r>
            <a:r>
              <a:rPr lang="it-IT" sz="3000" i="1" dirty="0"/>
              <a:t>mozzarella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19183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24515" y="452015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Le koinè cancelleresche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30332" y="1098346"/>
            <a:ext cx="11731335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 </a:t>
            </a:r>
            <a:r>
              <a:rPr lang="it-IT" sz="2800" b="1" dirty="0"/>
              <a:t>Quattrocento</a:t>
            </a:r>
            <a:r>
              <a:rPr lang="it-IT" sz="2800" dirty="0"/>
              <a:t> il volgare è anche lo strumento di comunicazione quotidiana delle </a:t>
            </a:r>
            <a:r>
              <a:rPr lang="it-IT" sz="2800" b="1" dirty="0"/>
              <a:t>cancellerie</a:t>
            </a:r>
            <a:r>
              <a:rPr lang="it-IT" sz="2800" dirty="0"/>
              <a:t>, cioè degli uffici nei quali vengono redatti i documenti amministrativi degli Stati italiani. Nelle corti come Milano, Mantova, Urbino, ma anche a Venezia e a Napoli nascono le </a:t>
            </a:r>
            <a:r>
              <a:rPr lang="it-IT" sz="2800" b="1" dirty="0"/>
              <a:t>lingue di koinè</a:t>
            </a:r>
            <a:r>
              <a:rPr lang="it-IT" sz="2800" dirty="0"/>
              <a:t>, lingue di compromesso basate sul volgare locale, ma con</a:t>
            </a:r>
          </a:p>
          <a:p>
            <a:endParaRPr lang="it-IT" sz="1600" dirty="0"/>
          </a:p>
          <a:p>
            <a:r>
              <a:rPr lang="it-IT" sz="2800" dirty="0"/>
              <a:t>1) eliminazione dei tratti avvertiti come maggiormente locali a favore di tratti sovraregionali, cioè diffusi in un’area più vasta;</a:t>
            </a:r>
          </a:p>
          <a:p>
            <a:r>
              <a:rPr lang="it-IT" sz="2800" dirty="0"/>
              <a:t>2) modello del latino, punto di riferimento comune per gli scriventi di tutte le aree geografiche;</a:t>
            </a:r>
          </a:p>
          <a:p>
            <a:r>
              <a:rPr lang="it-IT" sz="2800" dirty="0"/>
              <a:t>3) modello del toscano, che conosce un crescente prestigio durante il secolo.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1EDBE4B-ED86-403A-3C35-163C1C29DA89}"/>
              </a:ext>
            </a:extLst>
          </p:cNvPr>
          <p:cNvSpPr txBox="1"/>
          <p:nvPr/>
        </p:nvSpPr>
        <p:spPr>
          <a:xfrm>
            <a:off x="230332" y="5745772"/>
            <a:ext cx="11473982" cy="962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Ad esempio, nei documenti delle cancellerie milanesi troviamo forme come </a:t>
            </a:r>
            <a:r>
              <a:rPr lang="it-IT" sz="2800" i="1" dirty="0"/>
              <a:t>novo, </a:t>
            </a:r>
            <a:r>
              <a:rPr lang="it-IT" sz="2800" i="1" dirty="0" err="1"/>
              <a:t>fameglia</a:t>
            </a:r>
            <a:r>
              <a:rPr lang="it-IT" sz="2800" dirty="0"/>
              <a:t>, </a:t>
            </a:r>
            <a:r>
              <a:rPr lang="it-IT" sz="2800" i="1" dirty="0" err="1"/>
              <a:t>longo</a:t>
            </a:r>
            <a:r>
              <a:rPr lang="it-IT" sz="2800" i="1" dirty="0"/>
              <a:t>, </a:t>
            </a:r>
            <a:r>
              <a:rPr lang="it-IT" sz="2800" i="1" dirty="0" err="1"/>
              <a:t>declaramo</a:t>
            </a:r>
            <a:r>
              <a:rPr lang="it-IT" sz="2800" i="1" dirty="0"/>
              <a:t>, </a:t>
            </a:r>
            <a:r>
              <a:rPr lang="it-IT" sz="2800" i="1" dirty="0" err="1"/>
              <a:t>dicemo</a:t>
            </a:r>
            <a:r>
              <a:rPr lang="it-IT" sz="2800" i="1" dirty="0"/>
              <a:t>; </a:t>
            </a:r>
            <a:r>
              <a:rPr lang="it-IT" sz="2800" i="1" dirty="0" err="1"/>
              <a:t>digno</a:t>
            </a:r>
            <a:r>
              <a:rPr lang="it-IT" sz="2800" i="1" dirty="0"/>
              <a:t>, </a:t>
            </a:r>
            <a:r>
              <a:rPr lang="it-IT" sz="2800" i="1" dirty="0" err="1"/>
              <a:t>dicto</a:t>
            </a:r>
            <a:r>
              <a:rPr lang="it-IT" sz="2800" i="1" dirty="0"/>
              <a:t>, </a:t>
            </a:r>
            <a:r>
              <a:rPr lang="it-IT" sz="2800" i="1" dirty="0" err="1"/>
              <a:t>capitulo</a:t>
            </a:r>
            <a:r>
              <a:rPr lang="it-IT" sz="2800" i="1" dirty="0"/>
              <a:t>, </a:t>
            </a:r>
            <a:r>
              <a:rPr lang="it-IT" sz="2800" i="1" dirty="0" err="1"/>
              <a:t>littera</a:t>
            </a:r>
            <a:r>
              <a:rPr lang="it-IT" sz="28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620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77941" y="425642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latin typeface="MyriadPro-Bold"/>
              </a:rPr>
              <a:t>Veneziano «de là da mar»</a:t>
            </a:r>
            <a:endParaRPr lang="it-IT" sz="36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32491" y="1256487"/>
            <a:ext cx="1159263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corrispondenza delle cancellerie non si limita agli scambi tra Stati italiani ma si spinge molto oltre i confini della Penisola: </a:t>
            </a:r>
            <a:r>
              <a:rPr lang="it-IT" sz="3000" b="1" dirty="0"/>
              <a:t>Venezia</a:t>
            </a:r>
            <a:r>
              <a:rPr lang="it-IT" sz="3000" dirty="0"/>
              <a:t> sviluppa una ramificata serie di insediamenti nel Mediterraneo, dall’Istria e la Dalmazia, alle isole egee, a Candia e Cipro. </a:t>
            </a:r>
          </a:p>
          <a:p>
            <a:pPr algn="just"/>
            <a:r>
              <a:rPr lang="it-IT" sz="3000" dirty="0"/>
              <a:t>In questi territori si diffonde, sia negli scambi diplomatici sia nei rapporti mercantili, l’uso del cosiddetto «</a:t>
            </a:r>
            <a:r>
              <a:rPr lang="it-IT" sz="3000" b="1" dirty="0"/>
              <a:t>veneziano de là da mar</a:t>
            </a:r>
            <a:r>
              <a:rPr lang="it-IT" sz="3000" dirty="0"/>
              <a:t>», cioè una </a:t>
            </a:r>
            <a:r>
              <a:rPr lang="it-IT" sz="3000" b="1" dirty="0"/>
              <a:t>lingua franca</a:t>
            </a:r>
            <a:r>
              <a:rPr lang="it-IT" sz="3000" dirty="0"/>
              <a:t> di base veneziana in cui compaiono elementi di altri volgari italiani e di lingue straniere di varia provenienza, dal francese, al greco, all’arabo.</a:t>
            </a:r>
          </a:p>
          <a:p>
            <a:pPr algn="just"/>
            <a:endParaRPr lang="it-IT" sz="3000" i="1" dirty="0"/>
          </a:p>
          <a:p>
            <a:pPr algn="just"/>
            <a:r>
              <a:rPr lang="it-IT" sz="3000" dirty="0"/>
              <a:t>Nell’isola di Cipro, ad esempio, gli scambi diplomatici avvengono in un </a:t>
            </a:r>
            <a:r>
              <a:rPr lang="it-IT" sz="3000" b="1" dirty="0"/>
              <a:t>veneziano</a:t>
            </a:r>
            <a:r>
              <a:rPr lang="it-IT" sz="3000" dirty="0"/>
              <a:t> commisto a elementi </a:t>
            </a:r>
            <a:r>
              <a:rPr lang="it-IT" sz="3000" b="1" dirty="0"/>
              <a:t>greci</a:t>
            </a:r>
            <a:r>
              <a:rPr lang="it-IT" sz="3000" dirty="0"/>
              <a:t> e </a:t>
            </a:r>
            <a:r>
              <a:rPr lang="it-IT" sz="3000" b="1" dirty="0"/>
              <a:t>francesi</a:t>
            </a:r>
            <a:r>
              <a:rPr lang="it-IT" sz="3000" dirty="0"/>
              <a:t>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332997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Chiusura di Ĭ postonico non finale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61885" y="1365544"/>
            <a:ext cx="112424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 posizione postonica (ma non finale) la Ĭ, che normalmente evolve in </a:t>
            </a:r>
            <a:r>
              <a:rPr lang="it-IT" sz="3000" i="1" dirty="0"/>
              <a:t>e</a:t>
            </a:r>
            <a:r>
              <a:rPr lang="it-IT" sz="3000" dirty="0"/>
              <a:t>, tende a chiudersi in </a:t>
            </a:r>
            <a:r>
              <a:rPr lang="it-IT" sz="3000" i="1" dirty="0"/>
              <a:t>i</a:t>
            </a:r>
            <a:r>
              <a:rPr lang="it-IT" sz="3000" dirty="0"/>
              <a:t>: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HOMĬNES &gt; </a:t>
            </a:r>
            <a:r>
              <a:rPr lang="it-IT" sz="3000" dirty="0" err="1"/>
              <a:t>uomeni</a:t>
            </a:r>
            <a:r>
              <a:rPr lang="it-IT" sz="3000" dirty="0"/>
              <a:t> &gt; uomini</a:t>
            </a:r>
          </a:p>
          <a:p>
            <a:pPr algn="just"/>
            <a:r>
              <a:rPr lang="it-IT" sz="3000" dirty="0"/>
              <a:t>ANĬMAM &gt; </a:t>
            </a:r>
            <a:r>
              <a:rPr lang="it-IT" sz="3000" dirty="0" err="1" smtClean="0"/>
              <a:t>anema</a:t>
            </a:r>
            <a:r>
              <a:rPr lang="it-IT" sz="3000" dirty="0" smtClean="0"/>
              <a:t> </a:t>
            </a:r>
            <a:r>
              <a:rPr lang="it-IT" sz="3000" dirty="0"/>
              <a:t>&gt; anima</a:t>
            </a:r>
          </a:p>
          <a:p>
            <a:pPr algn="just"/>
            <a:r>
              <a:rPr lang="it-IT" sz="3000" dirty="0"/>
              <a:t>ORDĬNEM &gt; </a:t>
            </a:r>
            <a:r>
              <a:rPr lang="it-IT" sz="3000" dirty="0" err="1"/>
              <a:t>ordene</a:t>
            </a:r>
            <a:r>
              <a:rPr lang="it-IT" sz="3000" dirty="0"/>
              <a:t> &gt; ordine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74784" y="4892281"/>
            <a:ext cx="112424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Al di fuori della Toscana il fenomeno non avviene. Pensiamo alla celebre canzone napoletana </a:t>
            </a:r>
            <a:r>
              <a:rPr lang="it-IT" sz="3000" i="1" dirty="0"/>
              <a:t>Anema e core.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15392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Riepilogo dei fenomeni vocalici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74784" y="1542189"/>
            <a:ext cx="112424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CĬLIUM &gt; ciglio</a:t>
            </a:r>
          </a:p>
          <a:p>
            <a:pPr algn="just"/>
            <a:r>
              <a:rPr lang="it-IT" sz="3200" dirty="0"/>
              <a:t>RESPŌNDIT &gt; risponde</a:t>
            </a:r>
          </a:p>
          <a:p>
            <a:pPr algn="just"/>
            <a:r>
              <a:rPr lang="it-IT" sz="3200" dirty="0"/>
              <a:t>ŬBĬ &gt; ove</a:t>
            </a:r>
          </a:p>
          <a:p>
            <a:pPr algn="just"/>
            <a:r>
              <a:rPr lang="it-IT" sz="3200" dirty="0"/>
              <a:t>ĔBRIACUM &gt; ubriaco</a:t>
            </a:r>
          </a:p>
          <a:p>
            <a:pPr algn="just"/>
            <a:r>
              <a:rPr lang="it-IT" sz="3200" dirty="0"/>
              <a:t>FŎRIS &gt; fuori</a:t>
            </a:r>
          </a:p>
          <a:p>
            <a:pPr algn="just"/>
            <a:r>
              <a:rPr lang="it-IT" sz="3200" dirty="0"/>
              <a:t>FŎRTEM &gt; forte</a:t>
            </a:r>
          </a:p>
          <a:p>
            <a:pPr algn="just"/>
            <a:r>
              <a:rPr lang="it-IT" sz="3200" dirty="0"/>
              <a:t>ŪNĬCUM &gt; unico</a:t>
            </a:r>
          </a:p>
          <a:p>
            <a:pPr algn="just"/>
            <a:r>
              <a:rPr lang="it-IT" sz="3200" dirty="0"/>
              <a:t>DĒMANDARE &gt; domandare</a:t>
            </a:r>
          </a:p>
          <a:p>
            <a:pPr algn="just"/>
            <a:r>
              <a:rPr lang="it-IT" sz="3200" dirty="0"/>
              <a:t>VĬNEAM &gt; vigna</a:t>
            </a:r>
          </a:p>
        </p:txBody>
      </p:sp>
    </p:spTree>
    <p:extLst>
      <p:ext uri="{BB962C8B-B14F-4D97-AF65-F5344CB8AC3E}">
        <p14:creationId xmlns:p14="http://schemas.microsoft.com/office/powerpoint/2010/main" val="43983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733" y="36167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Fenomeni generali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1657" y="1191633"/>
            <a:ext cx="112424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Riguardano l’aggiunta o l’eliminazione di un suono (sia vocalico sia consonantico) nella parola. I primi sono poco frequenti in italiano: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6DC7ECE-624F-AA08-4910-C91F360451E8}"/>
              </a:ext>
            </a:extLst>
          </p:cNvPr>
          <p:cNvSpPr txBox="1"/>
          <p:nvPr/>
        </p:nvSpPr>
        <p:spPr>
          <a:xfrm>
            <a:off x="391657" y="2390921"/>
            <a:ext cx="1157867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PROSTESI</a:t>
            </a:r>
            <a:r>
              <a:rPr lang="it-IT" sz="3000" dirty="0"/>
              <a:t>, aggiunta all’inizio della parola:  </a:t>
            </a:r>
            <a:r>
              <a:rPr lang="it-IT" sz="3000" i="1" dirty="0"/>
              <a:t>scritto</a:t>
            </a:r>
            <a:r>
              <a:rPr lang="it-IT" sz="3000" dirty="0"/>
              <a:t> &gt; </a:t>
            </a:r>
            <a:r>
              <a:rPr lang="it-IT" sz="3000" i="1" dirty="0"/>
              <a:t>iscritto (per iscritto)</a:t>
            </a:r>
          </a:p>
          <a:p>
            <a:pPr algn="just"/>
            <a:r>
              <a:rPr lang="it-IT" sz="3200" i="1" dirty="0"/>
              <a:t>                                                           </a:t>
            </a:r>
            <a:r>
              <a:rPr lang="it-IT" sz="3200" dirty="0"/>
              <a:t>[</a:t>
            </a:r>
            <a:r>
              <a:rPr lang="it-IT" sz="3200" dirty="0" err="1"/>
              <a:t>it</a:t>
            </a:r>
            <a:r>
              <a:rPr lang="it-IT" sz="3200" dirty="0"/>
              <a:t>. </a:t>
            </a:r>
            <a:r>
              <a:rPr lang="it-IT" sz="3200" dirty="0" err="1"/>
              <a:t>ant</a:t>
            </a:r>
            <a:r>
              <a:rPr lang="it-IT" sz="3200" dirty="0"/>
              <a:t>.] </a:t>
            </a:r>
            <a:r>
              <a:rPr lang="it-IT" sz="3200" i="1" dirty="0"/>
              <a:t>scuola </a:t>
            </a:r>
            <a:r>
              <a:rPr lang="it-IT" sz="3200" dirty="0"/>
              <a:t>&gt; </a:t>
            </a:r>
            <a:r>
              <a:rPr lang="it-IT" sz="3200" i="1" dirty="0" err="1"/>
              <a:t>iscuola</a:t>
            </a:r>
            <a:r>
              <a:rPr lang="it-IT" sz="3200" i="1" dirty="0"/>
              <a:t> (in </a:t>
            </a:r>
            <a:r>
              <a:rPr lang="it-IT" sz="3200" i="1" dirty="0" err="1"/>
              <a:t>iscuola</a:t>
            </a:r>
            <a:r>
              <a:rPr lang="it-IT" sz="3200" i="1" dirty="0"/>
              <a:t>)       </a:t>
            </a:r>
            <a:endParaRPr lang="it-IT" sz="32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2D4A118-7FD5-6708-C302-82EEB8183CF4}"/>
              </a:ext>
            </a:extLst>
          </p:cNvPr>
          <p:cNvSpPr txBox="1"/>
          <p:nvPr/>
        </p:nvSpPr>
        <p:spPr>
          <a:xfrm>
            <a:off x="391657" y="3437361"/>
            <a:ext cx="1157867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EPENTESI</a:t>
            </a:r>
            <a:r>
              <a:rPr lang="it-IT" sz="3000" dirty="0"/>
              <a:t>, aggiunta all’interno della parola:</a:t>
            </a:r>
          </a:p>
          <a:p>
            <a:pPr algn="just"/>
            <a:r>
              <a:rPr lang="it-IT" sz="3000" dirty="0"/>
              <a:t>                                                          - consonante IOHANNES &gt; Gio</a:t>
            </a:r>
            <a:r>
              <a:rPr lang="it-IT" sz="3000" b="1" dirty="0"/>
              <a:t>v</a:t>
            </a:r>
            <a:r>
              <a:rPr lang="it-IT" sz="3000" dirty="0"/>
              <a:t>anni  </a:t>
            </a:r>
          </a:p>
          <a:p>
            <a:pPr algn="just"/>
            <a:r>
              <a:rPr lang="it-IT" sz="3200" dirty="0"/>
              <a:t>                                                      - vocale SPASMUM &gt; spas</a:t>
            </a:r>
            <a:r>
              <a:rPr lang="it-IT" sz="3200" b="1" dirty="0"/>
              <a:t>i</a:t>
            </a:r>
            <a:r>
              <a:rPr lang="it-IT" sz="3200" dirty="0"/>
              <a:t>mo</a:t>
            </a:r>
          </a:p>
          <a:p>
            <a:pPr algn="just"/>
            <a:r>
              <a:rPr lang="it-IT" sz="3200" dirty="0"/>
              <a:t>                                                                     BAPTISMUM &gt; batt</a:t>
            </a:r>
            <a:r>
              <a:rPr lang="it-IT" sz="3200" b="1" dirty="0"/>
              <a:t>e</a:t>
            </a:r>
            <a:r>
              <a:rPr lang="it-IT" sz="3200" dirty="0"/>
              <a:t>simo          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D2DE6C1-76E4-CCDD-F63D-2233E8FEB862}"/>
              </a:ext>
            </a:extLst>
          </p:cNvPr>
          <p:cNvSpPr txBox="1"/>
          <p:nvPr/>
        </p:nvSpPr>
        <p:spPr>
          <a:xfrm>
            <a:off x="306665" y="5449883"/>
            <a:ext cx="11578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EPITESI</a:t>
            </a:r>
            <a:r>
              <a:rPr lang="it-IT" sz="3000" dirty="0"/>
              <a:t>, aggiunta alla fine della parola:</a:t>
            </a:r>
            <a:r>
              <a:rPr lang="it-IT" sz="3200" i="1" dirty="0"/>
              <a:t>  </a:t>
            </a:r>
            <a:r>
              <a:rPr lang="it-IT" sz="3200" dirty="0"/>
              <a:t>[</a:t>
            </a:r>
            <a:r>
              <a:rPr lang="it-IT" sz="3200" dirty="0" err="1"/>
              <a:t>it</a:t>
            </a:r>
            <a:r>
              <a:rPr lang="it-IT" sz="3200" dirty="0"/>
              <a:t>. </a:t>
            </a:r>
            <a:r>
              <a:rPr lang="it-IT" sz="3200" dirty="0" err="1"/>
              <a:t>ant</a:t>
            </a:r>
            <a:r>
              <a:rPr lang="it-IT" sz="3200" dirty="0"/>
              <a:t>.] </a:t>
            </a:r>
            <a:r>
              <a:rPr lang="it-IT" sz="3200" i="1" dirty="0"/>
              <a:t>più &gt; </a:t>
            </a:r>
            <a:r>
              <a:rPr lang="it-IT" sz="3200" i="1" dirty="0" err="1"/>
              <a:t>piùe</a:t>
            </a:r>
            <a:endParaRPr lang="it-IT" sz="3200" i="1" dirty="0"/>
          </a:p>
          <a:p>
            <a:pPr algn="just"/>
            <a:r>
              <a:rPr lang="it-IT" sz="3200" i="1" dirty="0"/>
              <a:t>                                                                  </a:t>
            </a:r>
            <a:r>
              <a:rPr lang="it-IT" sz="3200" dirty="0"/>
              <a:t>[nei dialetti] </a:t>
            </a:r>
            <a:r>
              <a:rPr lang="it-IT" sz="3200" i="1" dirty="0" err="1"/>
              <a:t>sìne</a:t>
            </a:r>
            <a:r>
              <a:rPr lang="it-IT" sz="3200" dirty="0"/>
              <a:t>, </a:t>
            </a:r>
            <a:r>
              <a:rPr lang="it-IT" sz="3200" i="1" dirty="0"/>
              <a:t>none  </a:t>
            </a:r>
            <a:r>
              <a:rPr lang="it-IT" sz="3200" dirty="0"/>
              <a:t> </a:t>
            </a:r>
            <a:r>
              <a:rPr lang="it-IT" sz="3200" i="1" dirty="0"/>
              <a:t>       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29737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07642" y="332842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riscoperta dei classici nel Quattrocento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78999" y="1037098"/>
            <a:ext cx="1167054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primo Quattrocento, nasce in Italia un </a:t>
            </a:r>
            <a:r>
              <a:rPr lang="it-IT" sz="3000" b="1" dirty="0"/>
              <a:t>culto della latinità</a:t>
            </a:r>
            <a:r>
              <a:rPr lang="it-IT" sz="3000" dirty="0"/>
              <a:t>, che inaugura una stagione conosciuta come </a:t>
            </a:r>
            <a:r>
              <a:rPr lang="it-IT" sz="3000" b="1" dirty="0"/>
              <a:t>Umanesimo</a:t>
            </a:r>
            <a:r>
              <a:rPr lang="it-IT" sz="3000" dirty="0"/>
              <a:t>: riscoperta, studio, imitazione dei </a:t>
            </a:r>
            <a:r>
              <a:rPr lang="it-IT" sz="3000" b="1" dirty="0"/>
              <a:t>classici latini</a:t>
            </a:r>
            <a:r>
              <a:rPr lang="it-IT" sz="3000" dirty="0"/>
              <a:t>.</a:t>
            </a:r>
          </a:p>
          <a:p>
            <a:pPr algn="just"/>
            <a:r>
              <a:rPr lang="it-IT" sz="3000" dirty="0"/>
              <a:t>Questa «crisi» del volgare non influisce sul parlato o sugli usi pratici della scrittura, ma si manifesta in modo evidente nelle produzioni letterarie. </a:t>
            </a:r>
            <a:r>
              <a:rPr lang="it-IT" sz="3000" b="1" dirty="0"/>
              <a:t>Coluccio</a:t>
            </a:r>
            <a:r>
              <a:rPr lang="it-IT" sz="3000" dirty="0"/>
              <a:t> </a:t>
            </a:r>
            <a:r>
              <a:rPr lang="it-IT" sz="3000" b="1" dirty="0"/>
              <a:t>Salutati</a:t>
            </a:r>
            <a:r>
              <a:rPr lang="it-IT" sz="3000" dirty="0"/>
              <a:t> critica Dante per aver scritto in volgare, </a:t>
            </a:r>
            <a:r>
              <a:rPr lang="it-IT" sz="3000" b="1" dirty="0" err="1"/>
              <a:t>Niccolo</a:t>
            </a:r>
            <a:r>
              <a:rPr lang="it-IT" sz="3000" dirty="0"/>
              <a:t> </a:t>
            </a:r>
            <a:r>
              <a:rPr lang="it-IT" sz="3000" b="1" dirty="0" err="1"/>
              <a:t>Niccoli</a:t>
            </a:r>
            <a:r>
              <a:rPr lang="it-IT" sz="3000" dirty="0"/>
              <a:t> rifiuta la letteratura volgare come rozza e popolaresca.</a:t>
            </a:r>
            <a:endParaRPr lang="it-IT" sz="30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78999" y="4419010"/>
            <a:ext cx="1167054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Alla svalutazione del volgare è collegato il dibattito circa la sua </a:t>
            </a:r>
            <a:r>
              <a:rPr lang="it-IT" sz="3000" b="1" dirty="0"/>
              <a:t>origine</a:t>
            </a:r>
            <a:r>
              <a:rPr lang="it-IT" sz="3000" dirty="0"/>
              <a:t>, che vede contrapposte la teoria di </a:t>
            </a:r>
            <a:r>
              <a:rPr lang="it-IT" sz="3000" b="1" dirty="0"/>
              <a:t>Leonardo Bruni </a:t>
            </a:r>
            <a:r>
              <a:rPr lang="it-IT" sz="3000" dirty="0"/>
              <a:t>(già in epoca romana due lingue parallele, distinte sul piano sociale e culturale) e quella di </a:t>
            </a:r>
            <a:r>
              <a:rPr lang="it-IT" sz="3000" b="1" dirty="0"/>
              <a:t>Biondo Flavio</a:t>
            </a:r>
            <a:r>
              <a:rPr lang="it-IT" sz="3000" dirty="0"/>
              <a:t> (il volgare è nato dalla corruzione del latino classico in seguito alle</a:t>
            </a:r>
          </a:p>
          <a:p>
            <a:r>
              <a:rPr lang="it-IT" sz="3000" dirty="0"/>
              <a:t>invasioni barbariche).</a:t>
            </a:r>
          </a:p>
        </p:txBody>
      </p:sp>
    </p:spTree>
    <p:extLst>
      <p:ext uri="{BB962C8B-B14F-4D97-AF65-F5344CB8AC3E}">
        <p14:creationId xmlns:p14="http://schemas.microsoft.com/office/powerpoint/2010/main" val="2435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24515" y="441623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Latino e volgare nel Quattrocento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04960" y="1153398"/>
            <a:ext cx="1160302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cultura umanistica, oltre alla riscoperta di generi classici come la commedia (in latino), produce due generi letterari basati sulla </a:t>
            </a:r>
            <a:r>
              <a:rPr lang="it-IT" sz="2800" b="1" dirty="0"/>
              <a:t>contaminazione</a:t>
            </a:r>
            <a:r>
              <a:rPr lang="it-IT" sz="2800" dirty="0"/>
              <a:t> linguistica di </a:t>
            </a:r>
            <a:r>
              <a:rPr lang="it-IT" sz="2800" b="1" dirty="0"/>
              <a:t>latino e volgare</a:t>
            </a:r>
            <a:r>
              <a:rPr lang="it-IT" sz="2800" dirty="0"/>
              <a:t>:</a:t>
            </a:r>
          </a:p>
          <a:p>
            <a:pPr algn="just"/>
            <a:endParaRPr lang="it-IT" sz="2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800" b="1" dirty="0"/>
              <a:t>MACARONICO</a:t>
            </a:r>
            <a:r>
              <a:rPr lang="it-IT" sz="2800" dirty="0"/>
              <a:t>, nato a Padova, consiste nella latinizzazione parodica di parole volgari, anche non toscane </a:t>
            </a:r>
            <a:r>
              <a:rPr lang="it-IT" sz="2800" i="1" dirty="0"/>
              <a:t>(</a:t>
            </a:r>
            <a:r>
              <a:rPr lang="it-IT" sz="2800" i="1" dirty="0" err="1"/>
              <a:t>cercabat</a:t>
            </a:r>
            <a:r>
              <a:rPr lang="it-IT" sz="2800" i="1" dirty="0"/>
              <a:t>, </a:t>
            </a:r>
            <a:r>
              <a:rPr lang="it-IT" sz="2800" i="1" dirty="0" err="1"/>
              <a:t>ficavit</a:t>
            </a:r>
            <a:r>
              <a:rPr lang="it-IT" sz="2800" i="1" dirty="0"/>
              <a:t> </a:t>
            </a:r>
            <a:r>
              <a:rPr lang="it-IT" sz="2800" dirty="0"/>
              <a:t>‘ficcò’</a:t>
            </a:r>
            <a:r>
              <a:rPr lang="it-IT" sz="2800" i="1" dirty="0"/>
              <a:t>) </a:t>
            </a:r>
            <a:r>
              <a:rPr lang="it-IT" sz="2800" dirty="0"/>
              <a:t>o costrutti volgari con parole latine </a:t>
            </a:r>
            <a:r>
              <a:rPr lang="it-IT" sz="2800" i="1" dirty="0"/>
              <a:t>(</a:t>
            </a:r>
            <a:r>
              <a:rPr lang="it-IT" sz="2800" i="1" dirty="0" err="1"/>
              <a:t>propter</a:t>
            </a:r>
            <a:r>
              <a:rPr lang="it-IT" sz="2800" i="1" dirty="0"/>
              <a:t> non perdere tempus</a:t>
            </a:r>
            <a:r>
              <a:rPr lang="it-IT" sz="2800" dirty="0"/>
              <a:t>, </a:t>
            </a:r>
            <a:r>
              <a:rPr lang="it-IT" sz="2800" i="1" dirty="0" err="1"/>
              <a:t>impire</a:t>
            </a:r>
            <a:r>
              <a:rPr lang="it-IT" sz="2800" i="1" dirty="0"/>
              <a:t> la </a:t>
            </a:r>
            <a:r>
              <a:rPr lang="it-IT" sz="2800" i="1" dirty="0" err="1"/>
              <a:t>panzam</a:t>
            </a:r>
            <a:r>
              <a:rPr lang="it-IT" sz="2800" i="1" dirty="0"/>
              <a:t>). </a:t>
            </a:r>
            <a:r>
              <a:rPr lang="it-IT" sz="2800" dirty="0"/>
              <a:t>Il più illustre esponente, nel Cinquecento, sarà Teofilo </a:t>
            </a:r>
            <a:r>
              <a:rPr lang="it-IT" sz="2800" dirty="0" err="1"/>
              <a:t>Folengo</a:t>
            </a:r>
            <a:r>
              <a:rPr lang="it-IT" sz="2800" dirty="0"/>
              <a:t>.</a:t>
            </a:r>
          </a:p>
          <a:p>
            <a:pPr algn="just"/>
            <a:endParaRPr lang="it-IT" sz="2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800" b="1" dirty="0"/>
              <a:t>POLIFILESCO</a:t>
            </a:r>
            <a:r>
              <a:rPr lang="it-IT" sz="2800" dirty="0"/>
              <a:t>, dal titolo dell’anonima </a:t>
            </a:r>
            <a:r>
              <a:rPr lang="it-IT" sz="2800" i="1" dirty="0" err="1"/>
              <a:t>Hypnoerotomachìa</a:t>
            </a:r>
            <a:r>
              <a:rPr lang="it-IT" sz="2800" i="1" dirty="0"/>
              <a:t> </a:t>
            </a:r>
            <a:r>
              <a:rPr lang="it-IT" sz="2800" i="1" dirty="0" err="1"/>
              <a:t>Poliphili</a:t>
            </a:r>
            <a:r>
              <a:rPr lang="it-IT" sz="2800" i="1" dirty="0"/>
              <a:t> </a:t>
            </a:r>
            <a:r>
              <a:rPr lang="it-IT" sz="2800" dirty="0"/>
              <a:t>(1499) ‘Guerra d’amore in sogno dell’amante di Polia’. Genere serio, scritto in un volgare di base settentrionale fortemente latinizzato nella grafia, nel lessico e nella sintassi </a:t>
            </a:r>
            <a:r>
              <a:rPr lang="it-IT" sz="2800" i="1" dirty="0"/>
              <a:t>(fronte di cincinni capreoli </a:t>
            </a:r>
            <a:r>
              <a:rPr lang="it-IT" sz="2800" i="1" dirty="0" err="1"/>
              <a:t>silvata</a:t>
            </a:r>
            <a:r>
              <a:rPr lang="it-IT" sz="2800" i="1" dirty="0"/>
              <a:t>)</a:t>
            </a:r>
            <a:r>
              <a:rPr lang="it-IT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2593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317674" y="2253228"/>
            <a:ext cx="5008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err="1"/>
              <a:t>Hypnerotomachia</a:t>
            </a:r>
            <a:r>
              <a:rPr lang="it-IT" sz="3200" dirty="0"/>
              <a:t> </a:t>
            </a:r>
            <a:r>
              <a:rPr lang="it-IT" sz="3200" dirty="0" err="1"/>
              <a:t>Poliphili</a:t>
            </a:r>
            <a:r>
              <a:rPr lang="it-IT" sz="3200" dirty="0"/>
              <a:t> (1499), prodotta dall’officina di Aldo Manuzio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FAA50C8-4D30-934A-A9D2-1E64BB506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00" y="0"/>
            <a:ext cx="50986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63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4" y="220862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Alberti e l’Umanesimo volgare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112542" y="1004827"/>
            <a:ext cx="1164804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Nuova fiducia nel volgare viene da </a:t>
            </a:r>
            <a:r>
              <a:rPr lang="it-IT" sz="3000" b="1" dirty="0"/>
              <a:t>Leon Battista Alberti</a:t>
            </a:r>
            <a:r>
              <a:rPr lang="it-IT" sz="3000" dirty="0"/>
              <a:t>, architetto fiorentino. </a:t>
            </a:r>
            <a:endParaRPr lang="it-IT" sz="1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Nel trattato </a:t>
            </a:r>
            <a:r>
              <a:rPr lang="it-IT" sz="3000" b="1" i="1" dirty="0"/>
              <a:t>Della famiglia</a:t>
            </a:r>
            <a:r>
              <a:rPr lang="it-IT" sz="3000" dirty="0"/>
              <a:t>, partendo dalla discussione sull’origine del volgare (invasioni barbariche), sostiene che il compito dei dotti è </a:t>
            </a:r>
            <a:r>
              <a:rPr lang="it-IT" sz="3000" b="1" dirty="0"/>
              <a:t>rendere il volgare universale </a:t>
            </a:r>
            <a:r>
              <a:rPr lang="it-IT" sz="3000" dirty="0"/>
              <a:t>come era stato il latino nell’età classica.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Lo stesso Alberti cerca di rendere concreto questo ideale nella prosa: le sue opere trattatistiche e scientifiche adottano il fiorentino contemporaneo modellandolo, soprattutto nelle strutture sintattiche, sul latino dei classici.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La sua attività di promozione del volgare si traduce nell’organizzazione del </a:t>
            </a:r>
            <a:r>
              <a:rPr lang="it-IT" sz="3000" b="1" dirty="0"/>
              <a:t>Certame coronario </a:t>
            </a:r>
            <a:r>
              <a:rPr lang="it-IT" sz="3000" dirty="0"/>
              <a:t>(1444), gara di poesia in volgare. L’operazione è boicottata dagli umanisti, il premio non sarà assegnato.</a:t>
            </a:r>
          </a:p>
        </p:txBody>
      </p:sp>
    </p:spTree>
    <p:extLst>
      <p:ext uri="{BB962C8B-B14F-4D97-AF65-F5344CB8AC3E}">
        <p14:creationId xmlns:p14="http://schemas.microsoft.com/office/powerpoint/2010/main" val="186257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4C742-C255-E45C-AD36-12B4342EB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9C8A3BB2-0756-80D2-A1F5-34FCC5ADA82D}"/>
              </a:ext>
            </a:extLst>
          </p:cNvPr>
          <p:cNvSpPr txBox="1"/>
          <p:nvPr/>
        </p:nvSpPr>
        <p:spPr>
          <a:xfrm>
            <a:off x="1434906" y="358496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Alberti e l’Umanesimo volgare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369263B-C324-5E0D-73AF-6CD8AAF77EA3}"/>
              </a:ext>
            </a:extLst>
          </p:cNvPr>
          <p:cNvSpPr txBox="1"/>
          <p:nvPr/>
        </p:nvSpPr>
        <p:spPr>
          <a:xfrm>
            <a:off x="271975" y="1128841"/>
            <a:ext cx="1164804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L’opera di maggiore interesse per noi è la sua </a:t>
            </a:r>
            <a:r>
              <a:rPr lang="it-IT" sz="3000" b="1" i="1" dirty="0" err="1"/>
              <a:t>Grammatichetta</a:t>
            </a:r>
            <a:r>
              <a:rPr lang="it-IT" sz="3000" b="1" i="1" dirty="0"/>
              <a:t> vaticana</a:t>
            </a:r>
            <a:r>
              <a:rPr lang="it-IT" sz="3000" i="1" dirty="0"/>
              <a:t> </a:t>
            </a:r>
            <a:r>
              <a:rPr lang="it-IT" sz="3000" dirty="0"/>
              <a:t>(perché conservata oggi nella Biblioteca Vaticana), che rimarrà inedita e non avrà diffusione: si tratta della </a:t>
            </a:r>
            <a:r>
              <a:rPr lang="it-IT" sz="3000" b="1" dirty="0"/>
              <a:t>prima grammatica </a:t>
            </a:r>
            <a:r>
              <a:rPr lang="it-IT" sz="3000" dirty="0"/>
              <a:t>italiana.</a:t>
            </a:r>
          </a:p>
          <a:p>
            <a:pPr algn="just"/>
            <a:r>
              <a:rPr lang="it-IT" sz="3000" dirty="0"/>
              <a:t>La </a:t>
            </a:r>
            <a:r>
              <a:rPr lang="it-IT" sz="3000" i="1" dirty="0" err="1"/>
              <a:t>Grammatichetta</a:t>
            </a:r>
            <a:r>
              <a:rPr lang="it-IT" sz="3000" i="1" dirty="0"/>
              <a:t> </a:t>
            </a:r>
            <a:r>
              <a:rPr lang="it-IT" sz="3000" dirty="0"/>
              <a:t>rappresenta la volontà di dimostrare che il </a:t>
            </a:r>
            <a:r>
              <a:rPr lang="it-IT" sz="3000" b="1" dirty="0"/>
              <a:t>volgare</a:t>
            </a:r>
            <a:r>
              <a:rPr lang="it-IT" sz="3000" dirty="0"/>
              <a:t> </a:t>
            </a:r>
            <a:r>
              <a:rPr lang="it-IT" sz="3000" b="1" dirty="0"/>
              <a:t>non è privo di regole grammaticali</a:t>
            </a:r>
            <a:r>
              <a:rPr lang="it-IT" sz="3000" dirty="0"/>
              <a:t>, come sostenuto da Leonardo Bruni, ma può essere esaminato e studiato al pari del latino.</a:t>
            </a:r>
          </a:p>
          <a:p>
            <a:pPr algn="just"/>
            <a:endParaRPr lang="it-IT" sz="1400" dirty="0"/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È molto diversa da tutte le grammatiche successive (nel Cinquecento) per la scelta del </a:t>
            </a:r>
            <a:r>
              <a:rPr lang="it-IT" sz="3000" b="1" dirty="0"/>
              <a:t>modello</a:t>
            </a:r>
            <a:r>
              <a:rPr lang="it-IT" sz="3000" dirty="0"/>
              <a:t>: non le Tre Corone ma il </a:t>
            </a:r>
            <a:r>
              <a:rPr lang="it-IT" sz="3000" b="1" dirty="0"/>
              <a:t>fiorentino contemporaneo</a:t>
            </a:r>
            <a:r>
              <a:rPr lang="it-IT" sz="3000" dirty="0"/>
              <a:t> (il cosiddetto fiorentino argenteo).</a:t>
            </a:r>
          </a:p>
          <a:p>
            <a:pPr algn="just"/>
            <a:r>
              <a:rPr lang="it-IT" sz="3000" dirty="0"/>
              <a:t>Alcuni esempi: l’articolo è </a:t>
            </a:r>
            <a:r>
              <a:rPr lang="it-IT" sz="3000" b="1" i="1" dirty="0" err="1"/>
              <a:t>el</a:t>
            </a:r>
            <a:r>
              <a:rPr lang="it-IT" sz="3000" i="1" dirty="0"/>
              <a:t> </a:t>
            </a:r>
            <a:r>
              <a:rPr lang="it-IT" sz="3000" dirty="0"/>
              <a:t>e la prima </a:t>
            </a:r>
            <a:r>
              <a:rPr lang="it-IT" sz="3000" dirty="0" err="1"/>
              <a:t>pers</a:t>
            </a:r>
            <a:r>
              <a:rPr lang="it-IT" sz="3000" dirty="0"/>
              <a:t>. dell’imperfetto </a:t>
            </a:r>
            <a:r>
              <a:rPr lang="it-IT" sz="3000" b="1" i="1" dirty="0"/>
              <a:t>andavo</a:t>
            </a:r>
            <a:r>
              <a:rPr lang="it-IT" sz="3000" dirty="0"/>
              <a:t>, il condizionale </a:t>
            </a:r>
            <a:r>
              <a:rPr lang="it-IT" sz="3000" b="1" i="1" dirty="0"/>
              <a:t>arei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dirty="0"/>
              <a:t>non </a:t>
            </a:r>
            <a:r>
              <a:rPr lang="it-IT" sz="3000" i="1" dirty="0"/>
              <a:t>il,</a:t>
            </a:r>
            <a:r>
              <a:rPr lang="it-IT" sz="3000" dirty="0"/>
              <a:t> </a:t>
            </a:r>
            <a:r>
              <a:rPr lang="it-IT" sz="3000" i="1" dirty="0"/>
              <a:t>andava </a:t>
            </a:r>
            <a:r>
              <a:rPr lang="it-IT" sz="3000" dirty="0"/>
              <a:t>a </a:t>
            </a:r>
            <a:r>
              <a:rPr lang="it-IT" sz="3000" i="1" dirty="0"/>
              <a:t>avrei </a:t>
            </a:r>
            <a:r>
              <a:rPr lang="it-IT" sz="3000" dirty="0"/>
              <a:t>come nel Trecento</a:t>
            </a:r>
            <a:r>
              <a:rPr lang="it-IT" sz="3000" i="1" dirty="0"/>
              <a:t>.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21870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979D8359-97D4-43B9-A496-3E13A99D75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216E99-B25D-4ED8-9FF1-2BD11720E5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d4c065-6648-43c9-875b-980274226d33"/>
    <ds:schemaRef ds:uri="863e0e5f-3d9b-451e-b156-d3f330847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7AFDD31-CBC1-4DF6-AD49-791713577634}">
  <ds:schemaRefs>
    <ds:schemaRef ds:uri="http://schemas.microsoft.com/office/2006/metadata/properties"/>
    <ds:schemaRef ds:uri="http://schemas.microsoft.com/office/infopath/2007/PartnerControls"/>
    <ds:schemaRef ds:uri="863e0e5f-3d9b-451e-b156-d3f330847df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1099</Words>
  <Application>Microsoft Office PowerPoint</Application>
  <PresentationFormat>Widescreen</PresentationFormat>
  <Paragraphs>77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MyriadPro-Bold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Didattica a distanza</cp:lastModifiedBy>
  <cp:revision>52</cp:revision>
  <dcterms:created xsi:type="dcterms:W3CDTF">2017-03-09T18:13:56Z</dcterms:created>
  <dcterms:modified xsi:type="dcterms:W3CDTF">2025-03-17T16:40:52Z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