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78" r:id="rId5"/>
    <p:sldId id="275" r:id="rId6"/>
    <p:sldId id="273" r:id="rId7"/>
    <p:sldId id="276" r:id="rId8"/>
    <p:sldId id="277" r:id="rId9"/>
    <p:sldId id="281" r:id="rId10"/>
    <p:sldId id="271" r:id="rId11"/>
    <p:sldId id="265" r:id="rId12"/>
    <p:sldId id="272" r:id="rId13"/>
    <p:sldId id="267" r:id="rId14"/>
    <p:sldId id="282" r:id="rId15"/>
    <p:sldId id="268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36" autoAdjust="0"/>
    <p:restoredTop sz="92254" autoAdjust="0"/>
  </p:normalViewPr>
  <p:slideViewPr>
    <p:cSldViewPr snapToGrid="0">
      <p:cViewPr varScale="1">
        <p:scale>
          <a:sx n="72" d="100"/>
          <a:sy n="72" d="100"/>
        </p:scale>
        <p:origin x="89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2D629-50F7-4DBB-8637-144A6DBA39D8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CA4F9-9B07-44F6-9586-4822309DD2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3104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101" y="473979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ASSIMILAZIONE REGRESSIVA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61827" y="1120310"/>
            <a:ext cx="1171119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I numerosi incontri di consonanti diverse fra loro presenti in latino tendono a ridursi in toscano per il fenomeno dell’</a:t>
            </a:r>
            <a:r>
              <a:rPr lang="it-IT" sz="2800" b="1" dirty="0"/>
              <a:t>assimilazione</a:t>
            </a:r>
            <a:r>
              <a:rPr lang="it-IT" sz="2800" dirty="0"/>
              <a:t>. </a:t>
            </a:r>
          </a:p>
          <a:p>
            <a:pPr algn="just"/>
            <a:r>
              <a:rPr lang="it-IT" sz="2800" dirty="0"/>
              <a:t>Il toscano conosce solo l’</a:t>
            </a:r>
            <a:r>
              <a:rPr lang="it-IT" sz="2800" b="1" dirty="0"/>
              <a:t>assimilazione regressiva</a:t>
            </a:r>
            <a:r>
              <a:rPr lang="it-IT" sz="2800" dirty="0"/>
              <a:t>, quando la seconda consonante del nesso rende simile a sé quella precedente:</a:t>
            </a:r>
          </a:p>
          <a:p>
            <a:pPr algn="ctr"/>
            <a:endParaRPr lang="it-IT" sz="1200" dirty="0"/>
          </a:p>
          <a:p>
            <a:pPr algn="ctr"/>
            <a:r>
              <a:rPr lang="it-IT" sz="2800" dirty="0"/>
              <a:t>LACTEM &gt; </a:t>
            </a:r>
            <a:r>
              <a:rPr lang="it-IT" sz="2800" i="1" dirty="0"/>
              <a:t>latte</a:t>
            </a:r>
          </a:p>
          <a:p>
            <a:pPr algn="ctr"/>
            <a:r>
              <a:rPr lang="it-IT" sz="2800" dirty="0"/>
              <a:t>ADVENIRE &gt; </a:t>
            </a:r>
            <a:r>
              <a:rPr lang="it-IT" sz="2800" i="1" dirty="0"/>
              <a:t>avvenire</a:t>
            </a:r>
          </a:p>
          <a:p>
            <a:pPr algn="ctr"/>
            <a:r>
              <a:rPr lang="it-IT" sz="2800" dirty="0"/>
              <a:t>DOM(I)NAM</a:t>
            </a:r>
            <a:r>
              <a:rPr lang="pl-PL" sz="2800" dirty="0"/>
              <a:t> &gt; </a:t>
            </a:r>
            <a:r>
              <a:rPr lang="pl-PL" sz="2800" i="1" dirty="0"/>
              <a:t>donna</a:t>
            </a:r>
            <a:endParaRPr lang="it-IT" sz="2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93AA3A4-9DC3-4670-AD5D-29D9004E6730}"/>
              </a:ext>
            </a:extLst>
          </p:cNvPr>
          <p:cNvSpPr txBox="1"/>
          <p:nvPr/>
        </p:nvSpPr>
        <p:spPr>
          <a:xfrm>
            <a:off x="126988" y="4740512"/>
            <a:ext cx="119380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L’incontro di velare e sibilante /</a:t>
            </a:r>
            <a:r>
              <a:rPr lang="it-IT" sz="2800" dirty="0" err="1"/>
              <a:t>ks</a:t>
            </a:r>
            <a:r>
              <a:rPr lang="it-IT" sz="2800" dirty="0"/>
              <a:t>/, reso in latino con la grafia X, ha dato regolarmente un’assimilazione regressiva in sibilante intensa (VIXI &gt; </a:t>
            </a:r>
            <a:r>
              <a:rPr lang="it-IT" sz="2800" i="1" dirty="0"/>
              <a:t>vissi</a:t>
            </a:r>
            <a:r>
              <a:rPr lang="it-IT" sz="2800" dirty="0"/>
              <a:t>), ma in alcune parole, forse per influsso galloromanzo, ha generato una </a:t>
            </a:r>
            <a:r>
              <a:rPr lang="it-IT" sz="2800" b="1" dirty="0"/>
              <a:t>sibilante</a:t>
            </a:r>
            <a:r>
              <a:rPr lang="it-IT" sz="2800" dirty="0"/>
              <a:t> </a:t>
            </a:r>
            <a:r>
              <a:rPr lang="it-IT" sz="2800" b="1" dirty="0"/>
              <a:t>palatale</a:t>
            </a:r>
            <a:r>
              <a:rPr lang="it-IT" sz="2800" dirty="0"/>
              <a:t> (MAXĬLLAM &gt; </a:t>
            </a:r>
            <a:r>
              <a:rPr lang="it-IT" sz="2800" i="1" dirty="0"/>
              <a:t>mascella</a:t>
            </a:r>
            <a:r>
              <a:rPr lang="it-IT" sz="2800" dirty="0"/>
              <a:t>, LAXARE &gt; </a:t>
            </a:r>
            <a:r>
              <a:rPr lang="it-IT" sz="2800" i="1" dirty="0"/>
              <a:t>lasciare</a:t>
            </a:r>
            <a:r>
              <a:rPr lang="it-IT" sz="28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28974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54700" y="240479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Motivi del successo di Bembo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1544" y="886810"/>
            <a:ext cx="1165514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teoria cortigiana offre un modello meno preciso, perché non indica come imitare questa lingua ideale che si propone.</a:t>
            </a:r>
          </a:p>
          <a:p>
            <a:pPr algn="just"/>
            <a:r>
              <a:rPr lang="it-IT" sz="2800" dirty="0"/>
              <a:t>Bembo, invece, offre (nel III libro) </a:t>
            </a:r>
            <a:r>
              <a:rPr lang="it-IT" sz="2800" b="1" dirty="0"/>
              <a:t>riferimenti precisi </a:t>
            </a:r>
            <a:r>
              <a:rPr lang="it-IT" sz="2800" dirty="0"/>
              <a:t>delle parole da usare, realizzando una vera e propria grammatica in forma discorsiva. Non a caso nasceranno opere di consultazione che danno istruzioni (soprattutto ai non toscani) su come applicare il modello bembiano: </a:t>
            </a:r>
          </a:p>
          <a:p>
            <a:pPr algn="just"/>
            <a:r>
              <a:rPr lang="it-IT" sz="2800" i="1" dirty="0"/>
              <a:t>Le tre fontane </a:t>
            </a:r>
            <a:r>
              <a:rPr lang="it-IT" sz="2800" dirty="0"/>
              <a:t>di Niccolò </a:t>
            </a:r>
            <a:r>
              <a:rPr lang="it-IT" sz="2800" dirty="0" err="1"/>
              <a:t>Liburnio</a:t>
            </a:r>
            <a:r>
              <a:rPr lang="it-IT" sz="2800" dirty="0"/>
              <a:t> (1526; </a:t>
            </a:r>
            <a:r>
              <a:rPr lang="it-IT" sz="2600" dirty="0"/>
              <a:t>uno dei primi vocabolari del volgare)</a:t>
            </a:r>
            <a:endParaRPr lang="it-IT" sz="2600" i="1" dirty="0"/>
          </a:p>
          <a:p>
            <a:pPr algn="just"/>
            <a:r>
              <a:rPr lang="it-IT" sz="2800" i="1" dirty="0"/>
              <a:t>Osservazioni della volgar lingua </a:t>
            </a:r>
            <a:r>
              <a:rPr lang="it-IT" sz="2800" dirty="0"/>
              <a:t>di Ludovico Dolce (1550)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91544" y="4526702"/>
            <a:ext cx="116551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Anche la </a:t>
            </a:r>
            <a:r>
              <a:rPr lang="it-IT" sz="2800" b="1" dirty="0"/>
              <a:t>diffusione della stampa </a:t>
            </a:r>
            <a:r>
              <a:rPr lang="it-IT" sz="2800" dirty="0"/>
              <a:t>favorisce Bembo e l’affermazione della norma toscana trecentesca. Gli stampatori infatti chiedono (e applicano) un modello uniforme, che garantisca una maggiore diffusione territoriale e un maggiore successo commerciale delle opere. Con la stampa anche il settore della grafia e dell’ortografia si stabilizza (superamento definitivo della </a:t>
            </a:r>
            <a:r>
              <a:rPr lang="it-IT" sz="2800" i="1" dirty="0"/>
              <a:t>scriptio continua</a:t>
            </a:r>
            <a:r>
              <a:rPr lang="it-IT" sz="28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90812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19E001-AFC1-A7D4-4C8D-238470D43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F0597AE-29DC-F2D0-A6BF-85AFFB7F3633}"/>
              </a:ext>
            </a:extLst>
          </p:cNvPr>
          <p:cNvSpPr txBox="1"/>
          <p:nvPr/>
        </p:nvSpPr>
        <p:spPr>
          <a:xfrm>
            <a:off x="1754700" y="240479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stampa e il volgare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2ADD53D-FC5F-D951-FB60-0BF84844D467}"/>
              </a:ext>
            </a:extLst>
          </p:cNvPr>
          <p:cNvSpPr txBox="1"/>
          <p:nvPr/>
        </p:nvSpPr>
        <p:spPr>
          <a:xfrm>
            <a:off x="343696" y="836306"/>
            <a:ext cx="116551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successo della stampa è strettamente legato alla definitiva ascesa del volgare.</a:t>
            </a:r>
          </a:p>
          <a:p>
            <a:pPr algn="just"/>
            <a:r>
              <a:rPr lang="it-IT" sz="2800" dirty="0"/>
              <a:t>Nei primi decenni di vita, alla fine del Quattrocento, i libri stampati sono per tre quarti in latino e per un quarto in volgare.</a:t>
            </a:r>
          </a:p>
          <a:p>
            <a:pPr algn="just"/>
            <a:r>
              <a:rPr lang="it-IT" sz="2800" dirty="0"/>
              <a:t>Nel Cinquecento cambiano le proporzioni: il numero delle stampe in volgare cresce fino a superare quello delle stampe in latino alla metà del secolo e continua ad aumentare nel secondo Cinquecento.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5C19812-8D39-B434-0514-2638C494A419}"/>
              </a:ext>
            </a:extLst>
          </p:cNvPr>
          <p:cNvSpPr txBox="1"/>
          <p:nvPr/>
        </p:nvSpPr>
        <p:spPr>
          <a:xfrm>
            <a:off x="343696" y="3463457"/>
            <a:ext cx="116551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Venezia</a:t>
            </a:r>
            <a:r>
              <a:rPr lang="it-IT" sz="2800" dirty="0"/>
              <a:t> si afferma, per quantità e qualità dei prodotti, come la capitale della stampa, seguita a grande distanza da Firenze, Roma (dove prevale la stampa in latino), Bologna e Milano.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18E234D-9AC5-5436-A6B2-BB11F2BD484F}"/>
              </a:ext>
            </a:extLst>
          </p:cNvPr>
          <p:cNvSpPr txBox="1"/>
          <p:nvPr/>
        </p:nvSpPr>
        <p:spPr>
          <a:xfrm>
            <a:off x="316274" y="4848452"/>
            <a:ext cx="1155945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b="0" i="0" u="none" strike="noStrike" baseline="0" dirty="0"/>
              <a:t>Interessante la vicenda di Domenico Scandella detto </a:t>
            </a:r>
            <a:r>
              <a:rPr lang="it-IT" sz="2800" b="1" i="0" u="none" strike="noStrike" baseline="0" dirty="0"/>
              <a:t>Menocchio</a:t>
            </a:r>
            <a:r>
              <a:rPr lang="it-IT" sz="2800" b="0" i="0" u="none" strike="noStrike" baseline="0" dirty="0"/>
              <a:t>, mugnaio friulano </a:t>
            </a:r>
            <a:r>
              <a:rPr lang="it-IT" sz="2800" b="0" i="0" u="none" strike="noStrike" baseline="0"/>
              <a:t>che </a:t>
            </a:r>
            <a:r>
              <a:rPr lang="it-IT" sz="2800"/>
              <a:t>nel 1599</a:t>
            </a:r>
            <a:r>
              <a:rPr lang="it-IT" sz="2800" b="0" i="0" u="none" strike="noStrike" baseline="0"/>
              <a:t> </a:t>
            </a:r>
            <a:r>
              <a:rPr lang="it-IT" sz="2800" dirty="0"/>
              <a:t>è </a:t>
            </a:r>
            <a:r>
              <a:rPr lang="it-IT" sz="2800" b="0" i="0" u="none" strike="noStrike" baseline="0" dirty="0"/>
              <a:t>messo al rogo come eretico. </a:t>
            </a:r>
            <a:r>
              <a:rPr lang="it-IT" sz="2800" dirty="0"/>
              <a:t>A</a:t>
            </a:r>
            <a:r>
              <a:rPr lang="it-IT" sz="2800" b="0" i="0" u="none" strike="noStrike" baseline="0" dirty="0"/>
              <a:t>nche un mugnaio può saper leggere e scrivere in volgare: nel suo processo parla dei libri che possiede, soprattutto storie d’avventura e testi religiosi.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15121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86598" y="305734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Effetti delle </a:t>
            </a:r>
            <a:r>
              <a:rPr lang="it-IT" sz="3600" i="1" dirty="0"/>
              <a:t>Prose</a:t>
            </a:r>
            <a:r>
              <a:rPr lang="it-IT" sz="3600" dirty="0"/>
              <a:t> di Bembo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1543" y="1130011"/>
            <a:ext cx="112424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maggioranza dei letterati si adegua al modello bembiano, a volte riscrivendo interamente le proprie opere. </a:t>
            </a:r>
            <a:r>
              <a:rPr lang="it-IT" sz="2800" b="1" dirty="0"/>
              <a:t>Ludovico Ariosto </a:t>
            </a:r>
            <a:r>
              <a:rPr lang="it-IT" sz="2800" dirty="0"/>
              <a:t>introduce nell’</a:t>
            </a:r>
            <a:r>
              <a:rPr lang="it-IT" sz="2800" b="1" i="1" dirty="0"/>
              <a:t>Orlando furioso </a:t>
            </a:r>
            <a:r>
              <a:rPr lang="it-IT" sz="2800" dirty="0"/>
              <a:t>un elogio di Bembo.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91543" y="2673820"/>
            <a:ext cx="11242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Ariosto, nell’edizione del 1532, passa da un toscano venato di forme </a:t>
            </a:r>
            <a:r>
              <a:rPr lang="it-IT" sz="2800" b="1" dirty="0"/>
              <a:t>moderne</a:t>
            </a:r>
            <a:r>
              <a:rPr lang="it-IT" sz="2800" dirty="0"/>
              <a:t> e </a:t>
            </a:r>
            <a:r>
              <a:rPr lang="it-IT" sz="2800" b="1" dirty="0"/>
              <a:t>settentrionali</a:t>
            </a:r>
            <a:r>
              <a:rPr lang="it-IT" sz="2800" dirty="0"/>
              <a:t> a un </a:t>
            </a:r>
            <a:r>
              <a:rPr lang="it-IT" sz="2800" b="1" dirty="0"/>
              <a:t>toscano esemplato sui modelli del Trecento</a:t>
            </a:r>
            <a:r>
              <a:rPr lang="it-IT" sz="2800" dirty="0"/>
              <a:t>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91543" y="3786741"/>
            <a:ext cx="1124243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Edizione 1516                                                                 Edizione 1532</a:t>
            </a:r>
          </a:p>
          <a:p>
            <a:pPr algn="just"/>
            <a:endParaRPr lang="it-IT" sz="1000" dirty="0"/>
          </a:p>
          <a:p>
            <a:pPr algn="just"/>
            <a:r>
              <a:rPr lang="it-IT" sz="2800" dirty="0"/>
              <a:t>io me ne andavo                                                         io me ne andava</a:t>
            </a:r>
          </a:p>
          <a:p>
            <a:pPr algn="just"/>
            <a:r>
              <a:rPr lang="it-IT" sz="2800" dirty="0" err="1"/>
              <a:t>el</a:t>
            </a:r>
            <a:r>
              <a:rPr lang="it-IT" sz="2800" dirty="0"/>
              <a:t> passo                                                                        il passo                                                              </a:t>
            </a:r>
          </a:p>
          <a:p>
            <a:pPr algn="just"/>
            <a:r>
              <a:rPr lang="it-IT" sz="2800" dirty="0"/>
              <a:t>giaccio                                                                          ghiaccio      </a:t>
            </a:r>
          </a:p>
          <a:p>
            <a:pPr algn="just"/>
            <a:r>
              <a:rPr lang="it-IT" sz="2800" dirty="0" err="1"/>
              <a:t>andamo</a:t>
            </a:r>
            <a:r>
              <a:rPr lang="it-IT" sz="2800" dirty="0"/>
              <a:t>                                                                        andiamo                             </a:t>
            </a:r>
          </a:p>
          <a:p>
            <a:pPr algn="just"/>
            <a:r>
              <a:rPr lang="it-IT" sz="2800" dirty="0" err="1"/>
              <a:t>soi</a:t>
            </a:r>
            <a:r>
              <a:rPr lang="it-IT" sz="2800" dirty="0"/>
              <a:t> baroni                                                                     suoi baroni</a:t>
            </a:r>
          </a:p>
        </p:txBody>
      </p:sp>
    </p:spTree>
    <p:extLst>
      <p:ext uri="{BB962C8B-B14F-4D97-AF65-F5344CB8AC3E}">
        <p14:creationId xmlns:p14="http://schemas.microsoft.com/office/powerpoint/2010/main" val="261204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101" y="473979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ASSIMILAZIONE PROGRESSIVA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74881AF-30AB-0C5A-DD90-1303310A75F5}"/>
              </a:ext>
            </a:extLst>
          </p:cNvPr>
          <p:cNvSpPr txBox="1"/>
          <p:nvPr/>
        </p:nvSpPr>
        <p:spPr>
          <a:xfrm>
            <a:off x="233916" y="1275907"/>
            <a:ext cx="11695813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b="0" i="0" u="none" strike="noStrike" baseline="0" dirty="0"/>
              <a:t>In altre varietà italoromanze, </a:t>
            </a:r>
            <a:r>
              <a:rPr lang="it-IT" sz="3000" dirty="0"/>
              <a:t>ad es. </a:t>
            </a:r>
            <a:r>
              <a:rPr lang="it-IT" sz="3000" b="0" i="0" u="none" strike="noStrike" baseline="0" dirty="0"/>
              <a:t>in tutti i dialetti del centro-sud, l’assimilazione può essere anche </a:t>
            </a:r>
            <a:r>
              <a:rPr lang="it-IT" sz="3000" b="1" i="0" u="none" strike="noStrike" baseline="0" dirty="0"/>
              <a:t>progressiva</a:t>
            </a:r>
            <a:r>
              <a:rPr lang="it-IT" sz="3000" dirty="0"/>
              <a:t>, cioè il primo elemento rende simile a sé il secondo (in toscano non avviene mai):</a:t>
            </a:r>
            <a:endParaRPr lang="it-IT" sz="3000" b="0" i="0" u="none" strike="noStrike" baseline="0" dirty="0"/>
          </a:p>
          <a:p>
            <a:pPr algn="l"/>
            <a:endParaRPr lang="it-IT" sz="1400" dirty="0"/>
          </a:p>
          <a:p>
            <a:pPr algn="l"/>
            <a:r>
              <a:rPr lang="it-IT" sz="3000" dirty="0"/>
              <a:t>- Nei dialetti centro-meridionali è molto comune ND &gt; </a:t>
            </a:r>
            <a:r>
              <a:rPr lang="it-IT" sz="3000" dirty="0" err="1"/>
              <a:t>nn</a:t>
            </a:r>
            <a:r>
              <a:rPr lang="it-IT" sz="3000" dirty="0"/>
              <a:t>:</a:t>
            </a:r>
          </a:p>
          <a:p>
            <a:pPr algn="l"/>
            <a:r>
              <a:rPr lang="it-IT" sz="3000" b="0" i="0" u="none" strike="noStrike" baseline="0" dirty="0"/>
              <a:t>QUANDO &gt; </a:t>
            </a:r>
            <a:r>
              <a:rPr lang="it-IT" sz="3000" b="0" i="1" u="none" strike="noStrike" baseline="0" dirty="0" err="1"/>
              <a:t>quanno</a:t>
            </a:r>
            <a:endParaRPr lang="it-IT" sz="3000" b="0" i="1" u="none" strike="noStrike" baseline="0" dirty="0"/>
          </a:p>
          <a:p>
            <a:pPr algn="l"/>
            <a:r>
              <a:rPr lang="it-IT" sz="3000" dirty="0"/>
              <a:t>ANDARE</a:t>
            </a:r>
            <a:r>
              <a:rPr lang="it-IT" sz="3000" i="1" dirty="0"/>
              <a:t> &gt; </a:t>
            </a:r>
            <a:r>
              <a:rPr lang="it-IT" sz="3000" i="1" dirty="0" err="1"/>
              <a:t>annà</a:t>
            </a:r>
            <a:endParaRPr lang="it-IT" sz="3000" b="0" i="1" u="none" strike="noStrike" baseline="0" dirty="0"/>
          </a:p>
          <a:p>
            <a:pPr algn="l"/>
            <a:r>
              <a:rPr lang="it-IT" sz="3000" dirty="0"/>
              <a:t>MUNDUM &gt; </a:t>
            </a:r>
            <a:r>
              <a:rPr lang="it-IT" sz="3000" i="1" dirty="0" err="1"/>
              <a:t>monno</a:t>
            </a:r>
            <a:endParaRPr lang="it-IT" sz="3000" i="1" dirty="0"/>
          </a:p>
          <a:p>
            <a:pPr algn="l"/>
            <a:endParaRPr lang="it-IT" sz="3000" dirty="0"/>
          </a:p>
          <a:p>
            <a:pPr algn="l"/>
            <a:r>
              <a:rPr lang="it-IT" sz="3000" dirty="0"/>
              <a:t>- Può interessare anche altri nessi (LD, MB):</a:t>
            </a:r>
          </a:p>
          <a:p>
            <a:pPr algn="l"/>
            <a:r>
              <a:rPr lang="it-IT" sz="3000" dirty="0"/>
              <a:t>CAL(I)DUM &gt; </a:t>
            </a:r>
            <a:r>
              <a:rPr lang="it-IT" sz="3000" i="1" dirty="0"/>
              <a:t>callo </a:t>
            </a:r>
            <a:r>
              <a:rPr lang="it-IT" sz="3000" dirty="0"/>
              <a:t>(romanesco)</a:t>
            </a:r>
            <a:endParaRPr lang="it-IT" sz="3000" i="1" dirty="0"/>
          </a:p>
          <a:p>
            <a:pPr algn="l"/>
            <a:r>
              <a:rPr lang="it-IT" sz="3000" dirty="0"/>
              <a:t>PLUMBUM &gt; </a:t>
            </a:r>
            <a:r>
              <a:rPr lang="it-IT" sz="3000" i="1" dirty="0" err="1"/>
              <a:t>chiummə</a:t>
            </a:r>
            <a:r>
              <a:rPr lang="it-IT" sz="3000" i="1" dirty="0"/>
              <a:t> </a:t>
            </a:r>
            <a:r>
              <a:rPr lang="it-IT" sz="3000" dirty="0"/>
              <a:t>(napoletano)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2985922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101" y="378286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RADDOPPIAMENTO FONOSINTATTICO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62275" y="1024617"/>
            <a:ext cx="1166744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Un tipo particolare di assimilazione regressiva e il </a:t>
            </a:r>
            <a:r>
              <a:rPr lang="it-IT" sz="2800" b="1" dirty="0"/>
              <a:t>raddoppiamento fonosintattico</a:t>
            </a:r>
            <a:r>
              <a:rPr lang="it-IT" sz="2800" dirty="0"/>
              <a:t>, che avviene non all’interno di parola ma all’interno di frase. La seconda parola raddoppia la consonante iniziale, ma solo nel parlato non nella rappresentazione scritta: </a:t>
            </a:r>
          </a:p>
          <a:p>
            <a:pPr algn="just"/>
            <a:endParaRPr lang="it-IT" sz="1000" dirty="0"/>
          </a:p>
          <a:p>
            <a:pPr algn="ctr"/>
            <a:r>
              <a:rPr lang="it-IT" sz="2800" dirty="0"/>
              <a:t>QUID CAUSAM &gt; </a:t>
            </a:r>
            <a:r>
              <a:rPr lang="it-IT" sz="2800" i="1" dirty="0"/>
              <a:t>che cosa </a:t>
            </a:r>
            <a:r>
              <a:rPr lang="it-IT" sz="2800" dirty="0"/>
              <a:t>/</a:t>
            </a:r>
            <a:r>
              <a:rPr lang="it-IT" sz="2800" dirty="0" err="1"/>
              <a:t>kek'kɔsa</a:t>
            </a:r>
            <a:r>
              <a:rPr lang="it-IT" sz="2800" dirty="0"/>
              <a:t>/</a:t>
            </a:r>
          </a:p>
          <a:p>
            <a:pPr algn="ctr"/>
            <a:r>
              <a:rPr lang="it-IT" sz="2800" dirty="0"/>
              <a:t>TRES CANES &gt; </a:t>
            </a:r>
            <a:r>
              <a:rPr lang="it-IT" sz="2800" i="1" dirty="0"/>
              <a:t>tre cani </a:t>
            </a:r>
            <a:r>
              <a:rPr lang="it-IT" sz="2800" dirty="0"/>
              <a:t>/</a:t>
            </a:r>
            <a:r>
              <a:rPr lang="it-IT" sz="2800" dirty="0" err="1"/>
              <a:t>trek'kani</a:t>
            </a:r>
            <a:r>
              <a:rPr lang="it-IT" sz="2800" dirty="0"/>
              <a:t>/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9C4346E-2756-B26F-1758-10BE6CED4C9B}"/>
              </a:ext>
            </a:extLst>
          </p:cNvPr>
          <p:cNvSpPr txBox="1"/>
          <p:nvPr/>
        </p:nvSpPr>
        <p:spPr>
          <a:xfrm>
            <a:off x="262274" y="3987209"/>
            <a:ext cx="116674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fenomeno appare anche nella grafia soltanto se le due parole ne formano una sola (</a:t>
            </a:r>
            <a:r>
              <a:rPr lang="it-IT" sz="2800" b="1" dirty="0"/>
              <a:t>univerbazione</a:t>
            </a:r>
            <a:r>
              <a:rPr lang="it-IT" sz="2800" dirty="0"/>
              <a:t>): ET PURE &gt; </a:t>
            </a:r>
            <a:r>
              <a:rPr lang="it-IT" sz="2800" i="1" dirty="0"/>
              <a:t>eppure</a:t>
            </a:r>
            <a:r>
              <a:rPr lang="it-IT" sz="2800" dirty="0"/>
              <a:t>. </a:t>
            </a:r>
          </a:p>
          <a:p>
            <a:pPr algn="just"/>
            <a:r>
              <a:rPr lang="it-IT" sz="2800" dirty="0"/>
              <a:t>Il raddoppiamento fonosintattico si è successivamente esteso anche a forme la cui base latina non terminava in consonante, probabilmente a causa dell’accento: parole tronche (</a:t>
            </a:r>
            <a:r>
              <a:rPr lang="it-IT" sz="2800" i="1" dirty="0"/>
              <a:t>caffè</a:t>
            </a:r>
            <a:r>
              <a:rPr lang="it-IT" sz="2800" dirty="0"/>
              <a:t>, </a:t>
            </a:r>
            <a:r>
              <a:rPr lang="it-IT" sz="2800" i="1" dirty="0"/>
              <a:t>andò</a:t>
            </a:r>
            <a:r>
              <a:rPr lang="it-IT" sz="2800" dirty="0"/>
              <a:t>), monosillabi (</a:t>
            </a:r>
            <a:r>
              <a:rPr lang="it-IT" sz="2800" i="1" dirty="0"/>
              <a:t>dà</a:t>
            </a:r>
            <a:r>
              <a:rPr lang="it-IT" sz="2800" dirty="0"/>
              <a:t>, </a:t>
            </a:r>
            <a:r>
              <a:rPr lang="it-IT" sz="2800" i="1" dirty="0"/>
              <a:t>fa’</a:t>
            </a:r>
            <a:r>
              <a:rPr lang="it-IT" sz="2800" dirty="0"/>
              <a:t>), alcune parole piane (</a:t>
            </a:r>
            <a:r>
              <a:rPr lang="it-IT" sz="2800" i="1" dirty="0"/>
              <a:t>sopra</a:t>
            </a:r>
            <a:r>
              <a:rPr lang="it-IT" sz="2800" dirty="0"/>
              <a:t>, </a:t>
            </a:r>
            <a:r>
              <a:rPr lang="it-IT" sz="2800" i="1" dirty="0"/>
              <a:t>come</a:t>
            </a:r>
            <a:r>
              <a:rPr lang="it-IT" sz="28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98029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101" y="473979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DISSIMILAZIONE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83547" y="1492750"/>
            <a:ext cx="1157175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Meno comune dell’assimilazione è il fenomeno opposto, quello della </a:t>
            </a:r>
            <a:r>
              <a:rPr lang="it-IT" sz="3000" b="1" dirty="0"/>
              <a:t>dissimilazione</a:t>
            </a:r>
            <a:r>
              <a:rPr lang="it-IT" sz="3000" dirty="0"/>
              <a:t>, quando all’interno di una parola due suoni identici si differenziano. </a:t>
            </a:r>
          </a:p>
          <a:p>
            <a:r>
              <a:rPr lang="it-IT" sz="3000" dirty="0"/>
              <a:t>In genere non sono due consonanti a contatto come nell’assimilazione, ma due consonanti in sillabe diverse della stessa parola</a:t>
            </a:r>
          </a:p>
          <a:p>
            <a:endParaRPr lang="it-IT" dirty="0"/>
          </a:p>
          <a:p>
            <a:endParaRPr lang="it-IT" dirty="0"/>
          </a:p>
          <a:p>
            <a:pPr algn="ctr"/>
            <a:r>
              <a:rPr lang="it-IT" sz="3000" dirty="0"/>
              <a:t>ARMARIUM &gt; </a:t>
            </a:r>
            <a:r>
              <a:rPr lang="it-IT" sz="3000" i="1" dirty="0"/>
              <a:t>armadio</a:t>
            </a:r>
            <a:endParaRPr lang="it-IT" sz="3000" dirty="0"/>
          </a:p>
          <a:p>
            <a:pPr algn="ctr"/>
            <a:r>
              <a:rPr lang="it-IT" sz="3000" dirty="0"/>
              <a:t>VENENUM &gt; </a:t>
            </a:r>
            <a:r>
              <a:rPr lang="it-IT" sz="3000" i="1" dirty="0"/>
              <a:t>veleno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1317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101" y="473979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METATESI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93406" y="1297172"/>
            <a:ext cx="1167345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/>
              <a:t>All’interno di una parola può verificarsi anche lo scambio di posizione di due suoni, che prendono l’uno il posto dell’altro: si tratta della </a:t>
            </a:r>
            <a:r>
              <a:rPr lang="it-IT" sz="3000" b="1" dirty="0"/>
              <a:t>metatesi</a:t>
            </a:r>
            <a:r>
              <a:rPr lang="it-IT" sz="3000" dirty="0"/>
              <a:t>.</a:t>
            </a:r>
          </a:p>
          <a:p>
            <a:endParaRPr lang="it-IT" sz="3000" dirty="0"/>
          </a:p>
          <a:p>
            <a:pPr algn="ctr"/>
            <a:r>
              <a:rPr lang="it-IT" sz="3000" dirty="0"/>
              <a:t>QUATTUOR &gt; </a:t>
            </a:r>
            <a:r>
              <a:rPr lang="it-IT" sz="3000" i="1" dirty="0"/>
              <a:t>quattro</a:t>
            </a:r>
          </a:p>
          <a:p>
            <a:pPr algn="ctr"/>
            <a:r>
              <a:rPr lang="it-IT" sz="3000" dirty="0"/>
              <a:t>(</a:t>
            </a:r>
            <a:r>
              <a:rPr lang="it-IT" sz="3000" i="1" dirty="0"/>
              <a:t>r</a:t>
            </a:r>
            <a:r>
              <a:rPr lang="it-IT" sz="3000" dirty="0"/>
              <a:t> prende il posto di </a:t>
            </a:r>
            <a:r>
              <a:rPr lang="it-IT" sz="3000" i="1" dirty="0"/>
              <a:t>o</a:t>
            </a:r>
            <a:r>
              <a:rPr lang="it-IT" sz="3000" dirty="0"/>
              <a:t>)</a:t>
            </a:r>
          </a:p>
          <a:p>
            <a:pPr algn="ctr"/>
            <a:endParaRPr lang="it-IT" i="1" dirty="0"/>
          </a:p>
          <a:p>
            <a:pPr algn="ctr"/>
            <a:r>
              <a:rPr lang="it-IT" sz="3000" dirty="0"/>
              <a:t>SEMPER</a:t>
            </a:r>
            <a:r>
              <a:rPr lang="it-IT" sz="3000" i="1" dirty="0"/>
              <a:t> &gt; sempre</a:t>
            </a:r>
          </a:p>
          <a:p>
            <a:pPr algn="ctr"/>
            <a:r>
              <a:rPr lang="it-IT" sz="3000" dirty="0"/>
              <a:t>(</a:t>
            </a:r>
            <a:r>
              <a:rPr lang="it-IT" sz="3000" i="1" dirty="0"/>
              <a:t>r </a:t>
            </a:r>
            <a:r>
              <a:rPr lang="it-IT" sz="3000" dirty="0"/>
              <a:t>prende il posto di </a:t>
            </a:r>
            <a:r>
              <a:rPr lang="it-IT" sz="3000" i="1" dirty="0"/>
              <a:t>e</a:t>
            </a:r>
            <a:r>
              <a:rPr lang="it-IT" sz="3000" dirty="0"/>
              <a:t>)</a:t>
            </a:r>
          </a:p>
          <a:p>
            <a:pPr algn="ctr"/>
            <a:endParaRPr lang="it-IT" sz="2400" i="1" dirty="0"/>
          </a:p>
          <a:p>
            <a:pPr algn="ctr"/>
            <a:r>
              <a:rPr lang="it-IT" sz="3000" dirty="0"/>
              <a:t>COM(U)LAM &gt; *CLOMA &gt; </a:t>
            </a:r>
            <a:r>
              <a:rPr lang="it-IT" sz="3000" i="1" dirty="0"/>
              <a:t>chioma</a:t>
            </a:r>
          </a:p>
          <a:p>
            <a:pPr algn="ctr"/>
            <a:r>
              <a:rPr lang="it-IT" sz="3000" dirty="0"/>
              <a:t>(</a:t>
            </a:r>
            <a:r>
              <a:rPr lang="it-IT" sz="3000" i="1" dirty="0"/>
              <a:t>m </a:t>
            </a:r>
            <a:r>
              <a:rPr lang="it-IT" sz="3000" dirty="0"/>
              <a:t>prende il posto di </a:t>
            </a:r>
            <a:r>
              <a:rPr lang="it-IT" sz="3000" i="1" dirty="0"/>
              <a:t>l</a:t>
            </a:r>
            <a:r>
              <a:rPr lang="it-IT" sz="3000" dirty="0"/>
              <a:t>)</a:t>
            </a:r>
          </a:p>
          <a:p>
            <a:pPr algn="ctr"/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79692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86598" y="399968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Palatalizzazione delle occlusive velari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21949" y="1249668"/>
            <a:ext cx="11548101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 se nella pronuncia del latino scolastico ed ecclesiastico le consonanti (-)c- e (-)g- seguite da vocale palatale suonano come affricate prepalatali, originariamente si trattava di suoni velari (dunque CENTUM /’</a:t>
            </a:r>
            <a:r>
              <a:rPr lang="it-IT" sz="3000" dirty="0" err="1"/>
              <a:t>kɛntum</a:t>
            </a:r>
            <a:r>
              <a:rPr lang="it-IT" sz="3000" dirty="0"/>
              <a:t>/). </a:t>
            </a:r>
          </a:p>
          <a:p>
            <a:pPr algn="just"/>
            <a:endParaRPr lang="it-IT" dirty="0"/>
          </a:p>
          <a:p>
            <a:pPr algn="just"/>
            <a:r>
              <a:rPr lang="it-IT" sz="3000" dirty="0"/>
              <a:t>Nel latino volgare si avvia un processo di palatalizzazione delle velari: C e G, quando sono seguite da E</a:t>
            </a:r>
            <a:r>
              <a:rPr lang="it-IT" sz="3000" i="1" dirty="0"/>
              <a:t> </a:t>
            </a:r>
            <a:r>
              <a:rPr lang="it-IT" sz="3000" dirty="0"/>
              <a:t>ed I, evolvono in affricata prepalatale sorda /</a:t>
            </a:r>
            <a:r>
              <a:rPr lang="it-IT" sz="3000" dirty="0" err="1"/>
              <a:t>tʃ</a:t>
            </a:r>
            <a:r>
              <a:rPr lang="it-IT" sz="3000" dirty="0"/>
              <a:t>/ e sonora /</a:t>
            </a:r>
            <a:r>
              <a:rPr lang="it-IT" sz="3000" dirty="0" err="1"/>
              <a:t>dʒ</a:t>
            </a:r>
            <a:r>
              <a:rPr lang="it-IT" sz="3000" dirty="0"/>
              <a:t>/:</a:t>
            </a:r>
          </a:p>
          <a:p>
            <a:endParaRPr lang="it-IT" sz="3000" dirty="0"/>
          </a:p>
          <a:p>
            <a:r>
              <a:rPr lang="it-IT" sz="3000" dirty="0"/>
              <a:t>CAESAREM</a:t>
            </a:r>
            <a:r>
              <a:rPr lang="it-IT" sz="3000" i="1" dirty="0"/>
              <a:t> </a:t>
            </a:r>
            <a:r>
              <a:rPr lang="it-IT" sz="3000" dirty="0"/>
              <a:t>&gt; </a:t>
            </a:r>
            <a:r>
              <a:rPr lang="it-IT" sz="3000" i="1" dirty="0"/>
              <a:t>Cesare                                      </a:t>
            </a:r>
            <a:r>
              <a:rPr lang="it-IT" sz="3000" dirty="0"/>
              <a:t>GENTEM</a:t>
            </a:r>
            <a:r>
              <a:rPr lang="it-IT" sz="3000" i="1" dirty="0"/>
              <a:t> </a:t>
            </a:r>
            <a:r>
              <a:rPr lang="it-IT" sz="3000" dirty="0"/>
              <a:t>&gt; </a:t>
            </a:r>
            <a:r>
              <a:rPr lang="it-IT" sz="3000" i="1" dirty="0"/>
              <a:t>gente</a:t>
            </a:r>
          </a:p>
          <a:p>
            <a:r>
              <a:rPr lang="it-IT" sz="3000" dirty="0"/>
              <a:t>ACETUM &gt; </a:t>
            </a:r>
            <a:r>
              <a:rPr lang="it-IT" sz="3000" i="1" dirty="0"/>
              <a:t>aceto</a:t>
            </a:r>
            <a:r>
              <a:rPr lang="it-IT" sz="3000" dirty="0"/>
              <a:t>                                             VIGILEM &gt; </a:t>
            </a:r>
            <a:r>
              <a:rPr lang="it-IT" sz="3000" i="1" dirty="0"/>
              <a:t>vigile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66344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392469" y="370612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Pietro Bembo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80803" y="2955935"/>
            <a:ext cx="112424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1525</a:t>
            </a:r>
            <a:r>
              <a:rPr lang="it-IT" sz="3000" dirty="0"/>
              <a:t> pubblica </a:t>
            </a:r>
            <a:r>
              <a:rPr lang="it-IT" sz="3000" b="1" i="1" dirty="0"/>
              <a:t>Prose della volgar lingua </a:t>
            </a:r>
            <a:r>
              <a:rPr lang="it-IT" sz="3000" dirty="0"/>
              <a:t>(un dialogo e una grammatica)</a:t>
            </a:r>
          </a:p>
          <a:p>
            <a:pPr algn="just"/>
            <a:r>
              <a:rPr lang="it-IT" sz="3000" dirty="0"/>
              <a:t>- Il volgare nasce da una contaminazione e deve riscattarsi tramite gli scrittori. La lingua </a:t>
            </a:r>
            <a:r>
              <a:rPr lang="it-IT" sz="3000" b="1" dirty="0"/>
              <a:t>non </a:t>
            </a:r>
            <a:r>
              <a:rPr lang="it-IT" sz="3000" dirty="0"/>
              <a:t>si acquisisce </a:t>
            </a:r>
            <a:r>
              <a:rPr lang="it-IT" sz="3000" b="1" dirty="0"/>
              <a:t>dal popolo</a:t>
            </a:r>
            <a:r>
              <a:rPr lang="it-IT" sz="3000" dirty="0"/>
              <a:t>, che la corrompe, ma dagli </a:t>
            </a:r>
            <a:r>
              <a:rPr lang="it-IT" sz="3000" b="1" dirty="0"/>
              <a:t>scrittori</a:t>
            </a:r>
            <a:r>
              <a:rPr lang="it-IT" sz="3000" dirty="0"/>
              <a:t> (classicismo).</a:t>
            </a:r>
          </a:p>
          <a:p>
            <a:pPr algn="just"/>
            <a:r>
              <a:rPr lang="it-IT" sz="3000" dirty="0"/>
              <a:t>- Modelli di lingua da imitare sono </a:t>
            </a:r>
            <a:r>
              <a:rPr lang="it-IT" sz="3000" b="1" dirty="0"/>
              <a:t>Petrarca</a:t>
            </a:r>
            <a:r>
              <a:rPr lang="it-IT" sz="3000" dirty="0"/>
              <a:t> (in secondo piano Dante, per le «parole rozze e disonorate») e </a:t>
            </a:r>
            <a:r>
              <a:rPr lang="it-IT" sz="3000" b="1" dirty="0"/>
              <a:t>Boccaccio</a:t>
            </a:r>
            <a:r>
              <a:rPr lang="it-IT" sz="3000" dirty="0"/>
              <a:t>. La loro lingua viene comunque filtrata (non tutto ciò che compare in questi autori è ritenuto degno di imitazione). Un modello </a:t>
            </a:r>
            <a:r>
              <a:rPr lang="it-IT" sz="3000" b="1" dirty="0"/>
              <a:t>letterario</a:t>
            </a:r>
            <a:r>
              <a:rPr lang="it-IT" sz="3000" dirty="0"/>
              <a:t> e </a:t>
            </a:r>
            <a:r>
              <a:rPr lang="it-IT" sz="3000" b="1" dirty="0"/>
              <a:t>arcaizzante</a:t>
            </a:r>
            <a:r>
              <a:rPr lang="it-IT" sz="3000" dirty="0"/>
              <a:t>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93AA3A4-9DC3-4670-AD5D-29D9004E6730}"/>
              </a:ext>
            </a:extLst>
          </p:cNvPr>
          <p:cNvSpPr txBox="1"/>
          <p:nvPr/>
        </p:nvSpPr>
        <p:spPr>
          <a:xfrm>
            <a:off x="480803" y="1016943"/>
            <a:ext cx="112303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maggiore grammatico del Cinquecento non è un toscano ma un </a:t>
            </a:r>
            <a:r>
              <a:rPr lang="it-IT" sz="3000" b="1" dirty="0"/>
              <a:t>veneziano</a:t>
            </a:r>
            <a:r>
              <a:rPr lang="it-IT" sz="3000" dirty="0"/>
              <a:t>, Pietro Bembo. Nel </a:t>
            </a:r>
            <a:r>
              <a:rPr lang="it-IT" sz="3000" b="1" dirty="0"/>
              <a:t>1501</a:t>
            </a:r>
            <a:r>
              <a:rPr lang="it-IT" sz="3000" dirty="0"/>
              <a:t> Bembo realizza un’ediz. del Canzoniere di Petrarca per i tipi di Aldo Manuzio: grafia moderna (senza nessi latini e </a:t>
            </a:r>
            <a:r>
              <a:rPr lang="it-IT" sz="3000" i="1" dirty="0"/>
              <a:t>h </a:t>
            </a:r>
            <a:r>
              <a:rPr lang="it-IT" sz="3000" dirty="0"/>
              <a:t>etimologiche), uso dell’apostrofo.</a:t>
            </a:r>
          </a:p>
        </p:txBody>
      </p:sp>
    </p:spTree>
    <p:extLst>
      <p:ext uri="{BB962C8B-B14F-4D97-AF65-F5344CB8AC3E}">
        <p14:creationId xmlns:p14="http://schemas.microsoft.com/office/powerpoint/2010/main" val="424277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50250" y="548824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Gli avversari di Bembo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4121" y="1312074"/>
            <a:ext cx="1144375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/>
              <a:t>TEORIA CORTIGIANA. </a:t>
            </a:r>
            <a:r>
              <a:rPr lang="it-IT" sz="3000" dirty="0"/>
              <a:t>Diversi intellettuali propongono una soluzione alternativa a quella di Bembo: molti di questi guardano alla lingua parlata nelle corti, e in particolare alla </a:t>
            </a:r>
            <a:r>
              <a:rPr lang="it-IT" sz="3000" b="1" dirty="0"/>
              <a:t>corte di Roma</a:t>
            </a:r>
            <a:r>
              <a:rPr lang="it-IT" sz="3000" dirty="0"/>
              <a:t>: nel Cinquecento Roma è una città cosmopolita, il cui dialetto si è fortemente </a:t>
            </a:r>
            <a:r>
              <a:rPr lang="it-IT" sz="3000" b="1" dirty="0"/>
              <a:t>toscanizzato</a:t>
            </a:r>
            <a:r>
              <a:rPr lang="it-IT" sz="3000" dirty="0"/>
              <a:t> per ragioni demografiche e in cui tende a diffondersi una lingua di conversazione super-regionale.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9F287FD-EC06-4C03-A06F-87B3F4ED698F}"/>
              </a:ext>
            </a:extLst>
          </p:cNvPr>
          <p:cNvSpPr txBox="1"/>
          <p:nvPr/>
        </p:nvSpPr>
        <p:spPr>
          <a:xfrm>
            <a:off x="374121" y="4205174"/>
            <a:ext cx="1144375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Mario Equicola, </a:t>
            </a:r>
            <a:r>
              <a:rPr lang="it-IT" sz="3000" dirty="0" err="1"/>
              <a:t>Calmeta</a:t>
            </a:r>
            <a:r>
              <a:rPr lang="it-IT" sz="3000" dirty="0"/>
              <a:t>, Baldassarre Castiglione parlano di una lingua comune o cortigiana (senza mai darne una descrizione compiuta). Non rifiutano nettamente il toscano, ma preferiscono riferirsi all’</a:t>
            </a:r>
            <a:r>
              <a:rPr lang="it-IT" sz="3000" b="1" dirty="0"/>
              <a:t>uso vivo </a:t>
            </a:r>
            <a:r>
              <a:rPr lang="it-IT" sz="3000" dirty="0"/>
              <a:t>di un ambiente sociale determinato, come la corte (non necessariamente Roma). Nelle loro scritture entrano elementi locali ed elementi latini.</a:t>
            </a:r>
          </a:p>
        </p:txBody>
      </p:sp>
    </p:spTree>
    <p:extLst>
      <p:ext uri="{BB962C8B-B14F-4D97-AF65-F5344CB8AC3E}">
        <p14:creationId xmlns:p14="http://schemas.microsoft.com/office/powerpoint/2010/main" val="201211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1053" y="519294"/>
            <a:ext cx="112424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/>
              <a:t>TEORIA ITALIANA</a:t>
            </a:r>
            <a:r>
              <a:rPr lang="it-IT" sz="3200" dirty="0"/>
              <a:t> </a:t>
            </a:r>
            <a:r>
              <a:rPr lang="it-IT" sz="2800" dirty="0"/>
              <a:t>del vicentino Giovan Giorgio </a:t>
            </a:r>
            <a:r>
              <a:rPr lang="it-IT" sz="2800" b="1" dirty="0" err="1"/>
              <a:t>Trìssino</a:t>
            </a:r>
            <a:r>
              <a:rPr lang="it-IT" sz="2800" dirty="0"/>
              <a:t>. Nel </a:t>
            </a:r>
            <a:r>
              <a:rPr lang="it-IT" sz="2800" i="1" dirty="0"/>
              <a:t>Castellano </a:t>
            </a:r>
            <a:r>
              <a:rPr lang="it-IT" sz="2800" dirty="0"/>
              <a:t>(1529) sostiene che Petrarca non ha scritto in mero fiorentino ma ha usato elementi provenienti da ogni parte d’Italia.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31053" y="2044005"/>
            <a:ext cx="111298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Trissino lotta contro il primato del fiorentino traducendo e pubblicando per la prima volta il </a:t>
            </a:r>
            <a:r>
              <a:rPr lang="it-IT" sz="2800" i="1" dirty="0"/>
              <a:t>De </a:t>
            </a:r>
            <a:r>
              <a:rPr lang="it-IT" sz="2800" i="1" dirty="0" err="1"/>
              <a:t>vulgari</a:t>
            </a:r>
            <a:r>
              <a:rPr lang="it-IT" sz="2800" i="1" dirty="0"/>
              <a:t> </a:t>
            </a:r>
            <a:r>
              <a:rPr lang="it-IT" sz="2800" i="1" dirty="0" err="1"/>
              <a:t>eloquentia</a:t>
            </a:r>
            <a:r>
              <a:rPr lang="it-IT" sz="2800" i="1" dirty="0"/>
              <a:t> </a:t>
            </a:r>
            <a:r>
              <a:rPr lang="it-IT" sz="2800" dirty="0"/>
              <a:t>di Dante, sottolineando che lo stesso Dante aveva giudicato il fiorentino inadatto alla poesia.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75F902D-3E63-426E-B57D-2C5D4D967294}"/>
              </a:ext>
            </a:extLst>
          </p:cNvPr>
          <p:cNvSpPr txBox="1"/>
          <p:nvPr/>
        </p:nvSpPr>
        <p:spPr>
          <a:xfrm>
            <a:off x="531053" y="3507161"/>
            <a:ext cx="1140084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Da </a:t>
            </a:r>
            <a:r>
              <a:rPr lang="it-IT" sz="2800" b="1" dirty="0"/>
              <a:t>Firenze</a:t>
            </a:r>
            <a:r>
              <a:rPr lang="it-IT" sz="2800" dirty="0"/>
              <a:t> arriva una risposta a Trissino: il </a:t>
            </a:r>
            <a:r>
              <a:rPr lang="it-IT" sz="2800" i="1" dirty="0"/>
              <a:t>Discorso o dialogo della nostra lingua</a:t>
            </a:r>
            <a:r>
              <a:rPr lang="it-IT" sz="2800" dirty="0"/>
              <a:t>, anonimo ma forse di Niccolò Machiavelli: il personaggio di Dante riconosce l’errore commesso nel </a:t>
            </a:r>
            <a:r>
              <a:rPr lang="it-IT" sz="2800" i="1" dirty="0"/>
              <a:t>De </a:t>
            </a:r>
            <a:r>
              <a:rPr lang="it-IT" sz="2800" i="1" dirty="0" err="1"/>
              <a:t>vulgari</a:t>
            </a:r>
            <a:r>
              <a:rPr lang="it-IT" sz="2800" i="1" dirty="0"/>
              <a:t> </a:t>
            </a:r>
            <a:r>
              <a:rPr lang="it-IT" sz="2800" i="1" dirty="0" err="1"/>
              <a:t>eloquentia</a:t>
            </a:r>
            <a:r>
              <a:rPr lang="it-IT" sz="2800" dirty="0"/>
              <a:t>. Machiavelli riafferma il </a:t>
            </a:r>
            <a:r>
              <a:rPr lang="it-IT" sz="2800" b="1" dirty="0"/>
              <a:t>primato</a:t>
            </a:r>
            <a:r>
              <a:rPr lang="it-IT" sz="2800" dirty="0"/>
              <a:t> del </a:t>
            </a:r>
            <a:r>
              <a:rPr lang="it-IT" sz="2800" b="1" dirty="0"/>
              <a:t>fiorentino</a:t>
            </a:r>
            <a:r>
              <a:rPr lang="it-IT" sz="2800" dirty="0"/>
              <a:t> (ma non solo antico, anche </a:t>
            </a:r>
            <a:r>
              <a:rPr lang="it-IT" sz="2800" b="1" dirty="0"/>
              <a:t>contemporaneo</a:t>
            </a:r>
            <a:r>
              <a:rPr lang="it-IT" sz="2800" dirty="0"/>
              <a:t>). I fiorentini non accettano la teoria bembiana, che rifiuta il fiorentino contemporaneo (per Bembo i toscani sono avvantaggiati nell’applicare il suo modello rischiano di inquinarlo con forme moderne e popolari).</a:t>
            </a:r>
          </a:p>
        </p:txBody>
      </p:sp>
    </p:spTree>
    <p:extLst>
      <p:ext uri="{BB962C8B-B14F-4D97-AF65-F5344CB8AC3E}">
        <p14:creationId xmlns:p14="http://schemas.microsoft.com/office/powerpoint/2010/main" val="5852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579183-E92F-4640-A0AF-C4686B9341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d4c065-6648-43c9-875b-980274226d33"/>
    <ds:schemaRef ds:uri="863e0e5f-3d9b-451e-b156-d3f330847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179AAA1-BFEB-46E8-A9D6-69C2151E2762}">
  <ds:schemaRefs>
    <ds:schemaRef ds:uri="http://schemas.microsoft.com/office/2006/metadata/properties"/>
    <ds:schemaRef ds:uri="http://schemas.microsoft.com/office/infopath/2007/PartnerControls"/>
    <ds:schemaRef ds:uri="863e0e5f-3d9b-451e-b156-d3f330847df2"/>
  </ds:schemaRefs>
</ds:datastoreItem>
</file>

<file path=customXml/itemProps3.xml><?xml version="1.0" encoding="utf-8"?>
<ds:datastoreItem xmlns:ds="http://schemas.openxmlformats.org/officeDocument/2006/customXml" ds:itemID="{9EF52E38-1840-4082-BDD1-63831EE1CC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1352</Words>
  <Application>Microsoft Office PowerPoint</Application>
  <PresentationFormat>Widescreen</PresentationFormat>
  <Paragraphs>84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7" baseType="lpstr">
      <vt:lpstr>Aptos</vt:lpstr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71</cp:revision>
  <dcterms:created xsi:type="dcterms:W3CDTF">2017-03-09T18:13:56Z</dcterms:created>
  <dcterms:modified xsi:type="dcterms:W3CDTF">2025-03-20T11:55:05Z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