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7"/>
  </p:notesMasterIdLst>
  <p:sldIdLst>
    <p:sldId id="278" r:id="rId5"/>
    <p:sldId id="275" r:id="rId6"/>
    <p:sldId id="273" r:id="rId7"/>
    <p:sldId id="276" r:id="rId8"/>
    <p:sldId id="277" r:id="rId9"/>
    <p:sldId id="281" r:id="rId10"/>
    <p:sldId id="271" r:id="rId11"/>
    <p:sldId id="265" r:id="rId12"/>
    <p:sldId id="272" r:id="rId13"/>
    <p:sldId id="267" r:id="rId14"/>
    <p:sldId id="282" r:id="rId15"/>
    <p:sldId id="268" r:id="rId16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436" autoAdjust="0"/>
    <p:restoredTop sz="92254" autoAdjust="0"/>
  </p:normalViewPr>
  <p:slideViewPr>
    <p:cSldViewPr snapToGrid="0">
      <p:cViewPr varScale="1">
        <p:scale>
          <a:sx n="72" d="100"/>
          <a:sy n="72" d="100"/>
        </p:scale>
        <p:origin x="898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332D629-50F7-4DBB-8637-144A6DBA39D8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it-IT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0BCA4F9-9B07-44F6-9586-4822309DD2B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231047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05602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789876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6965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874302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56888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436301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710560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603341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509342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935392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812616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049466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101" y="473979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ASSIMILAZIONE REGRESSIVA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161827" y="1120310"/>
            <a:ext cx="11711197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800" dirty="0"/>
              <a:t>I numerosi incontri di consonanti diverse fra loro presenti in latino tendono a ridursi in toscano per il fenomeno dell’</a:t>
            </a:r>
            <a:r>
              <a:rPr lang="it-IT" sz="2800" b="1" dirty="0"/>
              <a:t>assimilazione</a:t>
            </a:r>
            <a:r>
              <a:rPr lang="it-IT" sz="2800" dirty="0"/>
              <a:t>. </a:t>
            </a:r>
          </a:p>
          <a:p>
            <a:pPr algn="just"/>
            <a:r>
              <a:rPr lang="it-IT" sz="2800" dirty="0"/>
              <a:t>Il toscano conosce solo l’</a:t>
            </a:r>
            <a:r>
              <a:rPr lang="it-IT" sz="2800" b="1" dirty="0"/>
              <a:t>assimilazione regressiva</a:t>
            </a:r>
            <a:r>
              <a:rPr lang="it-IT" sz="2800" dirty="0"/>
              <a:t>, quando la seconda consonante del nesso rende simile a sé quella precedente:</a:t>
            </a:r>
          </a:p>
          <a:p>
            <a:pPr algn="ctr"/>
            <a:endParaRPr lang="it-IT" sz="1200" dirty="0"/>
          </a:p>
          <a:p>
            <a:pPr algn="ctr"/>
            <a:r>
              <a:rPr lang="it-IT" sz="2800" dirty="0"/>
              <a:t>LACTEM &gt; </a:t>
            </a:r>
            <a:r>
              <a:rPr lang="it-IT" sz="2800" i="1" dirty="0"/>
              <a:t>latte</a:t>
            </a:r>
          </a:p>
          <a:p>
            <a:pPr algn="ctr"/>
            <a:r>
              <a:rPr lang="it-IT" sz="2800" dirty="0"/>
              <a:t>ADVENIRE &gt; </a:t>
            </a:r>
            <a:r>
              <a:rPr lang="it-IT" sz="2800" i="1" dirty="0"/>
              <a:t>avvenire</a:t>
            </a:r>
          </a:p>
          <a:p>
            <a:pPr algn="ctr"/>
            <a:r>
              <a:rPr lang="it-IT" sz="2800" dirty="0"/>
              <a:t>DOM(I)NAM</a:t>
            </a:r>
            <a:r>
              <a:rPr lang="pl-PL" sz="2800" dirty="0"/>
              <a:t> &gt; </a:t>
            </a:r>
            <a:r>
              <a:rPr lang="pl-PL" sz="2800" i="1" dirty="0"/>
              <a:t>donna</a:t>
            </a:r>
            <a:endParaRPr lang="it-IT" sz="2800" dirty="0"/>
          </a:p>
        </p:txBody>
      </p:sp>
      <p:sp>
        <p:nvSpPr>
          <p:cNvPr id="6" name="CasellaDiTesto 5">
            <a:extLst>
              <a:ext uri="{FF2B5EF4-FFF2-40B4-BE49-F238E27FC236}">
                <a16:creationId xmlns:a16="http://schemas.microsoft.com/office/drawing/2014/main" id="{B93AA3A4-9DC3-4670-AD5D-29D9004E6730}"/>
              </a:ext>
            </a:extLst>
          </p:cNvPr>
          <p:cNvSpPr txBox="1"/>
          <p:nvPr/>
        </p:nvSpPr>
        <p:spPr>
          <a:xfrm>
            <a:off x="126988" y="4740512"/>
            <a:ext cx="11938024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L’incontro di velare e sibilante /</a:t>
            </a:r>
            <a:r>
              <a:rPr lang="it-IT" sz="2800" dirty="0" err="1"/>
              <a:t>ks</a:t>
            </a:r>
            <a:r>
              <a:rPr lang="it-IT" sz="2800" dirty="0"/>
              <a:t>/, reso in latino con la grafia X, ha dato regolarmente un’assimilazione regressiva in sibilante intensa (VIXI &gt; </a:t>
            </a:r>
            <a:r>
              <a:rPr lang="it-IT" sz="2800" i="1" dirty="0"/>
              <a:t>vissi</a:t>
            </a:r>
            <a:r>
              <a:rPr lang="it-IT" sz="2800" dirty="0"/>
              <a:t>), ma in alcune parole, forse per influsso galloromanzo, ha generato una </a:t>
            </a:r>
            <a:r>
              <a:rPr lang="it-IT" sz="2800" b="1" dirty="0"/>
              <a:t>sibilante</a:t>
            </a:r>
            <a:r>
              <a:rPr lang="it-IT" sz="2800" dirty="0"/>
              <a:t> </a:t>
            </a:r>
            <a:r>
              <a:rPr lang="it-IT" sz="2800" b="1" dirty="0"/>
              <a:t>palatale</a:t>
            </a:r>
            <a:r>
              <a:rPr lang="it-IT" sz="2800" dirty="0"/>
              <a:t> (MAXĬLLAM &gt; </a:t>
            </a:r>
            <a:r>
              <a:rPr lang="it-IT" sz="2800" i="1" dirty="0"/>
              <a:t>mascella</a:t>
            </a:r>
            <a:r>
              <a:rPr lang="it-IT" sz="2800" dirty="0"/>
              <a:t>, LAXARE &gt; </a:t>
            </a:r>
            <a:r>
              <a:rPr lang="it-IT" sz="2800" i="1" dirty="0"/>
              <a:t>lasciare</a:t>
            </a:r>
            <a:r>
              <a:rPr lang="it-IT" sz="2800" dirty="0"/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32897457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754700" y="240479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Motivi del successo di Bembo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91544" y="886810"/>
            <a:ext cx="11655144" cy="36625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La teoria cortigiana offre un modello meno preciso, perché non indica come imitare questa lingua ideale che si propone.</a:t>
            </a:r>
          </a:p>
          <a:p>
            <a:pPr algn="just"/>
            <a:r>
              <a:rPr lang="it-IT" sz="2800" dirty="0"/>
              <a:t>Bembo, invece, offre (nel III libro) </a:t>
            </a:r>
            <a:r>
              <a:rPr lang="it-IT" sz="2800" b="1" dirty="0"/>
              <a:t>riferimenti precisi </a:t>
            </a:r>
            <a:r>
              <a:rPr lang="it-IT" sz="2800" dirty="0"/>
              <a:t>delle parole da usare, realizzando una vera e propria grammatica in forma discorsiva. Non a caso nasceranno opere di consultazione che danno istruzioni (soprattutto ai non toscani) su come applicare il modello bembiano: </a:t>
            </a:r>
          </a:p>
          <a:p>
            <a:pPr algn="just"/>
            <a:r>
              <a:rPr lang="it-IT" sz="2800" i="1" dirty="0"/>
              <a:t>Le tre fontane </a:t>
            </a:r>
            <a:r>
              <a:rPr lang="it-IT" sz="2800" dirty="0"/>
              <a:t>di Niccolò </a:t>
            </a:r>
            <a:r>
              <a:rPr lang="it-IT" sz="2800" dirty="0" err="1"/>
              <a:t>Liburnio</a:t>
            </a:r>
            <a:r>
              <a:rPr lang="it-IT" sz="2800" dirty="0"/>
              <a:t> (1526; </a:t>
            </a:r>
            <a:r>
              <a:rPr lang="it-IT" sz="2600" dirty="0"/>
              <a:t>uno dei primi vocabolari del volgare)</a:t>
            </a:r>
            <a:endParaRPr lang="it-IT" sz="2600" i="1" dirty="0"/>
          </a:p>
          <a:p>
            <a:pPr algn="just"/>
            <a:r>
              <a:rPr lang="it-IT" sz="2800" i="1" dirty="0"/>
              <a:t>Osservazioni della volgar lingua </a:t>
            </a:r>
            <a:r>
              <a:rPr lang="it-IT" sz="2800" dirty="0"/>
              <a:t>di Ludovico Dolce (1550)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391544" y="4526702"/>
            <a:ext cx="11655144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Anche la </a:t>
            </a:r>
            <a:r>
              <a:rPr lang="it-IT" sz="2800" b="1" dirty="0"/>
              <a:t>diffusione della stampa </a:t>
            </a:r>
            <a:r>
              <a:rPr lang="it-IT" sz="2800" dirty="0"/>
              <a:t>favorisce Bembo e l’affermazione della norma toscana trecentesca. Gli stampatori infatti chiedono (e applicano) un modello uniforme, che garantisca una maggiore diffusione territoriale e un maggiore successo commerciale delle opere. Con la stampa anche il settore della grafia e dell’ortografia si stabilizza (superamento definitivo della </a:t>
            </a:r>
            <a:r>
              <a:rPr lang="it-IT" sz="2800" i="1" dirty="0"/>
              <a:t>scriptio continua</a:t>
            </a:r>
            <a:r>
              <a:rPr lang="it-IT" sz="2800" dirty="0"/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39081240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C19E001-AFC1-A7D4-4C8D-238470D43A7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>
            <a:extLst>
              <a:ext uri="{FF2B5EF4-FFF2-40B4-BE49-F238E27FC236}">
                <a16:creationId xmlns:a16="http://schemas.microsoft.com/office/drawing/2014/main" id="{FF0597AE-29DC-F2D0-A6BF-85AFFB7F3633}"/>
              </a:ext>
            </a:extLst>
          </p:cNvPr>
          <p:cNvSpPr txBox="1"/>
          <p:nvPr/>
        </p:nvSpPr>
        <p:spPr>
          <a:xfrm>
            <a:off x="1754700" y="240479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La stampa e il volgare</a:t>
            </a:r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A2ADD53D-FC5F-D951-FB60-0BF84844D467}"/>
              </a:ext>
            </a:extLst>
          </p:cNvPr>
          <p:cNvSpPr txBox="1"/>
          <p:nvPr/>
        </p:nvSpPr>
        <p:spPr>
          <a:xfrm>
            <a:off x="343696" y="836306"/>
            <a:ext cx="11655144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Il successo della stampa è strettamente legato alla definitiva ascesa del volgare.</a:t>
            </a:r>
          </a:p>
          <a:p>
            <a:pPr algn="just"/>
            <a:r>
              <a:rPr lang="it-IT" sz="2800" dirty="0"/>
              <a:t>Nei primi decenni di vita, alla fine del Quattrocento, i libri stampati sono per tre quarti in latino e per un quarto in volgare.</a:t>
            </a:r>
          </a:p>
          <a:p>
            <a:pPr algn="just"/>
            <a:r>
              <a:rPr lang="it-IT" sz="2800" dirty="0"/>
              <a:t>Nel Cinquecento cambiano le proporzioni: il numero delle stampe in volgare cresce fino a superare quello delle stampe in latino alla metà del secolo e continua ad aumentare nel secondo Cinquecento.</a:t>
            </a:r>
          </a:p>
        </p:txBody>
      </p:sp>
      <p:sp>
        <p:nvSpPr>
          <p:cNvPr id="4" name="CasellaDiTesto 3">
            <a:extLst>
              <a:ext uri="{FF2B5EF4-FFF2-40B4-BE49-F238E27FC236}">
                <a16:creationId xmlns:a16="http://schemas.microsoft.com/office/drawing/2014/main" id="{D5C19812-8D39-B434-0514-2638C494A419}"/>
              </a:ext>
            </a:extLst>
          </p:cNvPr>
          <p:cNvSpPr txBox="1"/>
          <p:nvPr/>
        </p:nvSpPr>
        <p:spPr>
          <a:xfrm>
            <a:off x="343696" y="3463457"/>
            <a:ext cx="11655144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b="1" dirty="0"/>
              <a:t>Venezia</a:t>
            </a:r>
            <a:r>
              <a:rPr lang="it-IT" sz="2800" dirty="0"/>
              <a:t> si afferma, per quantità e qualità dei prodotti, come la capitale della stampa, seguita a grande distanza da Firenze, Roma (dove prevale la stampa in latino), Bologna e Milano.</a:t>
            </a:r>
          </a:p>
        </p:txBody>
      </p:sp>
      <p:sp>
        <p:nvSpPr>
          <p:cNvPr id="6" name="CasellaDiTesto 5">
            <a:extLst>
              <a:ext uri="{FF2B5EF4-FFF2-40B4-BE49-F238E27FC236}">
                <a16:creationId xmlns:a16="http://schemas.microsoft.com/office/drawing/2014/main" id="{918E234D-9AC5-5436-A6B2-BB11F2BD484F}"/>
              </a:ext>
            </a:extLst>
          </p:cNvPr>
          <p:cNvSpPr txBox="1"/>
          <p:nvPr/>
        </p:nvSpPr>
        <p:spPr>
          <a:xfrm>
            <a:off x="316274" y="4848452"/>
            <a:ext cx="11559451" cy="181588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it-IT" sz="2800" b="0" i="0" u="none" strike="noStrike" baseline="0" dirty="0"/>
              <a:t>Interessante la vicenda di Domenico Scandella detto </a:t>
            </a:r>
            <a:r>
              <a:rPr lang="it-IT" sz="2800" b="1" i="0" u="none" strike="noStrike" baseline="0" dirty="0"/>
              <a:t>Menocchio</a:t>
            </a:r>
            <a:r>
              <a:rPr lang="it-IT" sz="2800" b="0" i="0" u="none" strike="noStrike" baseline="0" dirty="0"/>
              <a:t>, mugnaio friulano </a:t>
            </a:r>
            <a:r>
              <a:rPr lang="it-IT" sz="2800" b="0" i="0" u="none" strike="noStrike" baseline="0"/>
              <a:t>che </a:t>
            </a:r>
            <a:r>
              <a:rPr lang="it-IT" sz="2800"/>
              <a:t>nel 1599</a:t>
            </a:r>
            <a:r>
              <a:rPr lang="it-IT" sz="2800" b="0" i="0" u="none" strike="noStrike" baseline="0"/>
              <a:t> </a:t>
            </a:r>
            <a:r>
              <a:rPr lang="it-IT" sz="2800" dirty="0"/>
              <a:t>è </a:t>
            </a:r>
            <a:r>
              <a:rPr lang="it-IT" sz="2800" b="0" i="0" u="none" strike="noStrike" baseline="0" dirty="0"/>
              <a:t>messo al rogo come eretico. </a:t>
            </a:r>
            <a:r>
              <a:rPr lang="it-IT" sz="2800" dirty="0"/>
              <a:t>A</a:t>
            </a:r>
            <a:r>
              <a:rPr lang="it-IT" sz="2800" b="0" i="0" u="none" strike="noStrike" baseline="0" dirty="0"/>
              <a:t>nche un mugnaio può saper leggere e scrivere in volgare: nel suo processo parla dei libri che possiede, soprattutto storie d’avventura e testi religiosi.</a:t>
            </a:r>
            <a:endParaRPr lang="it-IT" sz="2800" dirty="0"/>
          </a:p>
        </p:txBody>
      </p:sp>
    </p:spTree>
    <p:extLst>
      <p:ext uri="{BB962C8B-B14F-4D97-AF65-F5344CB8AC3E}">
        <p14:creationId xmlns:p14="http://schemas.microsoft.com/office/powerpoint/2010/main" val="21512198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6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786598" y="305734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dirty="0"/>
              <a:t>Effetti delle </a:t>
            </a:r>
            <a:r>
              <a:rPr lang="it-IT" sz="3600" i="1" dirty="0"/>
              <a:t>Prose</a:t>
            </a:r>
            <a:r>
              <a:rPr lang="it-IT" sz="3600" dirty="0"/>
              <a:t> di Bembo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91543" y="1130011"/>
            <a:ext cx="11242431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La maggioranza dei letterati si adegua al modello bembiano, a volte riscrivendo interamente le proprie opere. </a:t>
            </a:r>
            <a:r>
              <a:rPr lang="it-IT" sz="2800" b="1" dirty="0"/>
              <a:t>Ludovico Ariosto </a:t>
            </a:r>
            <a:r>
              <a:rPr lang="it-IT" sz="2800" dirty="0"/>
              <a:t>introduce nell’</a:t>
            </a:r>
            <a:r>
              <a:rPr lang="it-IT" sz="2800" b="1" i="1" dirty="0"/>
              <a:t>Orlando furioso </a:t>
            </a:r>
            <a:r>
              <a:rPr lang="it-IT" sz="2800" dirty="0"/>
              <a:t>un elogio di Bembo.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391543" y="2673820"/>
            <a:ext cx="1124243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Ariosto, nell’edizione del 1532, passa da un toscano venato di forme </a:t>
            </a:r>
            <a:r>
              <a:rPr lang="it-IT" sz="2800" b="1" dirty="0"/>
              <a:t>moderne</a:t>
            </a:r>
            <a:r>
              <a:rPr lang="it-IT" sz="2800" dirty="0"/>
              <a:t> e </a:t>
            </a:r>
            <a:r>
              <a:rPr lang="it-IT" sz="2800" b="1" dirty="0"/>
              <a:t>settentrionali</a:t>
            </a:r>
            <a:r>
              <a:rPr lang="it-IT" sz="2800" dirty="0"/>
              <a:t> a un </a:t>
            </a:r>
            <a:r>
              <a:rPr lang="it-IT" sz="2800" b="1" dirty="0"/>
              <a:t>toscano esemplato sui modelli del Trecento</a:t>
            </a:r>
            <a:r>
              <a:rPr lang="it-IT" sz="2800" dirty="0"/>
              <a:t>.</a:t>
            </a:r>
          </a:p>
        </p:txBody>
      </p:sp>
      <p:sp>
        <p:nvSpPr>
          <p:cNvPr id="5" name="CasellaDiTesto 4"/>
          <p:cNvSpPr txBox="1"/>
          <p:nvPr/>
        </p:nvSpPr>
        <p:spPr>
          <a:xfrm>
            <a:off x="391543" y="3786741"/>
            <a:ext cx="11242431" cy="28315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Edizione 1516                                                                 Edizione 1532</a:t>
            </a:r>
          </a:p>
          <a:p>
            <a:pPr algn="just"/>
            <a:endParaRPr lang="it-IT" sz="1000" dirty="0"/>
          </a:p>
          <a:p>
            <a:pPr algn="just"/>
            <a:r>
              <a:rPr lang="it-IT" sz="2800" dirty="0"/>
              <a:t>io me ne andavo                                                         io me ne andava</a:t>
            </a:r>
          </a:p>
          <a:p>
            <a:pPr algn="just"/>
            <a:r>
              <a:rPr lang="it-IT" sz="2800" dirty="0" err="1"/>
              <a:t>el</a:t>
            </a:r>
            <a:r>
              <a:rPr lang="it-IT" sz="2800" dirty="0"/>
              <a:t> passo                                                                        il passo                                                              </a:t>
            </a:r>
          </a:p>
          <a:p>
            <a:pPr algn="just"/>
            <a:r>
              <a:rPr lang="it-IT" sz="2800" dirty="0"/>
              <a:t>giaccio                                                                          ghiaccio      </a:t>
            </a:r>
          </a:p>
          <a:p>
            <a:pPr algn="just"/>
            <a:r>
              <a:rPr lang="it-IT" sz="2800" dirty="0" err="1"/>
              <a:t>andamo</a:t>
            </a:r>
            <a:r>
              <a:rPr lang="it-IT" sz="2800" dirty="0"/>
              <a:t>                                                                        andiamo                             </a:t>
            </a:r>
          </a:p>
          <a:p>
            <a:pPr algn="just"/>
            <a:r>
              <a:rPr lang="it-IT" sz="2800" dirty="0" err="1"/>
              <a:t>soi</a:t>
            </a:r>
            <a:r>
              <a:rPr lang="it-IT" sz="2800" dirty="0"/>
              <a:t> baroni                                                                     suoi baroni</a:t>
            </a:r>
          </a:p>
        </p:txBody>
      </p:sp>
    </p:spTree>
    <p:extLst>
      <p:ext uri="{BB962C8B-B14F-4D97-AF65-F5344CB8AC3E}">
        <p14:creationId xmlns:p14="http://schemas.microsoft.com/office/powerpoint/2010/main" val="26120431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101" y="473979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ASSIMILAZIONE PROGRESSIVA</a:t>
            </a:r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374881AF-30AB-0C5A-DD90-1303310A75F5}"/>
              </a:ext>
            </a:extLst>
          </p:cNvPr>
          <p:cNvSpPr txBox="1"/>
          <p:nvPr/>
        </p:nvSpPr>
        <p:spPr>
          <a:xfrm>
            <a:off x="233916" y="1275907"/>
            <a:ext cx="11695813" cy="538609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it-IT" sz="3000" b="0" i="0" u="none" strike="noStrike" baseline="0" dirty="0"/>
              <a:t>In altre varietà italoromanze, </a:t>
            </a:r>
            <a:r>
              <a:rPr lang="it-IT" sz="3000" dirty="0"/>
              <a:t>ad es. </a:t>
            </a:r>
            <a:r>
              <a:rPr lang="it-IT" sz="3000" b="0" i="0" u="none" strike="noStrike" baseline="0" dirty="0"/>
              <a:t>in tutti i dialetti del centro-sud, l’assimilazione può essere anche </a:t>
            </a:r>
            <a:r>
              <a:rPr lang="it-IT" sz="3000" b="1" i="0" u="none" strike="noStrike" baseline="0" dirty="0"/>
              <a:t>progressiva</a:t>
            </a:r>
            <a:r>
              <a:rPr lang="it-IT" sz="3000" dirty="0"/>
              <a:t>, cioè il primo elemento rende simile a sé il secondo (in toscano non avviene mai):</a:t>
            </a:r>
            <a:endParaRPr lang="it-IT" sz="3000" b="0" i="0" u="none" strike="noStrike" baseline="0" dirty="0"/>
          </a:p>
          <a:p>
            <a:pPr algn="l"/>
            <a:endParaRPr lang="it-IT" sz="1400" dirty="0"/>
          </a:p>
          <a:p>
            <a:pPr algn="l"/>
            <a:r>
              <a:rPr lang="it-IT" sz="3000" dirty="0"/>
              <a:t>- Nei dialetti centro-meridionali è molto comune ND &gt; </a:t>
            </a:r>
            <a:r>
              <a:rPr lang="it-IT" sz="3000" dirty="0" err="1"/>
              <a:t>nn</a:t>
            </a:r>
            <a:r>
              <a:rPr lang="it-IT" sz="3000" dirty="0"/>
              <a:t>:</a:t>
            </a:r>
          </a:p>
          <a:p>
            <a:pPr algn="l"/>
            <a:r>
              <a:rPr lang="it-IT" sz="3000" b="0" i="0" u="none" strike="noStrike" baseline="0" dirty="0"/>
              <a:t>QUANDO &gt; </a:t>
            </a:r>
            <a:r>
              <a:rPr lang="it-IT" sz="3000" b="0" i="1" u="none" strike="noStrike" baseline="0" dirty="0" err="1"/>
              <a:t>quanno</a:t>
            </a:r>
            <a:endParaRPr lang="it-IT" sz="3000" b="0" i="1" u="none" strike="noStrike" baseline="0" dirty="0"/>
          </a:p>
          <a:p>
            <a:pPr algn="l"/>
            <a:r>
              <a:rPr lang="it-IT" sz="3000" dirty="0"/>
              <a:t>ANDARE</a:t>
            </a:r>
            <a:r>
              <a:rPr lang="it-IT" sz="3000" i="1" dirty="0"/>
              <a:t> &gt; </a:t>
            </a:r>
            <a:r>
              <a:rPr lang="it-IT" sz="3000" i="1" dirty="0" err="1"/>
              <a:t>annà</a:t>
            </a:r>
            <a:endParaRPr lang="it-IT" sz="3000" b="0" i="1" u="none" strike="noStrike" baseline="0" dirty="0"/>
          </a:p>
          <a:p>
            <a:pPr algn="l"/>
            <a:r>
              <a:rPr lang="it-IT" sz="3000" dirty="0"/>
              <a:t>MUNDUM &gt; </a:t>
            </a:r>
            <a:r>
              <a:rPr lang="it-IT" sz="3000" i="1" dirty="0" err="1"/>
              <a:t>monno</a:t>
            </a:r>
            <a:endParaRPr lang="it-IT" sz="3000" i="1" dirty="0"/>
          </a:p>
          <a:p>
            <a:pPr algn="l"/>
            <a:endParaRPr lang="it-IT" sz="3000" dirty="0"/>
          </a:p>
          <a:p>
            <a:pPr algn="l"/>
            <a:r>
              <a:rPr lang="it-IT" sz="3000" dirty="0"/>
              <a:t>- Può interessare anche altri nessi (LD, MB):</a:t>
            </a:r>
          </a:p>
          <a:p>
            <a:pPr algn="l"/>
            <a:r>
              <a:rPr lang="it-IT" sz="3000" dirty="0"/>
              <a:t>CAL(I)DUM &gt; </a:t>
            </a:r>
            <a:r>
              <a:rPr lang="it-IT" sz="3000" i="1" dirty="0"/>
              <a:t>callo </a:t>
            </a:r>
            <a:r>
              <a:rPr lang="it-IT" sz="3000" dirty="0"/>
              <a:t>(romanesco)</a:t>
            </a:r>
            <a:endParaRPr lang="it-IT" sz="3000" i="1" dirty="0"/>
          </a:p>
          <a:p>
            <a:pPr algn="l"/>
            <a:r>
              <a:rPr lang="it-IT" sz="3000" dirty="0"/>
              <a:t>PLUMBUM &gt; </a:t>
            </a:r>
            <a:r>
              <a:rPr lang="it-IT" sz="3000" i="1" dirty="0" err="1"/>
              <a:t>chiummə</a:t>
            </a:r>
            <a:r>
              <a:rPr lang="it-IT" sz="3000" i="1" dirty="0"/>
              <a:t> </a:t>
            </a:r>
            <a:r>
              <a:rPr lang="it-IT" sz="3000" dirty="0"/>
              <a:t>(napoletano)</a:t>
            </a:r>
            <a:endParaRPr lang="it-IT" sz="3000" i="1" dirty="0"/>
          </a:p>
        </p:txBody>
      </p:sp>
    </p:spTree>
    <p:extLst>
      <p:ext uri="{BB962C8B-B14F-4D97-AF65-F5344CB8AC3E}">
        <p14:creationId xmlns:p14="http://schemas.microsoft.com/office/powerpoint/2010/main" val="29859225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101" y="378286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RADDOPPIAMENTO FONOSINTATTICO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262275" y="1024617"/>
            <a:ext cx="11667449" cy="28315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Un tipo particolare di assimilazione regressiva e il </a:t>
            </a:r>
            <a:r>
              <a:rPr lang="it-IT" sz="2800" b="1" dirty="0"/>
              <a:t>raddoppiamento fonosintattico</a:t>
            </a:r>
            <a:r>
              <a:rPr lang="it-IT" sz="2800" dirty="0"/>
              <a:t>, che avviene non all’interno di parola ma all’interno di frase. La seconda parola raddoppia la consonante iniziale, ma solo nel parlato non nella rappresentazione scritta: </a:t>
            </a:r>
          </a:p>
          <a:p>
            <a:pPr algn="just"/>
            <a:endParaRPr lang="it-IT" sz="1000" dirty="0"/>
          </a:p>
          <a:p>
            <a:pPr algn="ctr"/>
            <a:r>
              <a:rPr lang="it-IT" sz="2800" dirty="0"/>
              <a:t>QUID CAUSAM &gt; </a:t>
            </a:r>
            <a:r>
              <a:rPr lang="it-IT" sz="2800" i="1" dirty="0"/>
              <a:t>che cosa </a:t>
            </a:r>
            <a:r>
              <a:rPr lang="it-IT" sz="2800" dirty="0"/>
              <a:t>/</a:t>
            </a:r>
            <a:r>
              <a:rPr lang="it-IT" sz="2800" dirty="0" err="1"/>
              <a:t>kek'kɔsa</a:t>
            </a:r>
            <a:r>
              <a:rPr lang="it-IT" sz="2800" dirty="0"/>
              <a:t>/</a:t>
            </a:r>
          </a:p>
          <a:p>
            <a:pPr algn="ctr"/>
            <a:r>
              <a:rPr lang="it-IT" sz="2800" dirty="0"/>
              <a:t>TRES CANES &gt; </a:t>
            </a:r>
            <a:r>
              <a:rPr lang="it-IT" sz="2800" i="1" dirty="0"/>
              <a:t>tre cani </a:t>
            </a:r>
            <a:r>
              <a:rPr lang="it-IT" sz="2800" dirty="0"/>
              <a:t>/</a:t>
            </a:r>
            <a:r>
              <a:rPr lang="it-IT" sz="2800" dirty="0" err="1"/>
              <a:t>trek'kani</a:t>
            </a:r>
            <a:r>
              <a:rPr lang="it-IT" sz="2800" dirty="0"/>
              <a:t>/</a:t>
            </a:r>
          </a:p>
        </p:txBody>
      </p:sp>
      <p:sp>
        <p:nvSpPr>
          <p:cNvPr id="3" name="CasellaDiTesto 2">
            <a:extLst>
              <a:ext uri="{FF2B5EF4-FFF2-40B4-BE49-F238E27FC236}">
                <a16:creationId xmlns:a16="http://schemas.microsoft.com/office/drawing/2014/main" id="{49C4346E-2756-B26F-1758-10BE6CED4C9B}"/>
              </a:ext>
            </a:extLst>
          </p:cNvPr>
          <p:cNvSpPr txBox="1"/>
          <p:nvPr/>
        </p:nvSpPr>
        <p:spPr>
          <a:xfrm>
            <a:off x="262274" y="3987209"/>
            <a:ext cx="11667449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Il fenomeno appare anche nella grafia soltanto se le due parole ne formano una sola (</a:t>
            </a:r>
            <a:r>
              <a:rPr lang="it-IT" sz="2800" b="1" dirty="0"/>
              <a:t>univerbazione</a:t>
            </a:r>
            <a:r>
              <a:rPr lang="it-IT" sz="2800" dirty="0"/>
              <a:t>): ET PURE &gt; </a:t>
            </a:r>
            <a:r>
              <a:rPr lang="it-IT" sz="2800" i="1" dirty="0"/>
              <a:t>eppure</a:t>
            </a:r>
            <a:r>
              <a:rPr lang="it-IT" sz="2800" dirty="0"/>
              <a:t>. </a:t>
            </a:r>
          </a:p>
          <a:p>
            <a:pPr algn="just"/>
            <a:r>
              <a:rPr lang="it-IT" sz="2800" dirty="0"/>
              <a:t>Il raddoppiamento fonosintattico si è successivamente esteso anche a forme la cui base latina non terminava in consonante, probabilmente a causa dell’accento: parole tronche (</a:t>
            </a:r>
            <a:r>
              <a:rPr lang="it-IT" sz="2800" i="1" dirty="0"/>
              <a:t>caffè</a:t>
            </a:r>
            <a:r>
              <a:rPr lang="it-IT" sz="2800" dirty="0"/>
              <a:t>, </a:t>
            </a:r>
            <a:r>
              <a:rPr lang="it-IT" sz="2800" i="1" dirty="0"/>
              <a:t>andò</a:t>
            </a:r>
            <a:r>
              <a:rPr lang="it-IT" sz="2800" dirty="0"/>
              <a:t>), monosillabi (</a:t>
            </a:r>
            <a:r>
              <a:rPr lang="it-IT" sz="2800" i="1" dirty="0"/>
              <a:t>dà</a:t>
            </a:r>
            <a:r>
              <a:rPr lang="it-IT" sz="2800" dirty="0"/>
              <a:t>, </a:t>
            </a:r>
            <a:r>
              <a:rPr lang="it-IT" sz="2800" i="1" dirty="0"/>
              <a:t>fa’</a:t>
            </a:r>
            <a:r>
              <a:rPr lang="it-IT" sz="2800" dirty="0"/>
              <a:t>), alcune parole piane (</a:t>
            </a:r>
            <a:r>
              <a:rPr lang="it-IT" sz="2800" i="1" dirty="0"/>
              <a:t>sopra</a:t>
            </a:r>
            <a:r>
              <a:rPr lang="it-IT" sz="2800" dirty="0"/>
              <a:t>, </a:t>
            </a:r>
            <a:r>
              <a:rPr lang="it-IT" sz="2800" i="1" dirty="0"/>
              <a:t>come</a:t>
            </a:r>
            <a:r>
              <a:rPr lang="it-IT" sz="2800" dirty="0"/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29802933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101" y="473979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DISSIMILAZIONE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283547" y="1492750"/>
            <a:ext cx="11571756" cy="38779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Meno comune dell’assimilazione è il fenomeno opposto, quello della </a:t>
            </a:r>
            <a:r>
              <a:rPr lang="it-IT" sz="3000" b="1" dirty="0"/>
              <a:t>dissimilazione</a:t>
            </a:r>
            <a:r>
              <a:rPr lang="it-IT" sz="3000" dirty="0"/>
              <a:t>, quando all’interno di una parola due suoni identici si differenziano. </a:t>
            </a:r>
          </a:p>
          <a:p>
            <a:r>
              <a:rPr lang="it-IT" sz="3000" dirty="0"/>
              <a:t>In genere non sono due consonanti a contatto come nell’assimilazione, ma due consonanti in sillabe diverse della stessa parola</a:t>
            </a:r>
          </a:p>
          <a:p>
            <a:endParaRPr lang="it-IT" dirty="0"/>
          </a:p>
          <a:p>
            <a:endParaRPr lang="it-IT" dirty="0"/>
          </a:p>
          <a:p>
            <a:pPr algn="ctr"/>
            <a:r>
              <a:rPr lang="it-IT" sz="3000" dirty="0"/>
              <a:t>ARMARIUM &gt; </a:t>
            </a:r>
            <a:r>
              <a:rPr lang="it-IT" sz="3000" i="1" dirty="0"/>
              <a:t>armadio</a:t>
            </a:r>
            <a:endParaRPr lang="it-IT" sz="3000" dirty="0"/>
          </a:p>
          <a:p>
            <a:pPr algn="ctr"/>
            <a:r>
              <a:rPr lang="it-IT" sz="3000" dirty="0"/>
              <a:t>VENENUM &gt; </a:t>
            </a:r>
            <a:r>
              <a:rPr lang="it-IT" sz="3000" i="1" dirty="0"/>
              <a:t>veleno</a:t>
            </a:r>
            <a:endParaRPr lang="it-IT" sz="3000" dirty="0"/>
          </a:p>
        </p:txBody>
      </p:sp>
    </p:spTree>
    <p:extLst>
      <p:ext uri="{BB962C8B-B14F-4D97-AF65-F5344CB8AC3E}">
        <p14:creationId xmlns:p14="http://schemas.microsoft.com/office/powerpoint/2010/main" val="1131782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101" y="473979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METATESI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393406" y="1297172"/>
            <a:ext cx="11673454" cy="53553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3000" dirty="0"/>
              <a:t>All’interno di una parola può verificarsi anche lo scambio di posizione di due suoni, che prendono l’uno il posto dell’altro: si tratta della </a:t>
            </a:r>
            <a:r>
              <a:rPr lang="it-IT" sz="3000" b="1" dirty="0"/>
              <a:t>metatesi</a:t>
            </a:r>
            <a:r>
              <a:rPr lang="it-IT" sz="3000" dirty="0"/>
              <a:t>.</a:t>
            </a:r>
          </a:p>
          <a:p>
            <a:endParaRPr lang="it-IT" sz="3000" dirty="0"/>
          </a:p>
          <a:p>
            <a:pPr algn="ctr"/>
            <a:r>
              <a:rPr lang="it-IT" sz="3000" dirty="0"/>
              <a:t>QUATTUOR &gt; </a:t>
            </a:r>
            <a:r>
              <a:rPr lang="it-IT" sz="3000" i="1" dirty="0"/>
              <a:t>quattro</a:t>
            </a:r>
          </a:p>
          <a:p>
            <a:pPr algn="ctr"/>
            <a:r>
              <a:rPr lang="it-IT" sz="3000" dirty="0"/>
              <a:t>(</a:t>
            </a:r>
            <a:r>
              <a:rPr lang="it-IT" sz="3000" i="1" dirty="0"/>
              <a:t>r</a:t>
            </a:r>
            <a:r>
              <a:rPr lang="it-IT" sz="3000" dirty="0"/>
              <a:t> prende il posto di </a:t>
            </a:r>
            <a:r>
              <a:rPr lang="it-IT" sz="3000" i="1" dirty="0"/>
              <a:t>o</a:t>
            </a:r>
            <a:r>
              <a:rPr lang="it-IT" sz="3000" dirty="0"/>
              <a:t>)</a:t>
            </a:r>
          </a:p>
          <a:p>
            <a:pPr algn="ctr"/>
            <a:endParaRPr lang="it-IT" i="1" dirty="0"/>
          </a:p>
          <a:p>
            <a:pPr algn="ctr"/>
            <a:r>
              <a:rPr lang="it-IT" sz="3000" dirty="0"/>
              <a:t>SEMPER</a:t>
            </a:r>
            <a:r>
              <a:rPr lang="it-IT" sz="3000" i="1" dirty="0"/>
              <a:t> &gt; sempre</a:t>
            </a:r>
          </a:p>
          <a:p>
            <a:pPr algn="ctr"/>
            <a:r>
              <a:rPr lang="it-IT" sz="3000" dirty="0"/>
              <a:t>(</a:t>
            </a:r>
            <a:r>
              <a:rPr lang="it-IT" sz="3000" i="1" dirty="0"/>
              <a:t>r </a:t>
            </a:r>
            <a:r>
              <a:rPr lang="it-IT" sz="3000" dirty="0"/>
              <a:t>prende il posto di </a:t>
            </a:r>
            <a:r>
              <a:rPr lang="it-IT" sz="3000" i="1" dirty="0"/>
              <a:t>e</a:t>
            </a:r>
            <a:r>
              <a:rPr lang="it-IT" sz="3000" dirty="0"/>
              <a:t>)</a:t>
            </a:r>
          </a:p>
          <a:p>
            <a:pPr algn="ctr"/>
            <a:endParaRPr lang="it-IT" sz="2400" i="1" dirty="0"/>
          </a:p>
          <a:p>
            <a:pPr algn="ctr"/>
            <a:r>
              <a:rPr lang="it-IT" sz="3000" dirty="0"/>
              <a:t>COM(U)LAM &gt; *CLOMA &gt; </a:t>
            </a:r>
            <a:r>
              <a:rPr lang="it-IT" sz="3000" i="1" dirty="0"/>
              <a:t>chioma</a:t>
            </a:r>
          </a:p>
          <a:p>
            <a:pPr algn="ctr"/>
            <a:r>
              <a:rPr lang="it-IT" sz="3000" dirty="0"/>
              <a:t>(</a:t>
            </a:r>
            <a:r>
              <a:rPr lang="it-IT" sz="3000" i="1" dirty="0"/>
              <a:t>m </a:t>
            </a:r>
            <a:r>
              <a:rPr lang="it-IT" sz="3000" dirty="0"/>
              <a:t>prende il posto di </a:t>
            </a:r>
            <a:r>
              <a:rPr lang="it-IT" sz="3000" i="1" dirty="0"/>
              <a:t>l</a:t>
            </a:r>
            <a:r>
              <a:rPr lang="it-IT" sz="3000" dirty="0"/>
              <a:t>)</a:t>
            </a:r>
          </a:p>
          <a:p>
            <a:pPr algn="ctr"/>
            <a:endParaRPr lang="it-IT" sz="3000" dirty="0"/>
          </a:p>
        </p:txBody>
      </p:sp>
    </p:spTree>
    <p:extLst>
      <p:ext uri="{BB962C8B-B14F-4D97-AF65-F5344CB8AC3E}">
        <p14:creationId xmlns:p14="http://schemas.microsoft.com/office/powerpoint/2010/main" val="7969232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786598" y="399968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Palatalizzazione delle occlusive velari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321949" y="1249668"/>
            <a:ext cx="11548101" cy="49859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Anche se nella pronuncia del latino scolastico ed ecclesiastico le consonanti (-)c- e (-)g- seguite da vocale palatale suonano come affricate prepalatali, originariamente si trattava di suoni velari (dunque CENTUM /’</a:t>
            </a:r>
            <a:r>
              <a:rPr lang="it-IT" sz="3000" dirty="0" err="1"/>
              <a:t>kɛntum</a:t>
            </a:r>
            <a:r>
              <a:rPr lang="it-IT" sz="3000" dirty="0"/>
              <a:t>/). </a:t>
            </a:r>
          </a:p>
          <a:p>
            <a:pPr algn="just"/>
            <a:endParaRPr lang="it-IT" dirty="0"/>
          </a:p>
          <a:p>
            <a:pPr algn="just"/>
            <a:r>
              <a:rPr lang="it-IT" sz="3000" dirty="0"/>
              <a:t>Nel latino volgare si avvia un processo di palatalizzazione delle velari: C e G, quando sono seguite da E</a:t>
            </a:r>
            <a:r>
              <a:rPr lang="it-IT" sz="3000" i="1" dirty="0"/>
              <a:t> </a:t>
            </a:r>
            <a:r>
              <a:rPr lang="it-IT" sz="3000" dirty="0"/>
              <a:t>ed I, evolvono in affricata prepalatale sorda /</a:t>
            </a:r>
            <a:r>
              <a:rPr lang="it-IT" sz="3000" dirty="0" err="1"/>
              <a:t>tʃ</a:t>
            </a:r>
            <a:r>
              <a:rPr lang="it-IT" sz="3000" dirty="0"/>
              <a:t>/ e sonora /</a:t>
            </a:r>
            <a:r>
              <a:rPr lang="it-IT" sz="3000" dirty="0" err="1"/>
              <a:t>dʒ</a:t>
            </a:r>
            <a:r>
              <a:rPr lang="it-IT" sz="3000" dirty="0"/>
              <a:t>/:</a:t>
            </a:r>
          </a:p>
          <a:p>
            <a:endParaRPr lang="it-IT" sz="3000" dirty="0"/>
          </a:p>
          <a:p>
            <a:r>
              <a:rPr lang="it-IT" sz="3000" dirty="0"/>
              <a:t>CAESAREM</a:t>
            </a:r>
            <a:r>
              <a:rPr lang="it-IT" sz="3000" i="1" dirty="0"/>
              <a:t> </a:t>
            </a:r>
            <a:r>
              <a:rPr lang="it-IT" sz="3000" dirty="0"/>
              <a:t>&gt; </a:t>
            </a:r>
            <a:r>
              <a:rPr lang="it-IT" sz="3000" i="1" dirty="0"/>
              <a:t>Cesare                                      </a:t>
            </a:r>
            <a:r>
              <a:rPr lang="it-IT" sz="3000" dirty="0"/>
              <a:t>GENTEM</a:t>
            </a:r>
            <a:r>
              <a:rPr lang="it-IT" sz="3000" i="1" dirty="0"/>
              <a:t> </a:t>
            </a:r>
            <a:r>
              <a:rPr lang="it-IT" sz="3000" dirty="0"/>
              <a:t>&gt; </a:t>
            </a:r>
            <a:r>
              <a:rPr lang="it-IT" sz="3000" i="1" dirty="0"/>
              <a:t>gente</a:t>
            </a:r>
          </a:p>
          <a:p>
            <a:r>
              <a:rPr lang="it-IT" sz="3000" dirty="0"/>
              <a:t>ACETUM &gt; </a:t>
            </a:r>
            <a:r>
              <a:rPr lang="it-IT" sz="3000" i="1" dirty="0"/>
              <a:t>aceto</a:t>
            </a:r>
            <a:r>
              <a:rPr lang="it-IT" sz="3000" dirty="0"/>
              <a:t>                                             VIGILEM &gt; </a:t>
            </a:r>
            <a:r>
              <a:rPr lang="it-IT" sz="3000" i="1" dirty="0"/>
              <a:t>vigile</a:t>
            </a:r>
            <a:endParaRPr lang="it-IT" sz="3000" dirty="0"/>
          </a:p>
        </p:txBody>
      </p:sp>
    </p:spTree>
    <p:extLst>
      <p:ext uri="{BB962C8B-B14F-4D97-AF65-F5344CB8AC3E}">
        <p14:creationId xmlns:p14="http://schemas.microsoft.com/office/powerpoint/2010/main" val="366344404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392469" y="370612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Pietro Bembo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480803" y="2955935"/>
            <a:ext cx="11242431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b="1" dirty="0"/>
              <a:t>1525</a:t>
            </a:r>
            <a:r>
              <a:rPr lang="it-IT" sz="3000" dirty="0"/>
              <a:t> pubblica </a:t>
            </a:r>
            <a:r>
              <a:rPr lang="it-IT" sz="3000" b="1" i="1" dirty="0"/>
              <a:t>Prose della volgar lingua </a:t>
            </a:r>
            <a:r>
              <a:rPr lang="it-IT" sz="3000" dirty="0"/>
              <a:t>(un dialogo e una grammatica)</a:t>
            </a:r>
          </a:p>
          <a:p>
            <a:pPr algn="just"/>
            <a:r>
              <a:rPr lang="it-IT" sz="3000" dirty="0"/>
              <a:t>- Il volgare nasce da una contaminazione e deve riscattarsi tramite gli scrittori. La lingua </a:t>
            </a:r>
            <a:r>
              <a:rPr lang="it-IT" sz="3000" b="1" dirty="0"/>
              <a:t>non </a:t>
            </a:r>
            <a:r>
              <a:rPr lang="it-IT" sz="3000" dirty="0"/>
              <a:t>si acquisisce </a:t>
            </a:r>
            <a:r>
              <a:rPr lang="it-IT" sz="3000" b="1" dirty="0"/>
              <a:t>dal popolo</a:t>
            </a:r>
            <a:r>
              <a:rPr lang="it-IT" sz="3000" dirty="0"/>
              <a:t>, che la corrompe, ma dagli </a:t>
            </a:r>
            <a:r>
              <a:rPr lang="it-IT" sz="3000" b="1" dirty="0"/>
              <a:t>scrittori</a:t>
            </a:r>
            <a:r>
              <a:rPr lang="it-IT" sz="3000" dirty="0"/>
              <a:t> (classicismo).</a:t>
            </a:r>
          </a:p>
          <a:p>
            <a:pPr algn="just"/>
            <a:r>
              <a:rPr lang="it-IT" sz="3000" dirty="0"/>
              <a:t>- Modelli di lingua da imitare sono </a:t>
            </a:r>
            <a:r>
              <a:rPr lang="it-IT" sz="3000" b="1" dirty="0"/>
              <a:t>Petrarca</a:t>
            </a:r>
            <a:r>
              <a:rPr lang="it-IT" sz="3000" dirty="0"/>
              <a:t> (in secondo piano Dante, per le «parole rozze e disonorate») e </a:t>
            </a:r>
            <a:r>
              <a:rPr lang="it-IT" sz="3000" b="1" dirty="0"/>
              <a:t>Boccaccio</a:t>
            </a:r>
            <a:r>
              <a:rPr lang="it-IT" sz="3000" dirty="0"/>
              <a:t>. La loro lingua viene comunque filtrata (non tutto ciò che compare in questi autori è ritenuto degno di imitazione). Un modello </a:t>
            </a:r>
            <a:r>
              <a:rPr lang="it-IT" sz="3000" b="1" dirty="0"/>
              <a:t>letterario</a:t>
            </a:r>
            <a:r>
              <a:rPr lang="it-IT" sz="3000" dirty="0"/>
              <a:t> e </a:t>
            </a:r>
            <a:r>
              <a:rPr lang="it-IT" sz="3000" b="1" dirty="0"/>
              <a:t>arcaizzante</a:t>
            </a:r>
            <a:r>
              <a:rPr lang="it-IT" sz="3000" dirty="0"/>
              <a:t>.</a:t>
            </a:r>
          </a:p>
        </p:txBody>
      </p:sp>
      <p:sp>
        <p:nvSpPr>
          <p:cNvPr id="6" name="CasellaDiTesto 5">
            <a:extLst>
              <a:ext uri="{FF2B5EF4-FFF2-40B4-BE49-F238E27FC236}">
                <a16:creationId xmlns:a16="http://schemas.microsoft.com/office/drawing/2014/main" id="{B93AA3A4-9DC3-4670-AD5D-29D9004E6730}"/>
              </a:ext>
            </a:extLst>
          </p:cNvPr>
          <p:cNvSpPr txBox="1"/>
          <p:nvPr/>
        </p:nvSpPr>
        <p:spPr>
          <a:xfrm>
            <a:off x="480803" y="1016943"/>
            <a:ext cx="11230394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Il maggiore grammatico del Cinquecento non è un toscano ma un </a:t>
            </a:r>
            <a:r>
              <a:rPr lang="it-IT" sz="3000" b="1" dirty="0"/>
              <a:t>veneziano</a:t>
            </a:r>
            <a:r>
              <a:rPr lang="it-IT" sz="3000" dirty="0"/>
              <a:t>, Pietro Bembo. Nel </a:t>
            </a:r>
            <a:r>
              <a:rPr lang="it-IT" sz="3000" b="1" dirty="0"/>
              <a:t>1501</a:t>
            </a:r>
            <a:r>
              <a:rPr lang="it-IT" sz="3000" dirty="0"/>
              <a:t> Bembo realizza un’ediz. del Canzoniere di Petrarca per i tipi di Aldo Manuzio: grafia moderna (senza nessi latini e </a:t>
            </a:r>
            <a:r>
              <a:rPr lang="it-IT" sz="3000" i="1" dirty="0"/>
              <a:t>h </a:t>
            </a:r>
            <a:r>
              <a:rPr lang="it-IT" sz="3000" dirty="0"/>
              <a:t>etimologiche), uso dell’apostrofo.</a:t>
            </a:r>
          </a:p>
        </p:txBody>
      </p:sp>
    </p:spTree>
    <p:extLst>
      <p:ext uri="{BB962C8B-B14F-4D97-AF65-F5344CB8AC3E}">
        <p14:creationId xmlns:p14="http://schemas.microsoft.com/office/powerpoint/2010/main" val="424277672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750250" y="548824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Gli avversari di Bembo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74121" y="1312074"/>
            <a:ext cx="11443758" cy="28931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b="1" dirty="0"/>
              <a:t>TEORIA CORTIGIANA. </a:t>
            </a:r>
            <a:r>
              <a:rPr lang="it-IT" sz="3000" dirty="0"/>
              <a:t>Diversi intellettuali propongono una soluzione alternativa a quella di Bembo: molti di questi guardano alla lingua parlata nelle corti, e in particolare alla </a:t>
            </a:r>
            <a:r>
              <a:rPr lang="it-IT" sz="3000" b="1" dirty="0"/>
              <a:t>corte di Roma</a:t>
            </a:r>
            <a:r>
              <a:rPr lang="it-IT" sz="3000" dirty="0"/>
              <a:t>: nel Cinquecento Roma è una città cosmopolita, il cui dialetto si è fortemente </a:t>
            </a:r>
            <a:r>
              <a:rPr lang="it-IT" sz="3000" b="1" dirty="0"/>
              <a:t>toscanizzato</a:t>
            </a:r>
            <a:r>
              <a:rPr lang="it-IT" sz="3000" dirty="0"/>
              <a:t> per ragioni demografiche e in cui tende a diffondersi una lingua di conversazione super-regionale.</a:t>
            </a:r>
          </a:p>
        </p:txBody>
      </p:sp>
      <p:sp>
        <p:nvSpPr>
          <p:cNvPr id="6" name="CasellaDiTesto 5">
            <a:extLst>
              <a:ext uri="{FF2B5EF4-FFF2-40B4-BE49-F238E27FC236}">
                <a16:creationId xmlns:a16="http://schemas.microsoft.com/office/drawing/2014/main" id="{19F287FD-EC06-4C03-A06F-87B3F4ED698F}"/>
              </a:ext>
            </a:extLst>
          </p:cNvPr>
          <p:cNvSpPr txBox="1"/>
          <p:nvPr/>
        </p:nvSpPr>
        <p:spPr>
          <a:xfrm>
            <a:off x="374121" y="4205174"/>
            <a:ext cx="11443758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Mario Equicola, </a:t>
            </a:r>
            <a:r>
              <a:rPr lang="it-IT" sz="3000" dirty="0" err="1"/>
              <a:t>Calmeta</a:t>
            </a:r>
            <a:r>
              <a:rPr lang="it-IT" sz="3000" dirty="0"/>
              <a:t>, Baldassarre Castiglione parlano di una lingua comune o cortigiana (senza mai darne una descrizione compiuta). Non rifiutano nettamente il toscano, ma preferiscono riferirsi all’</a:t>
            </a:r>
            <a:r>
              <a:rPr lang="it-IT" sz="3000" b="1" dirty="0"/>
              <a:t>uso vivo </a:t>
            </a:r>
            <a:r>
              <a:rPr lang="it-IT" sz="3000" dirty="0"/>
              <a:t>di un ambiente sociale determinato, come la corte (non necessariamente Roma). Nelle loro scritture entrano elementi locali ed elementi latini.</a:t>
            </a:r>
          </a:p>
        </p:txBody>
      </p:sp>
    </p:spTree>
    <p:extLst>
      <p:ext uri="{BB962C8B-B14F-4D97-AF65-F5344CB8AC3E}">
        <p14:creationId xmlns:p14="http://schemas.microsoft.com/office/powerpoint/2010/main" val="20121107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6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531053" y="519294"/>
            <a:ext cx="11242431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200" b="1" dirty="0"/>
              <a:t>TEORIA ITALIANA</a:t>
            </a:r>
            <a:r>
              <a:rPr lang="it-IT" sz="3200" dirty="0"/>
              <a:t> </a:t>
            </a:r>
            <a:r>
              <a:rPr lang="it-IT" sz="2800" dirty="0"/>
              <a:t>del vicentino Giovan Giorgio </a:t>
            </a:r>
            <a:r>
              <a:rPr lang="it-IT" sz="2800" b="1" dirty="0" err="1"/>
              <a:t>Trìssino</a:t>
            </a:r>
            <a:r>
              <a:rPr lang="it-IT" sz="2800" dirty="0"/>
              <a:t>. Nel </a:t>
            </a:r>
            <a:r>
              <a:rPr lang="it-IT" sz="2800" i="1" dirty="0"/>
              <a:t>Castellano </a:t>
            </a:r>
            <a:r>
              <a:rPr lang="it-IT" sz="2800" dirty="0"/>
              <a:t>(1529) sostiene che Petrarca non ha scritto in mero fiorentino ma ha usato elementi provenienti da ogni parte d’Italia.</a:t>
            </a:r>
          </a:p>
        </p:txBody>
      </p:sp>
      <p:sp>
        <p:nvSpPr>
          <p:cNvPr id="5" name="CasellaDiTesto 4"/>
          <p:cNvSpPr txBox="1"/>
          <p:nvPr/>
        </p:nvSpPr>
        <p:spPr>
          <a:xfrm>
            <a:off x="531053" y="2044005"/>
            <a:ext cx="11129894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Trissino lotta contro il primato del fiorentino traducendo e pubblicando per la prima volta il </a:t>
            </a:r>
            <a:r>
              <a:rPr lang="it-IT" sz="2800" i="1" dirty="0"/>
              <a:t>De </a:t>
            </a:r>
            <a:r>
              <a:rPr lang="it-IT" sz="2800" i="1" dirty="0" err="1"/>
              <a:t>vulgari</a:t>
            </a:r>
            <a:r>
              <a:rPr lang="it-IT" sz="2800" i="1" dirty="0"/>
              <a:t> </a:t>
            </a:r>
            <a:r>
              <a:rPr lang="it-IT" sz="2800" i="1" dirty="0" err="1"/>
              <a:t>eloquentia</a:t>
            </a:r>
            <a:r>
              <a:rPr lang="it-IT" sz="2800" i="1" dirty="0"/>
              <a:t> </a:t>
            </a:r>
            <a:r>
              <a:rPr lang="it-IT" sz="2800" dirty="0"/>
              <a:t>di Dante, sottolineando che lo stesso Dante aveva giudicato il fiorentino inadatto alla poesia.</a:t>
            </a:r>
          </a:p>
        </p:txBody>
      </p:sp>
      <p:sp>
        <p:nvSpPr>
          <p:cNvPr id="6" name="CasellaDiTesto 5">
            <a:extLst>
              <a:ext uri="{FF2B5EF4-FFF2-40B4-BE49-F238E27FC236}">
                <a16:creationId xmlns:a16="http://schemas.microsoft.com/office/drawing/2014/main" id="{575F902D-3E63-426E-B57D-2C5D4D967294}"/>
              </a:ext>
            </a:extLst>
          </p:cNvPr>
          <p:cNvSpPr txBox="1"/>
          <p:nvPr/>
        </p:nvSpPr>
        <p:spPr>
          <a:xfrm>
            <a:off x="531053" y="3507161"/>
            <a:ext cx="11400845" cy="31085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Da </a:t>
            </a:r>
            <a:r>
              <a:rPr lang="it-IT" sz="2800" b="1" dirty="0"/>
              <a:t>Firenze</a:t>
            </a:r>
            <a:r>
              <a:rPr lang="it-IT" sz="2800" dirty="0"/>
              <a:t> arriva una risposta a Trissino: il </a:t>
            </a:r>
            <a:r>
              <a:rPr lang="it-IT" sz="2800" i="1" dirty="0"/>
              <a:t>Discorso o dialogo della nostra lingua</a:t>
            </a:r>
            <a:r>
              <a:rPr lang="it-IT" sz="2800" dirty="0"/>
              <a:t>, anonimo ma forse di Niccolò Machiavelli: il personaggio di Dante riconosce l’errore commesso nel </a:t>
            </a:r>
            <a:r>
              <a:rPr lang="it-IT" sz="2800" i="1" dirty="0"/>
              <a:t>De </a:t>
            </a:r>
            <a:r>
              <a:rPr lang="it-IT" sz="2800" i="1" dirty="0" err="1"/>
              <a:t>vulgari</a:t>
            </a:r>
            <a:r>
              <a:rPr lang="it-IT" sz="2800" i="1" dirty="0"/>
              <a:t> </a:t>
            </a:r>
            <a:r>
              <a:rPr lang="it-IT" sz="2800" i="1" dirty="0" err="1"/>
              <a:t>eloquentia</a:t>
            </a:r>
            <a:r>
              <a:rPr lang="it-IT" sz="2800" dirty="0"/>
              <a:t>. Machiavelli riafferma il </a:t>
            </a:r>
            <a:r>
              <a:rPr lang="it-IT" sz="2800" b="1" dirty="0"/>
              <a:t>primato</a:t>
            </a:r>
            <a:r>
              <a:rPr lang="it-IT" sz="2800" dirty="0"/>
              <a:t> del </a:t>
            </a:r>
            <a:r>
              <a:rPr lang="it-IT" sz="2800" b="1" dirty="0"/>
              <a:t>fiorentino</a:t>
            </a:r>
            <a:r>
              <a:rPr lang="it-IT" sz="2800" dirty="0"/>
              <a:t> (ma non solo antico, anche </a:t>
            </a:r>
            <a:r>
              <a:rPr lang="it-IT" sz="2800" b="1" dirty="0"/>
              <a:t>contemporaneo</a:t>
            </a:r>
            <a:r>
              <a:rPr lang="it-IT" sz="2800" dirty="0"/>
              <a:t>). I fiorentini non accettano la teoria bembiana, che rifiuta il fiorentino contemporaneo (per Bembo i toscani sono avvantaggiati nell’applicare il suo modello rischiano di inquinarlo con forme moderne e popolari).</a:t>
            </a:r>
          </a:p>
        </p:txBody>
      </p:sp>
    </p:spTree>
    <p:extLst>
      <p:ext uri="{BB962C8B-B14F-4D97-AF65-F5344CB8AC3E}">
        <p14:creationId xmlns:p14="http://schemas.microsoft.com/office/powerpoint/2010/main" val="585216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53F0AB53E6B8474792A5D2F6E1AF5785" ma:contentTypeVersion="8" ma:contentTypeDescription="Creare un nuovo documento." ma:contentTypeScope="" ma:versionID="509c79504297fbdae453552ea472d785">
  <xsd:schema xmlns:xsd="http://www.w3.org/2001/XMLSchema" xmlns:xs="http://www.w3.org/2001/XMLSchema" xmlns:p="http://schemas.microsoft.com/office/2006/metadata/properties" xmlns:ns2="5dd4c065-6648-43c9-875b-980274226d33" xmlns:ns3="863e0e5f-3d9b-451e-b156-d3f330847df2" targetNamespace="http://schemas.microsoft.com/office/2006/metadata/properties" ma:root="true" ma:fieldsID="2b7c1b56c42645f6efc35ea2c2befd36" ns2:_="" ns3:_="">
    <xsd:import namespace="5dd4c065-6648-43c9-875b-980274226d33"/>
    <xsd:import namespace="863e0e5f-3d9b-451e-b156-d3f330847df2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LengthInSeconds" minOccurs="0"/>
                <xsd:element ref="ns3:MediaServiceAutoTags" minOccurs="0"/>
                <xsd:element ref="ns3:_Flow_SignoffStatu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dd4c065-6648-43c9-875b-980274226d33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Condiviso con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Condiviso con dettagli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3e0e5f-3d9b-451e-b156-d3f330847df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_Flow_SignoffStatus" ma:index="15" nillable="true" ma:displayName="Stato consenso" ma:internalName="Stato_x0020_consenso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i contenuto"/>
        <xsd:element ref="dc:title" minOccurs="0" maxOccurs="1" ma:index="4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Flow_SignoffStatus xmlns="863e0e5f-3d9b-451e-b156-d3f330847df2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9C579183-E92F-4640-A0AF-C4686B93416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dd4c065-6648-43c9-875b-980274226d33"/>
    <ds:schemaRef ds:uri="863e0e5f-3d9b-451e-b156-d3f330847df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2179AAA1-BFEB-46E8-A9D6-69C2151E2762}">
  <ds:schemaRefs>
    <ds:schemaRef ds:uri="http://schemas.microsoft.com/office/2006/metadata/properties"/>
    <ds:schemaRef ds:uri="http://schemas.microsoft.com/office/infopath/2007/PartnerControls"/>
    <ds:schemaRef ds:uri="863e0e5f-3d9b-451e-b156-d3f330847df2"/>
  </ds:schemaRefs>
</ds:datastoreItem>
</file>

<file path=customXml/itemProps3.xml><?xml version="1.0" encoding="utf-8"?>
<ds:datastoreItem xmlns:ds="http://schemas.openxmlformats.org/officeDocument/2006/customXml" ds:itemID="{9EF52E38-1840-4082-BDD1-63831EE1CCC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475</TotalTime>
  <Words>1352</Words>
  <Application>Microsoft Office PowerPoint</Application>
  <PresentationFormat>Widescreen</PresentationFormat>
  <Paragraphs>84</Paragraphs>
  <Slides>12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12</vt:i4>
      </vt:variant>
    </vt:vector>
  </HeadingPairs>
  <TitlesOfParts>
    <vt:vector size="17" baseType="lpstr">
      <vt:lpstr>Aptos</vt:lpstr>
      <vt:lpstr>Arial</vt:lpstr>
      <vt:lpstr>Calibri</vt:lpstr>
      <vt:lpstr>Calibri Light</vt:lpstr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Picchiorri</dc:creator>
  <cp:lastModifiedBy>Emiliano Picchiorri</cp:lastModifiedBy>
  <cp:revision>71</cp:revision>
  <dcterms:created xsi:type="dcterms:W3CDTF">2017-03-09T18:13:56Z</dcterms:created>
  <dcterms:modified xsi:type="dcterms:W3CDTF">2025-03-20T11:55:05Z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0x01010053F0AB53E6B8474792A5D2F6E1AF5785</vt:lpwstr>
  </property>
</Properties>
</file>

<file path=docProps/thumbnail.jpeg>
</file>