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7" r:id="rId6"/>
    <p:sldId id="269" r:id="rId7"/>
    <p:sldId id="270" r:id="rId8"/>
    <p:sldId id="262" r:id="rId9"/>
    <p:sldId id="265" r:id="rId10"/>
    <p:sldId id="264" r:id="rId11"/>
    <p:sldId id="257" r:id="rId12"/>
    <p:sldId id="258" r:id="rId13"/>
    <p:sldId id="259" r:id="rId14"/>
    <p:sldId id="260" r:id="rId15"/>
    <p:sldId id="271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1:23.28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1 205 24575,'668'0'0,"-640"-1"0,0-2 0,34-8 0,-32 6 0,50-4 0,51 10 0,55-2 0,-45-24 0,-47 9 0,-61 9 0,46-3 0,29-5 0,-74 9 0,53-3 0,581 8 0,-319 3 0,367-2 0,-694-1 0,0-1 0,38-9 0,-37 5 0,1 2 0,27-1 0,508 3 0,-269 4 0,-213-3 0,88 3 0,-109 6 0,-40-5 0,1-1 0,-1 0 0,27-1 0,22-8 0,94-23 0,-102 17 0,-1 2 0,106-5 0,-66 16 0,-1 5 0,1 3 0,93 22 0,-104-15 0,-48-10 0,-2 2 0,39 12 0,-46-11 0,-1-2 0,1 0 0,56 2 0,-41-5 0,27 11 0,-52-10 0,1 0 0,20 1 0,37-2 0,65 6 0,-4 5 0,244-9 0,-211-7 0,396 2 0,-539 2 0,-1 1 0,43 10 0,-21-4 0,20 4-682,139 6-1,-176-19-6143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28.27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547 353 24575,'-14'-2'0,"0"0"0,1-1 0,-1-1 0,1 0 0,-1 0 0,1-2 0,1 1 0,-1-2 0,-17-12 0,9 7 0,-43-18 0,46 23 0,0-1 0,1-1 0,0 0 0,1-2 0,-1 1 0,2-2 0,0 0 0,-21-22 0,-13-12 0,26 25 0,-34-39 0,44 45-1365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3:00.64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32.45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32.81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33.16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46.62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90 24575,'415'1'0,"450"-3"0,-325-38 0,-135 5 0,-49 21 0,0 16 0,422 57 0,-263 24 0,-87-12 0,-100-46 0,2-26 0,-149-2 0,527-38 0,-177-19 0,7 41 0,-486 20 0,174 0 0,-173-4 0,0-1 0,64-16 0,139-38 0,-234 51-1365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51.7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0 244 24575,'0'-5'0,"5"-1"0,7-1 0,0-2 0,4-2 0,9 3 0,0-3 0,1-9 0,-4-7 0,-1 2 0,-4 0 0,-5 0 0,1 3 0,-3 2 0,-2-2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53.06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609 203 24575,'-25'-2'0,"0"0"0,0-1 0,0-2 0,0 0 0,1-2 0,-1-1 0,2 0 0,-28-15 0,38 17 0,-1 2 0,-24-6 0,28 8 0,1 0 0,0-1 0,0 0 0,-1 0 0,2-1 0,-1 0 0,-13-9 0,7 2-124,0 1 0,-1 0 0,0 2 0,0-1 0,-1 2 0,0 0-1,-1 1 1,1 1 0,-1 0 0,-26-2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56.0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0T07:32:26.50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525 1 24575,'-18'0'0,"0"2"0,0 0 0,0 1 0,1 1 0,-30 10 0,-83 42 0,85-34 0,-52 16 0,70-29-94,11-4-224,0 0 0,0 0 1,-25 2-1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00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74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97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081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02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57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95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47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86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04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18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B3423-785A-4294-933B-E7D1DF40BA87}" type="datetimeFigureOut">
              <a:rPr lang="it-IT" smtClean="0"/>
              <a:t>10/03/2024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34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18" Type="http://schemas.openxmlformats.org/officeDocument/2006/relationships/customXml" Target="../ink/ink10.xml"/><Relationship Id="rId3" Type="http://schemas.openxmlformats.org/officeDocument/2006/relationships/customXml" Target="../ink/ink1.xml"/><Relationship Id="rId21" Type="http://schemas.openxmlformats.org/officeDocument/2006/relationships/image" Target="../media/image10.png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17" Type="http://schemas.openxmlformats.org/officeDocument/2006/relationships/image" Target="../media/image8.png"/><Relationship Id="rId2" Type="http://schemas.openxmlformats.org/officeDocument/2006/relationships/image" Target="../media/image2.png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customXml" Target="../ink/ink6.xml"/><Relationship Id="rId5" Type="http://schemas.openxmlformats.org/officeDocument/2006/relationships/customXml" Target="../ink/ink2.xml"/><Relationship Id="rId15" Type="http://schemas.openxmlformats.org/officeDocument/2006/relationships/customXml" Target="../ink/ink8.xml"/><Relationship Id="rId10" Type="http://schemas.openxmlformats.org/officeDocument/2006/relationships/image" Target="../media/image5.png"/><Relationship Id="rId19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customXml" Target="../ink/ink5.xml"/><Relationship Id="rId1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37621" y="1103543"/>
            <a:ext cx="112822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Nelle vocali atone (protoniche </a:t>
            </a:r>
            <a:r>
              <a:rPr lang="it-IT" sz="3200"/>
              <a:t>e postoniche) abbiamo </a:t>
            </a:r>
            <a:r>
              <a:rPr lang="it-IT" sz="3200" dirty="0"/>
              <a:t>lo stesso schema delle toniche, con l’eccezione che le vocali brevi con possono essere pronunciate aperte e quindi confluiscono in </a:t>
            </a:r>
            <a:r>
              <a:rPr lang="it-IT" sz="3200" i="1" dirty="0"/>
              <a:t>e </a:t>
            </a:r>
            <a:r>
              <a:rPr lang="it-IT" sz="3200" dirty="0"/>
              <a:t>chiusa e in </a:t>
            </a:r>
            <a:r>
              <a:rPr lang="it-IT" sz="3200" i="1" dirty="0"/>
              <a:t>o </a:t>
            </a:r>
            <a:r>
              <a:rPr lang="it-IT" sz="3200" dirty="0"/>
              <a:t>chiusa.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98806" y="506437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VOCALISMO ATONO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68DBEF7-2478-40E5-604B-93F59537B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792" y="3270309"/>
            <a:ext cx="9352004" cy="29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20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97168" y="1292950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Sono molti gli elementi </a:t>
            </a:r>
            <a:r>
              <a:rPr lang="it-IT" sz="3200" b="1" dirty="0"/>
              <a:t>non fiorentini </a:t>
            </a:r>
            <a:r>
              <a:rPr lang="it-IT" sz="3200" dirty="0"/>
              <a:t>(anche in misura maggiore rispetto a Dante)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75248" y="2678378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veneziano: </a:t>
            </a:r>
            <a:r>
              <a:rPr lang="it-IT" sz="3200" i="1" dirty="0"/>
              <a:t>per le plaghe de Dio</a:t>
            </a:r>
          </a:p>
          <a:p>
            <a:r>
              <a:rPr lang="it-IT" sz="3200" i="1" dirty="0"/>
              <a:t>                       bergoli </a:t>
            </a:r>
            <a:r>
              <a:rPr lang="it-IT" sz="3200" dirty="0"/>
              <a:t>‘chiacchieroni’</a:t>
            </a:r>
            <a:endParaRPr lang="it-IT" sz="32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75248" y="3879574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siciliano: </a:t>
            </a:r>
            <a:r>
              <a:rPr lang="it-IT" sz="3200" i="1" dirty="0"/>
              <a:t>m’hai </a:t>
            </a:r>
            <a:r>
              <a:rPr lang="it-IT" sz="3200" i="1" dirty="0" err="1"/>
              <a:t>miso</a:t>
            </a:r>
            <a:r>
              <a:rPr lang="it-IT" sz="3200" i="1" dirty="0"/>
              <a:t> lo foco all’arma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75247" y="5080770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Ma questo non costituisce la regola: Andreuccio da Perugia a Napoli non sente mai parole napoletane.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7546A69-8480-3AFF-AFD6-5736B335D47B}"/>
              </a:ext>
            </a:extLst>
          </p:cNvPr>
          <p:cNvSpPr txBox="1"/>
          <p:nvPr/>
        </p:nvSpPr>
        <p:spPr>
          <a:xfrm>
            <a:off x="797169" y="281693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ALTRI VOLGARI NEL DECAMERON</a:t>
            </a:r>
          </a:p>
        </p:txBody>
      </p:sp>
    </p:spTree>
    <p:extLst>
      <p:ext uri="{BB962C8B-B14F-4D97-AF65-F5344CB8AC3E}">
        <p14:creationId xmlns:p14="http://schemas.microsoft.com/office/powerpoint/2010/main" val="3282770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75247" y="446506"/>
            <a:ext cx="1090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L’Epistola napoletana di Boccaccio (1339)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46809" y="1205345"/>
            <a:ext cx="11502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Primo esempio di </a:t>
            </a:r>
            <a:r>
              <a:rPr lang="it-IT" sz="3000" b="1" dirty="0"/>
              <a:t>letteratura dialettale riflessa</a:t>
            </a:r>
            <a:r>
              <a:rPr lang="it-IT" sz="3000" dirty="0"/>
              <a:t>: uso consapevole di un volgare diverso dal proprio (un toscano che scrive in napoletano). Lettera scherzosa scritta in volgare napoletano, all’amico Francesco de’ Bardi.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46809" y="2795181"/>
            <a:ext cx="111308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Boccaccio usa molto bene il volgare napoletano, con forme reali come </a:t>
            </a:r>
            <a:r>
              <a:rPr lang="it-IT" sz="3000" i="1" dirty="0"/>
              <a:t>chillo</a:t>
            </a:r>
            <a:r>
              <a:rPr lang="it-IT" sz="3000" dirty="0"/>
              <a:t> ‘quello’, </a:t>
            </a:r>
            <a:r>
              <a:rPr lang="it-IT" sz="3000" i="1" dirty="0" err="1"/>
              <a:t>journo</a:t>
            </a:r>
            <a:r>
              <a:rPr lang="it-IT" sz="3000" i="1" dirty="0"/>
              <a:t> </a:t>
            </a:r>
            <a:r>
              <a:rPr lang="it-IT" sz="3000" dirty="0"/>
              <a:t>‘giorno’ o </a:t>
            </a:r>
            <a:r>
              <a:rPr lang="it-IT" sz="3000" i="1" dirty="0"/>
              <a:t>patino</a:t>
            </a:r>
            <a:r>
              <a:rPr lang="it-IT" sz="3000" dirty="0"/>
              <a:t> ‘parroco’.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46809" y="3850590"/>
            <a:ext cx="115027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Ci sono però anche delle </a:t>
            </a:r>
            <a:r>
              <a:rPr lang="it-IT" sz="3000" dirty="0" err="1"/>
              <a:t>ipercaratterizzazioni</a:t>
            </a:r>
            <a:r>
              <a:rPr lang="it-IT" sz="3000" dirty="0"/>
              <a:t> involontarie: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 è presente il dittongo </a:t>
            </a:r>
            <a:r>
              <a:rPr lang="it-IT" sz="3000" b="1" dirty="0"/>
              <a:t>metafonetico</a:t>
            </a:r>
            <a:r>
              <a:rPr lang="it-IT" sz="3000" dirty="0"/>
              <a:t> tipico dell’area </a:t>
            </a:r>
            <a:r>
              <a:rPr lang="it-IT" sz="3000" i="1" dirty="0"/>
              <a:t>(</a:t>
            </a:r>
            <a:r>
              <a:rPr lang="it-IT" sz="3000" i="1" dirty="0" err="1"/>
              <a:t>tiempo</a:t>
            </a:r>
            <a:r>
              <a:rPr lang="it-IT" sz="3000" dirty="0"/>
              <a:t>, </a:t>
            </a:r>
            <a:r>
              <a:rPr lang="it-IT" sz="3000" i="1" dirty="0" err="1"/>
              <a:t>cuorpi</a:t>
            </a:r>
            <a:r>
              <a:rPr lang="it-IT" sz="3000" i="1" dirty="0"/>
              <a:t>)</a:t>
            </a:r>
            <a:r>
              <a:rPr lang="it-IT" sz="3000" dirty="0"/>
              <a:t> ma lo estende a sproposito in parole che non derivano da basi latine con -Ī o -Ŭ finali: </a:t>
            </a:r>
            <a:r>
              <a:rPr lang="it-IT" sz="3000" i="1" dirty="0" err="1"/>
              <a:t>nuostra</a:t>
            </a:r>
            <a:r>
              <a:rPr lang="it-IT" sz="3000" dirty="0"/>
              <a:t>, </a:t>
            </a:r>
            <a:r>
              <a:rPr lang="it-IT" sz="3000" i="1" dirty="0" err="1"/>
              <a:t>nuome</a:t>
            </a:r>
            <a:r>
              <a:rPr lang="it-IT" sz="3000" i="1" dirty="0"/>
              <a:t>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si usa il </a:t>
            </a:r>
            <a:r>
              <a:rPr lang="it-IT" sz="3000" b="1" dirty="0"/>
              <a:t>betacismo</a:t>
            </a:r>
            <a:r>
              <a:rPr lang="it-IT" sz="3000" dirty="0"/>
              <a:t> anche dove non dovrebbe esserci, cioè in contesto non rafforzante</a:t>
            </a:r>
            <a:r>
              <a:rPr lang="it-IT" sz="3000" i="1" dirty="0"/>
              <a:t> (li dea </a:t>
            </a:r>
            <a:r>
              <a:rPr lang="it-IT" sz="3000" i="1" dirty="0" err="1"/>
              <a:t>bita</a:t>
            </a:r>
            <a:r>
              <a:rPr lang="it-IT" sz="3000" i="1" dirty="0"/>
              <a:t> </a:t>
            </a:r>
            <a:r>
              <a:rPr lang="it-IT" sz="3000" dirty="0"/>
              <a:t>‘gli dia vita’).</a:t>
            </a:r>
          </a:p>
        </p:txBody>
      </p:sp>
    </p:spTree>
    <p:extLst>
      <p:ext uri="{BB962C8B-B14F-4D97-AF65-F5344CB8AC3E}">
        <p14:creationId xmlns:p14="http://schemas.microsoft.com/office/powerpoint/2010/main" val="130312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42017" y="521686"/>
            <a:ext cx="1090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L’Epistola napoletana di Boccaccio (1339)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8515" y="1678406"/>
            <a:ext cx="1142946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Ecco l’incipit della lettera:</a:t>
            </a:r>
          </a:p>
          <a:p>
            <a:endParaRPr lang="it-IT" sz="3000" dirty="0"/>
          </a:p>
          <a:p>
            <a:r>
              <a:rPr lang="it-IT" sz="3000" dirty="0" err="1"/>
              <a:t>Faccimote</a:t>
            </a:r>
            <a:r>
              <a:rPr lang="it-IT" sz="3000" dirty="0"/>
              <a:t> </a:t>
            </a:r>
            <a:r>
              <a:rPr lang="it-IT" sz="3000" dirty="0" err="1"/>
              <a:t>addunqua</a:t>
            </a:r>
            <a:r>
              <a:rPr lang="it-IT" sz="3000" dirty="0"/>
              <a:t>, caro </a:t>
            </a:r>
            <a:r>
              <a:rPr lang="it-IT" sz="3000" dirty="0" err="1"/>
              <a:t>fratiello</a:t>
            </a:r>
            <a:r>
              <a:rPr lang="it-IT" sz="3000" dirty="0"/>
              <a:t>, </a:t>
            </a:r>
            <a:r>
              <a:rPr lang="it-IT" sz="3000" dirty="0" err="1"/>
              <a:t>assaperi</a:t>
            </a:r>
            <a:r>
              <a:rPr lang="it-IT" sz="3000" dirty="0"/>
              <a:t> ca lo primo </a:t>
            </a:r>
            <a:r>
              <a:rPr lang="it-IT" sz="3000" dirty="0" err="1"/>
              <a:t>juorno</a:t>
            </a:r>
            <a:r>
              <a:rPr lang="it-IT" sz="3000" dirty="0"/>
              <a:t> de sto mese de </a:t>
            </a:r>
            <a:r>
              <a:rPr lang="it-IT" sz="3000" dirty="0" err="1"/>
              <a:t>decembro</a:t>
            </a:r>
            <a:r>
              <a:rPr lang="it-IT" sz="3000" dirty="0"/>
              <a:t> </a:t>
            </a:r>
            <a:r>
              <a:rPr lang="it-IT" sz="3000" dirty="0" err="1"/>
              <a:t>Machinti</a:t>
            </a:r>
            <a:r>
              <a:rPr lang="it-IT" sz="3000" dirty="0"/>
              <a:t> </a:t>
            </a:r>
            <a:r>
              <a:rPr lang="it-IT" sz="3000" dirty="0" err="1"/>
              <a:t>figliao</a:t>
            </a:r>
            <a:r>
              <a:rPr lang="it-IT" sz="3000" dirty="0"/>
              <a:t> e </a:t>
            </a:r>
            <a:r>
              <a:rPr lang="it-IT" sz="3000" dirty="0" err="1"/>
              <a:t>appe</a:t>
            </a:r>
            <a:r>
              <a:rPr lang="it-IT" sz="3000" dirty="0"/>
              <a:t> uno </a:t>
            </a:r>
            <a:r>
              <a:rPr lang="it-IT" sz="3000" dirty="0" err="1"/>
              <a:t>biello</a:t>
            </a:r>
            <a:r>
              <a:rPr lang="it-IT" sz="3000" dirty="0"/>
              <a:t> figlio </a:t>
            </a:r>
            <a:r>
              <a:rPr lang="it-IT" sz="3000" dirty="0" err="1"/>
              <a:t>masculo</a:t>
            </a:r>
            <a:r>
              <a:rPr lang="it-IT" sz="3000" dirty="0"/>
              <a:t>: ca Die </a:t>
            </a:r>
            <a:r>
              <a:rPr lang="it-IT" sz="3000" dirty="0" err="1"/>
              <a:t>nce</a:t>
            </a:r>
            <a:r>
              <a:rPr lang="it-IT" sz="3000" dirty="0"/>
              <a:t> lo </a:t>
            </a:r>
            <a:r>
              <a:rPr lang="it-IT" sz="3000" dirty="0" err="1"/>
              <a:t>garde</a:t>
            </a:r>
            <a:r>
              <a:rPr lang="it-IT" sz="3000" dirty="0"/>
              <a:t> e li dea </a:t>
            </a:r>
            <a:r>
              <a:rPr lang="it-IT" sz="3000" dirty="0" err="1"/>
              <a:t>bita</a:t>
            </a:r>
            <a:r>
              <a:rPr lang="it-IT" sz="3000" dirty="0"/>
              <a:t> a </a:t>
            </a:r>
            <a:r>
              <a:rPr lang="it-IT" sz="3000" dirty="0" err="1"/>
              <a:t>tiempo</a:t>
            </a:r>
            <a:r>
              <a:rPr lang="it-IT" sz="3000" dirty="0"/>
              <a:t> e a </a:t>
            </a:r>
            <a:r>
              <a:rPr lang="it-IT" sz="3000" dirty="0" err="1"/>
              <a:t>bielli</a:t>
            </a:r>
            <a:r>
              <a:rPr lang="it-IT" sz="3000" dirty="0"/>
              <a:t> anni!</a:t>
            </a:r>
          </a:p>
          <a:p>
            <a:endParaRPr lang="it-IT" sz="3000" dirty="0"/>
          </a:p>
          <a:p>
            <a:r>
              <a:rPr lang="it-IT" sz="3000" dirty="0"/>
              <a:t>‘Ti facciamo dunque, caro fratello, sapere che il primo giorno di questo mese di dicembre </a:t>
            </a:r>
            <a:r>
              <a:rPr lang="it-IT" sz="3000" dirty="0" err="1"/>
              <a:t>Machinti</a:t>
            </a:r>
            <a:r>
              <a:rPr lang="it-IT" sz="3000" dirty="0"/>
              <a:t> </a:t>
            </a:r>
            <a:r>
              <a:rPr lang="it-IT" sz="3000" dirty="0" err="1"/>
              <a:t>partori</a:t>
            </a:r>
            <a:r>
              <a:rPr lang="it-IT" sz="3000" dirty="0"/>
              <a:t> ed ebbe un bel figlio maschio: che Dio ce lo protegga e gli dia vita per lungo tempo e begli anni’</a:t>
            </a:r>
          </a:p>
        </p:txBody>
      </p:sp>
    </p:spTree>
    <p:extLst>
      <p:ext uri="{BB962C8B-B14F-4D97-AF65-F5344CB8AC3E}">
        <p14:creationId xmlns:p14="http://schemas.microsoft.com/office/powerpoint/2010/main" val="3878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65760" y="1351508"/>
            <a:ext cx="1128228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3000" b="0" i="0" u="none" strike="noStrike" baseline="0" dirty="0"/>
              <a:t>La </a:t>
            </a:r>
            <a:r>
              <a:rPr lang="it-IT" sz="3000" b="1" i="1" u="none" strike="noStrike" baseline="0" dirty="0"/>
              <a:t>e</a:t>
            </a:r>
            <a:r>
              <a:rPr lang="it-IT" sz="3000" b="0" i="1" u="none" strike="noStrike" baseline="0" dirty="0"/>
              <a:t> </a:t>
            </a:r>
            <a:r>
              <a:rPr lang="it-IT" sz="3000" b="0" u="none" strike="noStrike" baseline="0" dirty="0"/>
              <a:t>in </a:t>
            </a:r>
            <a:r>
              <a:rPr lang="it-IT" sz="3000" b="1" u="none" strike="noStrike" baseline="0" dirty="0"/>
              <a:t>posizione protonica </a:t>
            </a:r>
            <a:r>
              <a:rPr lang="it-IT" sz="3000" b="0" u="none" strike="noStrike" baseline="0" dirty="0"/>
              <a:t>tende </a:t>
            </a:r>
            <a:r>
              <a:rPr lang="it-IT" sz="3000" b="0" i="0" u="none" strike="noStrike" baseline="0" dirty="0"/>
              <a:t>a </a:t>
            </a:r>
            <a:r>
              <a:rPr lang="it-IT" sz="3000" b="1" dirty="0"/>
              <a:t>chiudersi</a:t>
            </a:r>
            <a:r>
              <a:rPr lang="it-IT" sz="3000" b="1" i="0" u="none" strike="noStrike" baseline="0" dirty="0"/>
              <a:t> in </a:t>
            </a:r>
            <a:r>
              <a:rPr lang="it-IT" sz="3000" b="1" i="1" u="none" strike="noStrike" baseline="0" dirty="0"/>
              <a:t>i</a:t>
            </a:r>
            <a:r>
              <a:rPr lang="it-IT" sz="3000" b="0" i="0" u="none" strike="noStrike" baseline="0" dirty="0"/>
              <a:t>:</a:t>
            </a:r>
          </a:p>
          <a:p>
            <a:pPr algn="l"/>
            <a:endParaRPr lang="it-IT" sz="800" b="0" i="0" u="none" strike="noStrike" baseline="0" dirty="0"/>
          </a:p>
          <a:p>
            <a:pPr algn="l"/>
            <a:r>
              <a:rPr lang="it-IT" sz="3000" dirty="0"/>
              <a:t>FENESTRAM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 err="1"/>
              <a:t>fenestra</a:t>
            </a:r>
            <a:r>
              <a:rPr lang="it-IT" sz="3000" b="0" i="1" u="none" strike="noStrike" baseline="0" dirty="0"/>
              <a:t> </a:t>
            </a:r>
            <a:r>
              <a:rPr lang="it-IT" sz="3000" b="0" i="0" u="none" strike="noStrike" baseline="0" dirty="0"/>
              <a:t>&gt; </a:t>
            </a:r>
            <a:r>
              <a:rPr lang="it-IT" sz="3000" b="0" i="1" u="none" strike="noStrike" baseline="0" dirty="0"/>
              <a:t>finestra</a:t>
            </a:r>
          </a:p>
          <a:p>
            <a:pPr algn="l"/>
            <a:r>
              <a:rPr lang="it-IT" sz="3000" b="0" i="0" u="none" strike="noStrike" baseline="0" dirty="0"/>
              <a:t>DECEMBREM &gt; </a:t>
            </a:r>
            <a:r>
              <a:rPr lang="it-IT" sz="3000" b="0" i="1" u="none" strike="noStrike" baseline="0" dirty="0"/>
              <a:t>decembre</a:t>
            </a:r>
            <a:r>
              <a:rPr lang="it-IT" sz="3000" b="0" i="0" u="none" strike="noStrike" baseline="0" dirty="0"/>
              <a:t> &gt; </a:t>
            </a:r>
            <a:r>
              <a:rPr lang="it-IT" sz="3000" b="0" i="1" u="none" strike="noStrike" baseline="0" dirty="0"/>
              <a:t>dicembre</a:t>
            </a:r>
          </a:p>
          <a:p>
            <a:pPr algn="l"/>
            <a:r>
              <a:rPr lang="it-IT" sz="3000" b="0" i="0" u="none" strike="noStrike" baseline="0" dirty="0"/>
              <a:t>TIMOREM &gt; </a:t>
            </a:r>
            <a:r>
              <a:rPr lang="it-IT" sz="3000" b="0" i="1" u="none" strike="noStrike" baseline="0" dirty="0" err="1"/>
              <a:t>temore</a:t>
            </a:r>
            <a:r>
              <a:rPr lang="it-IT" sz="3000" b="0" i="1" u="none" strike="noStrike" baseline="0" dirty="0"/>
              <a:t> </a:t>
            </a:r>
            <a:r>
              <a:rPr lang="it-IT" sz="3000" b="0" i="0" u="none" strike="noStrike" baseline="0" dirty="0"/>
              <a:t>&gt; </a:t>
            </a:r>
            <a:r>
              <a:rPr lang="it-IT" sz="3000" b="0" i="1" u="none" strike="noStrike" baseline="0" dirty="0"/>
              <a:t>timore</a:t>
            </a:r>
          </a:p>
          <a:p>
            <a:pPr algn="l"/>
            <a:r>
              <a:rPr lang="it-IT" sz="3000" dirty="0"/>
              <a:t>MINOREM &gt; </a:t>
            </a:r>
            <a:r>
              <a:rPr lang="it-IT" sz="3000" i="1" dirty="0" err="1"/>
              <a:t>menore</a:t>
            </a:r>
            <a:r>
              <a:rPr lang="it-IT" sz="3000" dirty="0"/>
              <a:t> &gt; </a:t>
            </a:r>
            <a:r>
              <a:rPr lang="it-IT" sz="3000" i="1" dirty="0"/>
              <a:t>minore</a:t>
            </a:r>
            <a:endParaRPr lang="it-IT" sz="3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98806" y="506437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Chiusura di E protonica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222AE16-B586-882F-0D0E-DCBEA36D0A02}"/>
              </a:ext>
            </a:extLst>
          </p:cNvPr>
          <p:cNvSpPr txBox="1"/>
          <p:nvPr/>
        </p:nvSpPr>
        <p:spPr>
          <a:xfrm>
            <a:off x="365760" y="4258682"/>
            <a:ext cx="10930677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000" b="0" i="0" u="none" strike="noStrike" baseline="0" dirty="0"/>
              <a:t>Il fenomeno avviene anche all’interno di frase. Parliamo in  questo caso di </a:t>
            </a:r>
            <a:r>
              <a:rPr lang="it-IT" sz="3000" b="1" i="0" u="none" strike="noStrike" baseline="0" dirty="0" err="1"/>
              <a:t>protonia</a:t>
            </a:r>
            <a:r>
              <a:rPr lang="it-IT" sz="3000" b="1" i="0" u="none" strike="noStrike" baseline="0" dirty="0"/>
              <a:t> sintattica</a:t>
            </a:r>
            <a:r>
              <a:rPr lang="it-IT" sz="3000" b="0" i="0" u="none" strike="noStrike" baseline="0" dirty="0"/>
              <a:t>:</a:t>
            </a:r>
          </a:p>
          <a:p>
            <a:endParaRPr lang="it-IT" sz="1000" dirty="0"/>
          </a:p>
          <a:p>
            <a:pPr algn="l"/>
            <a:r>
              <a:rPr lang="it-IT" sz="3000" dirty="0"/>
              <a:t>DE</a:t>
            </a:r>
            <a:r>
              <a:rPr lang="it-IT" sz="3000" b="0" i="0" u="none" strike="noStrike" baseline="0" dirty="0"/>
              <a:t> ROMAM &gt; </a:t>
            </a:r>
            <a:r>
              <a:rPr lang="it-IT" sz="3000" b="0" i="1" u="none" strike="noStrike" baseline="0" dirty="0"/>
              <a:t>de Roma </a:t>
            </a:r>
            <a:r>
              <a:rPr lang="it-IT" sz="3000" b="0" i="0" u="none" strike="noStrike" baseline="0" dirty="0"/>
              <a:t>&gt; </a:t>
            </a:r>
            <a:r>
              <a:rPr lang="it-IT" sz="3000" b="0" i="1" u="none" strike="noStrike" baseline="0" dirty="0"/>
              <a:t>di Roma</a:t>
            </a:r>
            <a:endParaRPr lang="it-IT" sz="3000" dirty="0"/>
          </a:p>
          <a:p>
            <a:pPr algn="l"/>
            <a:r>
              <a:rPr lang="it-IT" sz="3000" dirty="0"/>
              <a:t>TE</a:t>
            </a:r>
            <a:r>
              <a:rPr lang="it-IT" sz="3000" b="0" i="0" u="none" strike="noStrike" baseline="0" dirty="0"/>
              <a:t> AMO &gt; </a:t>
            </a:r>
            <a:r>
              <a:rPr lang="it-IT" sz="3000" b="0" i="1" u="none" strike="noStrike" baseline="0" dirty="0"/>
              <a:t>te amo </a:t>
            </a:r>
            <a:r>
              <a:rPr lang="it-IT" sz="3000" b="0" i="0" u="none" strike="noStrike" baseline="0" dirty="0"/>
              <a:t>&gt; </a:t>
            </a:r>
            <a:r>
              <a:rPr lang="it-IT" sz="3000" b="0" i="1" u="none" strike="noStrike" baseline="0" dirty="0"/>
              <a:t>ti amo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16058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55369" y="520235"/>
            <a:ext cx="1128228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3000" b="0" i="0" u="none" strike="noStrike" baseline="0" dirty="0"/>
              <a:t>Anche in Toscana ci sono molti casi in cui </a:t>
            </a:r>
            <a:r>
              <a:rPr lang="it-IT" sz="3000" b="1" i="0" u="none" strike="noStrike" baseline="0" dirty="0"/>
              <a:t>la </a:t>
            </a:r>
            <a:r>
              <a:rPr lang="it-IT" sz="3000" b="1" i="1" u="none" strike="noStrike" baseline="0" dirty="0"/>
              <a:t>e </a:t>
            </a:r>
            <a:r>
              <a:rPr lang="it-IT" sz="3000" b="1" u="none" strike="noStrike" baseline="0" dirty="0"/>
              <a:t>protonica resta intatta</a:t>
            </a:r>
            <a:r>
              <a:rPr lang="it-IT" sz="3000" b="0" u="none" strike="noStrike" baseline="0" dirty="0"/>
              <a:t>:</a:t>
            </a:r>
          </a:p>
          <a:p>
            <a:pPr algn="l"/>
            <a:endParaRPr lang="it-IT" sz="3000" b="0" u="none" strike="noStrike" baseline="0" dirty="0"/>
          </a:p>
          <a:p>
            <a:pPr marL="514350" indent="-514350" algn="l">
              <a:buAutoNum type="arabicParenR"/>
            </a:pPr>
            <a:r>
              <a:rPr lang="it-IT" sz="3000" dirty="0"/>
              <a:t>Nei</a:t>
            </a:r>
            <a:r>
              <a:rPr lang="it-IT" sz="3000" b="1" dirty="0"/>
              <a:t> latinismi</a:t>
            </a:r>
            <a:r>
              <a:rPr lang="it-IT" sz="3000" dirty="0"/>
              <a:t>: SERENUM &gt; sereno DELIRARE &gt; delirare</a:t>
            </a:r>
          </a:p>
          <a:p>
            <a:pPr marL="514350" indent="-514350" algn="l">
              <a:buAutoNum type="arabicParenR"/>
            </a:pPr>
            <a:endParaRPr lang="it-IT" sz="2000" dirty="0"/>
          </a:p>
          <a:p>
            <a:pPr marL="514350" indent="-514350" algn="l">
              <a:buAutoNum type="arabicParenR"/>
            </a:pPr>
            <a:r>
              <a:rPr lang="it-IT" sz="3000" dirty="0"/>
              <a:t>Alcune parole sono state </a:t>
            </a:r>
            <a:r>
              <a:rPr lang="it-IT" sz="3000" b="1" dirty="0"/>
              <a:t>rilatinizzate</a:t>
            </a:r>
            <a:r>
              <a:rPr lang="it-IT" sz="3000" dirty="0"/>
              <a:t> in epoca rinascimentale:</a:t>
            </a:r>
          </a:p>
          <a:p>
            <a:pPr algn="l"/>
            <a:r>
              <a:rPr lang="it-IT" sz="3000" dirty="0"/>
              <a:t>      FELICE &gt; </a:t>
            </a:r>
            <a:r>
              <a:rPr lang="it-IT" sz="3000" i="1" dirty="0" err="1"/>
              <a:t>filice</a:t>
            </a:r>
            <a:r>
              <a:rPr lang="it-IT" sz="3000" i="1" dirty="0"/>
              <a:t> </a:t>
            </a:r>
            <a:r>
              <a:rPr lang="it-IT" sz="3000" dirty="0"/>
              <a:t>ma successivamente </a:t>
            </a:r>
            <a:r>
              <a:rPr lang="it-IT" sz="3000" i="1" dirty="0"/>
              <a:t>felice</a:t>
            </a:r>
          </a:p>
          <a:p>
            <a:pPr algn="l"/>
            <a:r>
              <a:rPr lang="it-IT" sz="3000" i="1" dirty="0"/>
              <a:t>      </a:t>
            </a:r>
            <a:r>
              <a:rPr lang="it-IT" sz="3000" dirty="0"/>
              <a:t>DELICATUM &gt; </a:t>
            </a:r>
            <a:r>
              <a:rPr lang="it-IT" sz="3000" i="1" dirty="0" err="1"/>
              <a:t>dilicato</a:t>
            </a:r>
            <a:r>
              <a:rPr lang="it-IT" sz="3000" dirty="0"/>
              <a:t> ma successivamente </a:t>
            </a:r>
            <a:r>
              <a:rPr lang="it-IT" sz="3000" i="1" dirty="0"/>
              <a:t>delicato</a:t>
            </a:r>
          </a:p>
          <a:p>
            <a:pPr algn="l"/>
            <a:endParaRPr lang="it-IT" sz="2000" i="1" dirty="0"/>
          </a:p>
          <a:p>
            <a:pPr algn="l"/>
            <a:r>
              <a:rPr lang="it-IT" sz="3000" dirty="0"/>
              <a:t>3) </a:t>
            </a:r>
            <a:r>
              <a:rPr lang="it-IT" sz="3000" b="1" dirty="0"/>
              <a:t>Analogia</a:t>
            </a:r>
            <a:r>
              <a:rPr lang="it-IT" sz="3000" dirty="0"/>
              <a:t> con altre forme corradicali:</a:t>
            </a:r>
          </a:p>
          <a:p>
            <a:pPr algn="l"/>
            <a:r>
              <a:rPr lang="it-IT" sz="3000" dirty="0"/>
              <a:t>     CIRCABAT &gt; cercava e non </a:t>
            </a:r>
            <a:r>
              <a:rPr lang="it-IT" sz="3000" i="1" dirty="0" err="1"/>
              <a:t>circava</a:t>
            </a:r>
            <a:r>
              <a:rPr lang="it-IT" sz="3000" i="1" dirty="0"/>
              <a:t> </a:t>
            </a:r>
            <a:r>
              <a:rPr lang="it-IT" sz="3000" dirty="0"/>
              <a:t>per influsso di </a:t>
            </a:r>
            <a:r>
              <a:rPr lang="it-IT" sz="3000" i="1" dirty="0"/>
              <a:t>cerca</a:t>
            </a:r>
            <a:r>
              <a:rPr lang="it-IT" sz="3000" dirty="0"/>
              <a:t> (&lt; CĬRCAT)</a:t>
            </a:r>
          </a:p>
          <a:p>
            <a:pPr algn="l"/>
            <a:r>
              <a:rPr lang="it-IT" sz="3000" dirty="0"/>
              <a:t>     VIDEBAT &gt; vedeva e non </a:t>
            </a:r>
            <a:r>
              <a:rPr lang="it-IT" sz="3000" i="1" dirty="0" err="1"/>
              <a:t>videva</a:t>
            </a:r>
            <a:r>
              <a:rPr lang="it-IT" sz="3000" dirty="0"/>
              <a:t> per influsso di </a:t>
            </a:r>
            <a:r>
              <a:rPr lang="it-IT" sz="3000" i="1" dirty="0"/>
              <a:t>vede </a:t>
            </a:r>
            <a:r>
              <a:rPr lang="it-IT" sz="3000" dirty="0"/>
              <a:t>(&lt; VĬDET)</a:t>
            </a:r>
          </a:p>
          <a:p>
            <a:pPr algn="l"/>
            <a:endParaRPr lang="it-IT" sz="2000" dirty="0"/>
          </a:p>
          <a:p>
            <a:pPr algn="l"/>
            <a:r>
              <a:rPr lang="it-IT" sz="3000" dirty="0"/>
              <a:t>4) I </a:t>
            </a:r>
            <a:r>
              <a:rPr lang="it-IT" sz="3000" b="1" dirty="0"/>
              <a:t>forestierismi</a:t>
            </a:r>
            <a:r>
              <a:rPr lang="it-IT" sz="3000" dirty="0"/>
              <a:t> entrati dal Cinquecento in poi: </a:t>
            </a:r>
          </a:p>
          <a:p>
            <a:pPr algn="l"/>
            <a:r>
              <a:rPr lang="it-IT" sz="3000" i="1" dirty="0"/>
              <a:t>      regalo </a:t>
            </a:r>
            <a:r>
              <a:rPr lang="it-IT" sz="3000" dirty="0"/>
              <a:t>(dallo spagnolo), </a:t>
            </a:r>
            <a:r>
              <a:rPr lang="it-IT" sz="3000" i="1" dirty="0"/>
              <a:t>petardo </a:t>
            </a:r>
            <a:r>
              <a:rPr lang="it-IT" sz="3000" dirty="0"/>
              <a:t>(dal francese)</a:t>
            </a:r>
          </a:p>
        </p:txBody>
      </p:sp>
    </p:spTree>
    <p:extLst>
      <p:ext uri="{BB962C8B-B14F-4D97-AF65-F5344CB8AC3E}">
        <p14:creationId xmlns:p14="http://schemas.microsoft.com/office/powerpoint/2010/main" val="416381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65760" y="1575303"/>
            <a:ext cx="112822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/>
              <a:t>Venezia</a:t>
            </a:r>
            <a:r>
              <a:rPr lang="it-IT" sz="2800" dirty="0"/>
              <a:t>: E lo </a:t>
            </a:r>
            <a:r>
              <a:rPr lang="it-IT" sz="2800" dirty="0" err="1"/>
              <a:t>rixo</a:t>
            </a:r>
            <a:r>
              <a:rPr lang="it-IT" sz="2800" dirty="0"/>
              <a:t> è de </a:t>
            </a:r>
            <a:r>
              <a:rPr lang="it-IT" sz="2800" b="1" dirty="0" err="1"/>
              <a:t>menore</a:t>
            </a:r>
            <a:r>
              <a:rPr lang="it-IT" sz="2800" dirty="0"/>
              <a:t> nutrimento cha </a:t>
            </a:r>
            <a:r>
              <a:rPr lang="it-IT" sz="2800" b="1" dirty="0" err="1"/>
              <a:t>el</a:t>
            </a:r>
            <a:r>
              <a:rPr lang="it-IT" sz="2800" dirty="0"/>
              <a:t> formento. E </a:t>
            </a:r>
            <a:r>
              <a:rPr lang="it-IT" sz="2800" dirty="0" err="1"/>
              <a:t>alguna</a:t>
            </a:r>
            <a:r>
              <a:rPr lang="it-IT" sz="2800" dirty="0"/>
              <a:t> </a:t>
            </a:r>
            <a:r>
              <a:rPr lang="it-IT" sz="2800" dirty="0" err="1"/>
              <a:t>fià</a:t>
            </a:r>
            <a:r>
              <a:rPr lang="it-IT" sz="2800" dirty="0"/>
              <a:t> li sani ha </a:t>
            </a:r>
            <a:r>
              <a:rPr lang="it-IT" sz="2800" b="1" dirty="0" err="1"/>
              <a:t>besogno</a:t>
            </a:r>
            <a:r>
              <a:rPr lang="it-IT" sz="2800" dirty="0"/>
              <a:t> </a:t>
            </a:r>
            <a:r>
              <a:rPr lang="it-IT" sz="2800" b="1" dirty="0"/>
              <a:t>de</a:t>
            </a:r>
            <a:r>
              <a:rPr lang="it-IT" sz="2800" dirty="0"/>
              <a:t> magnarne coto (</a:t>
            </a:r>
            <a:r>
              <a:rPr lang="it-IT" sz="2800" i="1" dirty="0"/>
              <a:t>Volgarizzamento del </a:t>
            </a:r>
            <a:r>
              <a:rPr lang="it-IT" sz="2800" i="1" dirty="0" err="1"/>
              <a:t>Serapiom</a:t>
            </a:r>
            <a:r>
              <a:rPr lang="it-IT" sz="2800" i="1" dirty="0"/>
              <a:t>, </a:t>
            </a:r>
            <a:r>
              <a:rPr lang="it-IT" sz="2800" dirty="0"/>
              <a:t>1390)</a:t>
            </a:r>
            <a:r>
              <a:rPr lang="it-IT" sz="2800" b="0" i="0" u="none" strike="noStrike" baseline="0" dirty="0"/>
              <a:t> </a:t>
            </a:r>
            <a:endParaRPr lang="it-IT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98806" y="506437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Esempi di testi medievali non toscani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222AE16-B586-882F-0D0E-DCBEA36D0A02}"/>
              </a:ext>
            </a:extLst>
          </p:cNvPr>
          <p:cNvSpPr txBox="1"/>
          <p:nvPr/>
        </p:nvSpPr>
        <p:spPr>
          <a:xfrm>
            <a:off x="365759" y="2869760"/>
            <a:ext cx="111473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1" dirty="0"/>
              <a:t>Bologna: </a:t>
            </a:r>
            <a:r>
              <a:rPr lang="it-IT" sz="2800" dirty="0"/>
              <a:t>David </a:t>
            </a:r>
            <a:r>
              <a:rPr lang="it-IT" sz="2800" dirty="0" err="1"/>
              <a:t>dise</a:t>
            </a:r>
            <a:r>
              <a:rPr lang="it-IT" sz="2800" dirty="0"/>
              <a:t>: «Lo </a:t>
            </a:r>
            <a:r>
              <a:rPr lang="it-IT" sz="2800" dirty="0" err="1"/>
              <a:t>començamento</a:t>
            </a:r>
            <a:r>
              <a:rPr lang="it-IT" sz="2800" dirty="0"/>
              <a:t> de la </a:t>
            </a:r>
            <a:r>
              <a:rPr lang="it-IT" sz="2800" dirty="0" err="1"/>
              <a:t>sapientia</a:t>
            </a:r>
            <a:r>
              <a:rPr lang="it-IT" sz="2800" dirty="0"/>
              <a:t> sì è lo </a:t>
            </a:r>
            <a:r>
              <a:rPr lang="it-IT" sz="2800" b="1" dirty="0" err="1"/>
              <a:t>temore</a:t>
            </a:r>
            <a:r>
              <a:rPr lang="it-IT" sz="2800" dirty="0"/>
              <a:t> </a:t>
            </a:r>
            <a:r>
              <a:rPr lang="it-IT" sz="2800" b="1" dirty="0"/>
              <a:t>de</a:t>
            </a:r>
            <a:r>
              <a:rPr lang="it-IT" sz="2800" dirty="0"/>
              <a:t> Deo» (</a:t>
            </a:r>
            <a:r>
              <a:rPr lang="it-IT" sz="2800" i="1" dirty="0"/>
              <a:t>Fiore di virtù</a:t>
            </a:r>
            <a:r>
              <a:rPr lang="it-IT" sz="2800" dirty="0"/>
              <a:t>, 1313/23)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1A83CFB-829A-7E97-8D59-066AD24BEE5B}"/>
              </a:ext>
            </a:extLst>
          </p:cNvPr>
          <p:cNvSpPr txBox="1"/>
          <p:nvPr/>
        </p:nvSpPr>
        <p:spPr>
          <a:xfrm>
            <a:off x="365759" y="4164218"/>
            <a:ext cx="111473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1" dirty="0"/>
              <a:t>Perugia</a:t>
            </a:r>
            <a:r>
              <a:rPr lang="it-IT" sz="2800" dirty="0"/>
              <a:t>: E niuno </a:t>
            </a:r>
            <a:r>
              <a:rPr lang="it-IT" sz="2800" b="1" dirty="0" err="1"/>
              <a:t>menore</a:t>
            </a:r>
            <a:r>
              <a:rPr lang="it-IT" sz="2800" dirty="0"/>
              <a:t> </a:t>
            </a:r>
            <a:r>
              <a:rPr lang="it-IT" sz="2800" b="1" dirty="0"/>
              <a:t>de</a:t>
            </a:r>
            <a:r>
              <a:rPr lang="it-IT" sz="2800" dirty="0"/>
              <a:t> </a:t>
            </a:r>
            <a:r>
              <a:rPr lang="it-IT" sz="2800" dirty="0" err="1"/>
              <a:t>diciocto</a:t>
            </a:r>
            <a:r>
              <a:rPr lang="it-IT" sz="2800" dirty="0"/>
              <a:t> </a:t>
            </a:r>
            <a:r>
              <a:rPr lang="it-IT" sz="2800" dirty="0" err="1"/>
              <a:t>angne</a:t>
            </a:r>
            <a:r>
              <a:rPr lang="it-IT" sz="2800" dirty="0"/>
              <a:t> possa </a:t>
            </a:r>
            <a:r>
              <a:rPr lang="it-IT" sz="2800" dirty="0" err="1"/>
              <a:t>overo</a:t>
            </a:r>
            <a:r>
              <a:rPr lang="it-IT" sz="2800" dirty="0"/>
              <a:t> </a:t>
            </a:r>
            <a:r>
              <a:rPr lang="it-IT" sz="2800" dirty="0" err="1"/>
              <a:t>degga</a:t>
            </a:r>
            <a:r>
              <a:rPr lang="it-IT" sz="2800" dirty="0"/>
              <a:t> da </a:t>
            </a:r>
            <a:r>
              <a:rPr lang="it-IT" sz="2800" dirty="0" err="1"/>
              <a:t>mò</a:t>
            </a:r>
            <a:r>
              <a:rPr lang="it-IT" sz="2800" dirty="0"/>
              <a:t> </a:t>
            </a:r>
            <a:r>
              <a:rPr lang="it-IT" sz="2800" b="1" dirty="0" err="1"/>
              <a:t>ennante</a:t>
            </a:r>
            <a:r>
              <a:rPr lang="it-IT" sz="2800" dirty="0"/>
              <a:t> essere, né essere </a:t>
            </a:r>
            <a:r>
              <a:rPr lang="it-IT" sz="2800" dirty="0" err="1"/>
              <a:t>electo</a:t>
            </a:r>
            <a:r>
              <a:rPr lang="it-IT" sz="2800" dirty="0"/>
              <a:t> d'alcuno  (</a:t>
            </a:r>
            <a:r>
              <a:rPr lang="it-IT" sz="2800" i="1" dirty="0"/>
              <a:t>Statuti perugini</a:t>
            </a:r>
            <a:r>
              <a:rPr lang="it-IT" sz="2800" dirty="0"/>
              <a:t>, 1342)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8C2EB6-C105-50C4-B931-C670F9D73325}"/>
              </a:ext>
            </a:extLst>
          </p:cNvPr>
          <p:cNvSpPr txBox="1"/>
          <p:nvPr/>
        </p:nvSpPr>
        <p:spPr>
          <a:xfrm>
            <a:off x="365759" y="5540861"/>
            <a:ext cx="114955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1" dirty="0"/>
              <a:t>Abruzzo</a:t>
            </a:r>
            <a:r>
              <a:rPr lang="it-IT" sz="2800" dirty="0"/>
              <a:t>: </a:t>
            </a:r>
            <a:r>
              <a:rPr lang="it-IT" sz="2800" b="1" dirty="0" err="1"/>
              <a:t>el</a:t>
            </a:r>
            <a:r>
              <a:rPr lang="it-IT" sz="2800" dirty="0"/>
              <a:t> beato </a:t>
            </a:r>
            <a:r>
              <a:rPr lang="it-IT" sz="2800" dirty="0" err="1"/>
              <a:t>Stephano</a:t>
            </a:r>
            <a:r>
              <a:rPr lang="it-IT" sz="2800" dirty="0"/>
              <a:t> primo martire fo lapidato a dì XXVI del mese </a:t>
            </a:r>
            <a:r>
              <a:rPr lang="it-IT" sz="2800" b="1" dirty="0"/>
              <a:t>de</a:t>
            </a:r>
            <a:r>
              <a:rPr lang="it-IT" sz="2800" dirty="0"/>
              <a:t> </a:t>
            </a:r>
            <a:r>
              <a:rPr lang="it-IT" sz="2800" b="1" dirty="0" err="1"/>
              <a:t>decembro</a:t>
            </a:r>
            <a:r>
              <a:rPr lang="it-IT" sz="2800" dirty="0"/>
              <a:t> nella </a:t>
            </a:r>
            <a:r>
              <a:rPr lang="it-IT" sz="2800" dirty="0" err="1"/>
              <a:t>cità</a:t>
            </a:r>
            <a:r>
              <a:rPr lang="it-IT" sz="2800" dirty="0"/>
              <a:t> </a:t>
            </a:r>
            <a:r>
              <a:rPr lang="it-IT" sz="2800" b="1" dirty="0"/>
              <a:t>de</a:t>
            </a:r>
            <a:r>
              <a:rPr lang="it-IT" sz="2800" dirty="0"/>
              <a:t> </a:t>
            </a:r>
            <a:r>
              <a:rPr lang="it-IT" sz="2800" dirty="0" err="1"/>
              <a:t>Ierusalem</a:t>
            </a:r>
            <a:r>
              <a:rPr lang="it-IT" sz="2800" dirty="0"/>
              <a:t> (</a:t>
            </a:r>
            <a:r>
              <a:rPr lang="it-IT" sz="2800" i="1" dirty="0"/>
              <a:t>Cronaca volgare </a:t>
            </a:r>
            <a:r>
              <a:rPr lang="it-IT" sz="2800" i="1" dirty="0" err="1"/>
              <a:t>isidoriana</a:t>
            </a:r>
            <a:r>
              <a:rPr lang="it-IT" sz="2800" dirty="0"/>
              <a:t>, fine XIV sec.)</a:t>
            </a:r>
          </a:p>
        </p:txBody>
      </p:sp>
    </p:spTree>
    <p:extLst>
      <p:ext uri="{BB962C8B-B14F-4D97-AF65-F5344CB8AC3E}">
        <p14:creationId xmlns:p14="http://schemas.microsoft.com/office/powerpoint/2010/main" val="69761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37621" y="1103543"/>
            <a:ext cx="112822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0" i="0" u="none" strike="noStrike" baseline="0" dirty="0"/>
              <a:t>La </a:t>
            </a:r>
            <a:r>
              <a:rPr lang="it-IT" sz="3000" b="0" i="1" u="none" strike="noStrike" baseline="0" dirty="0"/>
              <a:t>e </a:t>
            </a:r>
            <a:r>
              <a:rPr lang="it-IT" sz="3000" b="0" i="0" u="none" strike="noStrike" baseline="0" dirty="0" err="1"/>
              <a:t>e</a:t>
            </a:r>
            <a:r>
              <a:rPr lang="it-IT" sz="3000" b="0" i="0" u="none" strike="noStrike" baseline="0" dirty="0"/>
              <a:t> la </a:t>
            </a:r>
            <a:r>
              <a:rPr lang="it-IT" sz="3000" b="0" i="1" u="none" strike="noStrike" baseline="0" dirty="0"/>
              <a:t>i</a:t>
            </a:r>
            <a:r>
              <a:rPr lang="it-IT" sz="3000" b="0" i="0" u="none" strike="noStrike" baseline="0" dirty="0"/>
              <a:t>, quando nella parola è presente un suono labiale (/p/, /b/, /m/, /f/, /v/) o labiovelare (/</a:t>
            </a:r>
            <a:r>
              <a:rPr lang="it-IT" sz="3000" b="0" i="0" u="none" strike="noStrike" baseline="0" dirty="0" err="1"/>
              <a:t>kw</a:t>
            </a:r>
            <a:r>
              <a:rPr lang="it-IT" sz="3000" b="0" i="0" u="none" strike="noStrike" baseline="0" dirty="0"/>
              <a:t>/ e /</a:t>
            </a:r>
            <a:r>
              <a:rPr lang="it-IT" sz="3000" b="0" i="0" u="none" strike="noStrike" baseline="0" dirty="0" err="1"/>
              <a:t>gw</a:t>
            </a:r>
            <a:r>
              <a:rPr lang="it-IT" sz="3000" b="0" i="0" u="none" strike="noStrike" baseline="0" dirty="0"/>
              <a:t>/), tendono a trasformarsi nelle vocali velari </a:t>
            </a:r>
            <a:r>
              <a:rPr lang="it-IT" sz="3000" b="0" i="1" u="none" strike="noStrike" baseline="0" dirty="0"/>
              <a:t>o </a:t>
            </a:r>
            <a:r>
              <a:rPr lang="it-IT" sz="3000" b="0" i="0" u="none" strike="noStrike" baseline="0" dirty="0"/>
              <a:t>e </a:t>
            </a:r>
            <a:r>
              <a:rPr lang="it-IT" sz="3000" b="0" i="1" u="none" strike="noStrike" baseline="0" dirty="0"/>
              <a:t>u</a:t>
            </a:r>
            <a:r>
              <a:rPr lang="it-IT" sz="3000" dirty="0"/>
              <a:t>.</a:t>
            </a:r>
            <a:endParaRPr lang="it-IT" sz="3000" b="0" i="0" u="none" strike="noStrike" baseline="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98806" y="506437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Labializzazione della vocale protonica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0607A98-0521-66E2-C145-8F65AB103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118" y="2760846"/>
            <a:ext cx="4732430" cy="34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put penna 9">
                <a:extLst>
                  <a:ext uri="{FF2B5EF4-FFF2-40B4-BE49-F238E27FC236}">
                    <a16:creationId xmlns:a16="http://schemas.microsoft.com/office/drawing/2014/main" id="{F86CE1CD-2D1E-4BEF-1612-788409645B60}"/>
                  </a:ext>
                </a:extLst>
              </p14:cNvPr>
              <p14:cNvContentPartPr/>
              <p14:nvPr/>
            </p14:nvContentPartPr>
            <p14:xfrm>
              <a:off x="7143038" y="3136418"/>
              <a:ext cx="3050640" cy="84960"/>
            </p14:xfrm>
          </p:contentPart>
        </mc:Choice>
        <mc:Fallback xmlns="">
          <p:pic>
            <p:nvPicPr>
              <p:cNvPr id="10" name="Input penna 9">
                <a:extLst>
                  <a:ext uri="{FF2B5EF4-FFF2-40B4-BE49-F238E27FC236}">
                    <a16:creationId xmlns:a16="http://schemas.microsoft.com/office/drawing/2014/main" id="{F86CE1CD-2D1E-4BEF-1612-788409645B6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07034" y="3100418"/>
                <a:ext cx="3122288" cy="1566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uppo 36">
            <a:extLst>
              <a:ext uri="{FF2B5EF4-FFF2-40B4-BE49-F238E27FC236}">
                <a16:creationId xmlns:a16="http://schemas.microsoft.com/office/drawing/2014/main" id="{51EECCC0-0943-3A0A-3ADA-7BB56545274D}"/>
              </a:ext>
            </a:extLst>
          </p:cNvPr>
          <p:cNvGrpSpPr/>
          <p:nvPr/>
        </p:nvGrpSpPr>
        <p:grpSpPr>
          <a:xfrm>
            <a:off x="7531838" y="4162025"/>
            <a:ext cx="2899440" cy="86760"/>
            <a:chOff x="7605998" y="4155038"/>
            <a:chExt cx="2899440" cy="8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put penna 25">
                  <a:extLst>
                    <a:ext uri="{FF2B5EF4-FFF2-40B4-BE49-F238E27FC236}">
                      <a16:creationId xmlns:a16="http://schemas.microsoft.com/office/drawing/2014/main" id="{76D6C04C-319B-96E9-C270-6224EFF9FAED}"/>
                    </a:ext>
                  </a:extLst>
                </p14:cNvPr>
                <p14:cNvContentPartPr/>
                <p14:nvPr/>
              </p14:nvContentPartPr>
              <p14:xfrm>
                <a:off x="7637318" y="4176998"/>
                <a:ext cx="360" cy="360"/>
              </p14:xfrm>
            </p:contentPart>
          </mc:Choice>
          <mc:Fallback xmlns="">
            <p:pic>
              <p:nvPicPr>
                <p:cNvPr id="26" name="Input penna 25">
                  <a:extLst>
                    <a:ext uri="{FF2B5EF4-FFF2-40B4-BE49-F238E27FC236}">
                      <a16:creationId xmlns:a16="http://schemas.microsoft.com/office/drawing/2014/main" id="{76D6C04C-319B-96E9-C270-6224EFF9FAE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601678" y="4140998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33CE256D-139C-42FB-D242-53D475E87C56}"/>
                    </a:ext>
                  </a:extLst>
                </p14:cNvPr>
                <p14:cNvContentPartPr/>
                <p14:nvPr/>
              </p14:nvContentPartPr>
              <p14:xfrm>
                <a:off x="7637318" y="4176998"/>
                <a:ext cx="360" cy="36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33CE256D-139C-42FB-D242-53D475E87C5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601678" y="4140998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8" name="Input penna 27">
                  <a:extLst>
                    <a:ext uri="{FF2B5EF4-FFF2-40B4-BE49-F238E27FC236}">
                      <a16:creationId xmlns:a16="http://schemas.microsoft.com/office/drawing/2014/main" id="{EB3026D7-FF92-D466-58B9-66E47CFF4AF2}"/>
                    </a:ext>
                  </a:extLst>
                </p14:cNvPr>
                <p14:cNvContentPartPr/>
                <p14:nvPr/>
              </p14:nvContentPartPr>
              <p14:xfrm>
                <a:off x="7637318" y="4176998"/>
                <a:ext cx="360" cy="360"/>
              </p14:xfrm>
            </p:contentPart>
          </mc:Choice>
          <mc:Fallback xmlns="">
            <p:pic>
              <p:nvPicPr>
                <p:cNvPr id="28" name="Input penna 27">
                  <a:extLst>
                    <a:ext uri="{FF2B5EF4-FFF2-40B4-BE49-F238E27FC236}">
                      <a16:creationId xmlns:a16="http://schemas.microsoft.com/office/drawing/2014/main" id="{EB3026D7-FF92-D466-58B9-66E47CFF4AF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601678" y="4140998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6" name="Input penna 35">
                  <a:extLst>
                    <a:ext uri="{FF2B5EF4-FFF2-40B4-BE49-F238E27FC236}">
                      <a16:creationId xmlns:a16="http://schemas.microsoft.com/office/drawing/2014/main" id="{A38E4736-A232-67D2-3E55-95ACB867F0AB}"/>
                    </a:ext>
                  </a:extLst>
                </p14:cNvPr>
                <p14:cNvContentPartPr/>
                <p14:nvPr/>
              </p14:nvContentPartPr>
              <p14:xfrm>
                <a:off x="7605998" y="4155038"/>
                <a:ext cx="2899440" cy="86760"/>
              </p14:xfrm>
            </p:contentPart>
          </mc:Choice>
          <mc:Fallback xmlns="">
            <p:pic>
              <p:nvPicPr>
                <p:cNvPr id="36" name="Input penna 35">
                  <a:extLst>
                    <a:ext uri="{FF2B5EF4-FFF2-40B4-BE49-F238E27FC236}">
                      <a16:creationId xmlns:a16="http://schemas.microsoft.com/office/drawing/2014/main" id="{A38E4736-A232-67D2-3E55-95ACB867F0A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69998" y="4119038"/>
                  <a:ext cx="2971080" cy="158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88477D65-B894-D630-E841-6368D9B4AF53}"/>
              </a:ext>
            </a:extLst>
          </p:cNvPr>
          <p:cNvGrpSpPr/>
          <p:nvPr/>
        </p:nvGrpSpPr>
        <p:grpSpPr>
          <a:xfrm>
            <a:off x="10264958" y="4062518"/>
            <a:ext cx="219240" cy="197640"/>
            <a:chOff x="10264958" y="4062518"/>
            <a:chExt cx="219240" cy="19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9" name="Input penna 38">
                  <a:extLst>
                    <a:ext uri="{FF2B5EF4-FFF2-40B4-BE49-F238E27FC236}">
                      <a16:creationId xmlns:a16="http://schemas.microsoft.com/office/drawing/2014/main" id="{AA28ABBF-4F93-6B2E-ECD8-228713ED5A74}"/>
                    </a:ext>
                  </a:extLst>
                </p14:cNvPr>
                <p14:cNvContentPartPr/>
                <p14:nvPr/>
              </p14:nvContentPartPr>
              <p14:xfrm>
                <a:off x="10390958" y="4172318"/>
                <a:ext cx="80640" cy="87840"/>
              </p14:xfrm>
            </p:contentPart>
          </mc:Choice>
          <mc:Fallback xmlns="">
            <p:pic>
              <p:nvPicPr>
                <p:cNvPr id="39" name="Input penna 38">
                  <a:extLst>
                    <a:ext uri="{FF2B5EF4-FFF2-40B4-BE49-F238E27FC236}">
                      <a16:creationId xmlns:a16="http://schemas.microsoft.com/office/drawing/2014/main" id="{AA28ABBF-4F93-6B2E-ECD8-228713ED5A7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0354958" y="4136678"/>
                  <a:ext cx="15228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0" name="Input penna 39">
                  <a:extLst>
                    <a:ext uri="{FF2B5EF4-FFF2-40B4-BE49-F238E27FC236}">
                      <a16:creationId xmlns:a16="http://schemas.microsoft.com/office/drawing/2014/main" id="{B4DACFA1-BA06-F5B2-DA7B-716FC9F984DA}"/>
                    </a:ext>
                  </a:extLst>
                </p14:cNvPr>
                <p14:cNvContentPartPr/>
                <p14:nvPr/>
              </p14:nvContentPartPr>
              <p14:xfrm>
                <a:off x="10264958" y="4062518"/>
                <a:ext cx="219240" cy="73080"/>
              </p14:xfrm>
            </p:contentPart>
          </mc:Choice>
          <mc:Fallback xmlns="">
            <p:pic>
              <p:nvPicPr>
                <p:cNvPr id="40" name="Input penna 39">
                  <a:extLst>
                    <a:ext uri="{FF2B5EF4-FFF2-40B4-BE49-F238E27FC236}">
                      <a16:creationId xmlns:a16="http://schemas.microsoft.com/office/drawing/2014/main" id="{B4DACFA1-BA06-F5B2-DA7B-716FC9F984DA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0229318" y="4026878"/>
                  <a:ext cx="290880" cy="144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2" name="Input penna 41">
                <a:extLst>
                  <a:ext uri="{FF2B5EF4-FFF2-40B4-BE49-F238E27FC236}">
                    <a16:creationId xmlns:a16="http://schemas.microsoft.com/office/drawing/2014/main" id="{3885827F-9956-2F96-92BE-31BA5692780B}"/>
                  </a:ext>
                </a:extLst>
              </p14:cNvPr>
              <p14:cNvContentPartPr/>
              <p14:nvPr/>
            </p14:nvContentPartPr>
            <p14:xfrm>
              <a:off x="10349198" y="4291478"/>
              <a:ext cx="360" cy="360"/>
            </p14:xfrm>
          </p:contentPart>
        </mc:Choice>
        <mc:Fallback xmlns="">
          <p:pic>
            <p:nvPicPr>
              <p:cNvPr id="42" name="Input penna 41">
                <a:extLst>
                  <a:ext uri="{FF2B5EF4-FFF2-40B4-BE49-F238E27FC236}">
                    <a16:creationId xmlns:a16="http://schemas.microsoft.com/office/drawing/2014/main" id="{3885827F-9956-2F96-92BE-31BA5692780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13198" y="4255478"/>
                <a:ext cx="72000" cy="7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4" name="Gruppo 43">
            <a:extLst>
              <a:ext uri="{FF2B5EF4-FFF2-40B4-BE49-F238E27FC236}">
                <a16:creationId xmlns:a16="http://schemas.microsoft.com/office/drawing/2014/main" id="{0653E29B-3CA8-A997-C59E-A54BF320CCB3}"/>
              </a:ext>
            </a:extLst>
          </p:cNvPr>
          <p:cNvGrpSpPr/>
          <p:nvPr/>
        </p:nvGrpSpPr>
        <p:grpSpPr>
          <a:xfrm>
            <a:off x="9934478" y="3104558"/>
            <a:ext cx="259560" cy="241560"/>
            <a:chOff x="9934478" y="3104558"/>
            <a:chExt cx="259560" cy="241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67D58461-138B-6D7F-76C5-170829D10026}"/>
                    </a:ext>
                  </a:extLst>
                </p14:cNvPr>
                <p14:cNvContentPartPr/>
                <p14:nvPr/>
              </p14:nvContentPartPr>
              <p14:xfrm>
                <a:off x="9942398" y="3283478"/>
                <a:ext cx="189000" cy="6264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67D58461-138B-6D7F-76C5-170829D1002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906758" y="3247838"/>
                  <a:ext cx="26064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AC28F2A5-499C-3520-9A04-9520667FC099}"/>
                    </a:ext>
                  </a:extLst>
                </p14:cNvPr>
                <p14:cNvContentPartPr/>
                <p14:nvPr/>
              </p14:nvContentPartPr>
              <p14:xfrm>
                <a:off x="9934478" y="3104558"/>
                <a:ext cx="196920" cy="12708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AC28F2A5-499C-3520-9A04-9520667FC09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898838" y="3068918"/>
                  <a:ext cx="26856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put penna 42">
                  <a:extLst>
                    <a:ext uri="{FF2B5EF4-FFF2-40B4-BE49-F238E27FC236}">
                      <a16:creationId xmlns:a16="http://schemas.microsoft.com/office/drawing/2014/main" id="{6C960B91-F123-DEAC-6A26-FCA1D2C01687}"/>
                    </a:ext>
                  </a:extLst>
                </p14:cNvPr>
                <p14:cNvContentPartPr/>
                <p14:nvPr/>
              </p14:nvContentPartPr>
              <p14:xfrm>
                <a:off x="10193678" y="3231638"/>
                <a:ext cx="360" cy="360"/>
              </p14:xfrm>
            </p:contentPart>
          </mc:Choice>
          <mc:Fallback xmlns="">
            <p:pic>
              <p:nvPicPr>
                <p:cNvPr id="43" name="Input penna 42">
                  <a:extLst>
                    <a:ext uri="{FF2B5EF4-FFF2-40B4-BE49-F238E27FC236}">
                      <a16:creationId xmlns:a16="http://schemas.microsoft.com/office/drawing/2014/main" id="{6C960B91-F123-DEAC-6A26-FCA1D2C0168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157678" y="3195638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8" name="Immagine 47">
            <a:extLst>
              <a:ext uri="{FF2B5EF4-FFF2-40B4-BE49-F238E27FC236}">
                <a16:creationId xmlns:a16="http://schemas.microsoft.com/office/drawing/2014/main" id="{A827DF6E-6C57-86C9-F690-52E0E298F21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27541" y="3421088"/>
            <a:ext cx="6653374" cy="184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01245" y="3152001"/>
            <a:ext cx="109024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dirty="0"/>
              <a:t>Inversioni</a:t>
            </a:r>
            <a:r>
              <a:rPr lang="it-IT" sz="3000" dirty="0"/>
              <a:t> degli elementi: </a:t>
            </a:r>
            <a:r>
              <a:rPr lang="it-IT" sz="3000" i="1" dirty="0"/>
              <a:t>veduto </a:t>
            </a:r>
            <a:r>
              <a:rPr lang="it-IT" sz="3000" i="1" dirty="0" err="1"/>
              <a:t>avea</a:t>
            </a:r>
            <a:r>
              <a:rPr lang="it-IT" sz="3000" i="1" dirty="0"/>
              <a:t>, esser deve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01245" y="3789389"/>
            <a:ext cx="109024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Verbo alla </a:t>
            </a:r>
            <a:r>
              <a:rPr lang="it-IT" sz="3000" b="1" dirty="0"/>
              <a:t>fine del periodo </a:t>
            </a:r>
            <a:r>
              <a:rPr lang="it-IT" sz="3000" dirty="0"/>
              <a:t>come in latino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37621" y="5380672"/>
            <a:ext cx="11282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Paraipotassi</a:t>
            </a:r>
            <a:r>
              <a:rPr lang="it-IT" sz="3000" dirty="0"/>
              <a:t> (coordinazione di una subordinata alla sua principale), tratto non latino ma tipico della prosa antica: </a:t>
            </a:r>
            <a:r>
              <a:rPr lang="it-IT" sz="3000" i="1" dirty="0"/>
              <a:t>veduto questo, </a:t>
            </a:r>
            <a:r>
              <a:rPr lang="it-IT" sz="3000" b="1" i="1" dirty="0"/>
              <a:t>e</a:t>
            </a:r>
            <a:r>
              <a:rPr lang="it-IT" sz="3000" i="1" dirty="0"/>
              <a:t> se ne andò</a:t>
            </a:r>
            <a:endParaRPr lang="it-IT" sz="3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37621" y="1103543"/>
            <a:ext cx="112822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Massima espressione della prosa toscana. Soprattutto nelle cornici (parti di raccordo tra le novelle) del </a:t>
            </a:r>
            <a:r>
              <a:rPr lang="it-IT" sz="3000" i="1" dirty="0"/>
              <a:t>Decameron </a:t>
            </a:r>
            <a:r>
              <a:rPr lang="it-IT" sz="3000" dirty="0"/>
              <a:t>si trova una </a:t>
            </a:r>
            <a:r>
              <a:rPr lang="it-IT" sz="3000" b="1" dirty="0"/>
              <a:t>sintassi latineggiante </a:t>
            </a:r>
            <a:r>
              <a:rPr lang="it-IT" sz="3000" dirty="0"/>
              <a:t>di stampo ciceroniano che sarà presa a modello dalla tradizione successiva.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3336A4A-8025-42B4-A551-3CC6933FFB92}"/>
              </a:ext>
            </a:extLst>
          </p:cNvPr>
          <p:cNvSpPr txBox="1"/>
          <p:nvPr/>
        </p:nvSpPr>
        <p:spPr>
          <a:xfrm>
            <a:off x="337621" y="4349924"/>
            <a:ext cx="112822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Grande quantità di </a:t>
            </a:r>
            <a:r>
              <a:rPr lang="it-IT" sz="3000" b="1" dirty="0"/>
              <a:t>subordinate</a:t>
            </a:r>
            <a:r>
              <a:rPr lang="it-IT" sz="3000" dirty="0"/>
              <a:t> incastonate tra il soggetto e il verbo della principale 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70667" y="347746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</a:t>
            </a:r>
            <a:r>
              <a:rPr lang="it-IT" sz="3600" b="1" i="1" dirty="0"/>
              <a:t>Decameron</a:t>
            </a:r>
            <a:r>
              <a:rPr lang="it-IT" sz="3600" b="1" dirty="0"/>
              <a:t> di Giovanni Boccaccio</a:t>
            </a:r>
          </a:p>
        </p:txBody>
      </p:sp>
    </p:spTree>
    <p:extLst>
      <p:ext uri="{BB962C8B-B14F-4D97-AF65-F5344CB8AC3E}">
        <p14:creationId xmlns:p14="http://schemas.microsoft.com/office/powerpoint/2010/main" val="373554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5704" y="843677"/>
            <a:ext cx="116433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difficoltà del periodo non è determinata solo dal notevole carico di  subordinate, ma anche dalla </a:t>
            </a:r>
            <a:r>
              <a:rPr lang="it-IT" sz="3200" b="1" dirty="0"/>
              <a:t>diposizione</a:t>
            </a:r>
            <a:r>
              <a:rPr lang="it-IT" sz="3200" dirty="0"/>
              <a:t> </a:t>
            </a:r>
            <a:r>
              <a:rPr lang="it-IT" sz="3200" b="1" dirty="0"/>
              <a:t>incassata</a:t>
            </a:r>
            <a:r>
              <a:rPr lang="it-IT" sz="3200" dirty="0"/>
              <a:t> delle frasi. Le subordinate non si legano in una sequenza lineare ma si innestano </a:t>
            </a:r>
            <a:r>
              <a:rPr lang="it-IT" sz="3200" b="1" dirty="0"/>
              <a:t>dentro la principale</a:t>
            </a:r>
            <a:r>
              <a:rPr lang="it-IT" sz="3200" dirty="0"/>
              <a:t>, che spesso si apre con un elemento all’inizio del periodo (nell’es. che segue è il soggetto) e si chiude con il verbo alla fine: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68925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sintassi del Decameron</a:t>
            </a:r>
            <a:endParaRPr lang="it-IT" sz="30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215704" y="4206888"/>
            <a:ext cx="116433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>
                <a:highlight>
                  <a:srgbClr val="00FF00"/>
                </a:highlight>
              </a:rPr>
              <a:t>Il quale</a:t>
            </a:r>
            <a:r>
              <a:rPr lang="it-IT" sz="3000" dirty="0"/>
              <a:t>, per ciò che savio giovane era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3000" dirty="0"/>
              <a:t>,</a:t>
            </a:r>
            <a:r>
              <a:rPr lang="it-IT" sz="2800" dirty="0"/>
              <a:t> </a:t>
            </a:r>
            <a:r>
              <a:rPr lang="it-IT" sz="3000" dirty="0"/>
              <a:t>quantunque molto noioso gli fosse </a:t>
            </a:r>
            <a:r>
              <a:rPr lang="it-IT" sz="2000" dirty="0">
                <a:highlight>
                  <a:srgbClr val="FFFF00"/>
                </a:highlight>
              </a:rPr>
              <a:t>[CONCESSIVA]</a:t>
            </a:r>
            <a:r>
              <a:rPr lang="it-IT" sz="2000" dirty="0"/>
              <a:t> </a:t>
            </a:r>
            <a:r>
              <a:rPr lang="it-IT" sz="3000" dirty="0"/>
              <a:t>a ciò sapere </a:t>
            </a:r>
            <a:r>
              <a:rPr lang="it-IT" sz="2000" dirty="0">
                <a:highlight>
                  <a:srgbClr val="FFFF00"/>
                </a:highlight>
              </a:rPr>
              <a:t>[COMPLETIVA SOGG.]</a:t>
            </a:r>
            <a:r>
              <a:rPr lang="it-IT" sz="2800" dirty="0"/>
              <a:t>, </a:t>
            </a:r>
            <a:r>
              <a:rPr lang="it-IT" sz="3000" dirty="0"/>
              <a:t>pur mosso da più onesto consiglio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2800" dirty="0"/>
              <a:t>, </a:t>
            </a:r>
            <a:r>
              <a:rPr lang="it-IT" sz="3000" dirty="0"/>
              <a:t>senza far motto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000" dirty="0"/>
              <a:t> </a:t>
            </a:r>
            <a:r>
              <a:rPr lang="it-IT" sz="3000" dirty="0"/>
              <a:t>o dir cosa alcuna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800" dirty="0"/>
              <a:t>, </a:t>
            </a:r>
            <a:r>
              <a:rPr lang="it-IT" sz="3000" dirty="0"/>
              <a:t>varie cose fra sé rivolgendo intorno a questo fatto </a:t>
            </a:r>
            <a:r>
              <a:rPr lang="it-IT" sz="2000" dirty="0">
                <a:highlight>
                  <a:srgbClr val="FFFF00"/>
                </a:highlight>
              </a:rPr>
              <a:t>[STRUMENTALE]</a:t>
            </a:r>
            <a:r>
              <a:rPr lang="it-IT" sz="2800" dirty="0"/>
              <a:t>, </a:t>
            </a:r>
            <a:r>
              <a:rPr lang="it-IT" sz="3000" dirty="0">
                <a:highlight>
                  <a:srgbClr val="00FF00"/>
                </a:highlight>
              </a:rPr>
              <a:t>infino alla mattina seguente trapassò </a:t>
            </a:r>
            <a:r>
              <a:rPr lang="it-IT" sz="2000" dirty="0">
                <a:highlight>
                  <a:srgbClr val="00FF00"/>
                </a:highlight>
              </a:rPr>
              <a:t>[PRINC.]</a:t>
            </a:r>
            <a:r>
              <a:rPr 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5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44768" y="1168046"/>
            <a:ext cx="10902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 polo opposto, nelle novelle del </a:t>
            </a:r>
            <a:r>
              <a:rPr lang="it-IT" sz="3000" i="1" dirty="0"/>
              <a:t>Decameron </a:t>
            </a:r>
            <a:r>
              <a:rPr lang="it-IT" sz="3000" dirty="0"/>
              <a:t>si trova spesso la riproduzione della </a:t>
            </a:r>
            <a:r>
              <a:rPr lang="it-IT" sz="3000" b="1" dirty="0"/>
              <a:t>sintassi del parlato</a:t>
            </a:r>
            <a:r>
              <a:rPr lang="it-IT" sz="3000" dirty="0"/>
              <a:t>: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03384" y="2300720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anacoluti</a:t>
            </a:r>
            <a:r>
              <a:rPr lang="it-IT" sz="3200" dirty="0"/>
              <a:t>: </a:t>
            </a:r>
            <a:r>
              <a:rPr lang="it-IT" sz="3200" i="1" dirty="0"/>
              <a:t>Il </a:t>
            </a:r>
            <a:r>
              <a:rPr lang="it-IT" sz="3200" i="1" dirty="0" err="1"/>
              <a:t>Zima</a:t>
            </a:r>
            <a:r>
              <a:rPr lang="it-IT" sz="3200" i="1" dirty="0"/>
              <a:t> udendo ciò gli piacque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03384" y="3049768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i="1" dirty="0"/>
              <a:t>che</a:t>
            </a:r>
            <a:r>
              <a:rPr lang="it-IT" sz="3200" i="1" dirty="0"/>
              <a:t> </a:t>
            </a:r>
            <a:r>
              <a:rPr lang="it-IT" sz="3200" b="1" dirty="0"/>
              <a:t>polivalente</a:t>
            </a:r>
            <a:r>
              <a:rPr lang="it-IT" sz="3200" dirty="0"/>
              <a:t>: </a:t>
            </a:r>
            <a:r>
              <a:rPr lang="it-IT" sz="3200" i="1" dirty="0"/>
              <a:t>Venuto il dì che la notte seguente si </a:t>
            </a:r>
            <a:r>
              <a:rPr lang="it-IT" sz="3200" i="1" dirty="0" err="1"/>
              <a:t>dovean</a:t>
            </a:r>
            <a:r>
              <a:rPr lang="it-IT" sz="3200" i="1" dirty="0"/>
              <a:t> </a:t>
            </a:r>
            <a:r>
              <a:rPr lang="it-IT" sz="3200" i="1" dirty="0" err="1"/>
              <a:t>ragunare</a:t>
            </a:r>
            <a:endParaRPr lang="it-IT" sz="32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03382" y="6008708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concordanze a senso</a:t>
            </a:r>
            <a:r>
              <a:rPr lang="it-IT" sz="3200" dirty="0"/>
              <a:t>: </a:t>
            </a:r>
            <a:r>
              <a:rPr lang="it-IT" sz="3200" i="1" dirty="0"/>
              <a:t>La brigata se ne andarono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03382" y="4370211"/>
            <a:ext cx="10902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dislocazione a sinistra </a:t>
            </a:r>
            <a:r>
              <a:rPr lang="it-IT" sz="3200" dirty="0"/>
              <a:t>(anticipazione di un elemento, poi ripreso da un pronome atono): </a:t>
            </a:r>
            <a:r>
              <a:rPr lang="it-IT" sz="3200" i="1" dirty="0"/>
              <a:t>Tutte le cose che tu mi di’, io le conosco vere</a:t>
            </a:r>
            <a:endParaRPr lang="it-IT" sz="32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67CE11-47E3-1461-383C-3FCD132D6ECD}"/>
              </a:ext>
            </a:extLst>
          </p:cNvPr>
          <p:cNvSpPr txBox="1"/>
          <p:nvPr/>
        </p:nvSpPr>
        <p:spPr>
          <a:xfrm>
            <a:off x="703382" y="410297"/>
            <a:ext cx="109024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400" b="1" dirty="0"/>
              <a:t>La riproduzione del parlato nel </a:t>
            </a:r>
            <a:r>
              <a:rPr lang="it-IT" sz="3400" b="1" i="1" dirty="0"/>
              <a:t>Decameron</a:t>
            </a:r>
            <a:endParaRPr lang="it-IT" sz="3400" dirty="0"/>
          </a:p>
        </p:txBody>
      </p:sp>
    </p:spTree>
    <p:extLst>
      <p:ext uri="{BB962C8B-B14F-4D97-AF65-F5344CB8AC3E}">
        <p14:creationId xmlns:p14="http://schemas.microsoft.com/office/powerpoint/2010/main" val="90386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44769" y="1237956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Come per Dante, la lingua di base del </a:t>
            </a:r>
            <a:r>
              <a:rPr lang="it-IT" sz="3200" i="1" dirty="0"/>
              <a:t>Decameron </a:t>
            </a:r>
            <a:r>
              <a:rPr lang="it-IT" sz="3200" dirty="0"/>
              <a:t>è il </a:t>
            </a:r>
            <a:r>
              <a:rPr lang="it-IT" sz="3200" b="1" dirty="0"/>
              <a:t>fiorentino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75249" y="2257864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Con tratti arcaici: </a:t>
            </a:r>
            <a:r>
              <a:rPr lang="it-IT" sz="3200" i="1" dirty="0" err="1"/>
              <a:t>diece</a:t>
            </a:r>
            <a:r>
              <a:rPr lang="it-IT" sz="3200" i="1" dirty="0"/>
              <a:t> </a:t>
            </a:r>
            <a:r>
              <a:rPr lang="it-IT" sz="3200" dirty="0"/>
              <a:t>(&lt; DECEM) anziché </a:t>
            </a:r>
            <a:r>
              <a:rPr lang="it-IT" sz="3200" i="1" dirty="0"/>
              <a:t>dieci</a:t>
            </a:r>
            <a:endParaRPr lang="it-IT" sz="3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75249" y="3277772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Ma anche tratti moderni: </a:t>
            </a:r>
            <a:r>
              <a:rPr lang="it-IT" sz="3200" i="1" dirty="0"/>
              <a:t>tu pensi </a:t>
            </a:r>
            <a:r>
              <a:rPr lang="it-IT" sz="3200" dirty="0"/>
              <a:t>per analogia su </a:t>
            </a:r>
            <a:r>
              <a:rPr lang="it-IT" sz="3200" i="1" dirty="0"/>
              <a:t>tu dici </a:t>
            </a:r>
            <a:r>
              <a:rPr lang="it-IT" sz="3200" dirty="0"/>
              <a:t>(anziché </a:t>
            </a:r>
            <a:r>
              <a:rPr lang="it-IT" sz="3200" i="1" dirty="0" err="1"/>
              <a:t>pense</a:t>
            </a:r>
            <a:r>
              <a:rPr lang="it-IT" sz="3200" i="1" dirty="0"/>
              <a:t>, ame &lt; AMAS</a:t>
            </a:r>
            <a:r>
              <a:rPr lang="it-IT" sz="3200" dirty="0"/>
              <a:t>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75249" y="4914314"/>
            <a:ext cx="10632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Nel lessico spesso si adottano forme popolari fiorentine: </a:t>
            </a:r>
            <a:r>
              <a:rPr lang="it-IT" sz="3200" i="1" dirty="0"/>
              <a:t>gocciolone </a:t>
            </a:r>
            <a:r>
              <a:rPr lang="it-IT" sz="3200" dirty="0"/>
              <a:t>‘sciocco’, </a:t>
            </a:r>
            <a:r>
              <a:rPr lang="it-IT" sz="3200" i="1" dirty="0" err="1"/>
              <a:t>baderla</a:t>
            </a:r>
            <a:r>
              <a:rPr lang="it-IT" sz="3200" i="1" dirty="0"/>
              <a:t> </a:t>
            </a:r>
            <a:r>
              <a:rPr lang="it-IT" sz="3200" dirty="0"/>
              <a:t>‘perditempo’, </a:t>
            </a:r>
            <a:r>
              <a:rPr lang="it-IT" sz="3200" i="1" dirty="0" err="1"/>
              <a:t>ciumarsi</a:t>
            </a:r>
            <a:r>
              <a:rPr lang="it-IT" sz="3200" i="1" dirty="0"/>
              <a:t> </a:t>
            </a:r>
            <a:r>
              <a:rPr lang="it-IT" sz="3200" dirty="0"/>
              <a:t>‘ubriacarsi’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FF8FEE2-E83A-F50D-3467-B9BA88F4B12A}"/>
              </a:ext>
            </a:extLst>
          </p:cNvPr>
          <p:cNvSpPr txBox="1"/>
          <p:nvPr/>
        </p:nvSpPr>
        <p:spPr>
          <a:xfrm>
            <a:off x="797169" y="281693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IL FIORENTINO DI BOCCACCIO</a:t>
            </a:r>
          </a:p>
        </p:txBody>
      </p:sp>
    </p:spTree>
    <p:extLst>
      <p:ext uri="{BB962C8B-B14F-4D97-AF65-F5344CB8AC3E}">
        <p14:creationId xmlns:p14="http://schemas.microsoft.com/office/powerpoint/2010/main" val="82904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FD8CB683-C42E-4A11-B099-0B9EEB672B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F060E3-D4FF-4BA5-BF8E-B3A7C68620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D52C0C5-7BD8-45A0-BD9D-3EC74B8028FE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1060</Words>
  <Application>Microsoft Office PowerPoint</Application>
  <PresentationFormat>Widescreen</PresentationFormat>
  <Paragraphs>72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39</cp:revision>
  <dcterms:created xsi:type="dcterms:W3CDTF">2017-03-17T07:18:39Z</dcterms:created>
  <dcterms:modified xsi:type="dcterms:W3CDTF">2024-03-10T09:25:07Z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