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77" r:id="rId5"/>
    <p:sldId id="263" r:id="rId6"/>
    <p:sldId id="270" r:id="rId7"/>
    <p:sldId id="273" r:id="rId8"/>
    <p:sldId id="274" r:id="rId9"/>
    <p:sldId id="275" r:id="rId10"/>
    <p:sldId id="271" r:id="rId11"/>
    <p:sldId id="276" r:id="rId12"/>
    <p:sldId id="265" r:id="rId13"/>
    <p:sldId id="267" r:id="rId14"/>
    <p:sldId id="268" r:id="rId15"/>
    <p:sldId id="266" r:id="rId16"/>
    <p:sldId id="269"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3.188"/>
    </inkml:context>
    <inkml:brush xml:id="br0">
      <inkml:brushProperty name="width" value="0.2" units="cm"/>
      <inkml:brushProperty name="height" value="0.2" units="cm"/>
      <inkml:brushProperty name="color" value="#E71224"/>
    </inkml:brush>
  </inkml:definitions>
  <inkml:trace contextRef="#ctx0" brushRef="#br0">0 2960 24575,'1'-16'0,"0"0"0,1 0 0,1 0 0,1 0 0,0 1 0,8-21 0,47-89 0,-20 45 0,123-259 0,-152 316 0,9-40 0,-15 45 0,2-1 0,0 1 0,1 0 0,11-20 0,7-12 0,-3-1 0,-1 0 0,19-78 0,-13 40 0,-18 57 0,-2 0 0,-1-1 0,4-64 0,-11-104 0,-2 94 0,3-626 0,-1 718 0,0 0 0,-1 1 0,-1-1 0,0 0 0,-9-23 0,-34-69 0,39 92 0,-65-128 0,67 131-151,0 1-1,-1 0 0,0 0 0,-1 0 1,-1 1-1,1 0 0,-1 0 1,-11-9-1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9.581"/>
    </inkml:context>
    <inkml:brush xml:id="br0">
      <inkml:brushProperty name="width" value="0.2" units="cm"/>
      <inkml:brushProperty name="height" value="0.2" units="cm"/>
      <inkml:brushProperty name="color" value="#E71224"/>
    </inkml:brush>
  </inkml:definitions>
  <inkml:trace contextRef="#ctx0" brushRef="#br0">1 330 24575,'0'-5'0,"5"-11"0,11-8 0,8-15 0,5-10 0,2 3 0,-4 4 0,-2 10 0,-4 5 0,-7 2 0,-5 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6:06.455"/>
    </inkml:context>
    <inkml:brush xml:id="br0">
      <inkml:brushProperty name="width" value="0.2" units="cm"/>
      <inkml:brushProperty name="height" value="0.2" units="cm"/>
      <inkml:brushProperty name="color" value="#E71224"/>
    </inkml:brush>
  </inkml:definitions>
  <inkml:trace contextRef="#ctx0" brushRef="#br0">1 0 24575,'0'0'-8191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3.188"/>
    </inkml:context>
    <inkml:brush xml:id="br0">
      <inkml:brushProperty name="width" value="0.2" units="cm"/>
      <inkml:brushProperty name="height" value="0.2" units="cm"/>
      <inkml:brushProperty name="color" value="#E71224"/>
    </inkml:brush>
  </inkml:definitions>
  <inkml:trace contextRef="#ctx0" brushRef="#br0">0 2960 24575,'1'-16'0,"0"0"0,1 0 0,1 0 0,1 0 0,0 1 0,8-21 0,47-89 0,-20 45 0,123-259 0,-152 316 0,9-40 0,-15 45 0,2-1 0,0 1 0,1 0 0,11-20 0,7-12 0,-3-1 0,-1 0 0,19-78 0,-13 40 0,-18 57 0,-2 0 0,-1-1 0,4-64 0,-11-104 0,-2 94 0,3-626 0,-1 718 0,0 0 0,-1 1 0,-1-1 0,0 0 0,-9-23 0,-34-69 0,39 92 0,-65-128 0,67 131-151,0 1-1,-1 0 0,0 0 0,-1 0 1,-1 1-1,1 0 0,-1 0 1,-11-9-1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5.136"/>
    </inkml:context>
    <inkml:brush xml:id="br0">
      <inkml:brushProperty name="width" value="0.2" units="cm"/>
      <inkml:brushProperty name="height" value="0.2" units="cm"/>
      <inkml:brushProperty name="color" value="#E71224"/>
    </inkml:brush>
  </inkml:definitions>
  <inkml:trace contextRef="#ctx0" brushRef="#br0">349 0 24575,'-5'0'0,"-7"0"0,-5 0 0,-6 0 0,-3 0 0,-3 0 0,0 0 0,-2 0 0,1 0 0,1 0 0,-1 0 0,0 0 0,1 0 0,0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9.500"/>
    </inkml:context>
    <inkml:brush xml:id="br0">
      <inkml:brushProperty name="width" value="0.2" units="cm"/>
      <inkml:brushProperty name="height" value="0.2" units="cm"/>
      <inkml:brushProperty name="color" value="#E71224"/>
    </inkml:brush>
  </inkml:definitions>
  <inkml:trace contextRef="#ctx0" brushRef="#br0">88 0 24575,'0'23'0,"1"3"0,-1 0 0,-1 0 0,-1 0 0,-1 0 0,-2 0 0,0-1 0,-11 30 0,10-39 13,1 1 0,-3 18 0,7-25-169,-1 0 0,0-1 0,-1 1 0,0-1 0,0 1 0,-1-1 0,-1 0 0,-9 16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5.050"/>
    </inkml:context>
    <inkml:brush xml:id="br0">
      <inkml:brushProperty name="width" value="0.2" units="cm"/>
      <inkml:brushProperty name="height" value="0.2" units="cm"/>
      <inkml:brushProperty name="color" value="#E71224"/>
    </inkml:brush>
  </inkml:definitions>
  <inkml:trace contextRef="#ctx0" brushRef="#br0">1965 2540 24575,'-24'-1'0,"-1"-2"0,0 0 0,1-1 0,-1-2 0,1-1 0,1 0 0,-1-2 0,2 0 0,-1-2 0,1-1 0,1 0 0,0-2 0,-29-24 0,-15-18 0,3-4 0,-83-101 0,132 146 0,-21-24 0,-2 3 0,-1 0 0,-2 3 0,-43-30 0,11 10 0,3-3 0,-101-108 0,116 104 0,4-2 0,2-2 0,3-2 0,-56-111 0,53 90 0,-34-69 0,49 91 0,-50-77 0,58 103 0,-5-9 0,2-2 0,3-1 0,2-1 0,2-1 0,-20-80 0,33 96 0,5 20 0,-2 0 0,0 1 0,-1-1 0,-8-19 0,6 19-151,1 1-1,0-1 0,2-1 0,0 1 1,1-1-1,1 1 0,0-1 1,2-31-1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6.919"/>
    </inkml:context>
    <inkml:brush xml:id="br0">
      <inkml:brushProperty name="width" value="0.2" units="cm"/>
      <inkml:brushProperty name="height" value="0.2" units="cm"/>
      <inkml:brushProperty name="color" value="#E71224"/>
    </inkml:brush>
  </inkml:definitions>
  <inkml:trace contextRef="#ctx0" brushRef="#br0">416 174 24575,'-11'-1'0,"1"0"0,0-1 0,0 0 0,0-1 0,0 0 0,0 0 0,-11-7 0,-28-9 0,23 12 0,1 0 0,1-2 0,0-1 0,0-1 0,1-1 0,-39-26 0,51 30-341,0 1 0,0 1-1,-22-9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9.581"/>
    </inkml:context>
    <inkml:brush xml:id="br0">
      <inkml:brushProperty name="width" value="0.2" units="cm"/>
      <inkml:brushProperty name="height" value="0.2" units="cm"/>
      <inkml:brushProperty name="color" value="#E71224"/>
    </inkml:brush>
  </inkml:definitions>
  <inkml:trace contextRef="#ctx0" brushRef="#br0">1 330 24575,'0'-5'0,"5"-11"0,11-8 0,8-15 0,5-10 0,2 3 0,-4 4 0,-2 10 0,-4 5 0,-7 2 0,-5 1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6:06.455"/>
    </inkml:context>
    <inkml:brush xml:id="br0">
      <inkml:brushProperty name="width" value="0.2" units="cm"/>
      <inkml:brushProperty name="height" value="0.2" units="cm"/>
      <inkml:brushProperty name="color" value="#E71224"/>
    </inkml:brush>
  </inkml:definitions>
  <inkml:trace contextRef="#ctx0" brushRef="#br0">1 0 24575,'0'0'-8191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3.188"/>
    </inkml:context>
    <inkml:brush xml:id="br0">
      <inkml:brushProperty name="width" value="0.2" units="cm"/>
      <inkml:brushProperty name="height" value="0.2" units="cm"/>
      <inkml:brushProperty name="color" value="#E71224"/>
    </inkml:brush>
  </inkml:definitions>
  <inkml:trace contextRef="#ctx0" brushRef="#br0">0 2960 24575,'1'-16'0,"0"0"0,1 0 0,1 0 0,1 0 0,0 1 0,8-21 0,47-89 0,-20 45 0,123-259 0,-152 316 0,9-40 0,-15 45 0,2-1 0,0 1 0,1 0 0,11-20 0,7-12 0,-3-1 0,-1 0 0,19-78 0,-13 40 0,-18 57 0,-2 0 0,-1-1 0,4-64 0,-11-104 0,-2 94 0,3-626 0,-1 718 0,0 0 0,-1 1 0,-1-1 0,0 0 0,-9-23 0,-34-69 0,39 92 0,-65-128 0,67 131-151,0 1-1,-1 0 0,0 0 0,-1 0 1,-1 1-1,1 0 0,-1 0 1,-11-9-1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5.136"/>
    </inkml:context>
    <inkml:brush xml:id="br0">
      <inkml:brushProperty name="width" value="0.2" units="cm"/>
      <inkml:brushProperty name="height" value="0.2" units="cm"/>
      <inkml:brushProperty name="color" value="#E71224"/>
    </inkml:brush>
  </inkml:definitions>
  <inkml:trace contextRef="#ctx0" brushRef="#br0">349 0 24575,'-5'0'0,"-7"0"0,-5 0 0,-6 0 0,-3 0 0,-3 0 0,0 0 0,-2 0 0,1 0 0,1 0 0,-1 0 0,0 0 0,1 0 0,0 0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5.136"/>
    </inkml:context>
    <inkml:brush xml:id="br0">
      <inkml:brushProperty name="width" value="0.2" units="cm"/>
      <inkml:brushProperty name="height" value="0.2" units="cm"/>
      <inkml:brushProperty name="color" value="#E71224"/>
    </inkml:brush>
  </inkml:definitions>
  <inkml:trace contextRef="#ctx0" brushRef="#br0">349 0 24575,'-5'0'0,"-7"0"0,-5 0 0,-6 0 0,-3 0 0,-3 0 0,0 0 0,-2 0 0,1 0 0,1 0 0,-1 0 0,0 0 0,1 0 0,0 0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9.500"/>
    </inkml:context>
    <inkml:brush xml:id="br0">
      <inkml:brushProperty name="width" value="0.2" units="cm"/>
      <inkml:brushProperty name="height" value="0.2" units="cm"/>
      <inkml:brushProperty name="color" value="#E71224"/>
    </inkml:brush>
  </inkml:definitions>
  <inkml:trace contextRef="#ctx0" brushRef="#br0">88 0 24575,'0'23'0,"1"3"0,-1 0 0,-1 0 0,-1 0 0,-1 0 0,-2 0 0,0-1 0,-11 30 0,10-39 13,1 1 0,-3 18 0,7-25-169,-1 0 0,0-1 0,-1 1 0,0-1 0,0 1 0,-1-1 0,-1 0 0,-9 16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5.050"/>
    </inkml:context>
    <inkml:brush xml:id="br0">
      <inkml:brushProperty name="width" value="0.2" units="cm"/>
      <inkml:brushProperty name="height" value="0.2" units="cm"/>
      <inkml:brushProperty name="color" value="#E71224"/>
    </inkml:brush>
  </inkml:definitions>
  <inkml:trace contextRef="#ctx0" brushRef="#br0">1965 2540 24575,'-24'-1'0,"-1"-2"0,0 0 0,1-1 0,-1-2 0,1-1 0,1 0 0,-1-2 0,2 0 0,-1-2 0,1-1 0,1 0 0,0-2 0,-29-24 0,-15-18 0,3-4 0,-83-101 0,132 146 0,-21-24 0,-2 3 0,-1 0 0,-2 3 0,-43-30 0,11 10 0,3-3 0,-101-108 0,116 104 0,4-2 0,2-2 0,3-2 0,-56-111 0,53 90 0,-34-69 0,49 91 0,-50-77 0,58 103 0,-5-9 0,2-2 0,3-1 0,2-1 0,2-1 0,-20-80 0,33 96 0,5 20 0,-2 0 0,0 1 0,-1-1 0,-8-19 0,6 19-151,1 1-1,0-1 0,2-1 0,0 1 1,1-1-1,1 1 0,0-1 1,2-31-1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6.919"/>
    </inkml:context>
    <inkml:brush xml:id="br0">
      <inkml:brushProperty name="width" value="0.2" units="cm"/>
      <inkml:brushProperty name="height" value="0.2" units="cm"/>
      <inkml:brushProperty name="color" value="#E71224"/>
    </inkml:brush>
  </inkml:definitions>
  <inkml:trace contextRef="#ctx0" brushRef="#br0">416 174 24575,'-11'-1'0,"1"0"0,0-1 0,0 0 0,0-1 0,0 0 0,0 0 0,-11-7 0,-28-9 0,23 12 0,1 0 0,1-2 0,0-1 0,0-1 0,1-1 0,-39-26 0,51 30-341,0 1 0,0 1-1,-22-9 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9.581"/>
    </inkml:context>
    <inkml:brush xml:id="br0">
      <inkml:brushProperty name="width" value="0.2" units="cm"/>
      <inkml:brushProperty name="height" value="0.2" units="cm"/>
      <inkml:brushProperty name="color" value="#E71224"/>
    </inkml:brush>
  </inkml:definitions>
  <inkml:trace contextRef="#ctx0" brushRef="#br0">1 330 24575,'0'-5'0,"5"-11"0,11-8 0,8-15 0,5-10 0,2 3 0,-4 4 0,-2 10 0,-4 5 0,-7 2 0,-5 1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6:06.455"/>
    </inkml:context>
    <inkml:brush xml:id="br0">
      <inkml:brushProperty name="width" value="0.2" units="cm"/>
      <inkml:brushProperty name="height" value="0.2" units="cm"/>
      <inkml:brushProperty name="color" value="#E71224"/>
    </inkml:brush>
  </inkml:definitions>
  <inkml:trace contextRef="#ctx0" brushRef="#br0">1 0 24575,'0'0'-8191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9:14:35.236"/>
    </inkml:context>
    <inkml:brush xml:id="br0">
      <inkml:brushProperty name="width" value="0.2" units="cm"/>
      <inkml:brushProperty name="height" value="0.2" units="cm"/>
      <inkml:brushProperty name="color" value="#E71224"/>
    </inkml:brush>
  </inkml:definitions>
  <inkml:trace contextRef="#ctx0" brushRef="#br0">2000 2245 24575,'-7'-1'0,"-1"-1"0,1-1 0,-1 1 0,1-1 0,0-1 0,0 1 0,1-1 0,-1 0 0,1-1 0,-11-9 0,-5-2 0,-11-10 0,-55-53 0,49 41 0,-179-197 0,204 217 0,-9-11 0,1-1 0,-32-63 0,32 54 0,6 14 0,-1 1 0,-1 1 0,-23-22 0,-19-26 0,46 54 0,-1 2 0,-1 0 0,0 0 0,-20-13 0,14 12 0,2-1 0,-21-22 0,-104-144 0,40 45 0,92 122 0,-18-21 0,-1 0 0,-60-52 0,76 73 0,0 0 0,1-2 0,1 1 0,1-2 0,-14-23 0,-25-36 0,-39-60 0,14 18 0,-25-5 0,92 113 19,-1 1-1,0 1 1,-1 0 0,0 0-1,0 1 1,-27-14 0,24 15-269,0-1 1,1-1 0,0-1-1,0 0 1,-11-12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9:14:37.544"/>
    </inkml:context>
    <inkml:brush xml:id="br0">
      <inkml:brushProperty name="width" value="0.2" units="cm"/>
      <inkml:brushProperty name="height" value="0.2" units="cm"/>
      <inkml:brushProperty name="color" value="#E71224"/>
    </inkml:brush>
  </inkml:definitions>
  <inkml:trace contextRef="#ctx0" brushRef="#br0">1067 89 24575,'-107'-5'0,"-188"-34"0,192 21 0,-197-8 0,242 26 0,-90 3 0,145-3 0,1 0 0,0 0 0,-1 0 0,1 1 0,0-1 0,0 0 0,0 1 0,-1 0 0,1 0 0,0 0 0,0 0 0,0 0 0,0 0 0,0 0 0,0 0 0,1 1 0,-1-1 0,0 1 0,1-1 0,-1 1 0,1 0 0,-1 0 0,1 0 0,0 0 0,0 0 0,0 0 0,0 0 0,0 0 0,0 0 0,0 0 0,1 0 0,-1 1 0,1 2 0,0 7 0,0-1 0,1 0 0,1 0 0,0 0 0,6 19 0,1 10 0,5 42 0,-6-41 0,-1 1 0,0 51 0,-8 81-1365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9:14:43.045"/>
    </inkml:context>
    <inkml:brush xml:id="br0">
      <inkml:brushProperty name="width" value="0.2" units="cm"/>
      <inkml:brushProperty name="height" value="0.2" units="cm"/>
      <inkml:brushProperty name="color" value="#E71224"/>
    </inkml:brush>
  </inkml:definitions>
  <inkml:trace contextRef="#ctx0" brushRef="#br0">0 2115 24575,'1'-13'0,"1"0"0,0 0 0,0 0 0,8-22 0,2-8 0,54-278 0,-58 277 0,-1-1 0,2-60 0,-10-94 0,-1 86 0,4 95 0,0 0 0,1 1 0,1-1 0,0 1 0,9-22 0,5-16 0,37-105 0,-15 49 0,109-313 0,-142 406 0,-1-1 0,0 0 0,-2 0 0,0 0 0,-1-1 0,1-36 0,-4 42 5,2-1 1,0 0-1,4-19 0,1 2-1391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9:14:46.507"/>
    </inkml:context>
    <inkml:brush xml:id="br0">
      <inkml:brushProperty name="width" value="0.2" units="cm"/>
      <inkml:brushProperty name="height" value="0.2" units="cm"/>
      <inkml:brushProperty name="color" value="#E71224"/>
    </inkml:brush>
  </inkml:definitions>
  <inkml:trace contextRef="#ctx0" brushRef="#br0">561 271 24575,'-2'-5'0,"1"0"0,-1 0 0,0 0 0,0 0 0,0 1 0,-1-1 0,-4-6 0,0 0 0,-4-11 0,8 15 0,-1 1 0,1-1 0,-1 1 0,0 0 0,-1 0 0,-6-7 0,-26-28 0,27 30 0,0 0 0,-1 0 0,-23-18 0,19 17 0,11 9 0,-1-1 0,0 0 0,0 1 0,0 0 0,-11-5 0,15 8 0,0-1 0,-1 1 0,1 0 0,0 0 0,-1 0 0,1 0 0,-1-1 0,1 2 0,0-1 0,-1 0 0,1 0 0,0 0 0,-1 1 0,1-1 0,0 1 0,-1-1 0,1 1 0,0-1 0,0 1 0,-1 0 0,1 0 0,0-1 0,0 1 0,0 0 0,0 0 0,0 0 0,0 0 0,0 0 0,1 0 0,-2 2 0,-32 51 0,23-36 0,0 0 0,-1-1 0,-21 23 0,-3 3 0,31-35 0,-1 0 0,0 0 0,0-1 0,-1 0 0,0-1 0,0 1 0,0-1 0,-1-1 0,0 1 0,0-1 0,-14 6 0,10-7-112,8-3-28,-1 0 1,0 1 0,1 0 0,-1 0 0,1 0 0,0 1-1,0-1 1,-7 7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59.500"/>
    </inkml:context>
    <inkml:brush xml:id="br0">
      <inkml:brushProperty name="width" value="0.2" units="cm"/>
      <inkml:brushProperty name="height" value="0.2" units="cm"/>
      <inkml:brushProperty name="color" value="#E71224"/>
    </inkml:brush>
  </inkml:definitions>
  <inkml:trace contextRef="#ctx0" brushRef="#br0">88 0 24575,'0'23'0,"1"3"0,-1 0 0,-1 0 0,-1 0 0,-1 0 0,-2 0 0,0-1 0,-11 30 0,10-39 13,1 1 0,-3 18 0,7-25-169,-1 0 0,0-1 0,-1 1 0,0-1 0,0 1 0,-1-1 0,-1 0 0,-9 16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5.050"/>
    </inkml:context>
    <inkml:brush xml:id="br0">
      <inkml:brushProperty name="width" value="0.2" units="cm"/>
      <inkml:brushProperty name="height" value="0.2" units="cm"/>
      <inkml:brushProperty name="color" value="#E71224"/>
    </inkml:brush>
  </inkml:definitions>
  <inkml:trace contextRef="#ctx0" brushRef="#br0">1965 2540 24575,'-24'-1'0,"-1"-2"0,0 0 0,1-1 0,-1-2 0,1-1 0,1 0 0,-1-2 0,2 0 0,-1-2 0,1-1 0,1 0 0,0-2 0,-29-24 0,-15-18 0,3-4 0,-83-101 0,132 146 0,-21-24 0,-2 3 0,-1 0 0,-2 3 0,-43-30 0,11 10 0,3-3 0,-101-108 0,116 104 0,4-2 0,2-2 0,3-2 0,-56-111 0,53 90 0,-34-69 0,49 91 0,-50-77 0,58 103 0,-5-9 0,2-2 0,3-1 0,2-1 0,2-1 0,-20-80 0,33 96 0,5 20 0,-2 0 0,0 1 0,-1-1 0,-8-19 0,6 19-151,1 1-1,0-1 0,2-1 0,0 1 1,1-1-1,1 1 0,0-1 1,2-31-1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6.919"/>
    </inkml:context>
    <inkml:brush xml:id="br0">
      <inkml:brushProperty name="width" value="0.2" units="cm"/>
      <inkml:brushProperty name="height" value="0.2" units="cm"/>
      <inkml:brushProperty name="color" value="#E71224"/>
    </inkml:brush>
  </inkml:definitions>
  <inkml:trace contextRef="#ctx0" brushRef="#br0">416 174 24575,'-11'-1'0,"1"0"0,0-1 0,0 0 0,0-1 0,0 0 0,0 0 0,-11-7 0,-28-9 0,23 12 0,1 0 0,1-2 0,0-1 0,0-1 0,1-1 0,-39-26 0,51 30-341,0 1 0,0 1-1,-22-9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9.581"/>
    </inkml:context>
    <inkml:brush xml:id="br0">
      <inkml:brushProperty name="width" value="0.2" units="cm"/>
      <inkml:brushProperty name="height" value="0.2" units="cm"/>
      <inkml:brushProperty name="color" value="#E71224"/>
    </inkml:brush>
  </inkml:definitions>
  <inkml:trace contextRef="#ctx0" brushRef="#br0">1 330 24575,'0'-5'0,"5"-11"0,11-8 0,8-15 0,5-10 0,2 3 0,-4 4 0,-2 10 0,-4 5 0,-7 2 0,-5 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6:06.455"/>
    </inkml:context>
    <inkml:brush xml:id="br0">
      <inkml:brushProperty name="width" value="0.2" units="cm"/>
      <inkml:brushProperty name="height" value="0.2" units="cm"/>
      <inkml:brushProperty name="color" value="#E71224"/>
    </inkml:brush>
  </inkml:definitions>
  <inkml:trace contextRef="#ctx0" brushRef="#br0">1 0 24575,'0'0'-8191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5.050"/>
    </inkml:context>
    <inkml:brush xml:id="br0">
      <inkml:brushProperty name="width" value="0.2" units="cm"/>
      <inkml:brushProperty name="height" value="0.2" units="cm"/>
      <inkml:brushProperty name="color" value="#E71224"/>
    </inkml:brush>
  </inkml:definitions>
  <inkml:trace contextRef="#ctx0" brushRef="#br0">1965 2540 24575,'-24'-1'0,"-1"-2"0,0 0 0,1-1 0,-1-2 0,1-1 0,1 0 0,-1-2 0,2 0 0,-1-2 0,1-1 0,1 0 0,0-2 0,-29-24 0,-15-18 0,3-4 0,-83-101 0,132 146 0,-21-24 0,-2 3 0,-1 0 0,-2 3 0,-43-30 0,11 10 0,3-3 0,-101-108 0,116 104 0,4-2 0,2-2 0,3-2 0,-56-111 0,53 90 0,-34-69 0,49 91 0,-50-77 0,58 103 0,-5-9 0,2-2 0,3-1 0,2-1 0,2-1 0,-20-80 0,33 96 0,5 20 0,-2 0 0,0 1 0,-1-1 0,-8-19 0,6 19-151,1 1-1,0-1 0,2-1 0,0 1 1,1-1-1,1 1 0,0-1 1,2-31-1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55:46.919"/>
    </inkml:context>
    <inkml:brush xml:id="br0">
      <inkml:brushProperty name="width" value="0.2" units="cm"/>
      <inkml:brushProperty name="height" value="0.2" units="cm"/>
      <inkml:brushProperty name="color" value="#E71224"/>
    </inkml:brush>
  </inkml:definitions>
  <inkml:trace contextRef="#ctx0" brushRef="#br0">416 174 24575,'-11'-1'0,"1"0"0,0-1 0,0 0 0,0-1 0,0 0 0,0 0 0,-11-7 0,-28-9 0,23 12 0,1 0 0,1-2 0,0-1 0,0-1 0,1-1 0,-39-26 0,51 30-341,0 1 0,0 1-1,-22-9 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11/03/2025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405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11/03/2025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7898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11/03/2025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40696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11/03/2025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18743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11/03/2025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35688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3209094-8D7C-460E-A5FE-3D6969FA53F7}" type="datetimeFigureOut">
              <a:rPr lang="it-IT" smtClean="0"/>
              <a:t>11/03/2025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4363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3209094-8D7C-460E-A5FE-3D6969FA53F7}" type="datetimeFigureOut">
              <a:rPr lang="it-IT" smtClean="0"/>
              <a:t>11/03/2025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9710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3209094-8D7C-460E-A5FE-3D6969FA53F7}" type="datetimeFigureOut">
              <a:rPr lang="it-IT" smtClean="0"/>
              <a:t>11/03/2025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60334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09094-8D7C-460E-A5FE-3D6969FA53F7}" type="datetimeFigureOut">
              <a:rPr lang="it-IT" smtClean="0"/>
              <a:t>11/03/2025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95093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11/03/2025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89353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11/03/2025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812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9094-8D7C-460E-A5FE-3D6969FA53F7}" type="datetimeFigureOut">
              <a:rPr lang="it-IT" smtClean="0"/>
              <a:t>11/03/2025</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224C0-14EB-4D3F-B920-A696B1FB3EFA}" type="slidenum">
              <a:rPr lang="it-IT" smtClean="0"/>
              <a:t>‹N›</a:t>
            </a:fld>
            <a:endParaRPr lang="it-IT"/>
          </a:p>
        </p:txBody>
      </p:sp>
    </p:spTree>
    <p:extLst>
      <p:ext uri="{BB962C8B-B14F-4D97-AF65-F5344CB8AC3E}">
        <p14:creationId xmlns:p14="http://schemas.microsoft.com/office/powerpoint/2010/main" val="350494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6.png"/><Relationship Id="rId2" Type="http://schemas.openxmlformats.org/officeDocument/2006/relationships/image" Target="../media/image1.png"/><Relationship Id="rId16"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customXml" Target="../ink/ink5.xml"/><Relationship Id="rId5" Type="http://schemas.openxmlformats.org/officeDocument/2006/relationships/customXml" Target="../ink/ink2.xml"/><Relationship Id="rId15" Type="http://schemas.openxmlformats.org/officeDocument/2006/relationships/customXml" Target="../ink/ink7.xm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customXml" Target="../ink/ink4.xml"/><Relationship Id="rId1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customXml" Target="../ink/ink8.xml"/><Relationship Id="rId7" Type="http://schemas.openxmlformats.org/officeDocument/2006/relationships/customXml" Target="../ink/ink1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customXml" Target="../ink/ink9.xml"/><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customXml" Target="../ink/ink11.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ustomXml" Target="../ink/ink17.xml"/><Relationship Id="rId3" Type="http://schemas.openxmlformats.org/officeDocument/2006/relationships/customXml" Target="../ink/ink12.xml"/><Relationship Id="rId7" Type="http://schemas.openxmlformats.org/officeDocument/2006/relationships/customXml" Target="../ink/ink14.xml"/><Relationship Id="rId12" Type="http://schemas.openxmlformats.org/officeDocument/2006/relationships/image" Target="../media/image6.png"/><Relationship Id="rId2" Type="http://schemas.openxmlformats.org/officeDocument/2006/relationships/image" Target="../media/image1.png"/><Relationship Id="rId16"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customXml" Target="../ink/ink16.xml"/><Relationship Id="rId5" Type="http://schemas.openxmlformats.org/officeDocument/2006/relationships/customXml" Target="../ink/ink13.xml"/><Relationship Id="rId15" Type="http://schemas.openxmlformats.org/officeDocument/2006/relationships/customXml" Target="../ink/ink18.xm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customXml" Target="../ink/ink15.xml"/><Relationship Id="rId1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ustomXml" Target="../ink/ink24.xml"/><Relationship Id="rId18" Type="http://schemas.openxmlformats.org/officeDocument/2006/relationships/image" Target="../media/image9.png"/><Relationship Id="rId3" Type="http://schemas.openxmlformats.org/officeDocument/2006/relationships/customXml" Target="../ink/ink19.xml"/><Relationship Id="rId21" Type="http://schemas.openxmlformats.org/officeDocument/2006/relationships/customXml" Target="../ink/ink28.xml"/><Relationship Id="rId7" Type="http://schemas.openxmlformats.org/officeDocument/2006/relationships/customXml" Target="../ink/ink21.xml"/><Relationship Id="rId12" Type="http://schemas.openxmlformats.org/officeDocument/2006/relationships/image" Target="../media/image6.png"/><Relationship Id="rId17" Type="http://schemas.openxmlformats.org/officeDocument/2006/relationships/customXml" Target="../ink/ink26.xml"/><Relationship Id="rId2" Type="http://schemas.openxmlformats.org/officeDocument/2006/relationships/image" Target="../media/image1.png"/><Relationship Id="rId16" Type="http://schemas.openxmlformats.org/officeDocument/2006/relationships/image" Target="../media/image8.png"/><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customXml" Target="../ink/ink23.xml"/><Relationship Id="rId24" Type="http://schemas.openxmlformats.org/officeDocument/2006/relationships/image" Target="../media/image12.png"/><Relationship Id="rId5" Type="http://schemas.openxmlformats.org/officeDocument/2006/relationships/customXml" Target="../ink/ink20.xml"/><Relationship Id="rId15" Type="http://schemas.openxmlformats.org/officeDocument/2006/relationships/customXml" Target="../ink/ink25.xml"/><Relationship Id="rId23" Type="http://schemas.openxmlformats.org/officeDocument/2006/relationships/customXml" Target="../ink/ink29.xml"/><Relationship Id="rId10" Type="http://schemas.openxmlformats.org/officeDocument/2006/relationships/image" Target="../media/image5.png"/><Relationship Id="rId19" Type="http://schemas.openxmlformats.org/officeDocument/2006/relationships/customXml" Target="../ink/ink27.xml"/><Relationship Id="rId4" Type="http://schemas.openxmlformats.org/officeDocument/2006/relationships/image" Target="../media/image2.png"/><Relationship Id="rId9" Type="http://schemas.openxmlformats.org/officeDocument/2006/relationships/customXml" Target="../ink/ink22.xml"/><Relationship Id="rId14" Type="http://schemas.openxmlformats.org/officeDocument/2006/relationships/image" Target="../media/image7.png"/><Relationship Id="rId2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24C38-2EFA-6F3C-21A6-8536BEF96DAA}"/>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590383B-D772-331C-B573-C3B08384BF47}"/>
              </a:ext>
            </a:extLst>
          </p:cNvPr>
          <p:cNvSpPr txBox="1"/>
          <p:nvPr/>
        </p:nvSpPr>
        <p:spPr>
          <a:xfrm>
            <a:off x="956570" y="1054520"/>
            <a:ext cx="3937547" cy="5632311"/>
          </a:xfrm>
          <a:prstGeom prst="rect">
            <a:avLst/>
          </a:prstGeom>
          <a:noFill/>
        </p:spPr>
        <p:txBody>
          <a:bodyPr wrap="square" numCol="2" rtlCol="0">
            <a:spAutoFit/>
          </a:bodyPr>
          <a:lstStyle/>
          <a:p>
            <a:r>
              <a:rPr lang="it-IT" sz="4000" dirty="0"/>
              <a:t>Gara</a:t>
            </a:r>
          </a:p>
          <a:p>
            <a:r>
              <a:rPr lang="it-IT" sz="4000" dirty="0"/>
              <a:t>Genio </a:t>
            </a:r>
          </a:p>
          <a:p>
            <a:r>
              <a:rPr lang="it-IT" sz="4000" dirty="0"/>
              <a:t>Foresta</a:t>
            </a:r>
          </a:p>
          <a:p>
            <a:r>
              <a:rPr lang="it-IT" sz="4000" dirty="0"/>
              <a:t>Ancóra</a:t>
            </a:r>
          </a:p>
          <a:p>
            <a:r>
              <a:rPr lang="it-IT" sz="4000" dirty="0"/>
              <a:t>Forse</a:t>
            </a:r>
          </a:p>
          <a:p>
            <a:r>
              <a:rPr lang="it-IT" sz="4000" dirty="0"/>
              <a:t>Miraggio </a:t>
            </a:r>
          </a:p>
          <a:p>
            <a:r>
              <a:rPr lang="it-IT" sz="4000" dirty="0"/>
              <a:t>Moglie</a:t>
            </a:r>
          </a:p>
          <a:p>
            <a:endParaRPr lang="it-IT" sz="4000" dirty="0"/>
          </a:p>
          <a:p>
            <a:endParaRPr lang="it-IT" sz="4000" dirty="0"/>
          </a:p>
          <a:p>
            <a:endParaRPr lang="it-IT" sz="4000" dirty="0"/>
          </a:p>
        </p:txBody>
      </p:sp>
      <p:sp>
        <p:nvSpPr>
          <p:cNvPr id="2" name="CasellaDiTesto 1">
            <a:extLst>
              <a:ext uri="{FF2B5EF4-FFF2-40B4-BE49-F238E27FC236}">
                <a16:creationId xmlns:a16="http://schemas.microsoft.com/office/drawing/2014/main" id="{5DF7AF0B-1AA2-E6AD-F238-BC34D30F2094}"/>
              </a:ext>
            </a:extLst>
          </p:cNvPr>
          <p:cNvSpPr txBox="1"/>
          <p:nvPr/>
        </p:nvSpPr>
        <p:spPr>
          <a:xfrm>
            <a:off x="4156365" y="1054519"/>
            <a:ext cx="5590308" cy="5632311"/>
          </a:xfrm>
          <a:prstGeom prst="rect">
            <a:avLst/>
          </a:prstGeom>
          <a:noFill/>
        </p:spPr>
        <p:txBody>
          <a:bodyPr wrap="square" numCol="2" rtlCol="0">
            <a:spAutoFit/>
          </a:bodyPr>
          <a:lstStyle/>
          <a:p>
            <a:r>
              <a:rPr lang="it-IT" sz="4000" dirty="0"/>
              <a:t>/'gara/</a:t>
            </a:r>
          </a:p>
          <a:p>
            <a:r>
              <a:rPr lang="it-IT" sz="4000" dirty="0"/>
              <a:t>/'d</a:t>
            </a:r>
            <a:r>
              <a:rPr lang="az-Cyrl-AZ" sz="4000" dirty="0"/>
              <a:t>ӡ</a:t>
            </a:r>
            <a:r>
              <a:rPr lang="it-IT" sz="4000" dirty="0" err="1"/>
              <a:t>ɛnjo</a:t>
            </a:r>
            <a:r>
              <a:rPr lang="it-IT" sz="4000" dirty="0"/>
              <a:t>/ </a:t>
            </a:r>
          </a:p>
          <a:p>
            <a:r>
              <a:rPr lang="it-IT" sz="4000" dirty="0"/>
              <a:t>/</a:t>
            </a:r>
            <a:r>
              <a:rPr lang="it-IT" sz="4000" dirty="0" err="1"/>
              <a:t>fo'rɛsta</a:t>
            </a:r>
            <a:r>
              <a:rPr lang="it-IT" sz="4000" dirty="0"/>
              <a:t>/</a:t>
            </a:r>
          </a:p>
          <a:p>
            <a:r>
              <a:rPr lang="it-IT" sz="4000" dirty="0"/>
              <a:t>/</a:t>
            </a:r>
            <a:r>
              <a:rPr lang="it-IT" sz="4000" dirty="0" err="1"/>
              <a:t>an'kora</a:t>
            </a:r>
            <a:r>
              <a:rPr lang="it-IT" sz="4000" dirty="0"/>
              <a:t>/</a:t>
            </a:r>
          </a:p>
          <a:p>
            <a:r>
              <a:rPr lang="it-IT" sz="4000" dirty="0"/>
              <a:t>/'forse/</a:t>
            </a:r>
          </a:p>
          <a:p>
            <a:r>
              <a:rPr lang="it-IT" sz="4000" dirty="0"/>
              <a:t>/</a:t>
            </a:r>
            <a:r>
              <a:rPr lang="it-IT" sz="4000" dirty="0" err="1"/>
              <a:t>mi'rad</a:t>
            </a:r>
            <a:r>
              <a:rPr lang="it-IT" sz="4000" dirty="0"/>
              <a:t>:</a:t>
            </a:r>
            <a:r>
              <a:rPr lang="az-Cyrl-AZ" sz="4000" dirty="0"/>
              <a:t>ӡ</a:t>
            </a:r>
            <a:r>
              <a:rPr lang="it-IT" sz="4000" dirty="0"/>
              <a:t>o/ </a:t>
            </a:r>
          </a:p>
          <a:p>
            <a:r>
              <a:rPr lang="it-IT" sz="4000" dirty="0"/>
              <a:t>/'</a:t>
            </a:r>
            <a:r>
              <a:rPr lang="it-IT" sz="4000" dirty="0" err="1"/>
              <a:t>moʎ:e</a:t>
            </a:r>
            <a:r>
              <a:rPr lang="it-IT" sz="4000" dirty="0"/>
              <a:t>/</a:t>
            </a:r>
          </a:p>
          <a:p>
            <a:endParaRPr lang="it-IT" sz="4000" dirty="0"/>
          </a:p>
          <a:p>
            <a:endParaRPr lang="it-IT" sz="4000" dirty="0"/>
          </a:p>
          <a:p>
            <a:endParaRPr lang="it-IT" sz="4000" dirty="0"/>
          </a:p>
        </p:txBody>
      </p:sp>
    </p:spTree>
    <p:extLst>
      <p:ext uri="{BB962C8B-B14F-4D97-AF65-F5344CB8AC3E}">
        <p14:creationId xmlns:p14="http://schemas.microsoft.com/office/powerpoint/2010/main" val="2817775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490755"/>
            <a:ext cx="11447642" cy="646331"/>
          </a:xfrm>
          <a:prstGeom prst="rect">
            <a:avLst/>
          </a:prstGeom>
          <a:noFill/>
        </p:spPr>
        <p:txBody>
          <a:bodyPr wrap="square" rtlCol="0">
            <a:spAutoFit/>
          </a:bodyPr>
          <a:lstStyle/>
          <a:p>
            <a:pPr algn="ctr"/>
            <a:r>
              <a:rPr lang="it-IT" sz="3600" dirty="0"/>
              <a:t>LA LINGUA DI DANTE</a:t>
            </a:r>
          </a:p>
        </p:txBody>
      </p:sp>
      <p:sp>
        <p:nvSpPr>
          <p:cNvPr id="3" name="CasellaDiTesto 2"/>
          <p:cNvSpPr txBox="1"/>
          <p:nvPr/>
        </p:nvSpPr>
        <p:spPr>
          <a:xfrm>
            <a:off x="544487" y="1208096"/>
            <a:ext cx="11447643" cy="2893100"/>
          </a:xfrm>
          <a:prstGeom prst="rect">
            <a:avLst/>
          </a:prstGeom>
          <a:noFill/>
        </p:spPr>
        <p:txBody>
          <a:bodyPr wrap="square" rtlCol="0">
            <a:spAutoFit/>
          </a:bodyPr>
          <a:lstStyle/>
          <a:p>
            <a:pPr algn="just"/>
            <a:r>
              <a:rPr lang="it-IT" sz="3000" dirty="0"/>
              <a:t>Ma il plurilinguismo riguarda anche la ricca </a:t>
            </a:r>
            <a:r>
              <a:rPr lang="it-IT" sz="3000" b="1" dirty="0"/>
              <a:t>polimorfia</a:t>
            </a:r>
            <a:r>
              <a:rPr lang="it-IT" sz="3000" dirty="0"/>
              <a:t>:</a:t>
            </a:r>
          </a:p>
          <a:p>
            <a:pPr marL="457200" indent="-457200" algn="just">
              <a:buFontTx/>
              <a:buChar char="-"/>
            </a:pPr>
            <a:r>
              <a:rPr lang="it-IT" sz="3000" dirty="0"/>
              <a:t>tra forme arcaiche </a:t>
            </a:r>
            <a:r>
              <a:rPr lang="it-IT" sz="3000" i="1" dirty="0"/>
              <a:t>(</a:t>
            </a:r>
            <a:r>
              <a:rPr lang="it-IT" sz="3000" i="1" dirty="0" err="1"/>
              <a:t>pense</a:t>
            </a:r>
            <a:r>
              <a:rPr lang="it-IT" sz="3000" i="1" dirty="0"/>
              <a:t>)</a:t>
            </a:r>
            <a:r>
              <a:rPr lang="it-IT" sz="3000" dirty="0"/>
              <a:t> e moderne </a:t>
            </a:r>
            <a:r>
              <a:rPr lang="it-IT" sz="3000" i="1" dirty="0"/>
              <a:t>(pensi)</a:t>
            </a:r>
          </a:p>
          <a:p>
            <a:pPr marL="457200" indent="-457200" algn="just">
              <a:buFontTx/>
              <a:buChar char="-"/>
            </a:pPr>
            <a:r>
              <a:rPr lang="it-IT" sz="3000" dirty="0"/>
              <a:t>tra forme fiorentine e forme poetiche siciliane:</a:t>
            </a:r>
            <a:r>
              <a:rPr lang="it-IT" sz="3000" i="1" dirty="0"/>
              <a:t> fuoco, cuore, avrei/ foco, core, </a:t>
            </a:r>
            <a:r>
              <a:rPr lang="it-IT" sz="3000" i="1" dirty="0" err="1"/>
              <a:t>avria</a:t>
            </a:r>
            <a:r>
              <a:rPr lang="it-IT" sz="3000" i="1" dirty="0"/>
              <a:t>, </a:t>
            </a:r>
            <a:r>
              <a:rPr lang="it-IT" sz="3000" dirty="0"/>
              <a:t>la rima </a:t>
            </a:r>
            <a:r>
              <a:rPr lang="it-IT" sz="3000" i="1" dirty="0"/>
              <a:t>voi </a:t>
            </a:r>
            <a:r>
              <a:rPr lang="it-IT" sz="3000" dirty="0"/>
              <a:t>: </a:t>
            </a:r>
            <a:r>
              <a:rPr lang="it-IT" sz="3000" i="1" dirty="0"/>
              <a:t>fui </a:t>
            </a:r>
          </a:p>
          <a:p>
            <a:pPr marL="457200" indent="-457200" algn="just">
              <a:buFontTx/>
              <a:buChar char="-"/>
            </a:pPr>
            <a:r>
              <a:rPr lang="it-IT" sz="3000" dirty="0"/>
              <a:t>tra varianti alternative: </a:t>
            </a:r>
            <a:r>
              <a:rPr lang="it-IT" sz="3000" i="1" dirty="0"/>
              <a:t>sorella/serocchia/</a:t>
            </a:r>
            <a:r>
              <a:rPr lang="it-IT" sz="3000" i="1" dirty="0" err="1"/>
              <a:t>suoro</a:t>
            </a:r>
            <a:r>
              <a:rPr lang="it-IT" sz="3000" i="1" dirty="0"/>
              <a:t>; vecchio/veglio/sene</a:t>
            </a:r>
          </a:p>
          <a:p>
            <a:pPr marL="457200" indent="-457200" algn="just">
              <a:buFontTx/>
              <a:buChar char="-"/>
            </a:pPr>
            <a:endParaRPr lang="it-IT" sz="3200" i="1" dirty="0"/>
          </a:p>
        </p:txBody>
      </p:sp>
      <p:sp>
        <p:nvSpPr>
          <p:cNvPr id="6" name="CasellaDiTesto 5"/>
          <p:cNvSpPr txBox="1"/>
          <p:nvPr/>
        </p:nvSpPr>
        <p:spPr>
          <a:xfrm>
            <a:off x="544487" y="3775165"/>
            <a:ext cx="11447643" cy="2862322"/>
          </a:xfrm>
          <a:prstGeom prst="rect">
            <a:avLst/>
          </a:prstGeom>
          <a:noFill/>
        </p:spPr>
        <p:txBody>
          <a:bodyPr wrap="square" rtlCol="0">
            <a:spAutoFit/>
          </a:bodyPr>
          <a:lstStyle/>
          <a:p>
            <a:pPr algn="just"/>
            <a:r>
              <a:rPr lang="it-IT" sz="3000" dirty="0"/>
              <a:t>Si trovano anche elementi di </a:t>
            </a:r>
            <a:r>
              <a:rPr lang="it-IT" sz="3000" b="1" dirty="0"/>
              <a:t>altri volgari</a:t>
            </a:r>
            <a:r>
              <a:rPr lang="it-IT" sz="3000" dirty="0"/>
              <a:t>, come il lucchese </a:t>
            </a:r>
            <a:r>
              <a:rPr lang="it-IT" sz="3000" i="1" dirty="0"/>
              <a:t>issa</a:t>
            </a:r>
            <a:r>
              <a:rPr lang="it-IT" sz="3000" dirty="0"/>
              <a:t> ‘adesso’ o il bolognese </a:t>
            </a:r>
            <a:r>
              <a:rPr lang="it-IT" sz="3000" i="1" dirty="0" err="1"/>
              <a:t>sipa</a:t>
            </a:r>
            <a:r>
              <a:rPr lang="it-IT" sz="3000" dirty="0"/>
              <a:t> ‘sì’.</a:t>
            </a:r>
          </a:p>
          <a:p>
            <a:pPr algn="just"/>
            <a:r>
              <a:rPr lang="it-IT" sz="3000" dirty="0"/>
              <a:t>Il lessico è arricchito con moltissimi </a:t>
            </a:r>
            <a:r>
              <a:rPr lang="it-IT" sz="3000" b="1" dirty="0"/>
              <a:t>latinismi</a:t>
            </a:r>
            <a:r>
              <a:rPr lang="it-IT" sz="3000" dirty="0"/>
              <a:t>:</a:t>
            </a:r>
          </a:p>
          <a:p>
            <a:pPr marL="457200" indent="-457200" algn="just">
              <a:buFontTx/>
              <a:buChar char="-"/>
            </a:pPr>
            <a:r>
              <a:rPr lang="it-IT" sz="3000" dirty="0"/>
              <a:t>Dal </a:t>
            </a:r>
            <a:r>
              <a:rPr lang="it-IT" sz="3000" dirty="0" err="1"/>
              <a:t>lat</a:t>
            </a:r>
            <a:r>
              <a:rPr lang="it-IT" sz="3000" dirty="0"/>
              <a:t>. classico </a:t>
            </a:r>
            <a:r>
              <a:rPr lang="it-IT" sz="3000" i="1" dirty="0"/>
              <a:t>cirro negletto ‘ricciolo trascurato’, latrare, </a:t>
            </a:r>
            <a:r>
              <a:rPr lang="it-IT" sz="3000" i="1" dirty="0" err="1"/>
              <a:t>tollere</a:t>
            </a:r>
            <a:endParaRPr lang="it-IT" sz="3000" i="1" dirty="0"/>
          </a:p>
          <a:p>
            <a:pPr marL="457200" indent="-457200" algn="just">
              <a:buFontTx/>
              <a:buChar char="-"/>
            </a:pPr>
            <a:r>
              <a:rPr lang="it-IT" sz="3000" dirty="0"/>
              <a:t>Dal </a:t>
            </a:r>
            <a:r>
              <a:rPr lang="it-IT" sz="3000" dirty="0" err="1"/>
              <a:t>lat</a:t>
            </a:r>
            <a:r>
              <a:rPr lang="it-IT" sz="3000" dirty="0"/>
              <a:t>. cristiano </a:t>
            </a:r>
            <a:r>
              <a:rPr lang="it-IT" sz="3000" i="1" dirty="0" err="1"/>
              <a:t>colùbro</a:t>
            </a:r>
            <a:r>
              <a:rPr lang="it-IT" sz="3000" i="1" dirty="0"/>
              <a:t> </a:t>
            </a:r>
            <a:r>
              <a:rPr lang="it-IT" sz="3000" dirty="0"/>
              <a:t>‘serpente’, </a:t>
            </a:r>
            <a:r>
              <a:rPr lang="it-IT" sz="3000" i="1" dirty="0"/>
              <a:t>baiulo </a:t>
            </a:r>
            <a:r>
              <a:rPr lang="it-IT" sz="3000" dirty="0"/>
              <a:t>‘portatore del vessillo’</a:t>
            </a:r>
          </a:p>
          <a:p>
            <a:pPr marL="457200" indent="-457200" algn="just">
              <a:buFontTx/>
              <a:buChar char="-"/>
            </a:pPr>
            <a:r>
              <a:rPr lang="it-IT" sz="3000" dirty="0"/>
              <a:t>Dal </a:t>
            </a:r>
            <a:r>
              <a:rPr lang="it-IT" sz="3000" dirty="0" err="1"/>
              <a:t>lat</a:t>
            </a:r>
            <a:r>
              <a:rPr lang="it-IT" sz="3000" dirty="0"/>
              <a:t>. scientifico </a:t>
            </a:r>
            <a:r>
              <a:rPr lang="it-IT" sz="3000" i="1" dirty="0"/>
              <a:t>tetragono, </a:t>
            </a:r>
            <a:r>
              <a:rPr lang="it-IT" sz="3000" i="1" dirty="0" err="1"/>
              <a:t>emisperio</a:t>
            </a:r>
            <a:endParaRPr lang="it-IT" sz="3000" dirty="0"/>
          </a:p>
        </p:txBody>
      </p:sp>
    </p:spTree>
    <p:extLst>
      <p:ext uri="{BB962C8B-B14F-4D97-AF65-F5344CB8AC3E}">
        <p14:creationId xmlns:p14="http://schemas.microsoft.com/office/powerpoint/2010/main" val="3022744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23706" y="324999"/>
            <a:ext cx="11447642" cy="646331"/>
          </a:xfrm>
          <a:prstGeom prst="rect">
            <a:avLst/>
          </a:prstGeom>
          <a:noFill/>
        </p:spPr>
        <p:txBody>
          <a:bodyPr wrap="square" rtlCol="0">
            <a:spAutoFit/>
          </a:bodyPr>
          <a:lstStyle/>
          <a:p>
            <a:pPr algn="ctr"/>
            <a:r>
              <a:rPr lang="it-IT" sz="3600" dirty="0"/>
              <a:t>LA LINGUA DI DANTE</a:t>
            </a:r>
          </a:p>
        </p:txBody>
      </p:sp>
      <p:sp>
        <p:nvSpPr>
          <p:cNvPr id="3" name="CasellaDiTesto 2"/>
          <p:cNvSpPr txBox="1"/>
          <p:nvPr/>
        </p:nvSpPr>
        <p:spPr>
          <a:xfrm>
            <a:off x="220652" y="971330"/>
            <a:ext cx="11750696" cy="5755422"/>
          </a:xfrm>
          <a:prstGeom prst="rect">
            <a:avLst/>
          </a:prstGeom>
          <a:noFill/>
        </p:spPr>
        <p:txBody>
          <a:bodyPr wrap="square" rtlCol="0">
            <a:spAutoFit/>
          </a:bodyPr>
          <a:lstStyle/>
          <a:p>
            <a:pPr algn="just"/>
            <a:r>
              <a:rPr lang="it-IT" sz="3000" dirty="0"/>
              <a:t>Infine, Dante è anche creatore di </a:t>
            </a:r>
            <a:r>
              <a:rPr lang="it-IT" sz="3000" b="1" dirty="0"/>
              <a:t>neologismi</a:t>
            </a:r>
            <a:r>
              <a:rPr lang="it-IT" sz="3000" dirty="0"/>
              <a:t>, soprattutto nel </a:t>
            </a:r>
            <a:r>
              <a:rPr lang="it-IT" sz="3000" b="1" dirty="0"/>
              <a:t>Paradiso</a:t>
            </a:r>
            <a:r>
              <a:rPr lang="it-IT" sz="3000" dirty="0"/>
              <a:t>. Molti di questi sono </a:t>
            </a:r>
            <a:r>
              <a:rPr lang="it-IT" sz="3000" b="1" dirty="0"/>
              <a:t>verbi</a:t>
            </a:r>
            <a:r>
              <a:rPr lang="it-IT" sz="3000" dirty="0"/>
              <a:t> </a:t>
            </a:r>
            <a:r>
              <a:rPr lang="it-IT" sz="3000" b="1" dirty="0"/>
              <a:t>parasintetici</a:t>
            </a:r>
            <a:r>
              <a:rPr lang="it-IT" sz="3000" dirty="0"/>
              <a:t>, cioè formati da una base con l’aggiunta di un prefisso e una desinenza verbale a un nome (ad es. </a:t>
            </a:r>
            <a:r>
              <a:rPr lang="it-IT" sz="3000" i="1" dirty="0"/>
              <a:t>ingabbiare </a:t>
            </a:r>
            <a:r>
              <a:rPr lang="it-IT" sz="3000" dirty="0"/>
              <a:t>da </a:t>
            </a:r>
            <a:r>
              <a:rPr lang="it-IT" sz="3000" i="1" dirty="0"/>
              <a:t>gabbia</a:t>
            </a:r>
            <a:r>
              <a:rPr lang="it-IT" sz="3000" dirty="0"/>
              <a:t>):</a:t>
            </a:r>
          </a:p>
          <a:p>
            <a:pPr algn="just"/>
            <a:endParaRPr lang="it-IT" sz="800" dirty="0">
              <a:latin typeface="TimesTenLTStd-Roman"/>
            </a:endParaRPr>
          </a:p>
          <a:p>
            <a:pPr marL="457200" indent="-457200" algn="just">
              <a:buFont typeface="Arial" panose="020B0604020202020204" pitchFamily="34" charset="0"/>
              <a:buChar char="•"/>
            </a:pPr>
            <a:r>
              <a:rPr lang="it-IT" sz="3000" dirty="0"/>
              <a:t>con un sostantivo: </a:t>
            </a:r>
            <a:r>
              <a:rPr lang="it-IT" sz="3000" b="0" i="1" u="none" strike="noStrike" baseline="0" dirty="0"/>
              <a:t>imparadisare </a:t>
            </a:r>
            <a:r>
              <a:rPr lang="it-IT" sz="3000" b="0" i="0" u="none" strike="noStrike" baseline="0" dirty="0"/>
              <a:t>‘elevare a un livello paradisiaco’, </a:t>
            </a:r>
            <a:r>
              <a:rPr lang="it-IT" sz="3000" b="0" i="1" u="none" strike="noStrike" baseline="0" dirty="0"/>
              <a:t>infuturarsi </a:t>
            </a:r>
            <a:r>
              <a:rPr lang="it-IT" sz="3000" b="0" i="0" u="none" strike="noStrike" baseline="0" dirty="0"/>
              <a:t>‘prolungarsi nel futuro’.</a:t>
            </a:r>
          </a:p>
          <a:p>
            <a:pPr marL="457200" indent="-457200" algn="just">
              <a:buFont typeface="Arial" panose="020B0604020202020204" pitchFamily="34" charset="0"/>
              <a:buChar char="•"/>
            </a:pPr>
            <a:r>
              <a:rPr lang="it-IT" sz="3000" b="0" i="0" u="none" strike="noStrike" baseline="0" dirty="0"/>
              <a:t>con un avverbio: </a:t>
            </a:r>
            <a:r>
              <a:rPr lang="it-IT" sz="3000" b="0" i="1" u="none" strike="noStrike" baseline="0" dirty="0"/>
              <a:t>inforsarsi </a:t>
            </a:r>
            <a:r>
              <a:rPr lang="it-IT" sz="3000" b="0" i="0" u="none" strike="noStrike" baseline="0" dirty="0"/>
              <a:t>‘essere in forse’, </a:t>
            </a:r>
            <a:r>
              <a:rPr lang="it-IT" sz="3000" b="0" i="1" u="none" strike="noStrike" baseline="0" dirty="0" err="1"/>
              <a:t>insusarsi</a:t>
            </a:r>
            <a:r>
              <a:rPr lang="it-IT" sz="3000" i="1" dirty="0"/>
              <a:t> </a:t>
            </a:r>
            <a:r>
              <a:rPr lang="it-IT" sz="3000" b="0" i="0" u="none" strike="noStrike" baseline="0" dirty="0"/>
              <a:t>‘innalzarsi’. </a:t>
            </a:r>
            <a:endParaRPr lang="it-IT" sz="3000" dirty="0"/>
          </a:p>
          <a:p>
            <a:pPr marL="457200" indent="-457200" algn="just">
              <a:buFont typeface="Arial" panose="020B0604020202020204" pitchFamily="34" charset="0"/>
              <a:buChar char="•"/>
            </a:pPr>
            <a:r>
              <a:rPr lang="it-IT" sz="3000" dirty="0"/>
              <a:t>c</a:t>
            </a:r>
            <a:r>
              <a:rPr lang="it-IT" sz="3000" b="0" i="0" u="none" strike="noStrike" baseline="0" dirty="0"/>
              <a:t>on un numerale: </a:t>
            </a:r>
            <a:r>
              <a:rPr lang="it-IT" sz="3000" b="0" i="1" u="none" strike="noStrike" baseline="0" dirty="0"/>
              <a:t>incinquarsi </a:t>
            </a:r>
            <a:r>
              <a:rPr lang="it-IT" sz="3000" b="0" i="0" u="none" strike="noStrike" baseline="0" dirty="0"/>
              <a:t>‘ripetersi per cinque volte’, </a:t>
            </a:r>
            <a:r>
              <a:rPr lang="it-IT" sz="3000" b="0" i="1" u="none" strike="noStrike" baseline="0" dirty="0" err="1"/>
              <a:t>inmillarsi</a:t>
            </a:r>
            <a:r>
              <a:rPr lang="it-IT" sz="3000" b="0" i="1" u="none" strike="noStrike" baseline="0" dirty="0"/>
              <a:t> </a:t>
            </a:r>
            <a:r>
              <a:rPr lang="it-IT" sz="3000" b="0" i="0" u="none" strike="noStrike" baseline="0" dirty="0"/>
              <a:t>‘moltiplicarsi per mille’.</a:t>
            </a:r>
          </a:p>
          <a:p>
            <a:pPr marL="457200" indent="-457200" algn="just">
              <a:buFont typeface="Arial" panose="020B0604020202020204" pitchFamily="34" charset="0"/>
              <a:buChar char="•"/>
            </a:pPr>
            <a:r>
              <a:rPr lang="it-IT" sz="3000" dirty="0"/>
              <a:t>con </a:t>
            </a:r>
            <a:r>
              <a:rPr lang="it-IT" sz="3000" b="0" i="0" u="none" strike="noStrike" baseline="0" dirty="0"/>
              <a:t>un pronome personale: </a:t>
            </a:r>
            <a:r>
              <a:rPr lang="it-IT" sz="3000" b="0" i="1" u="none" strike="noStrike" baseline="0" dirty="0"/>
              <a:t>inluiarsi,</a:t>
            </a:r>
            <a:r>
              <a:rPr lang="it-IT" sz="3000" b="0" i="0" u="none" strike="noStrike" baseline="0" dirty="0"/>
              <a:t> </a:t>
            </a:r>
            <a:r>
              <a:rPr lang="it-IT" sz="3000" b="0" i="1" u="none" strike="noStrike" baseline="0" dirty="0"/>
              <a:t>inleiarsi </a:t>
            </a:r>
            <a:r>
              <a:rPr lang="it-IT" sz="3000" b="0" i="0" u="none" strike="noStrike" baseline="0" dirty="0"/>
              <a:t>‘addentrarsi in lui, in lei’.</a:t>
            </a:r>
          </a:p>
          <a:p>
            <a:pPr marL="457200" indent="-457200" algn="just">
              <a:buFont typeface="Arial" panose="020B0604020202020204" pitchFamily="34" charset="0"/>
              <a:buChar char="•"/>
            </a:pPr>
            <a:r>
              <a:rPr lang="it-IT" sz="3000" dirty="0"/>
              <a:t>con </a:t>
            </a:r>
            <a:r>
              <a:rPr lang="it-IT" sz="3000" b="0" i="0" u="none" strike="noStrike" baseline="0" dirty="0"/>
              <a:t>un possessivo: </a:t>
            </a:r>
            <a:r>
              <a:rPr lang="it-IT" sz="3000" b="0" i="1" u="none" strike="noStrike" baseline="0" dirty="0"/>
              <a:t>inmiarsi</a:t>
            </a:r>
            <a:r>
              <a:rPr lang="it-IT" sz="3000" b="0" i="0" u="none" strike="noStrike" baseline="0" dirty="0"/>
              <a:t>, </a:t>
            </a:r>
            <a:r>
              <a:rPr lang="it-IT" sz="3000" b="0" i="1" u="none" strike="noStrike" baseline="0" dirty="0" err="1"/>
              <a:t>intuarsi</a:t>
            </a:r>
            <a:r>
              <a:rPr lang="it-IT" sz="3000" b="0" i="1" u="none" strike="noStrike" baseline="0" dirty="0"/>
              <a:t> </a:t>
            </a:r>
            <a:r>
              <a:rPr lang="it-IT" sz="3000" b="0" i="0" u="none" strike="noStrike" baseline="0" dirty="0"/>
              <a:t>‘penetrare nella mia, nella tua anima’.</a:t>
            </a:r>
          </a:p>
        </p:txBody>
      </p:sp>
    </p:spTree>
    <p:extLst>
      <p:ext uri="{BB962C8B-B14F-4D97-AF65-F5344CB8AC3E}">
        <p14:creationId xmlns:p14="http://schemas.microsoft.com/office/powerpoint/2010/main" val="4119097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545705"/>
            <a:ext cx="11447642" cy="646331"/>
          </a:xfrm>
          <a:prstGeom prst="rect">
            <a:avLst/>
          </a:prstGeom>
          <a:noFill/>
        </p:spPr>
        <p:txBody>
          <a:bodyPr wrap="square" rtlCol="0">
            <a:spAutoFit/>
          </a:bodyPr>
          <a:lstStyle/>
          <a:p>
            <a:pPr algn="ctr"/>
            <a:r>
              <a:rPr lang="it-IT" sz="3600" dirty="0"/>
              <a:t>LA LINGUA DI PETRARCA</a:t>
            </a:r>
          </a:p>
        </p:txBody>
      </p:sp>
      <p:sp>
        <p:nvSpPr>
          <p:cNvPr id="3" name="CasellaDiTesto 2"/>
          <p:cNvSpPr txBox="1"/>
          <p:nvPr/>
        </p:nvSpPr>
        <p:spPr>
          <a:xfrm>
            <a:off x="179088" y="1296690"/>
            <a:ext cx="11672494" cy="3323987"/>
          </a:xfrm>
          <a:prstGeom prst="rect">
            <a:avLst/>
          </a:prstGeom>
          <a:noFill/>
        </p:spPr>
        <p:txBody>
          <a:bodyPr wrap="square" rtlCol="0">
            <a:spAutoFit/>
          </a:bodyPr>
          <a:lstStyle/>
          <a:p>
            <a:pPr algn="just"/>
            <a:r>
              <a:rPr lang="it-IT" sz="3000" dirty="0"/>
              <a:t>Petrarca anticipa la riscoperta dei </a:t>
            </a:r>
            <a:r>
              <a:rPr lang="it-IT" sz="3000" b="1" dirty="0"/>
              <a:t>classici latini </a:t>
            </a:r>
            <a:r>
              <a:rPr lang="it-IT" sz="3000" dirty="0"/>
              <a:t>che avverrà nel Quattrocento. Si rovescia il rapporto latino/volgare, anche nella grafia: </a:t>
            </a:r>
            <a:r>
              <a:rPr lang="it-IT" sz="3000" i="1" dirty="0"/>
              <a:t>et</a:t>
            </a:r>
            <a:r>
              <a:rPr lang="it-IT" sz="3000" dirty="0"/>
              <a:t>, </a:t>
            </a:r>
            <a:r>
              <a:rPr lang="it-IT" sz="3000" i="1" dirty="0" err="1"/>
              <a:t>nocte</a:t>
            </a:r>
            <a:r>
              <a:rPr lang="it-IT" sz="3000" dirty="0"/>
              <a:t>,</a:t>
            </a:r>
            <a:r>
              <a:rPr lang="it-IT" sz="3000" i="1" dirty="0"/>
              <a:t> homo</a:t>
            </a:r>
            <a:r>
              <a:rPr lang="it-IT" sz="3000" dirty="0"/>
              <a:t>, ecc. Nel Vat. </a:t>
            </a:r>
            <a:r>
              <a:rPr lang="it-IT" sz="3000" dirty="0" err="1"/>
              <a:t>Lat</a:t>
            </a:r>
            <a:r>
              <a:rPr lang="it-IT" sz="3000" dirty="0"/>
              <a:t>. 3196 commenta in latino i suoi versi volgari (</a:t>
            </a:r>
            <a:r>
              <a:rPr lang="it-IT" sz="3000" b="0" i="0" u="none" strike="noStrike" baseline="0" dirty="0"/>
              <a:t>«</a:t>
            </a:r>
            <a:r>
              <a:rPr lang="it-IT" sz="3000" b="0" i="0" u="none" strike="noStrike" baseline="0" dirty="0" err="1"/>
              <a:t>dic</a:t>
            </a:r>
            <a:r>
              <a:rPr lang="it-IT" sz="3000" b="0" i="0" u="none" strike="noStrike" baseline="0" dirty="0"/>
              <a:t> </a:t>
            </a:r>
            <a:r>
              <a:rPr lang="it-IT" sz="3000" b="0" i="0" u="none" strike="noStrike" baseline="0" dirty="0" err="1"/>
              <a:t>aliter</a:t>
            </a:r>
            <a:r>
              <a:rPr lang="it-IT" sz="3000" b="0" i="0" u="none" strike="noStrike" baseline="0" dirty="0"/>
              <a:t> hic» ‘qui di’ in un altro modo’, «hic placet» ‘cosi va bene’</a:t>
            </a:r>
            <a:r>
              <a:rPr lang="it-IT" sz="3000" dirty="0"/>
              <a:t>). Vuole essere considerato soprattutto poeta latino, ma lascerà un segno come poeta volgare: la lingua del </a:t>
            </a:r>
            <a:r>
              <a:rPr lang="it-IT" sz="3000" i="1" dirty="0"/>
              <a:t>Canzoniere </a:t>
            </a:r>
            <a:r>
              <a:rPr lang="it-IT" sz="3000" dirty="0"/>
              <a:t>influenzerà la lirica italiana fino all’Ottocento.</a:t>
            </a:r>
          </a:p>
        </p:txBody>
      </p:sp>
      <p:sp>
        <p:nvSpPr>
          <p:cNvPr id="5" name="CasellaDiTesto 4"/>
          <p:cNvSpPr txBox="1"/>
          <p:nvPr/>
        </p:nvSpPr>
        <p:spPr>
          <a:xfrm>
            <a:off x="259753" y="4725332"/>
            <a:ext cx="11672494" cy="1938992"/>
          </a:xfrm>
          <a:prstGeom prst="rect">
            <a:avLst/>
          </a:prstGeom>
          <a:noFill/>
        </p:spPr>
        <p:txBody>
          <a:bodyPr wrap="square" rtlCol="0">
            <a:spAutoFit/>
          </a:bodyPr>
          <a:lstStyle/>
          <a:p>
            <a:pPr algn="just"/>
            <a:r>
              <a:rPr lang="it-IT" sz="3000" dirty="0"/>
              <a:t>Caratteristica di </a:t>
            </a:r>
            <a:r>
              <a:rPr lang="it-IT" sz="3000" b="1" dirty="0"/>
              <a:t>Petrarca </a:t>
            </a:r>
            <a:r>
              <a:rPr lang="it-IT" sz="3000" dirty="0"/>
              <a:t>è il </a:t>
            </a:r>
            <a:r>
              <a:rPr lang="it-IT" sz="3000" b="1" dirty="0"/>
              <a:t>monolinguismo</a:t>
            </a:r>
            <a:r>
              <a:rPr lang="it-IT" sz="3000" dirty="0"/>
              <a:t>, una lingua selezionata. Restringe l’ampiezza del lessico dantesco lavorando sulla polisemia di alcune parole, come </a:t>
            </a:r>
            <a:r>
              <a:rPr lang="it-IT" sz="3000" i="1" dirty="0"/>
              <a:t>dolce</a:t>
            </a:r>
            <a:r>
              <a:rPr lang="it-IT" sz="3000" dirty="0"/>
              <a:t>, aggettivo accostato a numerosi nomi</a:t>
            </a:r>
            <a:r>
              <a:rPr lang="it-IT" sz="3000" i="1" dirty="0"/>
              <a:t> (dolce loco, dolce riso, dolce </a:t>
            </a:r>
            <a:r>
              <a:rPr lang="it-IT" sz="3000" i="1" dirty="0" err="1"/>
              <a:t>veneno</a:t>
            </a:r>
            <a:r>
              <a:rPr lang="it-IT" sz="3000" i="1" dirty="0"/>
              <a:t>, dolce rapina, dolce morte).</a:t>
            </a:r>
          </a:p>
        </p:txBody>
      </p:sp>
    </p:spTree>
    <p:extLst>
      <p:ext uri="{BB962C8B-B14F-4D97-AF65-F5344CB8AC3E}">
        <p14:creationId xmlns:p14="http://schemas.microsoft.com/office/powerpoint/2010/main" val="2191121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487341"/>
            <a:ext cx="11447642" cy="646331"/>
          </a:xfrm>
          <a:prstGeom prst="rect">
            <a:avLst/>
          </a:prstGeom>
          <a:noFill/>
        </p:spPr>
        <p:txBody>
          <a:bodyPr wrap="square" rtlCol="0">
            <a:spAutoFit/>
          </a:bodyPr>
          <a:lstStyle/>
          <a:p>
            <a:pPr algn="ctr"/>
            <a:r>
              <a:rPr lang="it-IT" sz="3600" dirty="0"/>
              <a:t>LA LINGUA DI PETRARCA</a:t>
            </a:r>
          </a:p>
        </p:txBody>
      </p:sp>
      <p:sp>
        <p:nvSpPr>
          <p:cNvPr id="3" name="CasellaDiTesto 2"/>
          <p:cNvSpPr txBox="1"/>
          <p:nvPr/>
        </p:nvSpPr>
        <p:spPr>
          <a:xfrm>
            <a:off x="319636" y="1436983"/>
            <a:ext cx="11672494" cy="2062103"/>
          </a:xfrm>
          <a:prstGeom prst="rect">
            <a:avLst/>
          </a:prstGeom>
          <a:noFill/>
        </p:spPr>
        <p:txBody>
          <a:bodyPr wrap="square" rtlCol="0">
            <a:spAutoFit/>
          </a:bodyPr>
          <a:lstStyle/>
          <a:p>
            <a:pPr algn="just"/>
            <a:r>
              <a:rPr lang="it-IT" sz="3000" b="1" dirty="0"/>
              <a:t>ANTIREALISMO</a:t>
            </a:r>
            <a:r>
              <a:rPr lang="it-IT" sz="3000" dirty="0"/>
              <a:t>, tutto ciò che è realistico, concreto, espressivo viene eliminato. </a:t>
            </a:r>
          </a:p>
          <a:p>
            <a:pPr algn="just"/>
            <a:endParaRPr lang="it-IT" sz="800" dirty="0"/>
          </a:p>
          <a:p>
            <a:pPr algn="just"/>
            <a:r>
              <a:rPr lang="it-IT" sz="3000" b="1" dirty="0"/>
              <a:t>Riduce la polimorfia</a:t>
            </a:r>
            <a:r>
              <a:rPr lang="it-IT" sz="3000" dirty="0"/>
              <a:t>, ma restano alcune alternanze tra forme, come </a:t>
            </a:r>
            <a:r>
              <a:rPr lang="it-IT" sz="3000" i="1" dirty="0"/>
              <a:t>foco/fuoco</a:t>
            </a:r>
            <a:r>
              <a:rPr lang="it-IT" sz="3000" dirty="0"/>
              <a:t>, </a:t>
            </a:r>
            <a:r>
              <a:rPr lang="it-IT" sz="3000" i="1" dirty="0" err="1"/>
              <a:t>dole</a:t>
            </a:r>
            <a:r>
              <a:rPr lang="it-IT" sz="3000" i="1" dirty="0"/>
              <a:t>/ duole</a:t>
            </a:r>
            <a:r>
              <a:rPr lang="it-IT" sz="3000" dirty="0"/>
              <a:t>,</a:t>
            </a:r>
            <a:r>
              <a:rPr lang="it-IT" sz="3000" i="1" dirty="0"/>
              <a:t> auro/oro, degno/</a:t>
            </a:r>
            <a:r>
              <a:rPr lang="it-IT" sz="3000" i="1" dirty="0" err="1"/>
              <a:t>digno</a:t>
            </a:r>
            <a:r>
              <a:rPr lang="it-IT" sz="3000" dirty="0"/>
              <a:t>).</a:t>
            </a:r>
          </a:p>
        </p:txBody>
      </p:sp>
      <p:sp>
        <p:nvSpPr>
          <p:cNvPr id="5" name="CasellaDiTesto 4"/>
          <p:cNvSpPr txBox="1"/>
          <p:nvPr/>
        </p:nvSpPr>
        <p:spPr>
          <a:xfrm>
            <a:off x="319636" y="3970002"/>
            <a:ext cx="11447643" cy="2400657"/>
          </a:xfrm>
          <a:prstGeom prst="rect">
            <a:avLst/>
          </a:prstGeom>
          <a:noFill/>
        </p:spPr>
        <p:txBody>
          <a:bodyPr wrap="square" rtlCol="0">
            <a:spAutoFit/>
          </a:bodyPr>
          <a:lstStyle/>
          <a:p>
            <a:pPr algn="just"/>
            <a:r>
              <a:rPr lang="it-IT" sz="3000" dirty="0"/>
              <a:t>Opera una </a:t>
            </a:r>
            <a:r>
              <a:rPr lang="it-IT" sz="3000" b="1" dirty="0"/>
              <a:t>selezione</a:t>
            </a:r>
            <a:r>
              <a:rPr lang="it-IT" sz="3000" dirty="0"/>
              <a:t> anche tra le forme della </a:t>
            </a:r>
            <a:r>
              <a:rPr lang="it-IT" sz="3000" b="1" dirty="0"/>
              <a:t>tradizione precedente</a:t>
            </a:r>
            <a:r>
              <a:rPr lang="it-IT" sz="3000" dirty="0"/>
              <a:t>:</a:t>
            </a:r>
          </a:p>
          <a:p>
            <a:pPr marL="457200" indent="-457200" algn="just">
              <a:buFontTx/>
              <a:buChar char="-"/>
            </a:pPr>
            <a:r>
              <a:rPr lang="it-IT" sz="3000" dirty="0"/>
              <a:t>Una sola rima siciliana (</a:t>
            </a:r>
            <a:r>
              <a:rPr lang="it-IT" sz="3000" i="1" dirty="0"/>
              <a:t>voi</a:t>
            </a:r>
            <a:r>
              <a:rPr lang="it-IT" sz="3000" dirty="0"/>
              <a:t>/</a:t>
            </a:r>
            <a:r>
              <a:rPr lang="it-IT" sz="3000" i="1" dirty="0"/>
              <a:t>altrui</a:t>
            </a:r>
            <a:r>
              <a:rPr lang="it-IT" sz="3000" dirty="0"/>
              <a:t>) e pochi sicilianismi </a:t>
            </a:r>
            <a:r>
              <a:rPr lang="it-IT" sz="3000" i="1" dirty="0"/>
              <a:t>(</a:t>
            </a:r>
            <a:r>
              <a:rPr lang="it-IT" sz="3000" i="1" dirty="0" err="1"/>
              <a:t>avria</a:t>
            </a:r>
            <a:r>
              <a:rPr lang="it-IT" sz="3000" dirty="0"/>
              <a:t>, </a:t>
            </a:r>
            <a:r>
              <a:rPr lang="it-IT" sz="3000" i="1" dirty="0"/>
              <a:t>aggio)</a:t>
            </a:r>
          </a:p>
          <a:p>
            <a:pPr marL="457200" indent="-457200" algn="just">
              <a:buFontTx/>
              <a:buChar char="-"/>
            </a:pPr>
            <a:r>
              <a:rPr lang="it-IT" sz="3000" dirty="0"/>
              <a:t>Usa anche rima grafica, quindi </a:t>
            </a:r>
            <a:r>
              <a:rPr lang="it-IT" sz="3000" i="1" dirty="0"/>
              <a:t>e </a:t>
            </a:r>
            <a:r>
              <a:rPr lang="it-IT" sz="3000" dirty="0"/>
              <a:t>ed </a:t>
            </a:r>
            <a:r>
              <a:rPr lang="it-IT" sz="3000" i="1" dirty="0"/>
              <a:t>o </a:t>
            </a:r>
            <a:r>
              <a:rPr lang="it-IT" sz="3000" dirty="0"/>
              <a:t>aperte rimano con le chiuse </a:t>
            </a:r>
          </a:p>
          <a:p>
            <a:pPr marL="457200" indent="-457200" algn="just">
              <a:buFontTx/>
              <a:buChar char="-"/>
            </a:pPr>
            <a:r>
              <a:rPr lang="it-IT" sz="3000" dirty="0"/>
              <a:t>Usa alcuni gallicismi, come </a:t>
            </a:r>
            <a:r>
              <a:rPr lang="it-IT" sz="3000" i="1" dirty="0"/>
              <a:t>rimembranza,</a:t>
            </a:r>
            <a:r>
              <a:rPr lang="it-IT" sz="3000" dirty="0"/>
              <a:t> </a:t>
            </a:r>
            <a:r>
              <a:rPr lang="it-IT" sz="3000" i="1" dirty="0"/>
              <a:t>baldanza, oltraggio, viaggio</a:t>
            </a:r>
          </a:p>
          <a:p>
            <a:pPr marL="457200" indent="-457200" algn="just">
              <a:buFontTx/>
              <a:buChar char="-"/>
            </a:pPr>
            <a:r>
              <a:rPr lang="it-IT" sz="3000" dirty="0"/>
              <a:t>Dittologie sinonimiche </a:t>
            </a:r>
            <a:r>
              <a:rPr lang="it-IT" sz="3000" i="1" dirty="0"/>
              <a:t>(solo</a:t>
            </a:r>
            <a:r>
              <a:rPr lang="it-IT" sz="3000" dirty="0"/>
              <a:t> </a:t>
            </a:r>
            <a:r>
              <a:rPr lang="it-IT" sz="3000" i="1" dirty="0"/>
              <a:t>et pensoso</a:t>
            </a:r>
            <a:r>
              <a:rPr lang="it-IT" sz="3000" dirty="0"/>
              <a:t>,</a:t>
            </a:r>
            <a:r>
              <a:rPr lang="it-IT" sz="3000" i="1" dirty="0"/>
              <a:t> tardi et lenti)</a:t>
            </a:r>
          </a:p>
        </p:txBody>
      </p:sp>
    </p:spTree>
    <p:extLst>
      <p:ext uri="{BB962C8B-B14F-4D97-AF65-F5344CB8AC3E}">
        <p14:creationId xmlns:p14="http://schemas.microsoft.com/office/powerpoint/2010/main" val="534999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956570" y="1054520"/>
            <a:ext cx="5693611" cy="4401205"/>
          </a:xfrm>
          <a:prstGeom prst="rect">
            <a:avLst/>
          </a:prstGeom>
          <a:noFill/>
        </p:spPr>
        <p:txBody>
          <a:bodyPr wrap="square" numCol="2" rtlCol="0">
            <a:spAutoFit/>
          </a:bodyPr>
          <a:lstStyle/>
          <a:p>
            <a:r>
              <a:rPr lang="it-IT" sz="4000" dirty="0"/>
              <a:t>Ascensore</a:t>
            </a:r>
          </a:p>
          <a:p>
            <a:r>
              <a:rPr lang="it-IT" sz="4000" dirty="0"/>
              <a:t>Bisogno</a:t>
            </a:r>
          </a:p>
          <a:p>
            <a:r>
              <a:rPr lang="it-IT" sz="4000" dirty="0"/>
              <a:t>Acciottolio</a:t>
            </a:r>
          </a:p>
          <a:p>
            <a:r>
              <a:rPr lang="it-IT" sz="4000" dirty="0"/>
              <a:t>Bianco</a:t>
            </a:r>
          </a:p>
          <a:p>
            <a:r>
              <a:rPr lang="it-IT" sz="4000" dirty="0"/>
              <a:t>Accettazione</a:t>
            </a:r>
          </a:p>
          <a:p>
            <a:r>
              <a:rPr lang="it-IT" sz="4000" dirty="0"/>
              <a:t>Sbaglio</a:t>
            </a:r>
          </a:p>
          <a:p>
            <a:r>
              <a:rPr lang="it-IT" sz="4000" dirty="0"/>
              <a:t>Cuocere</a:t>
            </a:r>
          </a:p>
        </p:txBody>
      </p:sp>
      <p:sp>
        <p:nvSpPr>
          <p:cNvPr id="2" name="CasellaDiTesto 1">
            <a:extLst>
              <a:ext uri="{FF2B5EF4-FFF2-40B4-BE49-F238E27FC236}">
                <a16:creationId xmlns:a16="http://schemas.microsoft.com/office/drawing/2014/main" id="{CCCC1EA2-4C11-5655-6AE5-CF3AD00FC16B}"/>
              </a:ext>
            </a:extLst>
          </p:cNvPr>
          <p:cNvSpPr txBox="1"/>
          <p:nvPr/>
        </p:nvSpPr>
        <p:spPr>
          <a:xfrm>
            <a:off x="4465233" y="1054520"/>
            <a:ext cx="7131021" cy="4401205"/>
          </a:xfrm>
          <a:prstGeom prst="rect">
            <a:avLst/>
          </a:prstGeom>
          <a:noFill/>
        </p:spPr>
        <p:txBody>
          <a:bodyPr wrap="square" numCol="2" rtlCol="0">
            <a:spAutoFit/>
          </a:bodyPr>
          <a:lstStyle/>
          <a:p>
            <a:r>
              <a:rPr lang="it-IT" sz="4000" dirty="0"/>
              <a:t>/</a:t>
            </a:r>
            <a:r>
              <a:rPr lang="it-IT" sz="4000" dirty="0" err="1"/>
              <a:t>aʃ:en'sore</a:t>
            </a:r>
            <a:r>
              <a:rPr lang="it-IT" sz="4000" dirty="0"/>
              <a:t>/</a:t>
            </a:r>
          </a:p>
          <a:p>
            <a:r>
              <a:rPr lang="it-IT" sz="4000" dirty="0"/>
              <a:t>/</a:t>
            </a:r>
            <a:r>
              <a:rPr lang="it-IT" sz="4000" dirty="0" err="1"/>
              <a:t>bi'zoɲ:o</a:t>
            </a:r>
            <a:r>
              <a:rPr lang="it-IT" sz="4000" dirty="0"/>
              <a:t>/</a:t>
            </a:r>
          </a:p>
          <a:p>
            <a:r>
              <a:rPr lang="it-IT" sz="4000" dirty="0"/>
              <a:t>/</a:t>
            </a:r>
            <a:r>
              <a:rPr lang="it-IT" sz="4000" dirty="0" err="1"/>
              <a:t>at:ʃot:o'lio</a:t>
            </a:r>
            <a:r>
              <a:rPr lang="it-IT" sz="4000" dirty="0"/>
              <a:t>/</a:t>
            </a:r>
          </a:p>
          <a:p>
            <a:r>
              <a:rPr lang="it-IT" sz="4000" dirty="0"/>
              <a:t>/'</a:t>
            </a:r>
            <a:r>
              <a:rPr lang="it-IT" sz="4000" dirty="0" err="1"/>
              <a:t>bjanko</a:t>
            </a:r>
            <a:r>
              <a:rPr lang="it-IT" sz="4000" dirty="0"/>
              <a:t>/</a:t>
            </a:r>
          </a:p>
          <a:p>
            <a:r>
              <a:rPr lang="it-IT" sz="4000" dirty="0"/>
              <a:t>/</a:t>
            </a:r>
            <a:r>
              <a:rPr lang="it-IT" sz="4000" dirty="0" err="1"/>
              <a:t>at:ʃet:a't:sjone</a:t>
            </a:r>
            <a:r>
              <a:rPr lang="it-IT" sz="4000" dirty="0"/>
              <a:t>/</a:t>
            </a:r>
          </a:p>
          <a:p>
            <a:r>
              <a:rPr lang="it-IT" sz="4000" dirty="0"/>
              <a:t>/'</a:t>
            </a:r>
            <a:r>
              <a:rPr lang="it-IT" sz="4000" dirty="0" err="1"/>
              <a:t>zbaʎ:o</a:t>
            </a:r>
            <a:r>
              <a:rPr lang="it-IT" sz="4000" dirty="0"/>
              <a:t>/</a:t>
            </a:r>
          </a:p>
          <a:p>
            <a:r>
              <a:rPr lang="it-IT" sz="4000" dirty="0"/>
              <a:t>/'</a:t>
            </a:r>
            <a:r>
              <a:rPr lang="it-IT" sz="4000" dirty="0" err="1"/>
              <a:t>kw</a:t>
            </a:r>
            <a:r>
              <a:rPr lang="el-GR" sz="4000" dirty="0"/>
              <a:t>ͻ</a:t>
            </a:r>
            <a:r>
              <a:rPr lang="it-IT" sz="4000" dirty="0" err="1"/>
              <a:t>tʃere</a:t>
            </a:r>
            <a:r>
              <a:rPr lang="it-IT" sz="4000" dirty="0"/>
              <a:t>/</a:t>
            </a:r>
          </a:p>
        </p:txBody>
      </p:sp>
    </p:spTree>
    <p:extLst>
      <p:ext uri="{BB962C8B-B14F-4D97-AF65-F5344CB8AC3E}">
        <p14:creationId xmlns:p14="http://schemas.microsoft.com/office/powerpoint/2010/main" val="1373893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463500"/>
            <a:ext cx="10262057" cy="646331"/>
          </a:xfrm>
          <a:prstGeom prst="rect">
            <a:avLst/>
          </a:prstGeom>
          <a:noFill/>
        </p:spPr>
        <p:txBody>
          <a:bodyPr wrap="square" rtlCol="0">
            <a:spAutoFit/>
          </a:bodyPr>
          <a:lstStyle/>
          <a:p>
            <a:pPr algn="ctr"/>
            <a:r>
              <a:rPr lang="it-IT" sz="3600" b="1" dirty="0"/>
              <a:t>L’anafonesi</a:t>
            </a:r>
          </a:p>
        </p:txBody>
      </p:sp>
      <p:sp>
        <p:nvSpPr>
          <p:cNvPr id="3" name="CasellaDiTesto 2"/>
          <p:cNvSpPr txBox="1"/>
          <p:nvPr/>
        </p:nvSpPr>
        <p:spPr>
          <a:xfrm>
            <a:off x="544488" y="1109831"/>
            <a:ext cx="11447643" cy="1569660"/>
          </a:xfrm>
          <a:prstGeom prst="rect">
            <a:avLst/>
          </a:prstGeom>
          <a:noFill/>
        </p:spPr>
        <p:txBody>
          <a:bodyPr wrap="square" rtlCol="0">
            <a:spAutoFit/>
          </a:bodyPr>
          <a:lstStyle/>
          <a:p>
            <a:pPr algn="just"/>
            <a:r>
              <a:rPr lang="it-IT" sz="3200" dirty="0"/>
              <a:t>L’anafonesi è un altro fenomeno tipicamente fiorentino, che riguarda l’</a:t>
            </a:r>
            <a:r>
              <a:rPr lang="it-IT" sz="3200" b="1" dirty="0"/>
              <a:t>innalzamento</a:t>
            </a:r>
            <a:r>
              <a:rPr lang="it-IT" sz="3200" dirty="0"/>
              <a:t> di </a:t>
            </a:r>
            <a:r>
              <a:rPr lang="it-IT" sz="3200" b="1" i="1" dirty="0"/>
              <a:t>e</a:t>
            </a:r>
            <a:r>
              <a:rPr lang="it-IT" sz="3200" i="1" dirty="0"/>
              <a:t> </a:t>
            </a:r>
            <a:r>
              <a:rPr lang="it-IT" sz="3200" dirty="0"/>
              <a:t>ed</a:t>
            </a:r>
            <a:r>
              <a:rPr lang="it-IT" sz="3200" b="1" dirty="0"/>
              <a:t> </a:t>
            </a:r>
            <a:r>
              <a:rPr lang="it-IT" sz="3200" b="1" i="1" dirty="0"/>
              <a:t>o </a:t>
            </a:r>
            <a:r>
              <a:rPr lang="it-IT" sz="3200" b="1" dirty="0"/>
              <a:t>chiuse</a:t>
            </a:r>
            <a:r>
              <a:rPr lang="it-IT" sz="3200" dirty="0"/>
              <a:t> rispettivamente a </a:t>
            </a:r>
            <a:r>
              <a:rPr lang="it-IT" sz="3200" b="1" i="1" dirty="0"/>
              <a:t>i</a:t>
            </a:r>
            <a:r>
              <a:rPr lang="it-IT" sz="3200" i="1" dirty="0"/>
              <a:t> </a:t>
            </a:r>
            <a:r>
              <a:rPr lang="it-IT" sz="3200" dirty="0"/>
              <a:t>ed </a:t>
            </a:r>
            <a:r>
              <a:rPr lang="it-IT" sz="3200" b="1" i="1" dirty="0"/>
              <a:t>o</a:t>
            </a:r>
            <a:r>
              <a:rPr lang="it-IT" sz="3200" dirty="0"/>
              <a:t> per effetto di suoni consonantici presenti nella parola.</a:t>
            </a:r>
          </a:p>
        </p:txBody>
      </p:sp>
      <p:pic>
        <p:nvPicPr>
          <p:cNvPr id="6" name="Immagine 5">
            <a:extLst>
              <a:ext uri="{FF2B5EF4-FFF2-40B4-BE49-F238E27FC236}">
                <a16:creationId xmlns:a16="http://schemas.microsoft.com/office/drawing/2014/main" id="{41A75A59-017F-60AF-4D10-1215C348BA7A}"/>
              </a:ext>
            </a:extLst>
          </p:cNvPr>
          <p:cNvPicPr>
            <a:picLocks noChangeAspect="1"/>
          </p:cNvPicPr>
          <p:nvPr/>
        </p:nvPicPr>
        <p:blipFill>
          <a:blip r:embed="rId2"/>
          <a:stretch>
            <a:fillRect/>
          </a:stretch>
        </p:blipFill>
        <p:spPr>
          <a:xfrm>
            <a:off x="6268309" y="2927100"/>
            <a:ext cx="4732430" cy="3467400"/>
          </a:xfrm>
          <a:prstGeom prst="rect">
            <a:avLst/>
          </a:prstGeom>
        </p:spPr>
      </p:pic>
      <p:grpSp>
        <p:nvGrpSpPr>
          <p:cNvPr id="24" name="Gruppo 23">
            <a:extLst>
              <a:ext uri="{FF2B5EF4-FFF2-40B4-BE49-F238E27FC236}">
                <a16:creationId xmlns:a16="http://schemas.microsoft.com/office/drawing/2014/main" id="{37FF3C25-2598-4054-9D93-278AB4C16666}"/>
              </a:ext>
            </a:extLst>
          </p:cNvPr>
          <p:cNvGrpSpPr/>
          <p:nvPr/>
        </p:nvGrpSpPr>
        <p:grpSpPr>
          <a:xfrm>
            <a:off x="11149478" y="3111398"/>
            <a:ext cx="259920" cy="1065600"/>
            <a:chOff x="11149478" y="3111398"/>
            <a:chExt cx="259920" cy="1065600"/>
          </a:xfrm>
        </p:grpSpPr>
        <mc:AlternateContent xmlns:mc="http://schemas.openxmlformats.org/markup-compatibility/2006" xmlns:p14="http://schemas.microsoft.com/office/powerpoint/2010/main">
          <mc:Choice Requires="p14">
            <p:contentPart p14:bwMode="auto" r:id="rId3">
              <p14:nvContentPartPr>
                <p14:cNvPr id="20" name="Input penna 19">
                  <a:extLst>
                    <a:ext uri="{FF2B5EF4-FFF2-40B4-BE49-F238E27FC236}">
                      <a16:creationId xmlns:a16="http://schemas.microsoft.com/office/drawing/2014/main" id="{52DDE72A-4CAC-AE5E-B99F-0534D6FE9647}"/>
                    </a:ext>
                  </a:extLst>
                </p14:cNvPr>
                <p14:cNvContentPartPr/>
                <p14:nvPr/>
              </p14:nvContentPartPr>
              <p14:xfrm>
                <a:off x="11149478" y="3111398"/>
                <a:ext cx="188640" cy="1065600"/>
              </p14:xfrm>
            </p:contentPart>
          </mc:Choice>
          <mc:Fallback xmlns="">
            <p:pic>
              <p:nvPicPr>
                <p:cNvPr id="20" name="Input penna 19">
                  <a:extLst>
                    <a:ext uri="{FF2B5EF4-FFF2-40B4-BE49-F238E27FC236}">
                      <a16:creationId xmlns:a16="http://schemas.microsoft.com/office/drawing/2014/main" id="{52DDE72A-4CAC-AE5E-B99F-0534D6FE9647}"/>
                    </a:ext>
                  </a:extLst>
                </p:cNvPr>
                <p:cNvPicPr/>
                <p:nvPr/>
              </p:nvPicPr>
              <p:blipFill>
                <a:blip r:embed="rId4"/>
                <a:stretch>
                  <a:fillRect/>
                </a:stretch>
              </p:blipFill>
              <p:spPr>
                <a:xfrm>
                  <a:off x="11113478" y="3075758"/>
                  <a:ext cx="260280" cy="11372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1" name="Input penna 20">
                  <a:extLst>
                    <a:ext uri="{FF2B5EF4-FFF2-40B4-BE49-F238E27FC236}">
                      <a16:creationId xmlns:a16="http://schemas.microsoft.com/office/drawing/2014/main" id="{1DED77C1-241B-F8B8-0F8C-6655CD0B069B}"/>
                    </a:ext>
                  </a:extLst>
                </p14:cNvPr>
                <p14:cNvContentPartPr/>
                <p14:nvPr/>
              </p14:nvContentPartPr>
              <p14:xfrm>
                <a:off x="11283758" y="3117158"/>
                <a:ext cx="125640" cy="360"/>
              </p14:xfrm>
            </p:contentPart>
          </mc:Choice>
          <mc:Fallback xmlns="">
            <p:pic>
              <p:nvPicPr>
                <p:cNvPr id="21" name="Input penna 20">
                  <a:extLst>
                    <a:ext uri="{FF2B5EF4-FFF2-40B4-BE49-F238E27FC236}">
                      <a16:creationId xmlns:a16="http://schemas.microsoft.com/office/drawing/2014/main" id="{1DED77C1-241B-F8B8-0F8C-6655CD0B069B}"/>
                    </a:ext>
                  </a:extLst>
                </p:cNvPr>
                <p:cNvPicPr/>
                <p:nvPr/>
              </p:nvPicPr>
              <p:blipFill>
                <a:blip r:embed="rId6"/>
                <a:stretch>
                  <a:fillRect/>
                </a:stretch>
              </p:blipFill>
              <p:spPr>
                <a:xfrm>
                  <a:off x="11247758" y="3081158"/>
                  <a:ext cx="1972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3" name="Input penna 22">
                  <a:extLst>
                    <a:ext uri="{FF2B5EF4-FFF2-40B4-BE49-F238E27FC236}">
                      <a16:creationId xmlns:a16="http://schemas.microsoft.com/office/drawing/2014/main" id="{8EB70F49-C468-0FEC-0B12-7E6FA73E8983}"/>
                    </a:ext>
                  </a:extLst>
                </p14:cNvPr>
                <p14:cNvContentPartPr/>
                <p14:nvPr/>
              </p14:nvContentPartPr>
              <p14:xfrm>
                <a:off x="11200958" y="3117158"/>
                <a:ext cx="32040" cy="154080"/>
              </p14:xfrm>
            </p:contentPart>
          </mc:Choice>
          <mc:Fallback xmlns="">
            <p:pic>
              <p:nvPicPr>
                <p:cNvPr id="23" name="Input penna 22">
                  <a:extLst>
                    <a:ext uri="{FF2B5EF4-FFF2-40B4-BE49-F238E27FC236}">
                      <a16:creationId xmlns:a16="http://schemas.microsoft.com/office/drawing/2014/main" id="{8EB70F49-C468-0FEC-0B12-7E6FA73E8983}"/>
                    </a:ext>
                  </a:extLst>
                </p:cNvPr>
                <p:cNvPicPr/>
                <p:nvPr/>
              </p:nvPicPr>
              <p:blipFill>
                <a:blip r:embed="rId8"/>
                <a:stretch>
                  <a:fillRect/>
                </a:stretch>
              </p:blipFill>
              <p:spPr>
                <a:xfrm>
                  <a:off x="11165318" y="3081158"/>
                  <a:ext cx="103680" cy="225720"/>
                </a:xfrm>
                <a:prstGeom prst="rect">
                  <a:avLst/>
                </a:prstGeom>
              </p:spPr>
            </p:pic>
          </mc:Fallback>
        </mc:AlternateContent>
      </p:grpSp>
      <p:grpSp>
        <p:nvGrpSpPr>
          <p:cNvPr id="26" name="Gruppo 25">
            <a:extLst>
              <a:ext uri="{FF2B5EF4-FFF2-40B4-BE49-F238E27FC236}">
                <a16:creationId xmlns:a16="http://schemas.microsoft.com/office/drawing/2014/main" id="{26ED7A4C-BFDE-6D95-F837-E969FC692738}"/>
              </a:ext>
            </a:extLst>
          </p:cNvPr>
          <p:cNvGrpSpPr/>
          <p:nvPr/>
        </p:nvGrpSpPr>
        <p:grpSpPr>
          <a:xfrm>
            <a:off x="5953958" y="3335318"/>
            <a:ext cx="831600" cy="925200"/>
            <a:chOff x="5953958" y="3335318"/>
            <a:chExt cx="831600" cy="925200"/>
          </a:xfrm>
        </p:grpSpPr>
        <mc:AlternateContent xmlns:mc="http://schemas.openxmlformats.org/markup-compatibility/2006" xmlns:p14="http://schemas.microsoft.com/office/powerpoint/2010/main">
          <mc:Choice Requires="p14">
            <p:contentPart p14:bwMode="auto" r:id="rId9">
              <p14:nvContentPartPr>
                <p14:cNvPr id="15" name="Input penna 14">
                  <a:extLst>
                    <a:ext uri="{FF2B5EF4-FFF2-40B4-BE49-F238E27FC236}">
                      <a16:creationId xmlns:a16="http://schemas.microsoft.com/office/drawing/2014/main" id="{98379E69-B35D-C7A5-977B-E78572BECC7B}"/>
                    </a:ext>
                  </a:extLst>
                </p14:cNvPr>
                <p14:cNvContentPartPr/>
                <p14:nvPr/>
              </p14:nvContentPartPr>
              <p14:xfrm>
                <a:off x="6077798" y="3345758"/>
                <a:ext cx="707760" cy="914760"/>
              </p14:xfrm>
            </p:contentPart>
          </mc:Choice>
          <mc:Fallback xmlns="">
            <p:pic>
              <p:nvPicPr>
                <p:cNvPr id="15" name="Input penna 14">
                  <a:extLst>
                    <a:ext uri="{FF2B5EF4-FFF2-40B4-BE49-F238E27FC236}">
                      <a16:creationId xmlns:a16="http://schemas.microsoft.com/office/drawing/2014/main" id="{98379E69-B35D-C7A5-977B-E78572BECC7B}"/>
                    </a:ext>
                  </a:extLst>
                </p:cNvPr>
                <p:cNvPicPr/>
                <p:nvPr/>
              </p:nvPicPr>
              <p:blipFill>
                <a:blip r:embed="rId10"/>
                <a:stretch>
                  <a:fillRect/>
                </a:stretch>
              </p:blipFill>
              <p:spPr>
                <a:xfrm>
                  <a:off x="6042158" y="3309758"/>
                  <a:ext cx="779400" cy="986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put penna 15">
                  <a:extLst>
                    <a:ext uri="{FF2B5EF4-FFF2-40B4-BE49-F238E27FC236}">
                      <a16:creationId xmlns:a16="http://schemas.microsoft.com/office/drawing/2014/main" id="{E42D42D9-4FCA-B94B-8405-495CA7580000}"/>
                    </a:ext>
                  </a:extLst>
                </p14:cNvPr>
                <p14:cNvContentPartPr/>
                <p14:nvPr/>
              </p14:nvContentPartPr>
              <p14:xfrm>
                <a:off x="6074558" y="3335318"/>
                <a:ext cx="149760" cy="63000"/>
              </p14:xfrm>
            </p:contentPart>
          </mc:Choice>
          <mc:Fallback xmlns="">
            <p:pic>
              <p:nvPicPr>
                <p:cNvPr id="16" name="Input penna 15">
                  <a:extLst>
                    <a:ext uri="{FF2B5EF4-FFF2-40B4-BE49-F238E27FC236}">
                      <a16:creationId xmlns:a16="http://schemas.microsoft.com/office/drawing/2014/main" id="{E42D42D9-4FCA-B94B-8405-495CA7580000}"/>
                    </a:ext>
                  </a:extLst>
                </p:cNvPr>
                <p:cNvPicPr/>
                <p:nvPr/>
              </p:nvPicPr>
              <p:blipFill>
                <a:blip r:embed="rId12"/>
                <a:stretch>
                  <a:fillRect/>
                </a:stretch>
              </p:blipFill>
              <p:spPr>
                <a:xfrm>
                  <a:off x="6038918" y="3299318"/>
                  <a:ext cx="22140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Input penna 17">
                  <a:extLst>
                    <a:ext uri="{FF2B5EF4-FFF2-40B4-BE49-F238E27FC236}">
                      <a16:creationId xmlns:a16="http://schemas.microsoft.com/office/drawing/2014/main" id="{8416A5C0-846C-3AD1-9688-54E7646CDF63}"/>
                    </a:ext>
                  </a:extLst>
                </p14:cNvPr>
                <p14:cNvContentPartPr/>
                <p14:nvPr/>
              </p14:nvContentPartPr>
              <p14:xfrm>
                <a:off x="5953958" y="3393278"/>
                <a:ext cx="72720" cy="118800"/>
              </p14:xfrm>
            </p:contentPart>
          </mc:Choice>
          <mc:Fallback xmlns="">
            <p:pic>
              <p:nvPicPr>
                <p:cNvPr id="18" name="Input penna 17">
                  <a:extLst>
                    <a:ext uri="{FF2B5EF4-FFF2-40B4-BE49-F238E27FC236}">
                      <a16:creationId xmlns:a16="http://schemas.microsoft.com/office/drawing/2014/main" id="{8416A5C0-846C-3AD1-9688-54E7646CDF63}"/>
                    </a:ext>
                  </a:extLst>
                </p:cNvPr>
                <p:cNvPicPr/>
                <p:nvPr/>
              </p:nvPicPr>
              <p:blipFill>
                <a:blip r:embed="rId14"/>
                <a:stretch>
                  <a:fillRect/>
                </a:stretch>
              </p:blipFill>
              <p:spPr>
                <a:xfrm>
                  <a:off x="5918318" y="3357638"/>
                  <a:ext cx="144360"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put penna 24">
                  <a:extLst>
                    <a:ext uri="{FF2B5EF4-FFF2-40B4-BE49-F238E27FC236}">
                      <a16:creationId xmlns:a16="http://schemas.microsoft.com/office/drawing/2014/main" id="{67E99CF7-9CED-C4F7-FEBF-E41A77072097}"/>
                    </a:ext>
                  </a:extLst>
                </p14:cNvPr>
                <p14:cNvContentPartPr/>
                <p14:nvPr/>
              </p14:nvContentPartPr>
              <p14:xfrm>
                <a:off x="6047198" y="3366638"/>
                <a:ext cx="360" cy="360"/>
              </p14:xfrm>
            </p:contentPart>
          </mc:Choice>
          <mc:Fallback xmlns="">
            <p:pic>
              <p:nvPicPr>
                <p:cNvPr id="25" name="Input penna 24">
                  <a:extLst>
                    <a:ext uri="{FF2B5EF4-FFF2-40B4-BE49-F238E27FC236}">
                      <a16:creationId xmlns:a16="http://schemas.microsoft.com/office/drawing/2014/main" id="{67E99CF7-9CED-C4F7-FEBF-E41A77072097}"/>
                    </a:ext>
                  </a:extLst>
                </p:cNvPr>
                <p:cNvPicPr/>
                <p:nvPr/>
              </p:nvPicPr>
              <p:blipFill>
                <a:blip r:embed="rId16"/>
                <a:stretch>
                  <a:fillRect/>
                </a:stretch>
              </p:blipFill>
              <p:spPr>
                <a:xfrm>
                  <a:off x="6011558" y="3330638"/>
                  <a:ext cx="72000" cy="72000"/>
                </a:xfrm>
                <a:prstGeom prst="rect">
                  <a:avLst/>
                </a:prstGeom>
              </p:spPr>
            </p:pic>
          </mc:Fallback>
        </mc:AlternateContent>
      </p:grpSp>
    </p:spTree>
    <p:extLst>
      <p:ext uri="{BB962C8B-B14F-4D97-AF65-F5344CB8AC3E}">
        <p14:creationId xmlns:p14="http://schemas.microsoft.com/office/powerpoint/2010/main" val="2259859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463500"/>
            <a:ext cx="11447642" cy="646331"/>
          </a:xfrm>
          <a:prstGeom prst="rect">
            <a:avLst/>
          </a:prstGeom>
          <a:noFill/>
        </p:spPr>
        <p:txBody>
          <a:bodyPr wrap="square" rtlCol="0">
            <a:spAutoFit/>
          </a:bodyPr>
          <a:lstStyle/>
          <a:p>
            <a:pPr algn="ctr"/>
            <a:r>
              <a:rPr lang="it-IT" sz="3600" b="1" dirty="0"/>
              <a:t>L’anafonesi</a:t>
            </a:r>
          </a:p>
        </p:txBody>
      </p:sp>
      <p:sp>
        <p:nvSpPr>
          <p:cNvPr id="3" name="CasellaDiTesto 2"/>
          <p:cNvSpPr txBox="1"/>
          <p:nvPr/>
        </p:nvSpPr>
        <p:spPr>
          <a:xfrm>
            <a:off x="544488" y="1109831"/>
            <a:ext cx="11447643" cy="1077218"/>
          </a:xfrm>
          <a:prstGeom prst="rect">
            <a:avLst/>
          </a:prstGeom>
          <a:noFill/>
        </p:spPr>
        <p:txBody>
          <a:bodyPr wrap="square" rtlCol="0">
            <a:spAutoFit/>
          </a:bodyPr>
          <a:lstStyle/>
          <a:p>
            <a:pPr algn="just"/>
            <a:r>
              <a:rPr lang="it-IT" sz="3200" dirty="0"/>
              <a:t>Un primo tipo di anafonesi riguarda </a:t>
            </a:r>
            <a:r>
              <a:rPr lang="it-IT" sz="3200" b="1" i="1" dirty="0"/>
              <a:t>e</a:t>
            </a:r>
            <a:r>
              <a:rPr lang="it-IT" sz="3200" i="1" dirty="0"/>
              <a:t> </a:t>
            </a:r>
            <a:r>
              <a:rPr lang="it-IT" sz="3200" dirty="0"/>
              <a:t>(da Ĭ o da Ē) che si innalza a</a:t>
            </a:r>
            <a:r>
              <a:rPr lang="it-IT" sz="3200" b="1" dirty="0"/>
              <a:t> </a:t>
            </a:r>
            <a:r>
              <a:rPr lang="it-IT" sz="3200" b="1" i="1" dirty="0"/>
              <a:t>i</a:t>
            </a:r>
            <a:r>
              <a:rPr lang="it-IT" sz="3200" b="1" dirty="0"/>
              <a:t> </a:t>
            </a:r>
            <a:r>
              <a:rPr lang="it-IT" sz="3200" dirty="0"/>
              <a:t>per effetto di laterale palatale /</a:t>
            </a:r>
            <a:r>
              <a:rPr lang="it-IT" sz="3200" dirty="0" err="1"/>
              <a:t>ʎʎ</a:t>
            </a:r>
            <a:r>
              <a:rPr lang="it-IT" sz="3200" dirty="0"/>
              <a:t>/ e nasale palatale /</a:t>
            </a:r>
            <a:r>
              <a:rPr lang="it-IT" sz="3200" dirty="0" err="1"/>
              <a:t>ɲɲ</a:t>
            </a:r>
            <a:r>
              <a:rPr lang="it-IT" sz="3200" dirty="0"/>
              <a:t>/.</a:t>
            </a:r>
          </a:p>
        </p:txBody>
      </p:sp>
      <p:pic>
        <p:nvPicPr>
          <p:cNvPr id="6" name="Immagine 5">
            <a:extLst>
              <a:ext uri="{FF2B5EF4-FFF2-40B4-BE49-F238E27FC236}">
                <a16:creationId xmlns:a16="http://schemas.microsoft.com/office/drawing/2014/main" id="{41A75A59-017F-60AF-4D10-1215C348BA7A}"/>
              </a:ext>
            </a:extLst>
          </p:cNvPr>
          <p:cNvPicPr>
            <a:picLocks noChangeAspect="1"/>
          </p:cNvPicPr>
          <p:nvPr/>
        </p:nvPicPr>
        <p:blipFill>
          <a:blip r:embed="rId2"/>
          <a:stretch>
            <a:fillRect/>
          </a:stretch>
        </p:blipFill>
        <p:spPr>
          <a:xfrm>
            <a:off x="7490324" y="2160827"/>
            <a:ext cx="4732430" cy="3467400"/>
          </a:xfrm>
          <a:prstGeom prst="rect">
            <a:avLst/>
          </a:prstGeom>
        </p:spPr>
      </p:pic>
      <p:grpSp>
        <p:nvGrpSpPr>
          <p:cNvPr id="26" name="Gruppo 25">
            <a:extLst>
              <a:ext uri="{FF2B5EF4-FFF2-40B4-BE49-F238E27FC236}">
                <a16:creationId xmlns:a16="http://schemas.microsoft.com/office/drawing/2014/main" id="{26ED7A4C-BFDE-6D95-F837-E969FC692738}"/>
              </a:ext>
            </a:extLst>
          </p:cNvPr>
          <p:cNvGrpSpPr/>
          <p:nvPr/>
        </p:nvGrpSpPr>
        <p:grpSpPr>
          <a:xfrm>
            <a:off x="7074524" y="2543645"/>
            <a:ext cx="831600" cy="925200"/>
            <a:chOff x="5953958" y="3335318"/>
            <a:chExt cx="831600" cy="925200"/>
          </a:xfrm>
        </p:grpSpPr>
        <mc:AlternateContent xmlns:mc="http://schemas.openxmlformats.org/markup-compatibility/2006" xmlns:p14="http://schemas.microsoft.com/office/powerpoint/2010/main">
          <mc:Choice Requires="p14">
            <p:contentPart p14:bwMode="auto" r:id="rId3">
              <p14:nvContentPartPr>
                <p14:cNvPr id="15" name="Input penna 14">
                  <a:extLst>
                    <a:ext uri="{FF2B5EF4-FFF2-40B4-BE49-F238E27FC236}">
                      <a16:creationId xmlns:a16="http://schemas.microsoft.com/office/drawing/2014/main" id="{98379E69-B35D-C7A5-977B-E78572BECC7B}"/>
                    </a:ext>
                  </a:extLst>
                </p14:cNvPr>
                <p14:cNvContentPartPr/>
                <p14:nvPr/>
              </p14:nvContentPartPr>
              <p14:xfrm>
                <a:off x="6077798" y="3345758"/>
                <a:ext cx="707760" cy="914760"/>
              </p14:xfrm>
            </p:contentPart>
          </mc:Choice>
          <mc:Fallback xmlns="">
            <p:pic>
              <p:nvPicPr>
                <p:cNvPr id="15" name="Input penna 14">
                  <a:extLst>
                    <a:ext uri="{FF2B5EF4-FFF2-40B4-BE49-F238E27FC236}">
                      <a16:creationId xmlns:a16="http://schemas.microsoft.com/office/drawing/2014/main" id="{98379E69-B35D-C7A5-977B-E78572BECC7B}"/>
                    </a:ext>
                  </a:extLst>
                </p:cNvPr>
                <p:cNvPicPr/>
                <p:nvPr/>
              </p:nvPicPr>
              <p:blipFill>
                <a:blip r:embed="rId4"/>
                <a:stretch>
                  <a:fillRect/>
                </a:stretch>
              </p:blipFill>
              <p:spPr>
                <a:xfrm>
                  <a:off x="6042158" y="3309758"/>
                  <a:ext cx="779400" cy="9864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put penna 15">
                  <a:extLst>
                    <a:ext uri="{FF2B5EF4-FFF2-40B4-BE49-F238E27FC236}">
                      <a16:creationId xmlns:a16="http://schemas.microsoft.com/office/drawing/2014/main" id="{E42D42D9-4FCA-B94B-8405-495CA7580000}"/>
                    </a:ext>
                  </a:extLst>
                </p14:cNvPr>
                <p14:cNvContentPartPr/>
                <p14:nvPr/>
              </p14:nvContentPartPr>
              <p14:xfrm>
                <a:off x="6074558" y="3335318"/>
                <a:ext cx="149760" cy="63000"/>
              </p14:xfrm>
            </p:contentPart>
          </mc:Choice>
          <mc:Fallback xmlns="">
            <p:pic>
              <p:nvPicPr>
                <p:cNvPr id="16" name="Input penna 15">
                  <a:extLst>
                    <a:ext uri="{FF2B5EF4-FFF2-40B4-BE49-F238E27FC236}">
                      <a16:creationId xmlns:a16="http://schemas.microsoft.com/office/drawing/2014/main" id="{E42D42D9-4FCA-B94B-8405-495CA7580000}"/>
                    </a:ext>
                  </a:extLst>
                </p:cNvPr>
                <p:cNvPicPr/>
                <p:nvPr/>
              </p:nvPicPr>
              <p:blipFill>
                <a:blip r:embed="rId6"/>
                <a:stretch>
                  <a:fillRect/>
                </a:stretch>
              </p:blipFill>
              <p:spPr>
                <a:xfrm>
                  <a:off x="6038918" y="3299318"/>
                  <a:ext cx="22140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8" name="Input penna 17">
                  <a:extLst>
                    <a:ext uri="{FF2B5EF4-FFF2-40B4-BE49-F238E27FC236}">
                      <a16:creationId xmlns:a16="http://schemas.microsoft.com/office/drawing/2014/main" id="{8416A5C0-846C-3AD1-9688-54E7646CDF63}"/>
                    </a:ext>
                  </a:extLst>
                </p14:cNvPr>
                <p14:cNvContentPartPr/>
                <p14:nvPr/>
              </p14:nvContentPartPr>
              <p14:xfrm>
                <a:off x="5953958" y="3393278"/>
                <a:ext cx="72720" cy="118800"/>
              </p14:xfrm>
            </p:contentPart>
          </mc:Choice>
          <mc:Fallback xmlns="">
            <p:pic>
              <p:nvPicPr>
                <p:cNvPr id="18" name="Input penna 17">
                  <a:extLst>
                    <a:ext uri="{FF2B5EF4-FFF2-40B4-BE49-F238E27FC236}">
                      <a16:creationId xmlns:a16="http://schemas.microsoft.com/office/drawing/2014/main" id="{8416A5C0-846C-3AD1-9688-54E7646CDF63}"/>
                    </a:ext>
                  </a:extLst>
                </p:cNvPr>
                <p:cNvPicPr/>
                <p:nvPr/>
              </p:nvPicPr>
              <p:blipFill>
                <a:blip r:embed="rId8"/>
                <a:stretch>
                  <a:fillRect/>
                </a:stretch>
              </p:blipFill>
              <p:spPr>
                <a:xfrm>
                  <a:off x="5918318" y="3357638"/>
                  <a:ext cx="144360"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5" name="Input penna 24">
                  <a:extLst>
                    <a:ext uri="{FF2B5EF4-FFF2-40B4-BE49-F238E27FC236}">
                      <a16:creationId xmlns:a16="http://schemas.microsoft.com/office/drawing/2014/main" id="{67E99CF7-9CED-C4F7-FEBF-E41A77072097}"/>
                    </a:ext>
                  </a:extLst>
                </p14:cNvPr>
                <p14:cNvContentPartPr/>
                <p14:nvPr/>
              </p14:nvContentPartPr>
              <p14:xfrm>
                <a:off x="6047198" y="3366638"/>
                <a:ext cx="360" cy="360"/>
              </p14:xfrm>
            </p:contentPart>
          </mc:Choice>
          <mc:Fallback xmlns="">
            <p:pic>
              <p:nvPicPr>
                <p:cNvPr id="25" name="Input penna 24">
                  <a:extLst>
                    <a:ext uri="{FF2B5EF4-FFF2-40B4-BE49-F238E27FC236}">
                      <a16:creationId xmlns:a16="http://schemas.microsoft.com/office/drawing/2014/main" id="{67E99CF7-9CED-C4F7-FEBF-E41A77072097}"/>
                    </a:ext>
                  </a:extLst>
                </p:cNvPr>
                <p:cNvPicPr/>
                <p:nvPr/>
              </p:nvPicPr>
              <p:blipFill>
                <a:blip r:embed="rId10"/>
                <a:stretch>
                  <a:fillRect/>
                </a:stretch>
              </p:blipFill>
              <p:spPr>
                <a:xfrm>
                  <a:off x="6011558" y="3330638"/>
                  <a:ext cx="72000" cy="72000"/>
                </a:xfrm>
                <a:prstGeom prst="rect">
                  <a:avLst/>
                </a:prstGeom>
              </p:spPr>
            </p:pic>
          </mc:Fallback>
        </mc:AlternateContent>
      </p:grpSp>
      <p:sp>
        <p:nvSpPr>
          <p:cNvPr id="4" name="CasellaDiTesto 3">
            <a:extLst>
              <a:ext uri="{FF2B5EF4-FFF2-40B4-BE49-F238E27FC236}">
                <a16:creationId xmlns:a16="http://schemas.microsoft.com/office/drawing/2014/main" id="{91C34A65-F1C0-7A57-212C-FEA5A60ACC98}"/>
              </a:ext>
            </a:extLst>
          </p:cNvPr>
          <p:cNvSpPr txBox="1"/>
          <p:nvPr/>
        </p:nvSpPr>
        <p:spPr>
          <a:xfrm>
            <a:off x="225938" y="4855617"/>
            <a:ext cx="8951478" cy="1785104"/>
          </a:xfrm>
          <a:prstGeom prst="rect">
            <a:avLst/>
          </a:prstGeom>
          <a:noFill/>
          <a:ln>
            <a:solidFill>
              <a:schemeClr val="tx1"/>
            </a:solidFill>
          </a:ln>
        </p:spPr>
        <p:txBody>
          <a:bodyPr wrap="square">
            <a:spAutoFit/>
          </a:bodyPr>
          <a:lstStyle/>
          <a:p>
            <a:r>
              <a:rPr lang="it-IT" sz="2500" b="0" i="0" u="none" strike="noStrike" baseline="0" dirty="0"/>
              <a:t>Se /</a:t>
            </a:r>
            <a:r>
              <a:rPr lang="it-IT" sz="2500" dirty="0" err="1"/>
              <a:t>ɲɲ</a:t>
            </a:r>
            <a:r>
              <a:rPr lang="it-IT" sz="2500" b="0" i="0" u="none" strike="noStrike" baseline="0" dirty="0"/>
              <a:t>/ viene dal latino GN l’anafonesi non si produce, perché all’epoca GN non era palatalizzato ma era un suono velare + nasale</a:t>
            </a:r>
          </a:p>
          <a:p>
            <a:endParaRPr lang="it-IT" sz="1000" dirty="0"/>
          </a:p>
          <a:p>
            <a:r>
              <a:rPr lang="it-IT" sz="2500" dirty="0"/>
              <a:t>LĬGNUM &gt;  </a:t>
            </a:r>
            <a:r>
              <a:rPr lang="it-IT" sz="2500" i="1" dirty="0"/>
              <a:t>legno </a:t>
            </a:r>
            <a:r>
              <a:rPr lang="it-IT" sz="2500" dirty="0"/>
              <a:t>(non </a:t>
            </a:r>
            <a:r>
              <a:rPr lang="it-IT" sz="2500" i="1" dirty="0" err="1"/>
              <a:t>ligno</a:t>
            </a:r>
            <a:r>
              <a:rPr lang="it-IT" sz="2500" dirty="0"/>
              <a:t>)</a:t>
            </a:r>
          </a:p>
          <a:p>
            <a:r>
              <a:rPr lang="it-IT" sz="2500" dirty="0"/>
              <a:t>SĬGNUM &gt; </a:t>
            </a:r>
            <a:r>
              <a:rPr lang="it-IT" sz="2500" i="1" dirty="0"/>
              <a:t>segno </a:t>
            </a:r>
            <a:r>
              <a:rPr lang="it-IT" sz="2500" dirty="0"/>
              <a:t>(non </a:t>
            </a:r>
            <a:r>
              <a:rPr lang="it-IT" sz="2500" i="1" dirty="0" err="1"/>
              <a:t>signo</a:t>
            </a:r>
            <a:r>
              <a:rPr lang="it-IT" sz="2500" dirty="0"/>
              <a:t>)</a:t>
            </a:r>
          </a:p>
        </p:txBody>
      </p:sp>
      <p:sp>
        <p:nvSpPr>
          <p:cNvPr id="5" name="CasellaDiTesto 4">
            <a:extLst>
              <a:ext uri="{FF2B5EF4-FFF2-40B4-BE49-F238E27FC236}">
                <a16:creationId xmlns:a16="http://schemas.microsoft.com/office/drawing/2014/main" id="{8267DB1C-A1D4-1B14-721F-9F65969259D9}"/>
              </a:ext>
            </a:extLst>
          </p:cNvPr>
          <p:cNvSpPr txBox="1"/>
          <p:nvPr/>
        </p:nvSpPr>
        <p:spPr>
          <a:xfrm>
            <a:off x="387358" y="2647735"/>
            <a:ext cx="5943798" cy="1477328"/>
          </a:xfrm>
          <a:prstGeom prst="rect">
            <a:avLst/>
          </a:prstGeom>
          <a:noFill/>
        </p:spPr>
        <p:txBody>
          <a:bodyPr wrap="square">
            <a:spAutoFit/>
          </a:bodyPr>
          <a:lstStyle/>
          <a:p>
            <a:r>
              <a:rPr lang="it-IT" sz="3000" dirty="0"/>
              <a:t>FAM</a:t>
            </a:r>
            <a:r>
              <a:rPr lang="it-IT" sz="3000" b="0" i="0" u="none" strike="noStrike" baseline="0" dirty="0"/>
              <a:t>Ĭ</a:t>
            </a:r>
            <a:r>
              <a:rPr lang="it-IT" sz="3000" dirty="0"/>
              <a:t>LIAM</a:t>
            </a:r>
            <a:r>
              <a:rPr lang="it-IT" sz="3000" b="0" i="0" u="none" strike="noStrike" baseline="0" dirty="0"/>
              <a:t> &gt; </a:t>
            </a:r>
            <a:r>
              <a:rPr lang="it-IT" sz="3000" b="0" i="1" u="none" strike="noStrike" baseline="0" dirty="0" err="1"/>
              <a:t>fameglia</a:t>
            </a:r>
            <a:r>
              <a:rPr lang="it-IT" sz="3000" b="0" i="1" u="none" strike="noStrike" baseline="0" dirty="0"/>
              <a:t> </a:t>
            </a:r>
            <a:r>
              <a:rPr lang="it-IT" sz="3000" b="0" i="0" u="none" strike="noStrike" baseline="0" dirty="0"/>
              <a:t>&gt; </a:t>
            </a:r>
            <a:r>
              <a:rPr lang="it-IT" sz="3000" b="0" i="1" u="none" strike="noStrike" baseline="0" dirty="0"/>
              <a:t>famiglia</a:t>
            </a:r>
          </a:p>
          <a:p>
            <a:r>
              <a:rPr lang="it-IT" sz="3000" dirty="0"/>
              <a:t>CONS</a:t>
            </a:r>
            <a:r>
              <a:rPr lang="it-IT" sz="3000" b="0" i="0" u="none" strike="noStrike" baseline="0" dirty="0"/>
              <a:t>Ĭ</a:t>
            </a:r>
            <a:r>
              <a:rPr lang="it-IT" sz="3000" dirty="0"/>
              <a:t>LIUM &gt; </a:t>
            </a:r>
            <a:r>
              <a:rPr lang="it-IT" sz="3000" i="1" dirty="0" err="1"/>
              <a:t>conseglio</a:t>
            </a:r>
            <a:r>
              <a:rPr lang="it-IT" sz="3000" dirty="0"/>
              <a:t> &gt; </a:t>
            </a:r>
            <a:r>
              <a:rPr lang="it-IT" sz="3000" i="1" dirty="0"/>
              <a:t>consiglio</a:t>
            </a:r>
          </a:p>
          <a:p>
            <a:r>
              <a:rPr lang="it-IT" sz="3000" b="0" i="0" u="none" strike="noStrike" baseline="0" dirty="0"/>
              <a:t>*</a:t>
            </a:r>
            <a:r>
              <a:rPr lang="it-IT" sz="3000" dirty="0"/>
              <a:t>MATR</a:t>
            </a:r>
            <a:r>
              <a:rPr lang="it-IT" sz="3000" b="0" i="0" u="none" strike="noStrike" baseline="0" dirty="0"/>
              <a:t>Ĭ</a:t>
            </a:r>
            <a:r>
              <a:rPr lang="it-IT" sz="3000" dirty="0"/>
              <a:t>NIAM</a:t>
            </a:r>
            <a:r>
              <a:rPr lang="it-IT" sz="3000" b="0" i="0" u="none" strike="noStrike" baseline="0" dirty="0"/>
              <a:t> &gt; </a:t>
            </a:r>
            <a:r>
              <a:rPr lang="it-IT" sz="3000" b="0" i="1" u="none" strike="noStrike" baseline="0" dirty="0" err="1"/>
              <a:t>matregna</a:t>
            </a:r>
            <a:r>
              <a:rPr lang="it-IT" sz="3000" b="0" i="1" u="none" strike="noStrike" baseline="0" dirty="0"/>
              <a:t> </a:t>
            </a:r>
            <a:r>
              <a:rPr lang="it-IT" sz="3000" b="0" i="0" u="none" strike="noStrike" baseline="0" dirty="0"/>
              <a:t>&gt; </a:t>
            </a:r>
            <a:r>
              <a:rPr lang="it-IT" sz="3000" b="0" i="1" u="none" strike="noStrike" baseline="0" dirty="0"/>
              <a:t>matrigna</a:t>
            </a:r>
            <a:endParaRPr lang="it-IT" sz="3000" dirty="0"/>
          </a:p>
        </p:txBody>
      </p:sp>
    </p:spTree>
    <p:extLst>
      <p:ext uri="{BB962C8B-B14F-4D97-AF65-F5344CB8AC3E}">
        <p14:creationId xmlns:p14="http://schemas.microsoft.com/office/powerpoint/2010/main" val="1396245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35676" y="280339"/>
            <a:ext cx="11447643" cy="1077218"/>
          </a:xfrm>
          <a:prstGeom prst="rect">
            <a:avLst/>
          </a:prstGeom>
          <a:noFill/>
        </p:spPr>
        <p:txBody>
          <a:bodyPr wrap="square" rtlCol="0">
            <a:spAutoFit/>
          </a:bodyPr>
          <a:lstStyle/>
          <a:p>
            <a:pPr algn="just"/>
            <a:r>
              <a:rPr lang="it-IT" sz="3200" dirty="0"/>
              <a:t>Un secondo tipi di anafonesi riguarda </a:t>
            </a:r>
            <a:r>
              <a:rPr lang="it-IT" sz="3200" b="1" i="1" dirty="0"/>
              <a:t>e</a:t>
            </a:r>
            <a:r>
              <a:rPr lang="it-IT" sz="3200" i="1" dirty="0"/>
              <a:t> </a:t>
            </a:r>
            <a:r>
              <a:rPr lang="it-IT" sz="3200" dirty="0"/>
              <a:t>ed</a:t>
            </a:r>
            <a:r>
              <a:rPr lang="it-IT" sz="3200" b="1" dirty="0"/>
              <a:t> </a:t>
            </a:r>
            <a:r>
              <a:rPr lang="it-IT" sz="3200" b="1" i="1" dirty="0"/>
              <a:t>o </a:t>
            </a:r>
            <a:r>
              <a:rPr lang="it-IT" sz="3200" b="1" dirty="0"/>
              <a:t>chiuse</a:t>
            </a:r>
            <a:r>
              <a:rPr lang="it-IT" sz="3200" dirty="0"/>
              <a:t> che diventano a </a:t>
            </a:r>
            <a:r>
              <a:rPr lang="it-IT" sz="3200" b="1" i="1" dirty="0"/>
              <a:t>i</a:t>
            </a:r>
            <a:r>
              <a:rPr lang="it-IT" sz="3200" i="1" dirty="0"/>
              <a:t> </a:t>
            </a:r>
            <a:r>
              <a:rPr lang="it-IT" sz="3200" dirty="0"/>
              <a:t>ed </a:t>
            </a:r>
            <a:r>
              <a:rPr lang="it-IT" sz="3200" b="1" i="1" dirty="0"/>
              <a:t>o</a:t>
            </a:r>
            <a:r>
              <a:rPr lang="it-IT" sz="3200" dirty="0"/>
              <a:t> per effetto della sequenza nasale + velare (-NK- o -NG-):</a:t>
            </a:r>
          </a:p>
        </p:txBody>
      </p:sp>
      <p:pic>
        <p:nvPicPr>
          <p:cNvPr id="6" name="Immagine 5">
            <a:extLst>
              <a:ext uri="{FF2B5EF4-FFF2-40B4-BE49-F238E27FC236}">
                <a16:creationId xmlns:a16="http://schemas.microsoft.com/office/drawing/2014/main" id="{41A75A59-017F-60AF-4D10-1215C348BA7A}"/>
              </a:ext>
            </a:extLst>
          </p:cNvPr>
          <p:cNvPicPr>
            <a:picLocks noChangeAspect="1"/>
          </p:cNvPicPr>
          <p:nvPr/>
        </p:nvPicPr>
        <p:blipFill>
          <a:blip r:embed="rId2"/>
          <a:stretch>
            <a:fillRect/>
          </a:stretch>
        </p:blipFill>
        <p:spPr>
          <a:xfrm>
            <a:off x="6910485" y="2054024"/>
            <a:ext cx="4732430" cy="3467400"/>
          </a:xfrm>
          <a:prstGeom prst="rect">
            <a:avLst/>
          </a:prstGeom>
        </p:spPr>
      </p:pic>
      <p:grpSp>
        <p:nvGrpSpPr>
          <p:cNvPr id="24" name="Gruppo 23">
            <a:extLst>
              <a:ext uri="{FF2B5EF4-FFF2-40B4-BE49-F238E27FC236}">
                <a16:creationId xmlns:a16="http://schemas.microsoft.com/office/drawing/2014/main" id="{37FF3C25-2598-4054-9D93-278AB4C16666}"/>
              </a:ext>
            </a:extLst>
          </p:cNvPr>
          <p:cNvGrpSpPr/>
          <p:nvPr/>
        </p:nvGrpSpPr>
        <p:grpSpPr>
          <a:xfrm>
            <a:off x="11649039" y="2186175"/>
            <a:ext cx="259920" cy="1065600"/>
            <a:chOff x="11149478" y="3111398"/>
            <a:chExt cx="259920" cy="1065600"/>
          </a:xfrm>
        </p:grpSpPr>
        <mc:AlternateContent xmlns:mc="http://schemas.openxmlformats.org/markup-compatibility/2006" xmlns:p14="http://schemas.microsoft.com/office/powerpoint/2010/main">
          <mc:Choice Requires="p14">
            <p:contentPart p14:bwMode="auto" r:id="rId3">
              <p14:nvContentPartPr>
                <p14:cNvPr id="20" name="Input penna 19">
                  <a:extLst>
                    <a:ext uri="{FF2B5EF4-FFF2-40B4-BE49-F238E27FC236}">
                      <a16:creationId xmlns:a16="http://schemas.microsoft.com/office/drawing/2014/main" id="{52DDE72A-4CAC-AE5E-B99F-0534D6FE9647}"/>
                    </a:ext>
                  </a:extLst>
                </p14:cNvPr>
                <p14:cNvContentPartPr/>
                <p14:nvPr/>
              </p14:nvContentPartPr>
              <p14:xfrm>
                <a:off x="11149478" y="3111398"/>
                <a:ext cx="188640" cy="1065600"/>
              </p14:xfrm>
            </p:contentPart>
          </mc:Choice>
          <mc:Fallback xmlns="">
            <p:pic>
              <p:nvPicPr>
                <p:cNvPr id="20" name="Input penna 19">
                  <a:extLst>
                    <a:ext uri="{FF2B5EF4-FFF2-40B4-BE49-F238E27FC236}">
                      <a16:creationId xmlns:a16="http://schemas.microsoft.com/office/drawing/2014/main" id="{52DDE72A-4CAC-AE5E-B99F-0534D6FE9647}"/>
                    </a:ext>
                  </a:extLst>
                </p:cNvPr>
                <p:cNvPicPr/>
                <p:nvPr/>
              </p:nvPicPr>
              <p:blipFill>
                <a:blip r:embed="rId4"/>
                <a:stretch>
                  <a:fillRect/>
                </a:stretch>
              </p:blipFill>
              <p:spPr>
                <a:xfrm>
                  <a:off x="11113478" y="3075758"/>
                  <a:ext cx="260280" cy="11372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1" name="Input penna 20">
                  <a:extLst>
                    <a:ext uri="{FF2B5EF4-FFF2-40B4-BE49-F238E27FC236}">
                      <a16:creationId xmlns:a16="http://schemas.microsoft.com/office/drawing/2014/main" id="{1DED77C1-241B-F8B8-0F8C-6655CD0B069B}"/>
                    </a:ext>
                  </a:extLst>
                </p14:cNvPr>
                <p14:cNvContentPartPr/>
                <p14:nvPr/>
              </p14:nvContentPartPr>
              <p14:xfrm>
                <a:off x="11283758" y="3117158"/>
                <a:ext cx="125640" cy="360"/>
              </p14:xfrm>
            </p:contentPart>
          </mc:Choice>
          <mc:Fallback xmlns="">
            <p:pic>
              <p:nvPicPr>
                <p:cNvPr id="21" name="Input penna 20">
                  <a:extLst>
                    <a:ext uri="{FF2B5EF4-FFF2-40B4-BE49-F238E27FC236}">
                      <a16:creationId xmlns:a16="http://schemas.microsoft.com/office/drawing/2014/main" id="{1DED77C1-241B-F8B8-0F8C-6655CD0B069B}"/>
                    </a:ext>
                  </a:extLst>
                </p:cNvPr>
                <p:cNvPicPr/>
                <p:nvPr/>
              </p:nvPicPr>
              <p:blipFill>
                <a:blip r:embed="rId6"/>
                <a:stretch>
                  <a:fillRect/>
                </a:stretch>
              </p:blipFill>
              <p:spPr>
                <a:xfrm>
                  <a:off x="11247758" y="3081158"/>
                  <a:ext cx="1972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3" name="Input penna 22">
                  <a:extLst>
                    <a:ext uri="{FF2B5EF4-FFF2-40B4-BE49-F238E27FC236}">
                      <a16:creationId xmlns:a16="http://schemas.microsoft.com/office/drawing/2014/main" id="{8EB70F49-C468-0FEC-0B12-7E6FA73E8983}"/>
                    </a:ext>
                  </a:extLst>
                </p14:cNvPr>
                <p14:cNvContentPartPr/>
                <p14:nvPr/>
              </p14:nvContentPartPr>
              <p14:xfrm>
                <a:off x="11200958" y="3117158"/>
                <a:ext cx="32040" cy="154080"/>
              </p14:xfrm>
            </p:contentPart>
          </mc:Choice>
          <mc:Fallback xmlns="">
            <p:pic>
              <p:nvPicPr>
                <p:cNvPr id="23" name="Input penna 22">
                  <a:extLst>
                    <a:ext uri="{FF2B5EF4-FFF2-40B4-BE49-F238E27FC236}">
                      <a16:creationId xmlns:a16="http://schemas.microsoft.com/office/drawing/2014/main" id="{8EB70F49-C468-0FEC-0B12-7E6FA73E8983}"/>
                    </a:ext>
                  </a:extLst>
                </p:cNvPr>
                <p:cNvPicPr/>
                <p:nvPr/>
              </p:nvPicPr>
              <p:blipFill>
                <a:blip r:embed="rId8"/>
                <a:stretch>
                  <a:fillRect/>
                </a:stretch>
              </p:blipFill>
              <p:spPr>
                <a:xfrm>
                  <a:off x="11165318" y="3081158"/>
                  <a:ext cx="103680" cy="225720"/>
                </a:xfrm>
                <a:prstGeom prst="rect">
                  <a:avLst/>
                </a:prstGeom>
              </p:spPr>
            </p:pic>
          </mc:Fallback>
        </mc:AlternateContent>
      </p:grpSp>
      <p:grpSp>
        <p:nvGrpSpPr>
          <p:cNvPr id="26" name="Gruppo 25">
            <a:extLst>
              <a:ext uri="{FF2B5EF4-FFF2-40B4-BE49-F238E27FC236}">
                <a16:creationId xmlns:a16="http://schemas.microsoft.com/office/drawing/2014/main" id="{26ED7A4C-BFDE-6D95-F837-E969FC692738}"/>
              </a:ext>
            </a:extLst>
          </p:cNvPr>
          <p:cNvGrpSpPr/>
          <p:nvPr/>
        </p:nvGrpSpPr>
        <p:grpSpPr>
          <a:xfrm>
            <a:off x="6443925" y="2256375"/>
            <a:ext cx="831600" cy="925200"/>
            <a:chOff x="5953958" y="3335318"/>
            <a:chExt cx="831600" cy="925200"/>
          </a:xfrm>
        </p:grpSpPr>
        <mc:AlternateContent xmlns:mc="http://schemas.openxmlformats.org/markup-compatibility/2006" xmlns:p14="http://schemas.microsoft.com/office/powerpoint/2010/main">
          <mc:Choice Requires="p14">
            <p:contentPart p14:bwMode="auto" r:id="rId9">
              <p14:nvContentPartPr>
                <p14:cNvPr id="15" name="Input penna 14">
                  <a:extLst>
                    <a:ext uri="{FF2B5EF4-FFF2-40B4-BE49-F238E27FC236}">
                      <a16:creationId xmlns:a16="http://schemas.microsoft.com/office/drawing/2014/main" id="{98379E69-B35D-C7A5-977B-E78572BECC7B}"/>
                    </a:ext>
                  </a:extLst>
                </p14:cNvPr>
                <p14:cNvContentPartPr/>
                <p14:nvPr/>
              </p14:nvContentPartPr>
              <p14:xfrm>
                <a:off x="6077798" y="3345758"/>
                <a:ext cx="707760" cy="914760"/>
              </p14:xfrm>
            </p:contentPart>
          </mc:Choice>
          <mc:Fallback xmlns="">
            <p:pic>
              <p:nvPicPr>
                <p:cNvPr id="15" name="Input penna 14">
                  <a:extLst>
                    <a:ext uri="{FF2B5EF4-FFF2-40B4-BE49-F238E27FC236}">
                      <a16:creationId xmlns:a16="http://schemas.microsoft.com/office/drawing/2014/main" id="{98379E69-B35D-C7A5-977B-E78572BECC7B}"/>
                    </a:ext>
                  </a:extLst>
                </p:cNvPr>
                <p:cNvPicPr/>
                <p:nvPr/>
              </p:nvPicPr>
              <p:blipFill>
                <a:blip r:embed="rId10"/>
                <a:stretch>
                  <a:fillRect/>
                </a:stretch>
              </p:blipFill>
              <p:spPr>
                <a:xfrm>
                  <a:off x="6042158" y="3309758"/>
                  <a:ext cx="779400" cy="986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put penna 15">
                  <a:extLst>
                    <a:ext uri="{FF2B5EF4-FFF2-40B4-BE49-F238E27FC236}">
                      <a16:creationId xmlns:a16="http://schemas.microsoft.com/office/drawing/2014/main" id="{E42D42D9-4FCA-B94B-8405-495CA7580000}"/>
                    </a:ext>
                  </a:extLst>
                </p14:cNvPr>
                <p14:cNvContentPartPr/>
                <p14:nvPr/>
              </p14:nvContentPartPr>
              <p14:xfrm>
                <a:off x="6074558" y="3335318"/>
                <a:ext cx="149760" cy="63000"/>
              </p14:xfrm>
            </p:contentPart>
          </mc:Choice>
          <mc:Fallback xmlns="">
            <p:pic>
              <p:nvPicPr>
                <p:cNvPr id="16" name="Input penna 15">
                  <a:extLst>
                    <a:ext uri="{FF2B5EF4-FFF2-40B4-BE49-F238E27FC236}">
                      <a16:creationId xmlns:a16="http://schemas.microsoft.com/office/drawing/2014/main" id="{E42D42D9-4FCA-B94B-8405-495CA7580000}"/>
                    </a:ext>
                  </a:extLst>
                </p:cNvPr>
                <p:cNvPicPr/>
                <p:nvPr/>
              </p:nvPicPr>
              <p:blipFill>
                <a:blip r:embed="rId12"/>
                <a:stretch>
                  <a:fillRect/>
                </a:stretch>
              </p:blipFill>
              <p:spPr>
                <a:xfrm>
                  <a:off x="6038918" y="3299318"/>
                  <a:ext cx="22140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Input penna 17">
                  <a:extLst>
                    <a:ext uri="{FF2B5EF4-FFF2-40B4-BE49-F238E27FC236}">
                      <a16:creationId xmlns:a16="http://schemas.microsoft.com/office/drawing/2014/main" id="{8416A5C0-846C-3AD1-9688-54E7646CDF63}"/>
                    </a:ext>
                  </a:extLst>
                </p14:cNvPr>
                <p14:cNvContentPartPr/>
                <p14:nvPr/>
              </p14:nvContentPartPr>
              <p14:xfrm>
                <a:off x="5953958" y="3393278"/>
                <a:ext cx="72720" cy="118800"/>
              </p14:xfrm>
            </p:contentPart>
          </mc:Choice>
          <mc:Fallback xmlns="">
            <p:pic>
              <p:nvPicPr>
                <p:cNvPr id="18" name="Input penna 17">
                  <a:extLst>
                    <a:ext uri="{FF2B5EF4-FFF2-40B4-BE49-F238E27FC236}">
                      <a16:creationId xmlns:a16="http://schemas.microsoft.com/office/drawing/2014/main" id="{8416A5C0-846C-3AD1-9688-54E7646CDF63}"/>
                    </a:ext>
                  </a:extLst>
                </p:cNvPr>
                <p:cNvPicPr/>
                <p:nvPr/>
              </p:nvPicPr>
              <p:blipFill>
                <a:blip r:embed="rId14"/>
                <a:stretch>
                  <a:fillRect/>
                </a:stretch>
              </p:blipFill>
              <p:spPr>
                <a:xfrm>
                  <a:off x="5918318" y="3357638"/>
                  <a:ext cx="144360"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put penna 24">
                  <a:extLst>
                    <a:ext uri="{FF2B5EF4-FFF2-40B4-BE49-F238E27FC236}">
                      <a16:creationId xmlns:a16="http://schemas.microsoft.com/office/drawing/2014/main" id="{67E99CF7-9CED-C4F7-FEBF-E41A77072097}"/>
                    </a:ext>
                  </a:extLst>
                </p14:cNvPr>
                <p14:cNvContentPartPr/>
                <p14:nvPr/>
              </p14:nvContentPartPr>
              <p14:xfrm>
                <a:off x="6047198" y="3366638"/>
                <a:ext cx="360" cy="360"/>
              </p14:xfrm>
            </p:contentPart>
          </mc:Choice>
          <mc:Fallback xmlns="">
            <p:pic>
              <p:nvPicPr>
                <p:cNvPr id="25" name="Input penna 24">
                  <a:extLst>
                    <a:ext uri="{FF2B5EF4-FFF2-40B4-BE49-F238E27FC236}">
                      <a16:creationId xmlns:a16="http://schemas.microsoft.com/office/drawing/2014/main" id="{67E99CF7-9CED-C4F7-FEBF-E41A77072097}"/>
                    </a:ext>
                  </a:extLst>
                </p:cNvPr>
                <p:cNvPicPr/>
                <p:nvPr/>
              </p:nvPicPr>
              <p:blipFill>
                <a:blip r:embed="rId16"/>
                <a:stretch>
                  <a:fillRect/>
                </a:stretch>
              </p:blipFill>
              <p:spPr>
                <a:xfrm>
                  <a:off x="6011558" y="3330638"/>
                  <a:ext cx="72000" cy="72000"/>
                </a:xfrm>
                <a:prstGeom prst="rect">
                  <a:avLst/>
                </a:prstGeom>
              </p:spPr>
            </p:pic>
          </mc:Fallback>
        </mc:AlternateContent>
      </p:grpSp>
      <p:sp>
        <p:nvSpPr>
          <p:cNvPr id="4" name="CasellaDiTesto 3">
            <a:extLst>
              <a:ext uri="{FF2B5EF4-FFF2-40B4-BE49-F238E27FC236}">
                <a16:creationId xmlns:a16="http://schemas.microsoft.com/office/drawing/2014/main" id="{DF2A53EE-24AF-ED91-E82C-F4DDEE89BC0B}"/>
              </a:ext>
            </a:extLst>
          </p:cNvPr>
          <p:cNvSpPr txBox="1"/>
          <p:nvPr/>
        </p:nvSpPr>
        <p:spPr>
          <a:xfrm>
            <a:off x="283761" y="3361345"/>
            <a:ext cx="6991764" cy="2246769"/>
          </a:xfrm>
          <a:prstGeom prst="rect">
            <a:avLst/>
          </a:prstGeom>
          <a:noFill/>
        </p:spPr>
        <p:txBody>
          <a:bodyPr wrap="square">
            <a:spAutoFit/>
          </a:bodyPr>
          <a:lstStyle/>
          <a:p>
            <a:pPr algn="l"/>
            <a:r>
              <a:rPr lang="it-IT" sz="2800" dirty="0"/>
              <a:t>C</a:t>
            </a:r>
            <a:r>
              <a:rPr lang="it-IT" sz="2800" b="0" i="0" u="none" strike="noStrike" baseline="0" dirty="0"/>
              <a:t>on </a:t>
            </a:r>
            <a:r>
              <a:rPr lang="it-IT" sz="2800" b="1" i="0" u="none" strike="noStrike" baseline="0" dirty="0"/>
              <a:t>-</a:t>
            </a:r>
            <a:r>
              <a:rPr lang="it-IT" sz="2800" b="1" dirty="0"/>
              <a:t>NK</a:t>
            </a:r>
            <a:r>
              <a:rPr lang="it-IT" sz="2800" b="1" i="0" u="none" strike="noStrike" baseline="0" dirty="0"/>
              <a:t>- </a:t>
            </a:r>
            <a:r>
              <a:rPr lang="it-IT" sz="2800" b="0" i="0" u="none" strike="noStrike" baseline="0" dirty="0"/>
              <a:t>avviene sempre per la </a:t>
            </a:r>
            <a:r>
              <a:rPr lang="it-IT" sz="2800" b="0" i="1" u="none" strike="noStrike" baseline="0" dirty="0"/>
              <a:t>e:</a:t>
            </a:r>
          </a:p>
          <a:p>
            <a:r>
              <a:rPr lang="it-IT" sz="2800" dirty="0"/>
              <a:t>VĬNCO </a:t>
            </a:r>
            <a:r>
              <a:rPr lang="it-IT" sz="2800" b="0" i="0" u="none" strike="noStrike" baseline="0" dirty="0"/>
              <a:t>&gt; </a:t>
            </a:r>
            <a:r>
              <a:rPr lang="it-IT" sz="2800" b="0" i="1" u="none" strike="noStrike" baseline="0" dirty="0" err="1"/>
              <a:t>venco</a:t>
            </a:r>
            <a:r>
              <a:rPr lang="it-IT" sz="2800" b="0" i="1" u="none" strike="noStrike" baseline="0" dirty="0"/>
              <a:t> </a:t>
            </a:r>
            <a:r>
              <a:rPr lang="it-IT" sz="2800" b="0" i="0" u="none" strike="noStrike" baseline="0" dirty="0"/>
              <a:t>&gt; </a:t>
            </a:r>
            <a:r>
              <a:rPr lang="it-IT" sz="2800" b="0" i="1" u="none" strike="noStrike" baseline="0" dirty="0"/>
              <a:t>vinco</a:t>
            </a:r>
            <a:endParaRPr lang="it-IT" sz="2800" b="0" i="0" u="none" strike="noStrike" baseline="0" dirty="0"/>
          </a:p>
          <a:p>
            <a:pPr algn="l"/>
            <a:r>
              <a:rPr lang="it-IT" sz="2800" b="0" i="0" u="none" strike="noStrike" baseline="0" dirty="0"/>
              <a:t>ma è rara per la </a:t>
            </a:r>
            <a:r>
              <a:rPr lang="it-IT" sz="2800" b="0" i="1" u="none" strike="noStrike" baseline="0" dirty="0"/>
              <a:t>o</a:t>
            </a:r>
            <a:r>
              <a:rPr lang="it-IT" sz="2800" b="0" i="0" u="none" strike="noStrike" baseline="0" dirty="0"/>
              <a:t>: </a:t>
            </a:r>
          </a:p>
          <a:p>
            <a:r>
              <a:rPr lang="it-IT" sz="2800" dirty="0"/>
              <a:t>IŬNCUM</a:t>
            </a:r>
            <a:r>
              <a:rPr lang="it-IT" sz="2800" b="0" i="0" u="none" strike="noStrike" baseline="0" dirty="0"/>
              <a:t> &gt; </a:t>
            </a:r>
            <a:r>
              <a:rPr lang="it-IT" sz="2800" b="0" i="1" u="none" strike="noStrike" baseline="0" dirty="0" err="1"/>
              <a:t>gionco</a:t>
            </a:r>
            <a:r>
              <a:rPr lang="it-IT" sz="2800" b="0" i="1" u="none" strike="noStrike" baseline="0" dirty="0"/>
              <a:t> </a:t>
            </a:r>
            <a:r>
              <a:rPr lang="it-IT" sz="2800" b="0" u="none" strike="noStrike" baseline="0" dirty="0"/>
              <a:t>&gt; </a:t>
            </a:r>
            <a:r>
              <a:rPr lang="it-IT" sz="2800" b="0" i="1" u="none" strike="noStrike" baseline="0" dirty="0"/>
              <a:t>giunco  </a:t>
            </a:r>
            <a:r>
              <a:rPr lang="it-IT" sz="2800" b="0" i="0" u="none" strike="noStrike" baseline="0" dirty="0"/>
              <a:t>ma </a:t>
            </a:r>
          </a:p>
          <a:p>
            <a:r>
              <a:rPr lang="pt-BR" sz="2800" dirty="0"/>
              <a:t>TR</a:t>
            </a:r>
            <a:r>
              <a:rPr lang="it-IT" sz="2800" dirty="0"/>
              <a:t>ŬN</a:t>
            </a:r>
            <a:r>
              <a:rPr lang="pt-BR" sz="2800" dirty="0"/>
              <a:t>CUM</a:t>
            </a:r>
            <a:r>
              <a:rPr lang="pt-BR" sz="2800" b="0" i="0" u="none" strike="noStrike" baseline="0" dirty="0"/>
              <a:t> &gt; </a:t>
            </a:r>
            <a:r>
              <a:rPr lang="pt-BR" sz="2800" b="0" i="1" u="none" strike="noStrike" baseline="0" dirty="0"/>
              <a:t>tronco </a:t>
            </a:r>
            <a:r>
              <a:rPr lang="pt-BR" sz="2800" b="0" i="0" u="none" strike="noStrike" baseline="0" dirty="0"/>
              <a:t>o </a:t>
            </a:r>
            <a:r>
              <a:rPr lang="pt-BR" sz="2800" dirty="0"/>
              <a:t>SPEL</a:t>
            </a:r>
            <a:r>
              <a:rPr lang="it-IT" sz="2800" dirty="0"/>
              <a:t>Ŭ</a:t>
            </a:r>
            <a:r>
              <a:rPr lang="pt-BR" sz="2800" dirty="0"/>
              <a:t>NCAM</a:t>
            </a:r>
            <a:r>
              <a:rPr lang="pt-BR" sz="2800" b="0" i="0" u="none" strike="noStrike" baseline="0" dirty="0"/>
              <a:t> &gt; </a:t>
            </a:r>
            <a:r>
              <a:rPr lang="pt-BR" sz="2800" b="0" i="1" u="none" strike="noStrike" baseline="0" dirty="0"/>
              <a:t>spelonca</a:t>
            </a:r>
            <a:r>
              <a:rPr lang="pt-BR" sz="1800" b="0" i="0" u="none" strike="noStrike" baseline="0" dirty="0"/>
              <a:t>.</a:t>
            </a:r>
            <a:endParaRPr lang="it-IT" dirty="0"/>
          </a:p>
        </p:txBody>
      </p:sp>
      <p:sp>
        <p:nvSpPr>
          <p:cNvPr id="5" name="CasellaDiTesto 4">
            <a:extLst>
              <a:ext uri="{FF2B5EF4-FFF2-40B4-BE49-F238E27FC236}">
                <a16:creationId xmlns:a16="http://schemas.microsoft.com/office/drawing/2014/main" id="{898F77A8-A692-1221-263B-824AFAD9EBE1}"/>
              </a:ext>
            </a:extLst>
          </p:cNvPr>
          <p:cNvSpPr txBox="1"/>
          <p:nvPr/>
        </p:nvSpPr>
        <p:spPr>
          <a:xfrm>
            <a:off x="283041" y="1423632"/>
            <a:ext cx="5063840" cy="1815882"/>
          </a:xfrm>
          <a:prstGeom prst="rect">
            <a:avLst/>
          </a:prstGeom>
          <a:noFill/>
        </p:spPr>
        <p:txBody>
          <a:bodyPr wrap="square">
            <a:spAutoFit/>
          </a:bodyPr>
          <a:lstStyle/>
          <a:p>
            <a:pPr algn="l"/>
            <a:r>
              <a:rPr lang="it-IT" sz="2800" b="0" i="0" u="none" strike="noStrike" baseline="0" dirty="0"/>
              <a:t>Avviene regolarmente con -</a:t>
            </a:r>
            <a:r>
              <a:rPr lang="it-IT" sz="2800" b="1" dirty="0"/>
              <a:t>NG</a:t>
            </a:r>
            <a:r>
              <a:rPr lang="it-IT" sz="2800" b="0" i="0" u="none" strike="noStrike" baseline="0" dirty="0"/>
              <a:t>-:</a:t>
            </a:r>
          </a:p>
          <a:p>
            <a:r>
              <a:rPr lang="it-IT" sz="2800" dirty="0"/>
              <a:t>LĬNGUAM</a:t>
            </a:r>
            <a:r>
              <a:rPr lang="it-IT" sz="2800" b="0" i="0" u="none" strike="noStrike" baseline="0" dirty="0"/>
              <a:t> &gt; </a:t>
            </a:r>
            <a:r>
              <a:rPr lang="it-IT" sz="2800" b="0" i="1" u="none" strike="noStrike" baseline="0" dirty="0"/>
              <a:t>lengua </a:t>
            </a:r>
            <a:r>
              <a:rPr lang="it-IT" sz="2800" b="0" i="0" u="none" strike="noStrike" baseline="0" dirty="0"/>
              <a:t>&gt; </a:t>
            </a:r>
            <a:r>
              <a:rPr lang="it-IT" sz="2800" b="0" i="1" u="none" strike="noStrike" baseline="0" dirty="0"/>
              <a:t>lingua</a:t>
            </a:r>
          </a:p>
          <a:p>
            <a:r>
              <a:rPr lang="it-IT" sz="2800" dirty="0"/>
              <a:t>L</a:t>
            </a:r>
            <a:r>
              <a:rPr lang="it-IT" sz="2800" b="0" i="0" u="none" strike="noStrike" baseline="0" dirty="0"/>
              <a:t>Ŏ</a:t>
            </a:r>
            <a:r>
              <a:rPr lang="it-IT" sz="2800" dirty="0"/>
              <a:t>NGUM</a:t>
            </a:r>
            <a:r>
              <a:rPr lang="it-IT" sz="2800" b="0" i="0" u="none" strike="noStrike" baseline="0" dirty="0"/>
              <a:t> &gt; </a:t>
            </a:r>
            <a:r>
              <a:rPr lang="it-IT" sz="2800" b="0" i="1" u="none" strike="noStrike" baseline="0" dirty="0"/>
              <a:t>longo </a:t>
            </a:r>
            <a:r>
              <a:rPr lang="it-IT" sz="2800" b="0" i="0" u="none" strike="noStrike" baseline="0" dirty="0"/>
              <a:t>&gt; </a:t>
            </a:r>
            <a:r>
              <a:rPr lang="it-IT" sz="2800" b="0" i="1" u="none" strike="noStrike" baseline="0" dirty="0"/>
              <a:t>lungo</a:t>
            </a:r>
          </a:p>
          <a:p>
            <a:pPr algn="l"/>
            <a:r>
              <a:rPr lang="it-IT" sz="2800" dirty="0"/>
              <a:t>ŬNG(U)LAM</a:t>
            </a:r>
            <a:r>
              <a:rPr lang="it-IT" sz="2800" b="0" i="0" u="none" strike="noStrike" baseline="0" dirty="0"/>
              <a:t> &gt; </a:t>
            </a:r>
            <a:r>
              <a:rPr lang="it-IT" sz="2800" b="0" i="1" u="none" strike="noStrike" baseline="0" dirty="0" err="1"/>
              <a:t>onghia</a:t>
            </a:r>
            <a:r>
              <a:rPr lang="it-IT" sz="2800" b="0" i="1" u="none" strike="noStrike" baseline="0" dirty="0"/>
              <a:t> </a:t>
            </a:r>
            <a:r>
              <a:rPr lang="it-IT" sz="2800" b="0" i="0" u="none" strike="noStrike" baseline="0" dirty="0"/>
              <a:t>&gt; </a:t>
            </a:r>
            <a:r>
              <a:rPr lang="it-IT" sz="2800" b="0" i="1" u="none" strike="noStrike" baseline="0" dirty="0"/>
              <a:t>unghia</a:t>
            </a:r>
            <a:endParaRPr lang="it-IT" sz="2800" dirty="0"/>
          </a:p>
        </p:txBody>
      </p:sp>
      <p:sp>
        <p:nvSpPr>
          <p:cNvPr id="7" name="CasellaDiTesto 6">
            <a:extLst>
              <a:ext uri="{FF2B5EF4-FFF2-40B4-BE49-F238E27FC236}">
                <a16:creationId xmlns:a16="http://schemas.microsoft.com/office/drawing/2014/main" id="{17331F05-6F9E-4526-A940-D00AF72935A1}"/>
              </a:ext>
            </a:extLst>
          </p:cNvPr>
          <p:cNvSpPr txBox="1"/>
          <p:nvPr/>
        </p:nvSpPr>
        <p:spPr>
          <a:xfrm>
            <a:off x="283041" y="5787884"/>
            <a:ext cx="11166660" cy="954107"/>
          </a:xfrm>
          <a:prstGeom prst="rect">
            <a:avLst/>
          </a:prstGeom>
          <a:noFill/>
          <a:ln>
            <a:solidFill>
              <a:schemeClr val="tx1"/>
            </a:solidFill>
          </a:ln>
        </p:spPr>
        <p:txBody>
          <a:bodyPr wrap="square">
            <a:spAutoFit/>
          </a:bodyPr>
          <a:lstStyle/>
          <a:p>
            <a:pPr algn="l"/>
            <a:r>
              <a:rPr lang="it-IT" sz="2800" dirty="0"/>
              <a:t>Non hanno anafonesi cognomi settentrionali come Girardengo e D’Onghia oppure regionalismi entrati in italiano come </a:t>
            </a:r>
            <a:r>
              <a:rPr lang="it-IT" sz="2800" i="1" dirty="0"/>
              <a:t>camerlengo </a:t>
            </a:r>
            <a:r>
              <a:rPr lang="it-IT" sz="2800" dirty="0"/>
              <a:t>e </a:t>
            </a:r>
            <a:r>
              <a:rPr lang="it-IT" sz="2800" i="1" dirty="0"/>
              <a:t>balengo</a:t>
            </a:r>
            <a:endParaRPr lang="it-IT" sz="2800" dirty="0"/>
          </a:p>
        </p:txBody>
      </p:sp>
    </p:spTree>
    <p:extLst>
      <p:ext uri="{BB962C8B-B14F-4D97-AF65-F5344CB8AC3E}">
        <p14:creationId xmlns:p14="http://schemas.microsoft.com/office/powerpoint/2010/main" val="126595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463500"/>
            <a:ext cx="11447642" cy="646331"/>
          </a:xfrm>
          <a:prstGeom prst="rect">
            <a:avLst/>
          </a:prstGeom>
          <a:noFill/>
        </p:spPr>
        <p:txBody>
          <a:bodyPr wrap="square" rtlCol="0">
            <a:spAutoFit/>
          </a:bodyPr>
          <a:lstStyle/>
          <a:p>
            <a:pPr algn="ctr"/>
            <a:r>
              <a:rPr lang="it-IT" sz="3600" b="1" dirty="0"/>
              <a:t>La chiusura della vocale tonica in iato</a:t>
            </a:r>
          </a:p>
        </p:txBody>
      </p:sp>
      <p:sp>
        <p:nvSpPr>
          <p:cNvPr id="3" name="CasellaDiTesto 2"/>
          <p:cNvSpPr txBox="1"/>
          <p:nvPr/>
        </p:nvSpPr>
        <p:spPr>
          <a:xfrm>
            <a:off x="544488" y="1109831"/>
            <a:ext cx="11447643" cy="1077218"/>
          </a:xfrm>
          <a:prstGeom prst="rect">
            <a:avLst/>
          </a:prstGeom>
          <a:noFill/>
        </p:spPr>
        <p:txBody>
          <a:bodyPr wrap="square" rtlCol="0">
            <a:spAutoFit/>
          </a:bodyPr>
          <a:lstStyle/>
          <a:p>
            <a:pPr algn="just"/>
            <a:r>
              <a:rPr lang="it-IT" sz="3200" dirty="0"/>
              <a:t>Anche qui abbiamo un innalzamento (di tutte le vocali), dovuto questa volta alla posizione della vocale in uno IATO.</a:t>
            </a:r>
          </a:p>
        </p:txBody>
      </p:sp>
      <p:pic>
        <p:nvPicPr>
          <p:cNvPr id="6" name="Immagine 5">
            <a:extLst>
              <a:ext uri="{FF2B5EF4-FFF2-40B4-BE49-F238E27FC236}">
                <a16:creationId xmlns:a16="http://schemas.microsoft.com/office/drawing/2014/main" id="{41A75A59-017F-60AF-4D10-1215C348BA7A}"/>
              </a:ext>
            </a:extLst>
          </p:cNvPr>
          <p:cNvPicPr>
            <a:picLocks noChangeAspect="1"/>
          </p:cNvPicPr>
          <p:nvPr/>
        </p:nvPicPr>
        <p:blipFill>
          <a:blip r:embed="rId2"/>
          <a:stretch>
            <a:fillRect/>
          </a:stretch>
        </p:blipFill>
        <p:spPr>
          <a:xfrm>
            <a:off x="6268309" y="2927100"/>
            <a:ext cx="4732430" cy="3467400"/>
          </a:xfrm>
          <a:prstGeom prst="rect">
            <a:avLst/>
          </a:prstGeom>
        </p:spPr>
      </p:pic>
      <p:sp>
        <p:nvSpPr>
          <p:cNvPr id="8" name="CasellaDiTesto 7">
            <a:extLst>
              <a:ext uri="{FF2B5EF4-FFF2-40B4-BE49-F238E27FC236}">
                <a16:creationId xmlns:a16="http://schemas.microsoft.com/office/drawing/2014/main" id="{898F77A8-A692-1221-263B-824AFAD9EBE1}"/>
              </a:ext>
            </a:extLst>
          </p:cNvPr>
          <p:cNvSpPr txBox="1"/>
          <p:nvPr/>
        </p:nvSpPr>
        <p:spPr>
          <a:xfrm>
            <a:off x="758681" y="2550572"/>
            <a:ext cx="3592658" cy="3323987"/>
          </a:xfrm>
          <a:prstGeom prst="rect">
            <a:avLst/>
          </a:prstGeom>
          <a:noFill/>
        </p:spPr>
        <p:txBody>
          <a:bodyPr wrap="square">
            <a:spAutoFit/>
          </a:bodyPr>
          <a:lstStyle/>
          <a:p>
            <a:r>
              <a:rPr lang="it-IT" sz="3000" dirty="0"/>
              <a:t>Ĕ</a:t>
            </a:r>
            <a:r>
              <a:rPr lang="it-IT" sz="3000" b="0" i="0" u="none" strike="noStrike" baseline="0" dirty="0"/>
              <a:t>GO &gt; </a:t>
            </a:r>
            <a:r>
              <a:rPr lang="it-IT" sz="3000" b="0" i="0" u="none" strike="noStrike" baseline="0" dirty="0" err="1"/>
              <a:t>eo</a:t>
            </a:r>
            <a:r>
              <a:rPr lang="it-IT" sz="3000" b="0" i="0" u="none" strike="noStrike" baseline="0" dirty="0"/>
              <a:t> &gt; io</a:t>
            </a:r>
          </a:p>
          <a:p>
            <a:r>
              <a:rPr lang="it-IT" sz="3000" dirty="0"/>
              <a:t>MĔUM</a:t>
            </a:r>
            <a:r>
              <a:rPr lang="it-IT" sz="3000" b="0" i="0" u="none" strike="noStrike" baseline="0" dirty="0"/>
              <a:t> &gt; </a:t>
            </a:r>
            <a:r>
              <a:rPr lang="it-IT" sz="3000" b="0" i="1" u="none" strike="noStrike" baseline="0" dirty="0"/>
              <a:t>meo </a:t>
            </a:r>
            <a:r>
              <a:rPr lang="it-IT" sz="3000" b="0" i="0" u="none" strike="noStrike" baseline="0" dirty="0"/>
              <a:t>&gt; </a:t>
            </a:r>
            <a:r>
              <a:rPr lang="it-IT" sz="3000" b="0" i="1" u="none" strike="noStrike" baseline="0" dirty="0"/>
              <a:t>mio</a:t>
            </a:r>
          </a:p>
          <a:p>
            <a:pPr algn="l"/>
            <a:r>
              <a:rPr lang="it-IT" sz="3000" dirty="0"/>
              <a:t>VĬAM</a:t>
            </a:r>
            <a:r>
              <a:rPr lang="it-IT" sz="3000" b="0" i="0" u="none" strike="noStrike" baseline="0" dirty="0"/>
              <a:t> &gt; </a:t>
            </a:r>
            <a:r>
              <a:rPr lang="it-IT" sz="3000" b="0" i="1" u="none" strike="noStrike" baseline="0" dirty="0" err="1"/>
              <a:t>vea</a:t>
            </a:r>
            <a:r>
              <a:rPr lang="it-IT" sz="3000" b="0" i="1" u="none" strike="noStrike" baseline="0" dirty="0"/>
              <a:t> </a:t>
            </a:r>
            <a:r>
              <a:rPr lang="it-IT" sz="3000" b="0" i="0" u="none" strike="noStrike" baseline="0" dirty="0"/>
              <a:t>&gt; </a:t>
            </a:r>
            <a:r>
              <a:rPr lang="it-IT" sz="3000" b="0" i="1" u="none" strike="noStrike" baseline="0" dirty="0"/>
              <a:t>via</a:t>
            </a:r>
          </a:p>
          <a:p>
            <a:pPr algn="l"/>
            <a:endParaRPr lang="it-IT" sz="3000" b="0" i="1" u="none" strike="noStrike" baseline="0" dirty="0"/>
          </a:p>
          <a:p>
            <a:pPr algn="l"/>
            <a:r>
              <a:rPr lang="it-IT" sz="3000" dirty="0"/>
              <a:t>TŬAM</a:t>
            </a:r>
            <a:r>
              <a:rPr lang="it-IT" sz="3000" b="0" i="0" u="none" strike="noStrike" baseline="0" dirty="0"/>
              <a:t> &gt; </a:t>
            </a:r>
            <a:r>
              <a:rPr lang="it-IT" sz="3000" b="0" i="1" u="none" strike="noStrike" baseline="0" dirty="0" err="1"/>
              <a:t>toa</a:t>
            </a:r>
            <a:r>
              <a:rPr lang="it-IT" sz="3000" b="0" i="1" u="none" strike="noStrike" baseline="0" dirty="0"/>
              <a:t> </a:t>
            </a:r>
            <a:r>
              <a:rPr lang="it-IT" sz="3000" b="0" i="0" u="none" strike="noStrike" baseline="0" dirty="0"/>
              <a:t>&gt; </a:t>
            </a:r>
            <a:r>
              <a:rPr lang="it-IT" sz="3000" b="0" i="1" u="none" strike="noStrike" baseline="0" dirty="0"/>
              <a:t>tua</a:t>
            </a:r>
          </a:p>
          <a:p>
            <a:pPr algn="l"/>
            <a:r>
              <a:rPr lang="it-IT" sz="3000" dirty="0"/>
              <a:t>DUAS</a:t>
            </a:r>
            <a:r>
              <a:rPr lang="it-IT" sz="3000" i="1" dirty="0"/>
              <a:t> &gt; </a:t>
            </a:r>
            <a:r>
              <a:rPr lang="it-IT" sz="3000" i="1" dirty="0" err="1"/>
              <a:t>doe</a:t>
            </a:r>
            <a:r>
              <a:rPr lang="it-IT" sz="3000" i="1" dirty="0"/>
              <a:t> &gt; due</a:t>
            </a:r>
            <a:endParaRPr lang="it-IT" sz="3000" b="0" i="1" u="none" strike="noStrike" baseline="0" dirty="0"/>
          </a:p>
          <a:p>
            <a:pPr algn="l"/>
            <a:r>
              <a:rPr lang="it-IT" sz="3000" dirty="0"/>
              <a:t>BŎVEM</a:t>
            </a:r>
            <a:r>
              <a:rPr lang="it-IT" sz="3000" b="0" i="0" u="none" strike="noStrike" baseline="0" dirty="0"/>
              <a:t> &gt; </a:t>
            </a:r>
            <a:r>
              <a:rPr lang="it-IT" sz="3000" b="0" i="1" u="none" strike="noStrike" baseline="0" dirty="0"/>
              <a:t>boe </a:t>
            </a:r>
            <a:r>
              <a:rPr lang="it-IT" sz="3000" b="0" u="none" strike="noStrike" baseline="0" dirty="0"/>
              <a:t>&gt; </a:t>
            </a:r>
            <a:r>
              <a:rPr lang="it-IT" sz="3000" b="0" i="1" u="none" strike="noStrike" baseline="0" dirty="0"/>
              <a:t>bue</a:t>
            </a:r>
            <a:endParaRPr lang="it-IT" sz="3000" dirty="0"/>
          </a:p>
        </p:txBody>
      </p:sp>
      <p:grpSp>
        <p:nvGrpSpPr>
          <p:cNvPr id="24" name="Gruppo 23">
            <a:extLst>
              <a:ext uri="{FF2B5EF4-FFF2-40B4-BE49-F238E27FC236}">
                <a16:creationId xmlns:a16="http://schemas.microsoft.com/office/drawing/2014/main" id="{37FF3C25-2598-4054-9D93-278AB4C16666}"/>
              </a:ext>
            </a:extLst>
          </p:cNvPr>
          <p:cNvGrpSpPr/>
          <p:nvPr/>
        </p:nvGrpSpPr>
        <p:grpSpPr>
          <a:xfrm>
            <a:off x="11149478" y="3111398"/>
            <a:ext cx="259920" cy="1065600"/>
            <a:chOff x="11149478" y="3111398"/>
            <a:chExt cx="259920" cy="1065600"/>
          </a:xfrm>
        </p:grpSpPr>
        <mc:AlternateContent xmlns:mc="http://schemas.openxmlformats.org/markup-compatibility/2006" xmlns:p14="http://schemas.microsoft.com/office/powerpoint/2010/main">
          <mc:Choice Requires="p14">
            <p:contentPart p14:bwMode="auto" r:id="rId3">
              <p14:nvContentPartPr>
                <p14:cNvPr id="20" name="Input penna 19">
                  <a:extLst>
                    <a:ext uri="{FF2B5EF4-FFF2-40B4-BE49-F238E27FC236}">
                      <a16:creationId xmlns:a16="http://schemas.microsoft.com/office/drawing/2014/main" id="{52DDE72A-4CAC-AE5E-B99F-0534D6FE9647}"/>
                    </a:ext>
                  </a:extLst>
                </p14:cNvPr>
                <p14:cNvContentPartPr/>
                <p14:nvPr/>
              </p14:nvContentPartPr>
              <p14:xfrm>
                <a:off x="11149478" y="3111398"/>
                <a:ext cx="188640" cy="1065600"/>
              </p14:xfrm>
            </p:contentPart>
          </mc:Choice>
          <mc:Fallback xmlns="">
            <p:pic>
              <p:nvPicPr>
                <p:cNvPr id="20" name="Input penna 19">
                  <a:extLst>
                    <a:ext uri="{FF2B5EF4-FFF2-40B4-BE49-F238E27FC236}">
                      <a16:creationId xmlns:a16="http://schemas.microsoft.com/office/drawing/2014/main" id="{52DDE72A-4CAC-AE5E-B99F-0534D6FE9647}"/>
                    </a:ext>
                  </a:extLst>
                </p:cNvPr>
                <p:cNvPicPr/>
                <p:nvPr/>
              </p:nvPicPr>
              <p:blipFill>
                <a:blip r:embed="rId4"/>
                <a:stretch>
                  <a:fillRect/>
                </a:stretch>
              </p:blipFill>
              <p:spPr>
                <a:xfrm>
                  <a:off x="11113478" y="3075758"/>
                  <a:ext cx="260280" cy="11372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1" name="Input penna 20">
                  <a:extLst>
                    <a:ext uri="{FF2B5EF4-FFF2-40B4-BE49-F238E27FC236}">
                      <a16:creationId xmlns:a16="http://schemas.microsoft.com/office/drawing/2014/main" id="{1DED77C1-241B-F8B8-0F8C-6655CD0B069B}"/>
                    </a:ext>
                  </a:extLst>
                </p14:cNvPr>
                <p14:cNvContentPartPr/>
                <p14:nvPr/>
              </p14:nvContentPartPr>
              <p14:xfrm>
                <a:off x="11283758" y="3117158"/>
                <a:ext cx="125640" cy="360"/>
              </p14:xfrm>
            </p:contentPart>
          </mc:Choice>
          <mc:Fallback xmlns="">
            <p:pic>
              <p:nvPicPr>
                <p:cNvPr id="21" name="Input penna 20">
                  <a:extLst>
                    <a:ext uri="{FF2B5EF4-FFF2-40B4-BE49-F238E27FC236}">
                      <a16:creationId xmlns:a16="http://schemas.microsoft.com/office/drawing/2014/main" id="{1DED77C1-241B-F8B8-0F8C-6655CD0B069B}"/>
                    </a:ext>
                  </a:extLst>
                </p:cNvPr>
                <p:cNvPicPr/>
                <p:nvPr/>
              </p:nvPicPr>
              <p:blipFill>
                <a:blip r:embed="rId6"/>
                <a:stretch>
                  <a:fillRect/>
                </a:stretch>
              </p:blipFill>
              <p:spPr>
                <a:xfrm>
                  <a:off x="11247758" y="3081158"/>
                  <a:ext cx="1972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3" name="Input penna 22">
                  <a:extLst>
                    <a:ext uri="{FF2B5EF4-FFF2-40B4-BE49-F238E27FC236}">
                      <a16:creationId xmlns:a16="http://schemas.microsoft.com/office/drawing/2014/main" id="{8EB70F49-C468-0FEC-0B12-7E6FA73E8983}"/>
                    </a:ext>
                  </a:extLst>
                </p14:cNvPr>
                <p14:cNvContentPartPr/>
                <p14:nvPr/>
              </p14:nvContentPartPr>
              <p14:xfrm>
                <a:off x="11200958" y="3117158"/>
                <a:ext cx="32040" cy="154080"/>
              </p14:xfrm>
            </p:contentPart>
          </mc:Choice>
          <mc:Fallback xmlns="">
            <p:pic>
              <p:nvPicPr>
                <p:cNvPr id="23" name="Input penna 22">
                  <a:extLst>
                    <a:ext uri="{FF2B5EF4-FFF2-40B4-BE49-F238E27FC236}">
                      <a16:creationId xmlns:a16="http://schemas.microsoft.com/office/drawing/2014/main" id="{8EB70F49-C468-0FEC-0B12-7E6FA73E8983}"/>
                    </a:ext>
                  </a:extLst>
                </p:cNvPr>
                <p:cNvPicPr/>
                <p:nvPr/>
              </p:nvPicPr>
              <p:blipFill>
                <a:blip r:embed="rId8"/>
                <a:stretch>
                  <a:fillRect/>
                </a:stretch>
              </p:blipFill>
              <p:spPr>
                <a:xfrm>
                  <a:off x="11165318" y="3081158"/>
                  <a:ext cx="103680" cy="225720"/>
                </a:xfrm>
                <a:prstGeom prst="rect">
                  <a:avLst/>
                </a:prstGeom>
              </p:spPr>
            </p:pic>
          </mc:Fallback>
        </mc:AlternateContent>
      </p:grpSp>
      <p:grpSp>
        <p:nvGrpSpPr>
          <p:cNvPr id="26" name="Gruppo 25">
            <a:extLst>
              <a:ext uri="{FF2B5EF4-FFF2-40B4-BE49-F238E27FC236}">
                <a16:creationId xmlns:a16="http://schemas.microsoft.com/office/drawing/2014/main" id="{26ED7A4C-BFDE-6D95-F837-E969FC692738}"/>
              </a:ext>
            </a:extLst>
          </p:cNvPr>
          <p:cNvGrpSpPr/>
          <p:nvPr/>
        </p:nvGrpSpPr>
        <p:grpSpPr>
          <a:xfrm>
            <a:off x="5953958" y="3335318"/>
            <a:ext cx="831600" cy="925200"/>
            <a:chOff x="5953958" y="3335318"/>
            <a:chExt cx="831600" cy="925200"/>
          </a:xfrm>
        </p:grpSpPr>
        <mc:AlternateContent xmlns:mc="http://schemas.openxmlformats.org/markup-compatibility/2006" xmlns:p14="http://schemas.microsoft.com/office/powerpoint/2010/main">
          <mc:Choice Requires="p14">
            <p:contentPart p14:bwMode="auto" r:id="rId9">
              <p14:nvContentPartPr>
                <p14:cNvPr id="15" name="Input penna 14">
                  <a:extLst>
                    <a:ext uri="{FF2B5EF4-FFF2-40B4-BE49-F238E27FC236}">
                      <a16:creationId xmlns:a16="http://schemas.microsoft.com/office/drawing/2014/main" id="{98379E69-B35D-C7A5-977B-E78572BECC7B}"/>
                    </a:ext>
                  </a:extLst>
                </p14:cNvPr>
                <p14:cNvContentPartPr/>
                <p14:nvPr/>
              </p14:nvContentPartPr>
              <p14:xfrm>
                <a:off x="6077798" y="3345758"/>
                <a:ext cx="707760" cy="914760"/>
              </p14:xfrm>
            </p:contentPart>
          </mc:Choice>
          <mc:Fallback xmlns="">
            <p:pic>
              <p:nvPicPr>
                <p:cNvPr id="15" name="Input penna 14">
                  <a:extLst>
                    <a:ext uri="{FF2B5EF4-FFF2-40B4-BE49-F238E27FC236}">
                      <a16:creationId xmlns:a16="http://schemas.microsoft.com/office/drawing/2014/main" id="{98379E69-B35D-C7A5-977B-E78572BECC7B}"/>
                    </a:ext>
                  </a:extLst>
                </p:cNvPr>
                <p:cNvPicPr/>
                <p:nvPr/>
              </p:nvPicPr>
              <p:blipFill>
                <a:blip r:embed="rId10"/>
                <a:stretch>
                  <a:fillRect/>
                </a:stretch>
              </p:blipFill>
              <p:spPr>
                <a:xfrm>
                  <a:off x="6042158" y="3309758"/>
                  <a:ext cx="779400" cy="986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put penna 15">
                  <a:extLst>
                    <a:ext uri="{FF2B5EF4-FFF2-40B4-BE49-F238E27FC236}">
                      <a16:creationId xmlns:a16="http://schemas.microsoft.com/office/drawing/2014/main" id="{E42D42D9-4FCA-B94B-8405-495CA7580000}"/>
                    </a:ext>
                  </a:extLst>
                </p14:cNvPr>
                <p14:cNvContentPartPr/>
                <p14:nvPr/>
              </p14:nvContentPartPr>
              <p14:xfrm>
                <a:off x="6074558" y="3335318"/>
                <a:ext cx="149760" cy="63000"/>
              </p14:xfrm>
            </p:contentPart>
          </mc:Choice>
          <mc:Fallback xmlns="">
            <p:pic>
              <p:nvPicPr>
                <p:cNvPr id="16" name="Input penna 15">
                  <a:extLst>
                    <a:ext uri="{FF2B5EF4-FFF2-40B4-BE49-F238E27FC236}">
                      <a16:creationId xmlns:a16="http://schemas.microsoft.com/office/drawing/2014/main" id="{E42D42D9-4FCA-B94B-8405-495CA7580000}"/>
                    </a:ext>
                  </a:extLst>
                </p:cNvPr>
                <p:cNvPicPr/>
                <p:nvPr/>
              </p:nvPicPr>
              <p:blipFill>
                <a:blip r:embed="rId12"/>
                <a:stretch>
                  <a:fillRect/>
                </a:stretch>
              </p:blipFill>
              <p:spPr>
                <a:xfrm>
                  <a:off x="6038918" y="3299318"/>
                  <a:ext cx="22140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Input penna 17">
                  <a:extLst>
                    <a:ext uri="{FF2B5EF4-FFF2-40B4-BE49-F238E27FC236}">
                      <a16:creationId xmlns:a16="http://schemas.microsoft.com/office/drawing/2014/main" id="{8416A5C0-846C-3AD1-9688-54E7646CDF63}"/>
                    </a:ext>
                  </a:extLst>
                </p14:cNvPr>
                <p14:cNvContentPartPr/>
                <p14:nvPr/>
              </p14:nvContentPartPr>
              <p14:xfrm>
                <a:off x="5953958" y="3393278"/>
                <a:ext cx="72720" cy="118800"/>
              </p14:xfrm>
            </p:contentPart>
          </mc:Choice>
          <mc:Fallback xmlns="">
            <p:pic>
              <p:nvPicPr>
                <p:cNvPr id="18" name="Input penna 17">
                  <a:extLst>
                    <a:ext uri="{FF2B5EF4-FFF2-40B4-BE49-F238E27FC236}">
                      <a16:creationId xmlns:a16="http://schemas.microsoft.com/office/drawing/2014/main" id="{8416A5C0-846C-3AD1-9688-54E7646CDF63}"/>
                    </a:ext>
                  </a:extLst>
                </p:cNvPr>
                <p:cNvPicPr/>
                <p:nvPr/>
              </p:nvPicPr>
              <p:blipFill>
                <a:blip r:embed="rId14"/>
                <a:stretch>
                  <a:fillRect/>
                </a:stretch>
              </p:blipFill>
              <p:spPr>
                <a:xfrm>
                  <a:off x="5918318" y="3357638"/>
                  <a:ext cx="144360"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put penna 24">
                  <a:extLst>
                    <a:ext uri="{FF2B5EF4-FFF2-40B4-BE49-F238E27FC236}">
                      <a16:creationId xmlns:a16="http://schemas.microsoft.com/office/drawing/2014/main" id="{67E99CF7-9CED-C4F7-FEBF-E41A77072097}"/>
                    </a:ext>
                  </a:extLst>
                </p14:cNvPr>
                <p14:cNvContentPartPr/>
                <p14:nvPr/>
              </p14:nvContentPartPr>
              <p14:xfrm>
                <a:off x="6047198" y="3366638"/>
                <a:ext cx="360" cy="360"/>
              </p14:xfrm>
            </p:contentPart>
          </mc:Choice>
          <mc:Fallback xmlns="">
            <p:pic>
              <p:nvPicPr>
                <p:cNvPr id="25" name="Input penna 24">
                  <a:extLst>
                    <a:ext uri="{FF2B5EF4-FFF2-40B4-BE49-F238E27FC236}">
                      <a16:creationId xmlns:a16="http://schemas.microsoft.com/office/drawing/2014/main" id="{67E99CF7-9CED-C4F7-FEBF-E41A77072097}"/>
                    </a:ext>
                  </a:extLst>
                </p:cNvPr>
                <p:cNvPicPr/>
                <p:nvPr/>
              </p:nvPicPr>
              <p:blipFill>
                <a:blip r:embed="rId16"/>
                <a:stretch>
                  <a:fillRect/>
                </a:stretch>
              </p:blipFill>
              <p:spPr>
                <a:xfrm>
                  <a:off x="6011558" y="3330638"/>
                  <a:ext cx="72000" cy="72000"/>
                </a:xfrm>
                <a:prstGeom prst="rect">
                  <a:avLst/>
                </a:prstGeom>
              </p:spPr>
            </p:pic>
          </mc:Fallback>
        </mc:AlternateContent>
      </p:grpSp>
      <p:grpSp>
        <p:nvGrpSpPr>
          <p:cNvPr id="7" name="Gruppo 6">
            <a:extLst>
              <a:ext uri="{FF2B5EF4-FFF2-40B4-BE49-F238E27FC236}">
                <a16:creationId xmlns:a16="http://schemas.microsoft.com/office/drawing/2014/main" id="{AF5486E8-B5B6-2DD4-BB71-307F5D7824E0}"/>
              </a:ext>
            </a:extLst>
          </p:cNvPr>
          <p:cNvGrpSpPr/>
          <p:nvPr/>
        </p:nvGrpSpPr>
        <p:grpSpPr>
          <a:xfrm>
            <a:off x="6743798" y="4467158"/>
            <a:ext cx="800280" cy="842760"/>
            <a:chOff x="6743798" y="4467158"/>
            <a:chExt cx="800280" cy="842760"/>
          </a:xfrm>
        </p:grpSpPr>
        <mc:AlternateContent xmlns:mc="http://schemas.openxmlformats.org/markup-compatibility/2006" xmlns:p14="http://schemas.microsoft.com/office/powerpoint/2010/main">
          <mc:Choice Requires="p14">
            <p:contentPart p14:bwMode="auto" r:id="rId17">
              <p14:nvContentPartPr>
                <p14:cNvPr id="4" name="Input penna 3">
                  <a:extLst>
                    <a:ext uri="{FF2B5EF4-FFF2-40B4-BE49-F238E27FC236}">
                      <a16:creationId xmlns:a16="http://schemas.microsoft.com/office/drawing/2014/main" id="{054B07C8-8B0F-D39A-8ED6-AA1BF46E7FC1}"/>
                    </a:ext>
                  </a:extLst>
                </p14:cNvPr>
                <p14:cNvContentPartPr/>
                <p14:nvPr/>
              </p14:nvContentPartPr>
              <p14:xfrm>
                <a:off x="6823718" y="4501358"/>
                <a:ext cx="720360" cy="808560"/>
              </p14:xfrm>
            </p:contentPart>
          </mc:Choice>
          <mc:Fallback xmlns="">
            <p:pic>
              <p:nvPicPr>
                <p:cNvPr id="4" name="Input penna 3">
                  <a:extLst>
                    <a:ext uri="{FF2B5EF4-FFF2-40B4-BE49-F238E27FC236}">
                      <a16:creationId xmlns:a16="http://schemas.microsoft.com/office/drawing/2014/main" id="{054B07C8-8B0F-D39A-8ED6-AA1BF46E7FC1}"/>
                    </a:ext>
                  </a:extLst>
                </p:cNvPr>
                <p:cNvPicPr/>
                <p:nvPr/>
              </p:nvPicPr>
              <p:blipFill>
                <a:blip r:embed="rId18"/>
                <a:stretch>
                  <a:fillRect/>
                </a:stretch>
              </p:blipFill>
              <p:spPr>
                <a:xfrm>
                  <a:off x="6788078" y="4465718"/>
                  <a:ext cx="792000" cy="8802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5" name="Input penna 4">
                  <a:extLst>
                    <a:ext uri="{FF2B5EF4-FFF2-40B4-BE49-F238E27FC236}">
                      <a16:creationId xmlns:a16="http://schemas.microsoft.com/office/drawing/2014/main" id="{348DA697-95D5-8891-50F5-B98CE1D94ACA}"/>
                    </a:ext>
                  </a:extLst>
                </p14:cNvPr>
                <p14:cNvContentPartPr/>
                <p14:nvPr/>
              </p14:nvContentPartPr>
              <p14:xfrm>
                <a:off x="6743798" y="4467158"/>
                <a:ext cx="384480" cy="219600"/>
              </p14:xfrm>
            </p:contentPart>
          </mc:Choice>
          <mc:Fallback xmlns="">
            <p:pic>
              <p:nvPicPr>
                <p:cNvPr id="5" name="Input penna 4">
                  <a:extLst>
                    <a:ext uri="{FF2B5EF4-FFF2-40B4-BE49-F238E27FC236}">
                      <a16:creationId xmlns:a16="http://schemas.microsoft.com/office/drawing/2014/main" id="{348DA697-95D5-8891-50F5-B98CE1D94ACA}"/>
                    </a:ext>
                  </a:extLst>
                </p:cNvPr>
                <p:cNvPicPr/>
                <p:nvPr/>
              </p:nvPicPr>
              <p:blipFill>
                <a:blip r:embed="rId20"/>
                <a:stretch>
                  <a:fillRect/>
                </a:stretch>
              </p:blipFill>
              <p:spPr>
                <a:xfrm>
                  <a:off x="6708158" y="4431518"/>
                  <a:ext cx="456120" cy="291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9" name="Input penna 8">
                <a:extLst>
                  <a:ext uri="{FF2B5EF4-FFF2-40B4-BE49-F238E27FC236}">
                    <a16:creationId xmlns:a16="http://schemas.microsoft.com/office/drawing/2014/main" id="{209CC83E-5241-B990-591D-0779516DC5B8}"/>
                  </a:ext>
                </a:extLst>
              </p14:cNvPr>
              <p14:cNvContentPartPr/>
              <p14:nvPr/>
            </p14:nvContentPartPr>
            <p14:xfrm>
              <a:off x="11034998" y="4465358"/>
              <a:ext cx="164520" cy="761400"/>
            </p14:xfrm>
          </p:contentPart>
        </mc:Choice>
        <mc:Fallback xmlns="">
          <p:pic>
            <p:nvPicPr>
              <p:cNvPr id="9" name="Input penna 8">
                <a:extLst>
                  <a:ext uri="{FF2B5EF4-FFF2-40B4-BE49-F238E27FC236}">
                    <a16:creationId xmlns:a16="http://schemas.microsoft.com/office/drawing/2014/main" id="{209CC83E-5241-B990-591D-0779516DC5B8}"/>
                  </a:ext>
                </a:extLst>
              </p:cNvPr>
              <p:cNvPicPr/>
              <p:nvPr/>
            </p:nvPicPr>
            <p:blipFill>
              <a:blip r:embed="rId22"/>
              <a:stretch>
                <a:fillRect/>
              </a:stretch>
            </p:blipFill>
            <p:spPr>
              <a:xfrm>
                <a:off x="10998998" y="4429718"/>
                <a:ext cx="236160" cy="8330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0" name="Input penna 9">
                <a:extLst>
                  <a:ext uri="{FF2B5EF4-FFF2-40B4-BE49-F238E27FC236}">
                    <a16:creationId xmlns:a16="http://schemas.microsoft.com/office/drawing/2014/main" id="{4BEAB460-8DA3-A3FA-C2FF-32DF82B090E4}"/>
                  </a:ext>
                </a:extLst>
              </p14:cNvPr>
              <p14:cNvContentPartPr/>
              <p14:nvPr/>
            </p14:nvContentPartPr>
            <p14:xfrm>
              <a:off x="11072438" y="4443398"/>
              <a:ext cx="201960" cy="114840"/>
            </p14:xfrm>
          </p:contentPart>
        </mc:Choice>
        <mc:Fallback xmlns="">
          <p:pic>
            <p:nvPicPr>
              <p:cNvPr id="10" name="Input penna 9">
                <a:extLst>
                  <a:ext uri="{FF2B5EF4-FFF2-40B4-BE49-F238E27FC236}">
                    <a16:creationId xmlns:a16="http://schemas.microsoft.com/office/drawing/2014/main" id="{4BEAB460-8DA3-A3FA-C2FF-32DF82B090E4}"/>
                  </a:ext>
                </a:extLst>
              </p:cNvPr>
              <p:cNvPicPr/>
              <p:nvPr/>
            </p:nvPicPr>
            <p:blipFill>
              <a:blip r:embed="rId24"/>
              <a:stretch>
                <a:fillRect/>
              </a:stretch>
            </p:blipFill>
            <p:spPr>
              <a:xfrm>
                <a:off x="11036798" y="4407398"/>
                <a:ext cx="273600" cy="186480"/>
              </a:xfrm>
              <a:prstGeom prst="rect">
                <a:avLst/>
              </a:prstGeom>
            </p:spPr>
          </p:pic>
        </mc:Fallback>
      </mc:AlternateContent>
    </p:spTree>
    <p:extLst>
      <p:ext uri="{BB962C8B-B14F-4D97-AF65-F5344CB8AC3E}">
        <p14:creationId xmlns:p14="http://schemas.microsoft.com/office/powerpoint/2010/main" val="133514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69555" y="4797244"/>
            <a:ext cx="11605950" cy="1969770"/>
          </a:xfrm>
          <a:prstGeom prst="rect">
            <a:avLst/>
          </a:prstGeom>
          <a:noFill/>
        </p:spPr>
        <p:txBody>
          <a:bodyPr wrap="square" rtlCol="0">
            <a:spAutoFit/>
          </a:bodyPr>
          <a:lstStyle/>
          <a:p>
            <a:pPr algn="l"/>
            <a:r>
              <a:rPr lang="it-IT" sz="3000" dirty="0"/>
              <a:t>Naturalmente il fenomeno non compare mai nei latinismi:</a:t>
            </a:r>
          </a:p>
          <a:p>
            <a:pPr algn="l"/>
            <a:r>
              <a:rPr lang="it-IT" sz="3000" dirty="0"/>
              <a:t>MATTHAEUS &gt; Matteo       ANDREAS &gt; Andrea</a:t>
            </a:r>
          </a:p>
          <a:p>
            <a:pPr algn="l"/>
            <a:r>
              <a:rPr lang="it-IT" sz="3000" dirty="0"/>
              <a:t>DEA &gt; dea  </a:t>
            </a:r>
          </a:p>
          <a:p>
            <a:pPr algn="l"/>
            <a:r>
              <a:rPr lang="it-IT" sz="3000" dirty="0"/>
              <a:t>DEI &gt; dei (rispetto al trattamento popolare di DEUM &gt; </a:t>
            </a:r>
            <a:r>
              <a:rPr lang="it-IT" sz="3000" dirty="0" err="1"/>
              <a:t>deo</a:t>
            </a:r>
            <a:r>
              <a:rPr lang="it-IT" sz="3000" dirty="0"/>
              <a:t> &gt; dio)</a:t>
            </a:r>
          </a:p>
        </p:txBody>
      </p:sp>
      <p:sp>
        <p:nvSpPr>
          <p:cNvPr id="4" name="CasellaDiTesto 3">
            <a:extLst>
              <a:ext uri="{FF2B5EF4-FFF2-40B4-BE49-F238E27FC236}">
                <a16:creationId xmlns:a16="http://schemas.microsoft.com/office/drawing/2014/main" id="{928F45A0-2F25-C97F-0900-CA78A146E915}"/>
              </a:ext>
            </a:extLst>
          </p:cNvPr>
          <p:cNvSpPr txBox="1"/>
          <p:nvPr/>
        </p:nvSpPr>
        <p:spPr>
          <a:xfrm>
            <a:off x="169555" y="363682"/>
            <a:ext cx="11852889" cy="3877985"/>
          </a:xfrm>
          <a:prstGeom prst="rect">
            <a:avLst/>
          </a:prstGeom>
          <a:noFill/>
        </p:spPr>
        <p:txBody>
          <a:bodyPr wrap="square" rtlCol="0">
            <a:spAutoFit/>
          </a:bodyPr>
          <a:lstStyle/>
          <a:p>
            <a:pPr algn="l"/>
            <a:r>
              <a:rPr lang="it-IT" sz="3000" b="0" i="0" u="none" strike="noStrike" baseline="0" dirty="0"/>
              <a:t>Il fenomeno </a:t>
            </a:r>
            <a:r>
              <a:rPr lang="it-IT" sz="3000" b="1" i="0" u="none" strike="noStrike" baseline="0" dirty="0"/>
              <a:t>non avviene </a:t>
            </a:r>
            <a:r>
              <a:rPr lang="it-IT" sz="3000" b="0" i="0" u="none" strike="noStrike" baseline="0" dirty="0"/>
              <a:t>quando il secondo elemento dello iato e una </a:t>
            </a:r>
            <a:r>
              <a:rPr lang="it-IT" sz="3000" b="1" dirty="0"/>
              <a:t>i</a:t>
            </a:r>
            <a:r>
              <a:rPr lang="it-IT" sz="3000" b="0" i="0" u="none" strike="noStrike" baseline="0" dirty="0"/>
              <a:t> </a:t>
            </a:r>
          </a:p>
          <a:p>
            <a:pPr algn="l"/>
            <a:endParaRPr lang="it-IT" sz="1600" dirty="0"/>
          </a:p>
          <a:p>
            <a:pPr algn="l"/>
            <a:r>
              <a:rPr lang="it-IT" sz="3000" dirty="0" err="1"/>
              <a:t>MĔ</a:t>
            </a:r>
            <a:r>
              <a:rPr lang="it-IT" sz="3000" b="0" i="0" u="none" strike="noStrike" baseline="0" dirty="0" err="1"/>
              <a:t>ī</a:t>
            </a:r>
            <a:r>
              <a:rPr lang="it-IT" sz="3000" b="0" i="0" u="none" strike="noStrike" baseline="0" dirty="0"/>
              <a:t> &gt; </a:t>
            </a:r>
            <a:r>
              <a:rPr lang="it-IT" sz="3000" b="0" i="1" u="none" strike="noStrike" baseline="0" dirty="0"/>
              <a:t>miei </a:t>
            </a:r>
            <a:r>
              <a:rPr lang="it-IT" sz="3000" b="0" i="0" u="none" strike="noStrike" baseline="0" dirty="0"/>
              <a:t>(con normale dittongamento toscano, anziché</a:t>
            </a:r>
            <a:r>
              <a:rPr lang="it-IT" sz="3000" dirty="0"/>
              <a:t> </a:t>
            </a:r>
            <a:r>
              <a:rPr lang="it-IT" sz="3000" b="0" i="1" u="none" strike="noStrike" baseline="0" dirty="0"/>
              <a:t>mii</a:t>
            </a:r>
            <a:r>
              <a:rPr lang="it-IT" sz="3000" b="0" i="0" u="none" strike="noStrike" baseline="0" dirty="0"/>
              <a:t>) </a:t>
            </a:r>
            <a:endParaRPr lang="it-IT" sz="3000" dirty="0"/>
          </a:p>
          <a:p>
            <a:pPr algn="l"/>
            <a:r>
              <a:rPr lang="it-IT" sz="3000" dirty="0" err="1"/>
              <a:t>SŎ</a:t>
            </a:r>
            <a:r>
              <a:rPr lang="it-IT" sz="3000" b="0" i="0" u="none" strike="noStrike" baseline="0" dirty="0" err="1"/>
              <a:t>ī</a:t>
            </a:r>
            <a:r>
              <a:rPr lang="it-IT" sz="3000" dirty="0"/>
              <a:t> &gt; </a:t>
            </a:r>
            <a:r>
              <a:rPr lang="it-IT" sz="3000" i="1" dirty="0"/>
              <a:t>suoi</a:t>
            </a:r>
            <a:endParaRPr lang="it-IT" sz="3000" dirty="0"/>
          </a:p>
          <a:p>
            <a:pPr algn="l"/>
            <a:endParaRPr lang="it-IT" sz="2000" dirty="0">
              <a:latin typeface="TimesTenLTStd-Roman"/>
            </a:endParaRPr>
          </a:p>
          <a:p>
            <a:pPr algn="l"/>
            <a:r>
              <a:rPr lang="it-IT" sz="3000" dirty="0"/>
              <a:t>Per questo abbiamo grandi differenze tra forme che provengono dalla stessa base:</a:t>
            </a:r>
          </a:p>
          <a:p>
            <a:pPr algn="l"/>
            <a:r>
              <a:rPr lang="it-IT" sz="3000" dirty="0"/>
              <a:t>BŎ(V)EM &gt; boe &gt; bue</a:t>
            </a:r>
          </a:p>
          <a:p>
            <a:pPr algn="l"/>
            <a:r>
              <a:rPr lang="it-IT" sz="3000" dirty="0" smtClean="0"/>
              <a:t>BŎ(V)ES </a:t>
            </a:r>
            <a:r>
              <a:rPr lang="it-IT" sz="3000" dirty="0"/>
              <a:t>&gt; boi &gt; buoi</a:t>
            </a:r>
          </a:p>
        </p:txBody>
      </p:sp>
    </p:spTree>
    <p:extLst>
      <p:ext uri="{BB962C8B-B14F-4D97-AF65-F5344CB8AC3E}">
        <p14:creationId xmlns:p14="http://schemas.microsoft.com/office/powerpoint/2010/main" val="201818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6D068-C02C-0DA8-C374-6FF63BCCBA61}"/>
            </a:ext>
          </a:extLst>
        </p:cNvPr>
        <p:cNvGrpSpPr/>
        <p:nvPr/>
      </p:nvGrpSpPr>
      <p:grpSpPr>
        <a:xfrm>
          <a:off x="0" y="0"/>
          <a:ext cx="0" cy="0"/>
          <a:chOff x="0" y="0"/>
          <a:chExt cx="0" cy="0"/>
        </a:xfrm>
      </p:grpSpPr>
      <p:sp>
        <p:nvSpPr>
          <p:cNvPr id="2" name="CasellaDiTesto 1">
            <a:extLst>
              <a:ext uri="{FF2B5EF4-FFF2-40B4-BE49-F238E27FC236}">
                <a16:creationId xmlns:a16="http://schemas.microsoft.com/office/drawing/2014/main" id="{CB463BCD-CBA1-507B-6661-9D64B3D45BC8}"/>
              </a:ext>
            </a:extLst>
          </p:cNvPr>
          <p:cNvSpPr txBox="1"/>
          <p:nvPr/>
        </p:nvSpPr>
        <p:spPr>
          <a:xfrm>
            <a:off x="544488" y="463500"/>
            <a:ext cx="11447642" cy="646331"/>
          </a:xfrm>
          <a:prstGeom prst="rect">
            <a:avLst/>
          </a:prstGeom>
          <a:noFill/>
        </p:spPr>
        <p:txBody>
          <a:bodyPr wrap="square" rtlCol="0">
            <a:spAutoFit/>
          </a:bodyPr>
          <a:lstStyle/>
          <a:p>
            <a:pPr algn="ctr"/>
            <a:r>
              <a:rPr lang="it-IT" sz="3600" dirty="0"/>
              <a:t>LA LINGUA DI DANTE</a:t>
            </a:r>
          </a:p>
        </p:txBody>
      </p:sp>
      <p:sp>
        <p:nvSpPr>
          <p:cNvPr id="3" name="CasellaDiTesto 2">
            <a:extLst>
              <a:ext uri="{FF2B5EF4-FFF2-40B4-BE49-F238E27FC236}">
                <a16:creationId xmlns:a16="http://schemas.microsoft.com/office/drawing/2014/main" id="{4340F725-9A9D-5F19-3E93-F5550FABA0F4}"/>
              </a:ext>
            </a:extLst>
          </p:cNvPr>
          <p:cNvSpPr txBox="1"/>
          <p:nvPr/>
        </p:nvSpPr>
        <p:spPr>
          <a:xfrm>
            <a:off x="372178" y="1109831"/>
            <a:ext cx="11619953" cy="1015663"/>
          </a:xfrm>
          <a:prstGeom prst="rect">
            <a:avLst/>
          </a:prstGeom>
          <a:noFill/>
        </p:spPr>
        <p:txBody>
          <a:bodyPr wrap="square" rtlCol="0">
            <a:spAutoFit/>
          </a:bodyPr>
          <a:lstStyle/>
          <a:p>
            <a:pPr algn="just"/>
            <a:r>
              <a:rPr lang="it-IT" sz="3000" dirty="0"/>
              <a:t>La </a:t>
            </a:r>
            <a:r>
              <a:rPr lang="it-IT" sz="3000" i="1" dirty="0"/>
              <a:t>Commedia </a:t>
            </a:r>
            <a:r>
              <a:rPr lang="it-IT" sz="3000" dirty="0"/>
              <a:t>di Dante è scritta in una lingua diversa da quella teorizzata nel </a:t>
            </a:r>
            <a:r>
              <a:rPr lang="it-IT" sz="3000" i="1" dirty="0"/>
              <a:t>De </a:t>
            </a:r>
            <a:r>
              <a:rPr lang="it-IT" sz="3000" i="1" dirty="0" err="1"/>
              <a:t>vulgari</a:t>
            </a:r>
            <a:r>
              <a:rPr lang="it-IT" sz="3000" i="1" dirty="0"/>
              <a:t> </a:t>
            </a:r>
            <a:r>
              <a:rPr lang="it-IT" sz="3000" i="1" dirty="0" err="1"/>
              <a:t>eloquentia</a:t>
            </a:r>
            <a:r>
              <a:rPr lang="it-IT" sz="3000" dirty="0"/>
              <a:t>: il </a:t>
            </a:r>
            <a:r>
              <a:rPr lang="it-IT" sz="3000" b="1" dirty="0"/>
              <a:t>fiorentino</a:t>
            </a:r>
            <a:r>
              <a:rPr lang="it-IT" sz="3000" dirty="0"/>
              <a:t> del suo tempo.</a:t>
            </a:r>
          </a:p>
        </p:txBody>
      </p:sp>
      <p:sp>
        <p:nvSpPr>
          <p:cNvPr id="5" name="CasellaDiTesto 4">
            <a:extLst>
              <a:ext uri="{FF2B5EF4-FFF2-40B4-BE49-F238E27FC236}">
                <a16:creationId xmlns:a16="http://schemas.microsoft.com/office/drawing/2014/main" id="{2E63E04C-A68F-4978-632C-F1826A5A851A}"/>
              </a:ext>
            </a:extLst>
          </p:cNvPr>
          <p:cNvSpPr txBox="1"/>
          <p:nvPr/>
        </p:nvSpPr>
        <p:spPr>
          <a:xfrm>
            <a:off x="372178" y="2333685"/>
            <a:ext cx="11447643" cy="3323987"/>
          </a:xfrm>
          <a:prstGeom prst="rect">
            <a:avLst/>
          </a:prstGeom>
          <a:noFill/>
        </p:spPr>
        <p:txBody>
          <a:bodyPr wrap="square" rtlCol="0">
            <a:spAutoFit/>
          </a:bodyPr>
          <a:lstStyle/>
          <a:p>
            <a:pPr algn="just"/>
            <a:r>
              <a:rPr lang="it-IT" sz="3000" dirty="0"/>
              <a:t>Dante si è guadagnato nel tempo il titolo di </a:t>
            </a:r>
            <a:r>
              <a:rPr lang="it-IT" sz="3000" b="1" dirty="0"/>
              <a:t>padre della lingua italiana</a:t>
            </a:r>
            <a:r>
              <a:rPr lang="it-IT" sz="3000" dirty="0"/>
              <a:t>, non perché abbia «inventato» l’italiano ma perché è stato uno delle principali cause dell’affermazione del fiorentino come lingua di cultura.</a:t>
            </a:r>
          </a:p>
          <a:p>
            <a:pPr algn="just"/>
            <a:r>
              <a:rPr lang="it-IT" sz="3000" dirty="0"/>
              <a:t>Il fatto che l’italiano si affermi come lingua letteraria (e non lingua di conversazione) fa sì che il suo cambiamento nel tempo avvenga lentamente. Per questo il vocabolario fondamentale dell’italiano (le 2000 parole più frequenti) è già presente all’80% nella </a:t>
            </a:r>
            <a:r>
              <a:rPr lang="it-IT" sz="3000" i="1" dirty="0"/>
              <a:t>Commedia</a:t>
            </a:r>
            <a:r>
              <a:rPr lang="it-IT" sz="3000" dirty="0"/>
              <a:t>.</a:t>
            </a:r>
          </a:p>
        </p:txBody>
      </p:sp>
      <p:sp>
        <p:nvSpPr>
          <p:cNvPr id="6" name="CasellaDiTesto 5">
            <a:extLst>
              <a:ext uri="{FF2B5EF4-FFF2-40B4-BE49-F238E27FC236}">
                <a16:creationId xmlns:a16="http://schemas.microsoft.com/office/drawing/2014/main" id="{2FDB90FD-ADE9-990C-A330-D12D90B50C16}"/>
              </a:ext>
            </a:extLst>
          </p:cNvPr>
          <p:cNvSpPr txBox="1"/>
          <p:nvPr/>
        </p:nvSpPr>
        <p:spPr>
          <a:xfrm>
            <a:off x="372177" y="5865863"/>
            <a:ext cx="10382413" cy="553998"/>
          </a:xfrm>
          <a:prstGeom prst="rect">
            <a:avLst/>
          </a:prstGeom>
          <a:noFill/>
        </p:spPr>
        <p:txBody>
          <a:bodyPr wrap="square">
            <a:spAutoFit/>
          </a:bodyPr>
          <a:lstStyle/>
          <a:p>
            <a:pPr algn="just"/>
            <a:r>
              <a:rPr lang="it-IT" sz="3000" dirty="0"/>
              <a:t>Caratteristica della </a:t>
            </a:r>
            <a:r>
              <a:rPr lang="it-IT" sz="3000" i="1" dirty="0"/>
              <a:t>Commedia </a:t>
            </a:r>
            <a:r>
              <a:rPr lang="it-IT" sz="3000" dirty="0"/>
              <a:t>è il </a:t>
            </a:r>
            <a:r>
              <a:rPr lang="it-IT" sz="3000" b="1" dirty="0"/>
              <a:t>PLURILINGUISMO</a:t>
            </a:r>
            <a:r>
              <a:rPr lang="it-IT" sz="3000" dirty="0"/>
              <a:t>.</a:t>
            </a:r>
          </a:p>
        </p:txBody>
      </p:sp>
    </p:spTree>
    <p:extLst>
      <p:ext uri="{BB962C8B-B14F-4D97-AF65-F5344CB8AC3E}">
        <p14:creationId xmlns:p14="http://schemas.microsoft.com/office/powerpoint/2010/main" val="1067419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4488" y="463500"/>
            <a:ext cx="11447642" cy="646331"/>
          </a:xfrm>
          <a:prstGeom prst="rect">
            <a:avLst/>
          </a:prstGeom>
          <a:noFill/>
        </p:spPr>
        <p:txBody>
          <a:bodyPr wrap="square" rtlCol="0">
            <a:spAutoFit/>
          </a:bodyPr>
          <a:lstStyle/>
          <a:p>
            <a:pPr algn="ctr"/>
            <a:r>
              <a:rPr lang="it-IT" sz="3600" dirty="0"/>
              <a:t>LA LINGUA DI DANTE</a:t>
            </a:r>
          </a:p>
        </p:txBody>
      </p:sp>
      <p:sp>
        <p:nvSpPr>
          <p:cNvPr id="5" name="CasellaDiTesto 4"/>
          <p:cNvSpPr txBox="1"/>
          <p:nvPr/>
        </p:nvSpPr>
        <p:spPr>
          <a:xfrm>
            <a:off x="372178" y="1166842"/>
            <a:ext cx="11447643" cy="5170646"/>
          </a:xfrm>
          <a:prstGeom prst="rect">
            <a:avLst/>
          </a:prstGeom>
          <a:noFill/>
        </p:spPr>
        <p:txBody>
          <a:bodyPr wrap="square" rtlCol="0">
            <a:spAutoFit/>
          </a:bodyPr>
          <a:lstStyle/>
          <a:p>
            <a:pPr algn="just"/>
            <a:r>
              <a:rPr lang="it-IT" sz="3000" dirty="0"/>
              <a:t>Il </a:t>
            </a:r>
            <a:r>
              <a:rPr lang="it-IT" sz="3000" b="1" dirty="0"/>
              <a:t>PLURILINGUISMO </a:t>
            </a:r>
            <a:r>
              <a:rPr lang="it-IT" sz="3000" dirty="0"/>
              <a:t>è innanzi tutto nell’uso di diversi </a:t>
            </a:r>
            <a:r>
              <a:rPr lang="it-IT" sz="3000" b="1" dirty="0"/>
              <a:t>registri</a:t>
            </a:r>
            <a:r>
              <a:rPr lang="it-IT" sz="3000" dirty="0"/>
              <a:t>, dal più aulico al più basso, adattati alla varietà di situazioni e temi trattati.</a:t>
            </a:r>
            <a:r>
              <a:rPr lang="it-IT" sz="3000" i="1" dirty="0"/>
              <a:t> </a:t>
            </a:r>
          </a:p>
          <a:p>
            <a:pPr algn="just"/>
            <a:endParaRPr lang="it-IT" sz="3000" i="1" dirty="0"/>
          </a:p>
          <a:p>
            <a:pPr algn="just"/>
            <a:r>
              <a:rPr lang="it-IT" sz="3000" dirty="0"/>
              <a:t>L’Inferno è caratterizzato da un forte </a:t>
            </a:r>
            <a:r>
              <a:rPr lang="it-IT" sz="3000" b="1" dirty="0"/>
              <a:t>realismo</a:t>
            </a:r>
            <a:r>
              <a:rPr lang="it-IT" sz="3000" dirty="0"/>
              <a:t> e da forme espressive </a:t>
            </a:r>
            <a:r>
              <a:rPr lang="it-IT" sz="3000" i="1" dirty="0"/>
              <a:t>(raffi</a:t>
            </a:r>
            <a:r>
              <a:rPr lang="it-IT" sz="3000" dirty="0"/>
              <a:t>, </a:t>
            </a:r>
            <a:r>
              <a:rPr lang="it-IT" sz="3000" i="1" dirty="0" err="1"/>
              <a:t>arruncigliare</a:t>
            </a:r>
            <a:r>
              <a:rPr lang="it-IT" sz="3000" dirty="0"/>
              <a:t>, </a:t>
            </a:r>
            <a:r>
              <a:rPr lang="it-IT" sz="3000" i="1" dirty="0"/>
              <a:t>zucca </a:t>
            </a:r>
            <a:r>
              <a:rPr lang="it-IT" sz="3000" dirty="0"/>
              <a:t>‘testa’), ingiurie </a:t>
            </a:r>
            <a:r>
              <a:rPr lang="it-IT" sz="3000" i="1" dirty="0"/>
              <a:t>(bastardo, sterco) </a:t>
            </a:r>
            <a:r>
              <a:rPr lang="it-IT" sz="3000" dirty="0"/>
              <a:t>mentre nel Paradiso prevale il lessico </a:t>
            </a:r>
            <a:r>
              <a:rPr lang="it-IT" sz="3000" b="1" dirty="0"/>
              <a:t>aulico</a:t>
            </a:r>
            <a:r>
              <a:rPr lang="it-IT" sz="3000" dirty="0"/>
              <a:t> (latinismi come </a:t>
            </a:r>
            <a:r>
              <a:rPr lang="it-IT" sz="3000" i="1" dirty="0"/>
              <a:t>viro, aura, turba</a:t>
            </a:r>
            <a:r>
              <a:rPr lang="it-IT" sz="3000" dirty="0"/>
              <a:t>).</a:t>
            </a:r>
          </a:p>
          <a:p>
            <a:pPr algn="just"/>
            <a:endParaRPr lang="it-IT" sz="3000" i="1" dirty="0"/>
          </a:p>
          <a:p>
            <a:pPr algn="just"/>
            <a:r>
              <a:rPr lang="it-IT" sz="3000" dirty="0"/>
              <a:t>Tuttavia troviamo </a:t>
            </a:r>
            <a:r>
              <a:rPr lang="it-IT" sz="3000" b="1" dirty="0"/>
              <a:t>escursioni di registro </a:t>
            </a:r>
            <a:r>
              <a:rPr lang="it-IT" sz="3000" dirty="0"/>
              <a:t>in tutta l’opera: nel canto di Paolo e Francesca si usano espressioni della lirica d’amore </a:t>
            </a:r>
            <a:r>
              <a:rPr lang="it-IT" sz="3000" i="1" dirty="0"/>
              <a:t>(aere</a:t>
            </a:r>
            <a:r>
              <a:rPr lang="it-IT" sz="3000" dirty="0"/>
              <a:t>, </a:t>
            </a:r>
            <a:r>
              <a:rPr lang="it-IT" sz="3000" i="1" dirty="0"/>
              <a:t>disio),</a:t>
            </a:r>
            <a:r>
              <a:rPr lang="it-IT" sz="3000" dirty="0"/>
              <a:t> nel Paradiso Cacciaguida dice il proverbio popolare «lascia pur grattar dov’è la rogna». </a:t>
            </a:r>
          </a:p>
        </p:txBody>
      </p:sp>
    </p:spTree>
    <p:extLst>
      <p:ext uri="{BB962C8B-B14F-4D97-AF65-F5344CB8AC3E}">
        <p14:creationId xmlns:p14="http://schemas.microsoft.com/office/powerpoint/2010/main" val="3944903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3F0AB53E6B8474792A5D2F6E1AF5785" ma:contentTypeVersion="8" ma:contentTypeDescription="Creare un nuovo documento." ma:contentTypeScope="" ma:versionID="509c79504297fbdae453552ea472d785">
  <xsd:schema xmlns:xsd="http://www.w3.org/2001/XMLSchema" xmlns:xs="http://www.w3.org/2001/XMLSchema" xmlns:p="http://schemas.microsoft.com/office/2006/metadata/properties" xmlns:ns2="5dd4c065-6648-43c9-875b-980274226d33" xmlns:ns3="863e0e5f-3d9b-451e-b156-d3f330847df2" targetNamespace="http://schemas.microsoft.com/office/2006/metadata/properties" ma:root="true" ma:fieldsID="2b7c1b56c42645f6efc35ea2c2befd36" ns2:_="" ns3:_="">
    <xsd:import namespace="5dd4c065-6648-43c9-875b-980274226d33"/>
    <xsd:import namespace="863e0e5f-3d9b-451e-b156-d3f330847df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d4c065-6648-43c9-875b-980274226d33" elementFormDefault="qualified">
    <xsd:import namespace="http://schemas.microsoft.com/office/2006/documentManagement/types"/>
    <xsd:import namespace="http://schemas.microsoft.com/office/infopath/2007/PartnerControls"/>
    <xsd:element name="SharedWithUsers" ma:index="8"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Condiviso con dettagl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3e0e5f-3d9b-451e-b156-d3f330847df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_Flow_SignoffStatus" ma:index="15" nillable="true" ma:displayName="Stato consenso" ma:internalName="Stato_x0020_consenso">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Flow_SignoffStatus xmlns="863e0e5f-3d9b-451e-b156-d3f330847df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F34052-0FF5-481F-8C3B-32A6ABC8ED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d4c065-6648-43c9-875b-980274226d33"/>
    <ds:schemaRef ds:uri="863e0e5f-3d9b-451e-b156-d3f330847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2FB482-120B-42DB-8E6B-4875B040DC5F}">
  <ds:schemaRefs>
    <ds:schemaRef ds:uri="http://schemas.microsoft.com/office/2006/metadata/properties"/>
    <ds:schemaRef ds:uri="http://schemas.microsoft.com/office/infopath/2007/PartnerControls"/>
    <ds:schemaRef ds:uri="863e0e5f-3d9b-451e-b156-d3f330847df2"/>
  </ds:schemaRefs>
</ds:datastoreItem>
</file>

<file path=customXml/itemProps3.xml><?xml version="1.0" encoding="utf-8"?>
<ds:datastoreItem xmlns:ds="http://schemas.openxmlformats.org/officeDocument/2006/customXml" ds:itemID="{2F62DD53-D3FC-4343-80D7-0B4C2D3F0E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432</TotalTime>
  <Words>1162</Words>
  <Application>Microsoft Office PowerPoint</Application>
  <PresentationFormat>Widescreen</PresentationFormat>
  <Paragraphs>114</Paragraphs>
  <Slides>13</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13</vt:i4>
      </vt:variant>
    </vt:vector>
  </HeadingPairs>
  <TitlesOfParts>
    <vt:vector size="18" baseType="lpstr">
      <vt:lpstr>Arial</vt:lpstr>
      <vt:lpstr>Calibri</vt:lpstr>
      <vt:lpstr>Calibri Light</vt:lpstr>
      <vt:lpstr>TimesTenLTStd-Roman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Picchiorri</dc:creator>
  <cp:lastModifiedBy>Didattica a distanza</cp:lastModifiedBy>
  <cp:revision>56</cp:revision>
  <dcterms:created xsi:type="dcterms:W3CDTF">2017-03-09T18:13:56Z</dcterms:created>
  <dcterms:modified xsi:type="dcterms:W3CDTF">2025-03-11T13:55:54Z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0x01010053F0AB53E6B8474792A5D2F6E1AF5785</vt:lpwstr>
  </property>
</Properties>
</file>