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ink/ink1.xml" ContentType="application/inkml+xml"/>
  <Override PartName="/ppt/ink/ink2.xml" ContentType="application/inkml+xml"/>
  <Override PartName="/ppt/ink/ink3.xml" ContentType="application/inkml+xml"/>
  <Override PartName="/ppt/ink/ink4.xml" ContentType="application/inkml+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8" r:id="rId5"/>
    <p:sldId id="259" r:id="rId6"/>
    <p:sldId id="260" r:id="rId7"/>
    <p:sldId id="257" r:id="rId8"/>
    <p:sldId id="323" r:id="rId9"/>
    <p:sldId id="324" r:id="rId10"/>
    <p:sldId id="325" r:id="rId11"/>
    <p:sldId id="282" r:id="rId12"/>
    <p:sldId id="283" r:id="rId13"/>
    <p:sldId id="284" r:id="rId14"/>
    <p:sldId id="285" r:id="rId15"/>
    <p:sldId id="286" r:id="rId16"/>
    <p:sldId id="287" r:id="rId17"/>
    <p:sldId id="288" r:id="rId18"/>
    <p:sldId id="289" r:id="rId19"/>
    <p:sldId id="290" r:id="rId20"/>
    <p:sldId id="291" r:id="rId21"/>
    <p:sldId id="292" r:id="rId22"/>
    <p:sldId id="293" r:id="rId23"/>
    <p:sldId id="294" r:id="rId24"/>
    <p:sldId id="295" r:id="rId25"/>
    <p:sldId id="322" r:id="rId26"/>
    <p:sldId id="296" r:id="rId27"/>
    <p:sldId id="297" r:id="rId28"/>
    <p:sldId id="298" r:id="rId29"/>
    <p:sldId id="299" r:id="rId30"/>
    <p:sldId id="300" r:id="rId31"/>
    <p:sldId id="301" r:id="rId32"/>
    <p:sldId id="302" r:id="rId33"/>
    <p:sldId id="276" r:id="rId34"/>
    <p:sldId id="277" r:id="rId35"/>
    <p:sldId id="273" r:id="rId36"/>
    <p:sldId id="275" r:id="rId37"/>
    <p:sldId id="266" r:id="rId38"/>
    <p:sldId id="278" r:id="rId39"/>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975" autoAdjust="0"/>
    <p:restoredTop sz="91224" autoAdjust="0"/>
  </p:normalViewPr>
  <p:slideViewPr>
    <p:cSldViewPr snapToGrid="0">
      <p:cViewPr>
        <p:scale>
          <a:sx n="76" d="100"/>
          <a:sy n="76" d="100"/>
        </p:scale>
        <p:origin x="68" y="1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ableStyles" Target="tableStyle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16T13:49:31.996"/>
    </inkml:context>
    <inkml:brush xml:id="br0">
      <inkml:brushProperty name="width" value="0.05" units="cm"/>
      <inkml:brushProperty name="height" value="0.05" units="cm"/>
      <inkml:brushProperty name="color" value="#E71224"/>
    </inkml:brush>
  </inkml:definitions>
  <inkml:trace contextRef="#ctx0" brushRef="#br0">7198 100 1320,'-1'-15'1241,"-3"4"-1559,3 10 573,1-1 0,-1 1 0,1-1 0,-1 1 0,0 0 0,0-1 0,0 1 0,0 0 0,0 0 0,0-1 0,0 1 0,0 0 1,0 0-256,-5-20 4440,5 21-4391,1-1 1,0 0 0,0 0-1,0 1 1,0-1 0,0 0-1,0 0 1,0 0-1,0 1 1,0-1 0,0 0-1,0 0 1,0 0 0,1 1-1,-1-1 1,0 0 0,1 0-1,-1 1 1,0-1 0,1 0-1,-1 1 1,1-1-1,-1 0 1,1 1 0,0-1-50,0 4 577,2 1-303,-3-7 3,0 4 818,1 1-799,-2-4 207,1 2-483,0 0-1,0 0 1,0 0 0,0 0 0,1 0 0,-1 0-1,0 0 1,0 0 0,0 0 0,0 0 0,0 0-1,0 0 1,0 0 0,0 0 0,1 0 0,-1 0-1,0 0 1,0 0 0,0 0 0,0 0 0,0 0 0,0 0-1,0 0 1,0 0 0,0 0 0,0-1 0,0 1-1,1 0 1,-1 0 0,0 0 0,0 0 0,0 0-1,0 0 1,0 0 0,0 0 0,0 0 0,0 0-1,0-1-19,6 5 141,-4-4-116,-1-1 0,1 1 0,-1 1 0,0-1-1,1 0 1,-1 0 0,1 0 0,-1 1 0,0-1 0,1 1-1,-1-1 1,0 1 0,1-1 0,-1 1 0,0 0 0,1 0-25,8 3 138,1-4-63,-23 0-15,-161 4 461,144-3-349,1-1-1,-14-3-171,-9-1 190,-4 5 110,1 1 0,-1 4-300,21-3 1,-96 7 89,0-4 0,-58-9-90,-17-14 50,-66-3 29,138 14-83,-73-2 882,-49 10-878,163 0 300,-9-6-300,-29 1 144,-463 1 528,479 5-474,-72 12-198,137-10 105,-122 16 244,103-16-243,1 3-1,0 3 0,-5 5-105,-118 17 135,138-27-69,-48-2-66,53-3 70,1 2 1,-33 7-71,-5 1 4,0-2 0,-29-4-4,-70 5 11,31 2-9,39-4 4,-29 9-6,31-3 6,-18-4-6,28-3 12,-64 14-12,101-6 22,1 4-1,1 1 0,-39 21-21,61-25-2,-16 3 45,-1-2 1,-23 3-44,-25 6 81,33-8 194,-56 4-275,43-8 213,-6 5-213,5 1 27,-1-3 0,-65 3-27,82-10-155,49-6 158,-1-1 1,0 0-1,0-2 1,-8-1-4,30 0-4,-1 0 1,1-1-1,0 1 1,-1 0-1,1 0 0,0 0 1,-1 0-1,1 0 1,0 0-1,-1 0 0,1 0 1,-1 0-1,1 0 1,0 0-1,-1 0 1,1 0-1,0 0 0,-1 1 1,1-1-1,0 0 1,-1 0-1,1 0 0,0 0 1,-1 1-1,1-1 1,0 0-1,0 0 0,-1 1 1,1-1-1,0 0 1,0 0-1,-1 1 0,1-1 1,0 0-1,0 1 1,0-1-1,0 0 1,-1 1-1,1-1 0,0 0 4,5 15-66,-4-15 69,-3-1-178,1-1-1,-1 0 1,1 1 0,-1-1-1,1 1 1,-1 0 0,0-1-1,0 1 1,0 0-1,1 0 1,-1 0 0,0 0-1,-2 0 176,1 0-235,0 0 0,1-1 0,-1 1 0,0-1 0,1 1 0,0-1 0,-1 0 0,1 0 0,0 0 235,-11-24-841</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16T13:49:33.387"/>
    </inkml:context>
    <inkml:brush xml:id="br0">
      <inkml:brushProperty name="width" value="0.05" units="cm"/>
      <inkml:brushProperty name="height" value="0.05" units="cm"/>
      <inkml:brushProperty name="color" value="#E71224"/>
    </inkml:brush>
  </inkml:definitions>
  <inkml:trace contextRef="#ctx0" brushRef="#br0">397 21 2208,'-8'-16'2754,"5"12"26,5 10-921,-1-4-1736,-1 0 1,0 0-1,1 0 1,-1 0 0,0 0-1,0 0 1,0 0-1,0 0 1,0 1 0,0-1-1,-1 0 1,1 0-1,-1 0 1,1 0 0,-1-1-1,0 1 1,0 0-1,0 0 1,0 0-1,-1 1-123,-3 5 134,-1 0 0,-1 0 0,-6 5-134,1 1 130,4-4-85,0-1 0,-1 0 1,0-1-1,-1 1 0,1-2 0,-2 1 0,1-2 1,-1 1-1,0-1 0,-7 3-45,-136 68 994,150-75-969,0 0 0,0 0 0,0 0 0,0 1 0,1-1 0,-1 1 1,0 0-26,3-2 13,1-1 1,-1 1-1,1-1 1,-1 1 0,1 0-1,-1-1 1,1 1-1,-1 0 1,1-1 0,0 1-1,-1 0 1,1-1-1,0 1 1,-1 0 0,1 0-1,0-1 1,0 1-1,0 0 1,0 0 0,0 0-1,0-1 1,0 1 0,0 0-1,0 0 1,0-1-1,0 1 1,0 0 0,1 0-1,-1-1 1,0 1-1,1 0 1,-1 0 0,0-1-1,1 1 1,-1 0-1,1-1 1,-1 1 0,1-1-1,-1 1 1,1 0-14,52 42 743,-53-43-739,1 0 0,-1 0 0,0 0 0,0 1 1,0-1-1,0 0 0,0 0 0,1 0 0,-1 0 1,0 0-1,0 1 0,0-1 0,0 0 0,0 0 0,0 0 1,0 0-1,0 1 0,0-1 0,0 0 0,0 0 1,0 0-1,0 1 0,0-1 0,0 0 0,0 0 0,0 0 1,0 1-1,0-1 0,0 0 0,0 0 0,0 0 1,0 0-1,0 1 0,0-1 0,0 0 0,0 0 1,0 0-1,0 0 0,-1 1 0,1-1 0,0 0 0,0 0 1,0 0-1,0 0 0,0 0 0,-1 1 0,1-1 1,0 0-1,0 0 0,0 0 0,0 0 0,-1 0 1,1 0-1,0 0 0,0 0 0,0 0 0,-1 0 0,1 0 1,0 0-1,0 0 0,0 0 0,0 0 0,-1 0 1,1 0-1,0 0 0,0 0-4,-22 1 259,9 0-90,-3 6-81,14-5-66,1-1-1,-1 0 0,0-1 0,1 1 0,-1 0 0,0 0 0,0-1 0,0 1 0,0-1 0,1 1 0,-1-1 0,0 0 0,0 0 0,0 0 0,0 0 1,0 0-1,-1-1-21,1 0 109,11 2-87,16 4-35,28 14-97,-8-4 112,-2 2 0,0 1 1,-1 3-1,36 23-2,-52-24 0,-20-15-134,1 1-1,0-1 1,0 0-1,1-1 1,-1 0-1,6 2 135,-14-13-1402,-8-3 885</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16T13:49:48.342"/>
    </inkml:context>
    <inkml:brush xml:id="br0">
      <inkml:brushProperty name="width" value="0.05" units="cm"/>
      <inkml:brushProperty name="height" value="0.05" units="cm"/>
      <inkml:brushProperty name="color" value="#E71224"/>
    </inkml:brush>
  </inkml:definitions>
  <inkml:trace contextRef="#ctx0" brushRef="#br0">8104 220 1976,'84'7'6693,"-83"-8"-6565,1 0 1,0-1 0,-1 1 0,1 0-1,-1-1 1,1 1 0,-1 0 0,0-1 0,0 0-1,0 1 1,0-1 0,0 0 0,1-1-129,3-5 175,5-1 155,0 1-1,0 0 0,0 1 1,1 0-1,0 0 1,1 1-1,-1 0 0,1 1 1,7-2-330,-6 8 1569,-13-1-1564,0 1 0,1-1 0,-1 0 0,0 0 1,0 0-1,1 0 0,-1 1 0,0-1 0,0 0 0,1 0 0,-1 0 0,0 0 1,1 0-1,-1 0 0,0 0 0,0 0 0,1 0 0,-1 0 0,0 0 0,1 0 1,-1 0-1,0 0 0,1 0 0,-1 0 0,0 0 0,0-1 0,1 1 0,-1 0 1,0 0-1,0 0 0,1 0 0,-1-1 0,0 1 0,0 0 0,1 0 0,-1 0 1,0-1-1,0 1 0,0 0 0,1 0 0,-1-1 0,0 1 0,0 0 0,0 0 1,0-1-1,0 1 0,0 0 0,0-1 0,0 1 0,0 0 0,0 0 0,0-1 1,0 1-1,0 0 0,0-1 0,0 1 0,0 0 0,0-1 0,0 1 0,0 0 1,0 0-1,0-1 0,0 1 0,0 0 0,-1-1 0,1 1 0,0 0-5,6-7 300,-6 6-282,1 1 0,-1 0 1,0 0-1,1 0 0,-1 0 0,0 0 1,1-1-1,-1 1 0,0 0 0,1 0 1,-1-1-1,0 1 0,1 0 0,-1-1 1,0 1-1,0 0 0,1-1 1,-1 1-1,0 0 0,0-1 0,0 1 1,1 0-1,-1-1 0,0 1 0,0-1 1,0 1-1,0 0 0,0-1 0,0 1 1,0-1-1,0 1 0,0 0 1,0-1-1,0 1 0,0-1 0,0 1 1,0 0-1,-1-1 0,1 1 0,0 0 1,0-1-1,0 1 0,0-1 0,-1 1 1,1 0-1,0-1 0,0 1 1,-1 0-19,-16-9 112,-1 0 0,0 2 0,0 0 0,-1 1 0,1 1 0,-1 1 0,-10-1-112,-27-7 53,1 1-63,-1 3 0,1 3 0,-33 1 10,40 1 1,-313 2 208,126 3 47,213-2-241,-108-2 21,1 6 0,-67 13-36,171-14-1,-166 25 327,-183 1-326,334-28 91,-256 5 342,-122 25-433,-224 65 672,449-65-278,0-8-1,-2-9 1,-32-8-394,-15-3 64,-545 13 426,491 2-235,-190 40-255,296-26 5,-294 41 16,314-56-22,-126 13 2,180-12-17,-65 19 16,90-15-15,-371 84-194,441-102 126,-50 7-170,64-10 110,-1 0-1,0-1 1,1-1-1,-1 1 0,1-1 1,-1 0-1,-4-2 144,11 3-97,-1-1-1,1 1 0,0 0 1,0-1-1,0 1 1,0-1-1,0 1 1,0-1-1,0 1 0,0-1 1,0 0-1,0 1 1,1-1-1,-1 0 0,0 0 1,0 1-1,1-1 1,-1 0-1,0 0 1,1 0-1,-1 0 0,1 0 1,-1-1 97,9 0-784</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0-16T13:49:50.823"/>
    </inkml:context>
    <inkml:brush xml:id="br0">
      <inkml:brushProperty name="width" value="0.05" units="cm"/>
      <inkml:brushProperty name="height" value="0.05" units="cm"/>
      <inkml:brushProperty name="color" value="#E71224"/>
    </inkml:brush>
  </inkml:definitions>
  <inkml:trace contextRef="#ctx0" brushRef="#br0">311 348 832,'32'-6'446,"-11"1"-128,-20 5-297,0 1 0,-1-1 0,1 0 1,0 1-1,0-1 0,0 0 0,-1 1 0,1-1 0,0 1 0,-1-1 0,1 1 0,0 0 0,-1-1 0,1 1 0,-1 0 0,1-1 0,-1 1 0,1 0 0,-1-1 0,0 1 0,1 0 0,-1 0 0,0 0 0,1-1 0,-1 1 0,0 0 0,0 0 1,0 0-22,6 26 516,-7 15 679,0-37-936,0 1 0,1-1 0,0 1 1,0-1-1,0 1 0,1-1 0,-1 1 0,2-1 0,-1 2-259,0-7 105,-1 1-1,1 0 0,-1-1 1,1 1-1,0-1 0,-1 1 1,1-1-1,0 1 0,-1-1 1,1 1-1,0-1 0,0 0 1,-1 1-1,1-1 0,0 0 0,0 0 1,0 1-1,0-1 0,-1 0 1,1 0-1,0 0 0,0 0 1,0 0-1,0 0 0,-1 0 1,1 0-1,0-1 0,0 1-104,0 0 7,0 0 0,-1 0 0,1 0 0,0 0 0,-1-1 1,1 1-1,0 0 0,-1 0 0,1-1 0,0 1 0,-1 0 0,1-1 0,-1 1 0,1 0 0,-1-1 0,1 1 0,-1-1 0,1 1 0,-1-1 0,1 1 0,-1-1 0,0 0 0,1 1 0,-1-1 0,0 1 0,1-1 0,-1 0 0,0 1 0,0-1 0,0 0 0,1 1 0,-1-1 0,0 0 0,0 1 0,0-1 0,0 0-7,-10-27 171,9 25-152,-1 1 1,1 0 0,0-1 0,0 1 0,0 0 0,1-1-1,-1 0 1,0 1 0,1-1 0,0 1 0,0-1 0,-1 1 0,2-1-1,-1 0 1,0 1 0,0-1 0,1 1 0,-1-1 0,1 1-1,0-1 1,0 1 0,0-1-20,5-11 186,-3 7 465,2 8 1003,-16-18-1444,10 16-196,1-1 1,-1 1 0,0-1-1,0 1 1,0 0-1,0-1 1,0 1-1,0 0 1,0 0-1,-1-1 1,1 1-1,0 0 1,0 0-1,-1 1 1,1-1-1,-1 0 1,1 0-1,-1 1 1,0-1-15,-9-4 37,0-1 1,0 0 0,1 0-1,-1-1 1,1 0 0,1-1 0,-1-1-1,1 1 1,-2-5-38,-1 1 77,-1 0 0,0 1 1,0 1-1,-13-7-77,-98-54 216,117 66-216,1 0 0,-1 0 1,1 0-1,0-1 0,0 0 0,1 0 1,-1-1-1,1 1 0,1-1 0,0 0 1,0 0-1,0-1 0,0 1 0,1-1 1,1 0-1,-1 0 0,0 3 92,3 5 20,3 2-15,4 16 162,-1 0-192,77 101 111,-71-102-155,2-1 0,-1 0 0,2-1 0,0-1 0,1 0 0,2 0-23,-6-3 3,-1 0 1,0 0-1,-1 1 0,1 3-3,19 20 0,-29-34-3,1 1 0,-1 0 0,1 0 0,-1-1 0,1 1 0,0-1 0,0 1 0,0-1 0,0 0 0,0 0 0,0 0 0,0 0 0,0 0 0,0 0 0,0 0 0,1-1 0,-1 1 0,0-1 0,1 0 0,-1 0 0,0 0 0,1 0 0,-1 0 0,0 0 0,0 0 0,1-1 0,-1 1 0,0-1 0,0 0 0,1 1 0,-1-1 0,0 0 0,0 0 0,0-1 0,0 1 0,0 0 0,-1-1 0,1 1 0,0-1 0,0 0 3,1-1 5,-2 2 1,1 0 1,-1 0 0,0 0-1,1-1 1,-1 1 0,1 1-1,-1-1 1,1 0-1,-1 0 1,1 0 0,-1 1-1,1-1 1,0 1 0,0-1-1,-1 1 1,1 0-1,1 0-5,-4 6-13,-1-5 17,2-9-9,11-13 100,-10 19-94,-1 1 1,1 0-1,0 0 1,0 0-1,-1 0 1,1 0-1,0 0 1,0 0-1,0 1 1,0-1 0,0 0-1,0 0 1,1 1-1,-1-1 1,0 1-1,0-1 1,0 1-1,1-1-2,-1 2 3,-1-1-1,0 0 0,0 1 1,1-1-1,-1 1 0,0-1 1,0 0-1,0 1 1,1-1-1,-1 1 0,0-1 1,0 1-1,0-1 0,0 1 1,0-1-1,0 0 1,0 1-1,0-1 0,0 1 1,0-1-1,0 1 0,0-1 1,0 1-1,0-1 0,0 1 1,-1-1-1,1 1 1,0-1-1,0 0 0,-1 1 1,1-1-1,0 1-2,-7 15 123,-20 32-175,7-26 66,-1-1 0,0 0 0,-2-2 0,0 0 0,-1-2 0,-1 0 1,-7 2-15,4-6 2,18-9-6,0 1 0,1 0 0,0 0-1,0 1 1,0 1 4,-13 10 5,0 0 1,-1-2-1,-1 0 0,-4-1-5,28-14 1,0 1 0,0-1-1,0 0 1,-1 0-1,1 0 1,0 0 0,0 0-1,0 0 1,0 0 0,0 0-1,-1 0 1,1 0-1,0 1 1,0-1 0,0 0-1,0 0 1,0 0 0,0 0-1,-1 0 1,1 1 0,0-1-1,0 0 1,0 0-1,0 0 1,0 0 0,0 1-1,0-1 1,0 0 0,0 0-1,0 0 1,0 1 0,0-1-1,0 0 1,0 0-1,0 0 1,0 0 0,0 1-1,0-1 1,0 0 0,0 0-1,0 0 1,0 0-1,0 1 1,0-1 0,1 0-1,-1 0 1,0 0 0,0 0-1,0 0 1,0 1 0,0-1-1,0 0 1,1 0-1,-1 0 1,0 0 0,0 0-1,0 0 1,0 0 0,1 1-1,-1-1 1,0 0 0,0 0-1,0 0 1,0 0-1,1 0 0,17 8 81,-3-2-28,-7 4 31,-8-9-87,1 0 1,-1 0-1,1 0 0,0 0 0,0 0 0,0 0 1,-1-1-1,1 1 0,0 0 0,0 0 0,0-1 1,0 1-1,0 0 0,0-1 0,1 1 0,-1-1 0,0 1 1,0-1-1,0 0 0,0 0 0,1 1 0,-1-1 1,0 0-1,0 0 0,0 0 0,1 0 0,-1 0 1,0-1-1,0 1 0,1 0 3,5-2-16,-1 0 0,1-1 0,0 0-1,-1 0 1,0 0 0,0-1 0,5-3 16,40-34 6,-47 38-4,16-14-22,9-8 74,1 2 0,14-9-54,-5 2 45,-36 28-115,-1-1 1,1 1-1,-1-1 1,0 0-1,0 0 1,0 0-1,0 0 0,0 0 1,-1 0-1,1-1 1,-1 1-1,0-1 70,-1 3-112,0 1-1,-1-1 1,1 0 0,0 1-1,-1-1 1,1 0 0,0 1 0,-1-1-1,1 1 1,-1-1 0,1 1-1,-1-1 1,1 1 0,-1-1-1,1 1 1,-1 0 0,1-1-1,-1 1 1,0 0 0,1-1-1,-1 1 1,1 0 0,-1 0-1,0-1 1,0 1 0,1 0-1,-1 0 1,0 0 0,1 0-1,-1 0 1,0 0 112,-16 2-975</inkml:trace>
</inkml:ink>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a:t>
            </a:r>
          </a:p>
        </p:txBody>
      </p:sp>
      <p:sp>
        <p:nvSpPr>
          <p:cNvPr id="3" name="Sottotito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p:cNvSpPr>
            <a:spLocks noGrp="1"/>
          </p:cNvSpPr>
          <p:nvPr>
            <p:ph type="dt" sz="half" idx="10"/>
          </p:nvPr>
        </p:nvSpPr>
        <p:spPr/>
        <p:txBody>
          <a:bodyPr/>
          <a:lstStyle/>
          <a:p>
            <a:fld id="{B3209094-8D7C-460E-A5FE-3D6969FA53F7}" type="datetimeFigureOut">
              <a:rPr lang="it-IT" smtClean="0"/>
              <a:t>03/03/2025</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3D224C0-14EB-4D3F-B920-A696B1FB3EFA}" type="slidenum">
              <a:rPr lang="it-IT" smtClean="0"/>
              <a:t>‹N›</a:t>
            </a:fld>
            <a:endParaRPr lang="it-IT"/>
          </a:p>
        </p:txBody>
      </p:sp>
    </p:spTree>
    <p:extLst>
      <p:ext uri="{BB962C8B-B14F-4D97-AF65-F5344CB8AC3E}">
        <p14:creationId xmlns:p14="http://schemas.microsoft.com/office/powerpoint/2010/main" val="1405602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B3209094-8D7C-460E-A5FE-3D6969FA53F7}" type="datetimeFigureOut">
              <a:rPr lang="it-IT" smtClean="0"/>
              <a:t>03/03/2025</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3D224C0-14EB-4D3F-B920-A696B1FB3EFA}" type="slidenum">
              <a:rPr lang="it-IT" smtClean="0"/>
              <a:t>‹N›</a:t>
            </a:fld>
            <a:endParaRPr lang="it-IT"/>
          </a:p>
        </p:txBody>
      </p:sp>
    </p:spTree>
    <p:extLst>
      <p:ext uri="{BB962C8B-B14F-4D97-AF65-F5344CB8AC3E}">
        <p14:creationId xmlns:p14="http://schemas.microsoft.com/office/powerpoint/2010/main" val="21789876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724900" y="365125"/>
            <a:ext cx="2628900" cy="5811838"/>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838200" y="365125"/>
            <a:ext cx="7734300" cy="5811838"/>
          </a:xfrm>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B3209094-8D7C-460E-A5FE-3D6969FA53F7}" type="datetimeFigureOut">
              <a:rPr lang="it-IT" smtClean="0"/>
              <a:t>03/03/2025</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3D224C0-14EB-4D3F-B920-A696B1FB3EFA}" type="slidenum">
              <a:rPr lang="it-IT" smtClean="0"/>
              <a:t>‹N›</a:t>
            </a:fld>
            <a:endParaRPr lang="it-IT"/>
          </a:p>
        </p:txBody>
      </p:sp>
    </p:spTree>
    <p:extLst>
      <p:ext uri="{BB962C8B-B14F-4D97-AF65-F5344CB8AC3E}">
        <p14:creationId xmlns:p14="http://schemas.microsoft.com/office/powerpoint/2010/main" val="34069651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B3209094-8D7C-460E-A5FE-3D6969FA53F7}" type="datetimeFigureOut">
              <a:rPr lang="it-IT" smtClean="0"/>
              <a:t>03/03/2025</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3D224C0-14EB-4D3F-B920-A696B1FB3EFA}" type="slidenum">
              <a:rPr lang="it-IT" smtClean="0"/>
              <a:t>‹N›</a:t>
            </a:fld>
            <a:endParaRPr lang="it-IT"/>
          </a:p>
        </p:txBody>
      </p:sp>
    </p:spTree>
    <p:extLst>
      <p:ext uri="{BB962C8B-B14F-4D97-AF65-F5344CB8AC3E}">
        <p14:creationId xmlns:p14="http://schemas.microsoft.com/office/powerpoint/2010/main" val="11874302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a:t>
            </a:r>
          </a:p>
        </p:txBody>
      </p:sp>
      <p:sp>
        <p:nvSpPr>
          <p:cNvPr id="3" name="Segnaposto tes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Modifica gli stili del testo dello schema</a:t>
            </a:r>
          </a:p>
        </p:txBody>
      </p:sp>
      <p:sp>
        <p:nvSpPr>
          <p:cNvPr id="4" name="Segnaposto data 3"/>
          <p:cNvSpPr>
            <a:spLocks noGrp="1"/>
          </p:cNvSpPr>
          <p:nvPr>
            <p:ph type="dt" sz="half" idx="10"/>
          </p:nvPr>
        </p:nvSpPr>
        <p:spPr/>
        <p:txBody>
          <a:bodyPr/>
          <a:lstStyle/>
          <a:p>
            <a:fld id="{B3209094-8D7C-460E-A5FE-3D6969FA53F7}" type="datetimeFigureOut">
              <a:rPr lang="it-IT" smtClean="0"/>
              <a:t>03/03/2025</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3D224C0-14EB-4D3F-B920-A696B1FB3EFA}" type="slidenum">
              <a:rPr lang="it-IT" smtClean="0"/>
              <a:t>‹N›</a:t>
            </a:fld>
            <a:endParaRPr lang="it-IT"/>
          </a:p>
        </p:txBody>
      </p:sp>
    </p:spTree>
    <p:extLst>
      <p:ext uri="{BB962C8B-B14F-4D97-AF65-F5344CB8AC3E}">
        <p14:creationId xmlns:p14="http://schemas.microsoft.com/office/powerpoint/2010/main" val="23568883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838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6172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p:cNvSpPr>
            <a:spLocks noGrp="1"/>
          </p:cNvSpPr>
          <p:nvPr>
            <p:ph type="dt" sz="half" idx="10"/>
          </p:nvPr>
        </p:nvSpPr>
        <p:spPr/>
        <p:txBody>
          <a:bodyPr/>
          <a:lstStyle/>
          <a:p>
            <a:fld id="{B3209094-8D7C-460E-A5FE-3D6969FA53F7}" type="datetimeFigureOut">
              <a:rPr lang="it-IT" smtClean="0"/>
              <a:t>03/03/2025</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E3D224C0-14EB-4D3F-B920-A696B1FB3EFA}" type="slidenum">
              <a:rPr lang="it-IT" smtClean="0"/>
              <a:t>‹N›</a:t>
            </a:fld>
            <a:endParaRPr lang="it-IT"/>
          </a:p>
        </p:txBody>
      </p:sp>
    </p:spTree>
    <p:extLst>
      <p:ext uri="{BB962C8B-B14F-4D97-AF65-F5344CB8AC3E}">
        <p14:creationId xmlns:p14="http://schemas.microsoft.com/office/powerpoint/2010/main" val="21436301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839788" y="365125"/>
            <a:ext cx="10515600" cy="1325563"/>
          </a:xfrm>
        </p:spPr>
        <p:txBody>
          <a:bodyPr/>
          <a:lstStyle/>
          <a:p>
            <a:r>
              <a:rPr lang="it-IT"/>
              <a:t>Fare clic per modificare lo stile del titolo</a:t>
            </a:r>
          </a:p>
        </p:txBody>
      </p:sp>
      <p:sp>
        <p:nvSpPr>
          <p:cNvPr id="3" name="Segnaposto tes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4" name="Segnaposto contenuto 3"/>
          <p:cNvSpPr>
            <a:spLocks noGrp="1"/>
          </p:cNvSpPr>
          <p:nvPr>
            <p:ph sz="half" idx="2"/>
          </p:nvPr>
        </p:nvSpPr>
        <p:spPr>
          <a:xfrm>
            <a:off x="839788" y="2505075"/>
            <a:ext cx="5157787"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6" name="Segnaposto contenuto 5"/>
          <p:cNvSpPr>
            <a:spLocks noGrp="1"/>
          </p:cNvSpPr>
          <p:nvPr>
            <p:ph sz="quarter" idx="4"/>
          </p:nvPr>
        </p:nvSpPr>
        <p:spPr>
          <a:xfrm>
            <a:off x="6172200" y="2505075"/>
            <a:ext cx="5183188"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p:cNvSpPr>
            <a:spLocks noGrp="1"/>
          </p:cNvSpPr>
          <p:nvPr>
            <p:ph type="dt" sz="half" idx="10"/>
          </p:nvPr>
        </p:nvSpPr>
        <p:spPr/>
        <p:txBody>
          <a:bodyPr/>
          <a:lstStyle/>
          <a:p>
            <a:fld id="{B3209094-8D7C-460E-A5FE-3D6969FA53F7}" type="datetimeFigureOut">
              <a:rPr lang="it-IT" smtClean="0"/>
              <a:t>03/03/2025</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E3D224C0-14EB-4D3F-B920-A696B1FB3EFA}" type="slidenum">
              <a:rPr lang="it-IT" smtClean="0"/>
              <a:t>‹N›</a:t>
            </a:fld>
            <a:endParaRPr lang="it-IT"/>
          </a:p>
        </p:txBody>
      </p:sp>
    </p:spTree>
    <p:extLst>
      <p:ext uri="{BB962C8B-B14F-4D97-AF65-F5344CB8AC3E}">
        <p14:creationId xmlns:p14="http://schemas.microsoft.com/office/powerpoint/2010/main" val="29710560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data 2"/>
          <p:cNvSpPr>
            <a:spLocks noGrp="1"/>
          </p:cNvSpPr>
          <p:nvPr>
            <p:ph type="dt" sz="half" idx="10"/>
          </p:nvPr>
        </p:nvSpPr>
        <p:spPr/>
        <p:txBody>
          <a:bodyPr/>
          <a:lstStyle/>
          <a:p>
            <a:fld id="{B3209094-8D7C-460E-A5FE-3D6969FA53F7}" type="datetimeFigureOut">
              <a:rPr lang="it-IT" smtClean="0"/>
              <a:t>03/03/2025</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E3D224C0-14EB-4D3F-B920-A696B1FB3EFA}" type="slidenum">
              <a:rPr lang="it-IT" smtClean="0"/>
              <a:t>‹N›</a:t>
            </a:fld>
            <a:endParaRPr lang="it-IT"/>
          </a:p>
        </p:txBody>
      </p:sp>
    </p:spTree>
    <p:extLst>
      <p:ext uri="{BB962C8B-B14F-4D97-AF65-F5344CB8AC3E}">
        <p14:creationId xmlns:p14="http://schemas.microsoft.com/office/powerpoint/2010/main" val="36033418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B3209094-8D7C-460E-A5FE-3D6969FA53F7}" type="datetimeFigureOut">
              <a:rPr lang="it-IT" smtClean="0"/>
              <a:t>03/03/2025</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E3D224C0-14EB-4D3F-B920-A696B1FB3EFA}" type="slidenum">
              <a:rPr lang="it-IT" smtClean="0"/>
              <a:t>‹N›</a:t>
            </a:fld>
            <a:endParaRPr lang="it-IT"/>
          </a:p>
        </p:txBody>
      </p:sp>
    </p:spTree>
    <p:extLst>
      <p:ext uri="{BB962C8B-B14F-4D97-AF65-F5344CB8AC3E}">
        <p14:creationId xmlns:p14="http://schemas.microsoft.com/office/powerpoint/2010/main" val="9509342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a:t>
            </a:r>
          </a:p>
        </p:txBody>
      </p:sp>
      <p:sp>
        <p:nvSpPr>
          <p:cNvPr id="3" name="Segnaposto contenut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p:cNvSpPr>
            <a:spLocks noGrp="1"/>
          </p:cNvSpPr>
          <p:nvPr>
            <p:ph type="dt" sz="half" idx="10"/>
          </p:nvPr>
        </p:nvSpPr>
        <p:spPr/>
        <p:txBody>
          <a:bodyPr/>
          <a:lstStyle/>
          <a:p>
            <a:fld id="{B3209094-8D7C-460E-A5FE-3D6969FA53F7}" type="datetimeFigureOut">
              <a:rPr lang="it-IT" smtClean="0"/>
              <a:t>03/03/2025</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E3D224C0-14EB-4D3F-B920-A696B1FB3EFA}" type="slidenum">
              <a:rPr lang="it-IT" smtClean="0"/>
              <a:t>‹N›</a:t>
            </a:fld>
            <a:endParaRPr lang="it-IT"/>
          </a:p>
        </p:txBody>
      </p:sp>
    </p:spTree>
    <p:extLst>
      <p:ext uri="{BB962C8B-B14F-4D97-AF65-F5344CB8AC3E}">
        <p14:creationId xmlns:p14="http://schemas.microsoft.com/office/powerpoint/2010/main" val="8935392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a:t>
            </a:r>
          </a:p>
        </p:txBody>
      </p:sp>
      <p:sp>
        <p:nvSpPr>
          <p:cNvPr id="3" name="Segnaposto immagin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p:cNvSpPr>
            <a:spLocks noGrp="1"/>
          </p:cNvSpPr>
          <p:nvPr>
            <p:ph type="dt" sz="half" idx="10"/>
          </p:nvPr>
        </p:nvSpPr>
        <p:spPr/>
        <p:txBody>
          <a:bodyPr/>
          <a:lstStyle/>
          <a:p>
            <a:fld id="{B3209094-8D7C-460E-A5FE-3D6969FA53F7}" type="datetimeFigureOut">
              <a:rPr lang="it-IT" smtClean="0"/>
              <a:t>03/03/2025</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E3D224C0-14EB-4D3F-B920-A696B1FB3EFA}" type="slidenum">
              <a:rPr lang="it-IT" smtClean="0"/>
              <a:t>‹N›</a:t>
            </a:fld>
            <a:endParaRPr lang="it-IT"/>
          </a:p>
        </p:txBody>
      </p:sp>
    </p:spTree>
    <p:extLst>
      <p:ext uri="{BB962C8B-B14F-4D97-AF65-F5344CB8AC3E}">
        <p14:creationId xmlns:p14="http://schemas.microsoft.com/office/powerpoint/2010/main" val="21812616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a:t>
            </a:r>
          </a:p>
        </p:txBody>
      </p:sp>
      <p:sp>
        <p:nvSpPr>
          <p:cNvPr id="3" name="Segnaposto tes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3209094-8D7C-460E-A5FE-3D6969FA53F7}" type="datetimeFigureOut">
              <a:rPr lang="it-IT" smtClean="0"/>
              <a:t>03/03/2025</a:t>
            </a:fld>
            <a:endParaRPr lang="it-IT"/>
          </a:p>
        </p:txBody>
      </p:sp>
      <p:sp>
        <p:nvSpPr>
          <p:cNvPr id="5" name="Segnaposto piè di pa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D224C0-14EB-4D3F-B920-A696B1FB3EFA}" type="slidenum">
              <a:rPr lang="it-IT" smtClean="0"/>
              <a:t>‹N›</a:t>
            </a:fld>
            <a:endParaRPr lang="it-IT"/>
          </a:p>
        </p:txBody>
      </p:sp>
    </p:spTree>
    <p:extLst>
      <p:ext uri="{BB962C8B-B14F-4D97-AF65-F5344CB8AC3E}">
        <p14:creationId xmlns:p14="http://schemas.microsoft.com/office/powerpoint/2010/main" val="35049466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customXml" Target="../ink/ink1.xml"/><Relationship Id="rId7" Type="http://schemas.openxmlformats.org/officeDocument/2006/relationships/customXml" Target="../ink/ink3.xml"/><Relationship Id="rId2" Type="http://schemas.openxmlformats.org/officeDocument/2006/relationships/image" Target="../media/image1.jpg"/><Relationship Id="rId1" Type="http://schemas.openxmlformats.org/officeDocument/2006/relationships/slideLayout" Target="../slideLayouts/slideLayout7.xml"/><Relationship Id="rId6" Type="http://schemas.openxmlformats.org/officeDocument/2006/relationships/image" Target="../media/image3.png"/><Relationship Id="rId5" Type="http://schemas.openxmlformats.org/officeDocument/2006/relationships/customXml" Target="../ink/ink2.xml"/><Relationship Id="rId10" Type="http://schemas.openxmlformats.org/officeDocument/2006/relationships/image" Target="../media/image5.png"/><Relationship Id="rId4" Type="http://schemas.openxmlformats.org/officeDocument/2006/relationships/image" Target="../media/image2.png"/><Relationship Id="rId9" Type="http://schemas.openxmlformats.org/officeDocument/2006/relationships/customXml" Target="../ink/ink4.xml"/></Relationships>
</file>

<file path=ppt/slides/_rels/slide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633046" y="1871002"/>
            <a:ext cx="11071274" cy="1569660"/>
          </a:xfrm>
          <a:prstGeom prst="rect">
            <a:avLst/>
          </a:prstGeom>
          <a:noFill/>
        </p:spPr>
        <p:txBody>
          <a:bodyPr wrap="square" rtlCol="0">
            <a:spAutoFit/>
          </a:bodyPr>
          <a:lstStyle/>
          <a:p>
            <a:r>
              <a:rPr lang="it-IT" sz="3200" b="1" dirty="0"/>
              <a:t>FONI</a:t>
            </a:r>
            <a:r>
              <a:rPr lang="it-IT" sz="3200" dirty="0"/>
              <a:t>: TUTTI I SUONI POSSIBILI NELL’INVENTARIO DI UNA LINGUA</a:t>
            </a:r>
          </a:p>
          <a:p>
            <a:endParaRPr lang="it-IT" sz="3200" dirty="0"/>
          </a:p>
          <a:p>
            <a:r>
              <a:rPr lang="it-IT" sz="3200" dirty="0"/>
              <a:t>             </a:t>
            </a:r>
            <a:r>
              <a:rPr lang="it-IT" sz="3200" i="1" dirty="0"/>
              <a:t>cane</a:t>
            </a:r>
            <a:r>
              <a:rPr lang="it-IT" sz="3200" dirty="0"/>
              <a:t>, </a:t>
            </a:r>
            <a:r>
              <a:rPr lang="it-IT" sz="3200" i="1" dirty="0"/>
              <a:t>casa</a:t>
            </a:r>
            <a:r>
              <a:rPr lang="it-IT" sz="3200" dirty="0"/>
              <a:t>, la n di </a:t>
            </a:r>
            <a:r>
              <a:rPr lang="it-IT" sz="3200" i="1" dirty="0"/>
              <a:t>angolo</a:t>
            </a:r>
            <a:r>
              <a:rPr lang="it-IT" sz="3200" dirty="0"/>
              <a:t> e di </a:t>
            </a:r>
            <a:r>
              <a:rPr lang="it-IT" sz="3200" i="1" dirty="0"/>
              <a:t>Antonio</a:t>
            </a:r>
            <a:r>
              <a:rPr lang="it-IT" sz="3200" dirty="0"/>
              <a:t>, la </a:t>
            </a:r>
            <a:r>
              <a:rPr lang="it-IT" sz="3200" i="1" dirty="0"/>
              <a:t>r</a:t>
            </a:r>
            <a:r>
              <a:rPr lang="it-IT" sz="3200" dirty="0"/>
              <a:t> uvulare</a:t>
            </a:r>
          </a:p>
        </p:txBody>
      </p:sp>
      <p:sp>
        <p:nvSpPr>
          <p:cNvPr id="3" name="CasellaDiTesto 2"/>
          <p:cNvSpPr txBox="1"/>
          <p:nvPr/>
        </p:nvSpPr>
        <p:spPr>
          <a:xfrm>
            <a:off x="360163" y="633603"/>
            <a:ext cx="11071274" cy="646331"/>
          </a:xfrm>
          <a:prstGeom prst="rect">
            <a:avLst/>
          </a:prstGeom>
          <a:noFill/>
        </p:spPr>
        <p:txBody>
          <a:bodyPr wrap="square" rtlCol="0">
            <a:spAutoFit/>
          </a:bodyPr>
          <a:lstStyle/>
          <a:p>
            <a:pPr algn="ctr"/>
            <a:r>
              <a:rPr lang="it-IT" sz="3600" b="1" dirty="0"/>
              <a:t>FONI E FONEMI</a:t>
            </a:r>
          </a:p>
        </p:txBody>
      </p:sp>
      <p:sp>
        <p:nvSpPr>
          <p:cNvPr id="4" name="CasellaDiTesto 3"/>
          <p:cNvSpPr txBox="1"/>
          <p:nvPr/>
        </p:nvSpPr>
        <p:spPr>
          <a:xfrm>
            <a:off x="633046" y="3976467"/>
            <a:ext cx="11071274" cy="1569660"/>
          </a:xfrm>
          <a:prstGeom prst="rect">
            <a:avLst/>
          </a:prstGeom>
          <a:noFill/>
        </p:spPr>
        <p:txBody>
          <a:bodyPr wrap="square" rtlCol="0">
            <a:spAutoFit/>
          </a:bodyPr>
          <a:lstStyle/>
          <a:p>
            <a:r>
              <a:rPr lang="it-IT" sz="3200" b="1" dirty="0"/>
              <a:t>FONEMI</a:t>
            </a:r>
            <a:r>
              <a:rPr lang="it-IT" sz="3200" dirty="0"/>
              <a:t>: TUTTI I SUONI CHE HANNO VALORE DISTINTIVO</a:t>
            </a:r>
          </a:p>
          <a:p>
            <a:endParaRPr lang="it-IT" sz="3200" dirty="0"/>
          </a:p>
          <a:p>
            <a:r>
              <a:rPr lang="it-IT" sz="3200" dirty="0"/>
              <a:t>              </a:t>
            </a:r>
            <a:r>
              <a:rPr lang="it-IT" sz="3200" i="1" dirty="0"/>
              <a:t>cane</a:t>
            </a:r>
            <a:r>
              <a:rPr lang="it-IT" sz="3200" dirty="0"/>
              <a:t>/</a:t>
            </a:r>
            <a:r>
              <a:rPr lang="it-IT" sz="3200" i="1" dirty="0"/>
              <a:t>pane</a:t>
            </a:r>
            <a:r>
              <a:rPr lang="it-IT" sz="3200" dirty="0"/>
              <a:t>, </a:t>
            </a:r>
            <a:r>
              <a:rPr lang="it-IT" sz="3200" i="1" dirty="0"/>
              <a:t>festa</a:t>
            </a:r>
            <a:r>
              <a:rPr lang="it-IT" sz="3200" dirty="0"/>
              <a:t>/</a:t>
            </a:r>
            <a:r>
              <a:rPr lang="it-IT" sz="3200" i="1" dirty="0"/>
              <a:t>testa</a:t>
            </a:r>
            <a:r>
              <a:rPr lang="it-IT" sz="3200" dirty="0"/>
              <a:t>   </a:t>
            </a:r>
          </a:p>
        </p:txBody>
      </p:sp>
    </p:spTree>
    <p:extLst>
      <p:ext uri="{BB962C8B-B14F-4D97-AF65-F5344CB8AC3E}">
        <p14:creationId xmlns:p14="http://schemas.microsoft.com/office/powerpoint/2010/main" val="8717435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575F36-CA54-6D60-5382-87275626965E}"/>
            </a:ext>
          </a:extLst>
        </p:cNvPr>
        <p:cNvGrpSpPr/>
        <p:nvPr/>
      </p:nvGrpSpPr>
      <p:grpSpPr>
        <a:xfrm>
          <a:off x="0" y="0"/>
          <a:ext cx="0" cy="0"/>
          <a:chOff x="0" y="0"/>
          <a:chExt cx="0" cy="0"/>
        </a:xfrm>
      </p:grpSpPr>
      <p:pic>
        <p:nvPicPr>
          <p:cNvPr id="4" name="Immagine 3">
            <a:extLst>
              <a:ext uri="{FF2B5EF4-FFF2-40B4-BE49-F238E27FC236}">
                <a16:creationId xmlns:a16="http://schemas.microsoft.com/office/drawing/2014/main" id="{E7929B49-6C5D-29F2-530F-84982C7CF2FC}"/>
              </a:ext>
            </a:extLst>
          </p:cNvPr>
          <p:cNvPicPr>
            <a:picLocks noChangeAspect="1"/>
          </p:cNvPicPr>
          <p:nvPr/>
        </p:nvPicPr>
        <p:blipFill>
          <a:blip r:embed="rId2"/>
          <a:stretch>
            <a:fillRect/>
          </a:stretch>
        </p:blipFill>
        <p:spPr>
          <a:xfrm>
            <a:off x="1" y="1457184"/>
            <a:ext cx="12201480" cy="4727942"/>
          </a:xfrm>
          <a:prstGeom prst="rect">
            <a:avLst/>
          </a:prstGeom>
        </p:spPr>
      </p:pic>
      <p:sp>
        <p:nvSpPr>
          <p:cNvPr id="6" name="CasellaDiTesto 5">
            <a:extLst>
              <a:ext uri="{FF2B5EF4-FFF2-40B4-BE49-F238E27FC236}">
                <a16:creationId xmlns:a16="http://schemas.microsoft.com/office/drawing/2014/main" id="{1A869C22-6620-994A-B2E1-9DBACAC0389A}"/>
              </a:ext>
            </a:extLst>
          </p:cNvPr>
          <p:cNvSpPr txBox="1"/>
          <p:nvPr/>
        </p:nvSpPr>
        <p:spPr>
          <a:xfrm>
            <a:off x="3048865" y="429036"/>
            <a:ext cx="6094268" cy="615553"/>
          </a:xfrm>
          <a:prstGeom prst="rect">
            <a:avLst/>
          </a:prstGeom>
          <a:noFill/>
        </p:spPr>
        <p:txBody>
          <a:bodyPr wrap="square">
            <a:spAutoFit/>
          </a:bodyPr>
          <a:lstStyle/>
          <a:p>
            <a:pPr algn="ctr"/>
            <a:r>
              <a:rPr lang="it-IT" sz="3400" dirty="0"/>
              <a:t>LE CONSONANTI IN ITALIANO</a:t>
            </a:r>
          </a:p>
        </p:txBody>
      </p:sp>
      <p:sp>
        <p:nvSpPr>
          <p:cNvPr id="2" name="Ovale 1">
            <a:extLst>
              <a:ext uri="{FF2B5EF4-FFF2-40B4-BE49-F238E27FC236}">
                <a16:creationId xmlns:a16="http://schemas.microsoft.com/office/drawing/2014/main" id="{49734355-DCA4-9774-97CC-77E3AA0EFCC3}"/>
              </a:ext>
            </a:extLst>
          </p:cNvPr>
          <p:cNvSpPr/>
          <p:nvPr/>
        </p:nvSpPr>
        <p:spPr>
          <a:xfrm>
            <a:off x="5279924" y="3687096"/>
            <a:ext cx="502310" cy="412955"/>
          </a:xfrm>
          <a:prstGeom prst="ellipse">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5348251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884A9F-E299-5D81-1822-07D5D5037666}"/>
            </a:ext>
          </a:extLst>
        </p:cNvPr>
        <p:cNvGrpSpPr/>
        <p:nvPr/>
      </p:nvGrpSpPr>
      <p:grpSpPr>
        <a:xfrm>
          <a:off x="0" y="0"/>
          <a:ext cx="0" cy="0"/>
          <a:chOff x="0" y="0"/>
          <a:chExt cx="0" cy="0"/>
        </a:xfrm>
      </p:grpSpPr>
      <p:pic>
        <p:nvPicPr>
          <p:cNvPr id="4" name="Immagine 3">
            <a:extLst>
              <a:ext uri="{FF2B5EF4-FFF2-40B4-BE49-F238E27FC236}">
                <a16:creationId xmlns:a16="http://schemas.microsoft.com/office/drawing/2014/main" id="{37E60BFD-645D-1690-85ED-1B9261322F5B}"/>
              </a:ext>
            </a:extLst>
          </p:cNvPr>
          <p:cNvPicPr>
            <a:picLocks noChangeAspect="1"/>
          </p:cNvPicPr>
          <p:nvPr/>
        </p:nvPicPr>
        <p:blipFill>
          <a:blip r:embed="rId2"/>
          <a:stretch>
            <a:fillRect/>
          </a:stretch>
        </p:blipFill>
        <p:spPr>
          <a:xfrm>
            <a:off x="1" y="1457184"/>
            <a:ext cx="12201480" cy="4727942"/>
          </a:xfrm>
          <a:prstGeom prst="rect">
            <a:avLst/>
          </a:prstGeom>
        </p:spPr>
      </p:pic>
      <p:sp>
        <p:nvSpPr>
          <p:cNvPr id="6" name="CasellaDiTesto 5">
            <a:extLst>
              <a:ext uri="{FF2B5EF4-FFF2-40B4-BE49-F238E27FC236}">
                <a16:creationId xmlns:a16="http://schemas.microsoft.com/office/drawing/2014/main" id="{333FA1FC-45ED-F80A-3567-C2685F5AF3A8}"/>
              </a:ext>
            </a:extLst>
          </p:cNvPr>
          <p:cNvSpPr txBox="1"/>
          <p:nvPr/>
        </p:nvSpPr>
        <p:spPr>
          <a:xfrm>
            <a:off x="3048865" y="429036"/>
            <a:ext cx="6094268" cy="615553"/>
          </a:xfrm>
          <a:prstGeom prst="rect">
            <a:avLst/>
          </a:prstGeom>
          <a:noFill/>
        </p:spPr>
        <p:txBody>
          <a:bodyPr wrap="square">
            <a:spAutoFit/>
          </a:bodyPr>
          <a:lstStyle/>
          <a:p>
            <a:pPr algn="ctr"/>
            <a:r>
              <a:rPr lang="it-IT" sz="3400" dirty="0"/>
              <a:t>LE CONSONANTI IN ITALIANO</a:t>
            </a:r>
          </a:p>
        </p:txBody>
      </p:sp>
      <p:sp>
        <p:nvSpPr>
          <p:cNvPr id="2" name="Ovale 1">
            <a:extLst>
              <a:ext uri="{FF2B5EF4-FFF2-40B4-BE49-F238E27FC236}">
                <a16:creationId xmlns:a16="http://schemas.microsoft.com/office/drawing/2014/main" id="{C61D2CF6-03B3-2EDF-0012-74C8CF7ACAD7}"/>
              </a:ext>
            </a:extLst>
          </p:cNvPr>
          <p:cNvSpPr/>
          <p:nvPr/>
        </p:nvSpPr>
        <p:spPr>
          <a:xfrm>
            <a:off x="5997679" y="3687096"/>
            <a:ext cx="502310" cy="412955"/>
          </a:xfrm>
          <a:prstGeom prst="ellipse">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6425741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B69A64-07A1-4875-3209-E0899B3217F4}"/>
            </a:ext>
          </a:extLst>
        </p:cNvPr>
        <p:cNvGrpSpPr/>
        <p:nvPr/>
      </p:nvGrpSpPr>
      <p:grpSpPr>
        <a:xfrm>
          <a:off x="0" y="0"/>
          <a:ext cx="0" cy="0"/>
          <a:chOff x="0" y="0"/>
          <a:chExt cx="0" cy="0"/>
        </a:xfrm>
      </p:grpSpPr>
      <p:pic>
        <p:nvPicPr>
          <p:cNvPr id="4" name="Immagine 3">
            <a:extLst>
              <a:ext uri="{FF2B5EF4-FFF2-40B4-BE49-F238E27FC236}">
                <a16:creationId xmlns:a16="http://schemas.microsoft.com/office/drawing/2014/main" id="{62FCE110-C7C9-E49B-EB5F-5DA4E6AA2381}"/>
              </a:ext>
            </a:extLst>
          </p:cNvPr>
          <p:cNvPicPr>
            <a:picLocks noChangeAspect="1"/>
          </p:cNvPicPr>
          <p:nvPr/>
        </p:nvPicPr>
        <p:blipFill>
          <a:blip r:embed="rId2"/>
          <a:stretch>
            <a:fillRect/>
          </a:stretch>
        </p:blipFill>
        <p:spPr>
          <a:xfrm>
            <a:off x="1" y="1457184"/>
            <a:ext cx="12201480" cy="4727942"/>
          </a:xfrm>
          <a:prstGeom prst="rect">
            <a:avLst/>
          </a:prstGeom>
        </p:spPr>
      </p:pic>
      <p:sp>
        <p:nvSpPr>
          <p:cNvPr id="6" name="CasellaDiTesto 5">
            <a:extLst>
              <a:ext uri="{FF2B5EF4-FFF2-40B4-BE49-F238E27FC236}">
                <a16:creationId xmlns:a16="http://schemas.microsoft.com/office/drawing/2014/main" id="{ABD75DC7-E734-AFFF-4DF8-B7C2D805A21B}"/>
              </a:ext>
            </a:extLst>
          </p:cNvPr>
          <p:cNvSpPr txBox="1"/>
          <p:nvPr/>
        </p:nvSpPr>
        <p:spPr>
          <a:xfrm>
            <a:off x="3048865" y="429036"/>
            <a:ext cx="6094268" cy="615553"/>
          </a:xfrm>
          <a:prstGeom prst="rect">
            <a:avLst/>
          </a:prstGeom>
          <a:noFill/>
        </p:spPr>
        <p:txBody>
          <a:bodyPr wrap="square">
            <a:spAutoFit/>
          </a:bodyPr>
          <a:lstStyle/>
          <a:p>
            <a:pPr algn="ctr"/>
            <a:r>
              <a:rPr lang="it-IT" sz="3400" dirty="0"/>
              <a:t>LE CONSONANTI IN ITALIANO</a:t>
            </a:r>
          </a:p>
        </p:txBody>
      </p:sp>
      <p:sp>
        <p:nvSpPr>
          <p:cNvPr id="2" name="Ovale 1">
            <a:extLst>
              <a:ext uri="{FF2B5EF4-FFF2-40B4-BE49-F238E27FC236}">
                <a16:creationId xmlns:a16="http://schemas.microsoft.com/office/drawing/2014/main" id="{1D955B8A-810D-A267-6F8E-22C9F239B202}"/>
              </a:ext>
            </a:extLst>
          </p:cNvPr>
          <p:cNvSpPr/>
          <p:nvPr/>
        </p:nvSpPr>
        <p:spPr>
          <a:xfrm>
            <a:off x="10785989" y="3687097"/>
            <a:ext cx="502310" cy="412955"/>
          </a:xfrm>
          <a:prstGeom prst="ellipse">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33217223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EE9375-74A0-8821-DD52-619900150155}"/>
            </a:ext>
          </a:extLst>
        </p:cNvPr>
        <p:cNvGrpSpPr/>
        <p:nvPr/>
      </p:nvGrpSpPr>
      <p:grpSpPr>
        <a:xfrm>
          <a:off x="0" y="0"/>
          <a:ext cx="0" cy="0"/>
          <a:chOff x="0" y="0"/>
          <a:chExt cx="0" cy="0"/>
        </a:xfrm>
      </p:grpSpPr>
      <p:pic>
        <p:nvPicPr>
          <p:cNvPr id="4" name="Immagine 3">
            <a:extLst>
              <a:ext uri="{FF2B5EF4-FFF2-40B4-BE49-F238E27FC236}">
                <a16:creationId xmlns:a16="http://schemas.microsoft.com/office/drawing/2014/main" id="{180C8F67-7CB2-0804-9EA4-44AB54465D19}"/>
              </a:ext>
            </a:extLst>
          </p:cNvPr>
          <p:cNvPicPr>
            <a:picLocks noChangeAspect="1"/>
          </p:cNvPicPr>
          <p:nvPr/>
        </p:nvPicPr>
        <p:blipFill>
          <a:blip r:embed="rId2"/>
          <a:stretch>
            <a:fillRect/>
          </a:stretch>
        </p:blipFill>
        <p:spPr>
          <a:xfrm>
            <a:off x="1" y="1457184"/>
            <a:ext cx="12201480" cy="4727942"/>
          </a:xfrm>
          <a:prstGeom prst="rect">
            <a:avLst/>
          </a:prstGeom>
        </p:spPr>
      </p:pic>
      <p:sp>
        <p:nvSpPr>
          <p:cNvPr id="6" name="CasellaDiTesto 5">
            <a:extLst>
              <a:ext uri="{FF2B5EF4-FFF2-40B4-BE49-F238E27FC236}">
                <a16:creationId xmlns:a16="http://schemas.microsoft.com/office/drawing/2014/main" id="{B3A0E675-0101-7BF1-0ED4-42CDF435186E}"/>
              </a:ext>
            </a:extLst>
          </p:cNvPr>
          <p:cNvSpPr txBox="1"/>
          <p:nvPr/>
        </p:nvSpPr>
        <p:spPr>
          <a:xfrm>
            <a:off x="3048865" y="429036"/>
            <a:ext cx="6094268" cy="615553"/>
          </a:xfrm>
          <a:prstGeom prst="rect">
            <a:avLst/>
          </a:prstGeom>
          <a:noFill/>
        </p:spPr>
        <p:txBody>
          <a:bodyPr wrap="square">
            <a:spAutoFit/>
          </a:bodyPr>
          <a:lstStyle/>
          <a:p>
            <a:pPr algn="ctr"/>
            <a:r>
              <a:rPr lang="it-IT" sz="3400" dirty="0"/>
              <a:t>LE CONSONANTI IN ITALIANO</a:t>
            </a:r>
          </a:p>
        </p:txBody>
      </p:sp>
      <p:sp>
        <p:nvSpPr>
          <p:cNvPr id="2" name="Ovale 1">
            <a:extLst>
              <a:ext uri="{FF2B5EF4-FFF2-40B4-BE49-F238E27FC236}">
                <a16:creationId xmlns:a16="http://schemas.microsoft.com/office/drawing/2014/main" id="{59C76298-A4F4-AD82-49A8-ABAB30BB7BF8}"/>
              </a:ext>
            </a:extLst>
          </p:cNvPr>
          <p:cNvSpPr/>
          <p:nvPr/>
        </p:nvSpPr>
        <p:spPr>
          <a:xfrm>
            <a:off x="11464414" y="3696929"/>
            <a:ext cx="502310" cy="412955"/>
          </a:xfrm>
          <a:prstGeom prst="ellipse">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7518446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768AFF-C33F-931E-844A-DAFF4062B3E4}"/>
            </a:ext>
          </a:extLst>
        </p:cNvPr>
        <p:cNvGrpSpPr/>
        <p:nvPr/>
      </p:nvGrpSpPr>
      <p:grpSpPr>
        <a:xfrm>
          <a:off x="0" y="0"/>
          <a:ext cx="0" cy="0"/>
          <a:chOff x="0" y="0"/>
          <a:chExt cx="0" cy="0"/>
        </a:xfrm>
      </p:grpSpPr>
      <p:pic>
        <p:nvPicPr>
          <p:cNvPr id="4" name="Immagine 3">
            <a:extLst>
              <a:ext uri="{FF2B5EF4-FFF2-40B4-BE49-F238E27FC236}">
                <a16:creationId xmlns:a16="http://schemas.microsoft.com/office/drawing/2014/main" id="{193B9E6B-003B-9798-998E-4E427D9EACB8}"/>
              </a:ext>
            </a:extLst>
          </p:cNvPr>
          <p:cNvPicPr>
            <a:picLocks noChangeAspect="1"/>
          </p:cNvPicPr>
          <p:nvPr/>
        </p:nvPicPr>
        <p:blipFill>
          <a:blip r:embed="rId2"/>
          <a:stretch>
            <a:fillRect/>
          </a:stretch>
        </p:blipFill>
        <p:spPr>
          <a:xfrm>
            <a:off x="1" y="1457184"/>
            <a:ext cx="12201480" cy="4727942"/>
          </a:xfrm>
          <a:prstGeom prst="rect">
            <a:avLst/>
          </a:prstGeom>
        </p:spPr>
      </p:pic>
      <p:sp>
        <p:nvSpPr>
          <p:cNvPr id="6" name="CasellaDiTesto 5">
            <a:extLst>
              <a:ext uri="{FF2B5EF4-FFF2-40B4-BE49-F238E27FC236}">
                <a16:creationId xmlns:a16="http://schemas.microsoft.com/office/drawing/2014/main" id="{E1DA855A-8922-668F-5DF3-C7E149FD5829}"/>
              </a:ext>
            </a:extLst>
          </p:cNvPr>
          <p:cNvSpPr txBox="1"/>
          <p:nvPr/>
        </p:nvSpPr>
        <p:spPr>
          <a:xfrm>
            <a:off x="3048865" y="429036"/>
            <a:ext cx="6094268" cy="615553"/>
          </a:xfrm>
          <a:prstGeom prst="rect">
            <a:avLst/>
          </a:prstGeom>
          <a:noFill/>
        </p:spPr>
        <p:txBody>
          <a:bodyPr wrap="square">
            <a:spAutoFit/>
          </a:bodyPr>
          <a:lstStyle/>
          <a:p>
            <a:pPr algn="ctr"/>
            <a:r>
              <a:rPr lang="it-IT" sz="3400" dirty="0"/>
              <a:t>LE CONSONANTI IN ITALIANO</a:t>
            </a:r>
          </a:p>
        </p:txBody>
      </p:sp>
      <p:sp>
        <p:nvSpPr>
          <p:cNvPr id="2" name="Ovale 1">
            <a:extLst>
              <a:ext uri="{FF2B5EF4-FFF2-40B4-BE49-F238E27FC236}">
                <a16:creationId xmlns:a16="http://schemas.microsoft.com/office/drawing/2014/main" id="{54782FD8-581D-43F7-F046-3DF9B44B43C5}"/>
              </a:ext>
            </a:extLst>
          </p:cNvPr>
          <p:cNvSpPr/>
          <p:nvPr/>
        </p:nvSpPr>
        <p:spPr>
          <a:xfrm>
            <a:off x="3234814" y="4109883"/>
            <a:ext cx="502310" cy="412955"/>
          </a:xfrm>
          <a:prstGeom prst="ellipse">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34862732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575B92-E201-FA88-8850-7067010C61FF}"/>
            </a:ext>
          </a:extLst>
        </p:cNvPr>
        <p:cNvGrpSpPr/>
        <p:nvPr/>
      </p:nvGrpSpPr>
      <p:grpSpPr>
        <a:xfrm>
          <a:off x="0" y="0"/>
          <a:ext cx="0" cy="0"/>
          <a:chOff x="0" y="0"/>
          <a:chExt cx="0" cy="0"/>
        </a:xfrm>
      </p:grpSpPr>
      <p:pic>
        <p:nvPicPr>
          <p:cNvPr id="4" name="Immagine 3">
            <a:extLst>
              <a:ext uri="{FF2B5EF4-FFF2-40B4-BE49-F238E27FC236}">
                <a16:creationId xmlns:a16="http://schemas.microsoft.com/office/drawing/2014/main" id="{FFD3B2BC-F82F-AFDD-95A7-44FAEB82EBC4}"/>
              </a:ext>
            </a:extLst>
          </p:cNvPr>
          <p:cNvPicPr>
            <a:picLocks noChangeAspect="1"/>
          </p:cNvPicPr>
          <p:nvPr/>
        </p:nvPicPr>
        <p:blipFill>
          <a:blip r:embed="rId2"/>
          <a:stretch>
            <a:fillRect/>
          </a:stretch>
        </p:blipFill>
        <p:spPr>
          <a:xfrm>
            <a:off x="1" y="1457184"/>
            <a:ext cx="12201480" cy="4727942"/>
          </a:xfrm>
          <a:prstGeom prst="rect">
            <a:avLst/>
          </a:prstGeom>
        </p:spPr>
      </p:pic>
      <p:sp>
        <p:nvSpPr>
          <p:cNvPr id="6" name="CasellaDiTesto 5">
            <a:extLst>
              <a:ext uri="{FF2B5EF4-FFF2-40B4-BE49-F238E27FC236}">
                <a16:creationId xmlns:a16="http://schemas.microsoft.com/office/drawing/2014/main" id="{CD6E3822-A660-F28C-9E3D-9DFB1E914BA4}"/>
              </a:ext>
            </a:extLst>
          </p:cNvPr>
          <p:cNvSpPr txBox="1"/>
          <p:nvPr/>
        </p:nvSpPr>
        <p:spPr>
          <a:xfrm>
            <a:off x="3048865" y="429036"/>
            <a:ext cx="6094268" cy="615553"/>
          </a:xfrm>
          <a:prstGeom prst="rect">
            <a:avLst/>
          </a:prstGeom>
          <a:noFill/>
        </p:spPr>
        <p:txBody>
          <a:bodyPr wrap="square">
            <a:spAutoFit/>
          </a:bodyPr>
          <a:lstStyle/>
          <a:p>
            <a:pPr algn="ctr"/>
            <a:r>
              <a:rPr lang="it-IT" sz="3400" dirty="0"/>
              <a:t>LE CONSONANTI IN ITALIANO</a:t>
            </a:r>
          </a:p>
        </p:txBody>
      </p:sp>
      <p:sp>
        <p:nvSpPr>
          <p:cNvPr id="2" name="Ovale 1">
            <a:extLst>
              <a:ext uri="{FF2B5EF4-FFF2-40B4-BE49-F238E27FC236}">
                <a16:creationId xmlns:a16="http://schemas.microsoft.com/office/drawing/2014/main" id="{38C5E805-0FEF-32B7-4686-B02D04325F87}"/>
              </a:ext>
            </a:extLst>
          </p:cNvPr>
          <p:cNvSpPr/>
          <p:nvPr/>
        </p:nvSpPr>
        <p:spPr>
          <a:xfrm>
            <a:off x="5978014" y="4100051"/>
            <a:ext cx="502310" cy="412955"/>
          </a:xfrm>
          <a:prstGeom prst="ellipse">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40785701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212E62-FA2C-1475-EFB9-AD756ABA2A5C}"/>
            </a:ext>
          </a:extLst>
        </p:cNvPr>
        <p:cNvGrpSpPr/>
        <p:nvPr/>
      </p:nvGrpSpPr>
      <p:grpSpPr>
        <a:xfrm>
          <a:off x="0" y="0"/>
          <a:ext cx="0" cy="0"/>
          <a:chOff x="0" y="0"/>
          <a:chExt cx="0" cy="0"/>
        </a:xfrm>
      </p:grpSpPr>
      <p:pic>
        <p:nvPicPr>
          <p:cNvPr id="4" name="Immagine 3">
            <a:extLst>
              <a:ext uri="{FF2B5EF4-FFF2-40B4-BE49-F238E27FC236}">
                <a16:creationId xmlns:a16="http://schemas.microsoft.com/office/drawing/2014/main" id="{702F7077-E801-ABE0-32FD-2585553C97C5}"/>
              </a:ext>
            </a:extLst>
          </p:cNvPr>
          <p:cNvPicPr>
            <a:picLocks noChangeAspect="1"/>
          </p:cNvPicPr>
          <p:nvPr/>
        </p:nvPicPr>
        <p:blipFill>
          <a:blip r:embed="rId2"/>
          <a:stretch>
            <a:fillRect/>
          </a:stretch>
        </p:blipFill>
        <p:spPr>
          <a:xfrm>
            <a:off x="1" y="1457184"/>
            <a:ext cx="12201480" cy="4727942"/>
          </a:xfrm>
          <a:prstGeom prst="rect">
            <a:avLst/>
          </a:prstGeom>
        </p:spPr>
      </p:pic>
      <p:sp>
        <p:nvSpPr>
          <p:cNvPr id="6" name="CasellaDiTesto 5">
            <a:extLst>
              <a:ext uri="{FF2B5EF4-FFF2-40B4-BE49-F238E27FC236}">
                <a16:creationId xmlns:a16="http://schemas.microsoft.com/office/drawing/2014/main" id="{4CCD7C6C-D6DF-1008-BDF4-7525377F783F}"/>
              </a:ext>
            </a:extLst>
          </p:cNvPr>
          <p:cNvSpPr txBox="1"/>
          <p:nvPr/>
        </p:nvSpPr>
        <p:spPr>
          <a:xfrm>
            <a:off x="3048865" y="429036"/>
            <a:ext cx="6094268" cy="615553"/>
          </a:xfrm>
          <a:prstGeom prst="rect">
            <a:avLst/>
          </a:prstGeom>
          <a:noFill/>
        </p:spPr>
        <p:txBody>
          <a:bodyPr wrap="square">
            <a:spAutoFit/>
          </a:bodyPr>
          <a:lstStyle/>
          <a:p>
            <a:pPr algn="ctr"/>
            <a:r>
              <a:rPr lang="it-IT" sz="3400" dirty="0"/>
              <a:t>LE CONSONANTI IN ITALIANO</a:t>
            </a:r>
          </a:p>
        </p:txBody>
      </p:sp>
      <p:sp>
        <p:nvSpPr>
          <p:cNvPr id="2" name="Ovale 1">
            <a:extLst>
              <a:ext uri="{FF2B5EF4-FFF2-40B4-BE49-F238E27FC236}">
                <a16:creationId xmlns:a16="http://schemas.microsoft.com/office/drawing/2014/main" id="{4085841A-2ACA-F960-15B7-9DE1B7A000BA}"/>
              </a:ext>
            </a:extLst>
          </p:cNvPr>
          <p:cNvSpPr/>
          <p:nvPr/>
        </p:nvSpPr>
        <p:spPr>
          <a:xfrm>
            <a:off x="10097730" y="4119716"/>
            <a:ext cx="502310" cy="412955"/>
          </a:xfrm>
          <a:prstGeom prst="ellipse">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22638715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3A56C3-4A61-830C-07F6-8F195B10736E}"/>
            </a:ext>
          </a:extLst>
        </p:cNvPr>
        <p:cNvGrpSpPr/>
        <p:nvPr/>
      </p:nvGrpSpPr>
      <p:grpSpPr>
        <a:xfrm>
          <a:off x="0" y="0"/>
          <a:ext cx="0" cy="0"/>
          <a:chOff x="0" y="0"/>
          <a:chExt cx="0" cy="0"/>
        </a:xfrm>
      </p:grpSpPr>
      <p:pic>
        <p:nvPicPr>
          <p:cNvPr id="4" name="Immagine 3">
            <a:extLst>
              <a:ext uri="{FF2B5EF4-FFF2-40B4-BE49-F238E27FC236}">
                <a16:creationId xmlns:a16="http://schemas.microsoft.com/office/drawing/2014/main" id="{207DF2AC-95A3-CF02-5E32-FCE8587EA860}"/>
              </a:ext>
            </a:extLst>
          </p:cNvPr>
          <p:cNvPicPr>
            <a:picLocks noChangeAspect="1"/>
          </p:cNvPicPr>
          <p:nvPr/>
        </p:nvPicPr>
        <p:blipFill>
          <a:blip r:embed="rId2"/>
          <a:stretch>
            <a:fillRect/>
          </a:stretch>
        </p:blipFill>
        <p:spPr>
          <a:xfrm>
            <a:off x="1" y="1457184"/>
            <a:ext cx="12201480" cy="4727942"/>
          </a:xfrm>
          <a:prstGeom prst="rect">
            <a:avLst/>
          </a:prstGeom>
        </p:spPr>
      </p:pic>
      <p:sp>
        <p:nvSpPr>
          <p:cNvPr id="6" name="CasellaDiTesto 5">
            <a:extLst>
              <a:ext uri="{FF2B5EF4-FFF2-40B4-BE49-F238E27FC236}">
                <a16:creationId xmlns:a16="http://schemas.microsoft.com/office/drawing/2014/main" id="{1AEC8A02-DBEE-805C-2321-3C79DF90AE02}"/>
              </a:ext>
            </a:extLst>
          </p:cNvPr>
          <p:cNvSpPr txBox="1"/>
          <p:nvPr/>
        </p:nvSpPr>
        <p:spPr>
          <a:xfrm>
            <a:off x="3048865" y="429036"/>
            <a:ext cx="6094268" cy="615553"/>
          </a:xfrm>
          <a:prstGeom prst="rect">
            <a:avLst/>
          </a:prstGeom>
          <a:noFill/>
        </p:spPr>
        <p:txBody>
          <a:bodyPr wrap="square">
            <a:spAutoFit/>
          </a:bodyPr>
          <a:lstStyle/>
          <a:p>
            <a:pPr algn="ctr"/>
            <a:r>
              <a:rPr lang="it-IT" sz="3400" dirty="0"/>
              <a:t>LE CONSONANTI IN ITALIANO</a:t>
            </a:r>
          </a:p>
        </p:txBody>
      </p:sp>
      <p:sp>
        <p:nvSpPr>
          <p:cNvPr id="2" name="Ovale 1">
            <a:extLst>
              <a:ext uri="{FF2B5EF4-FFF2-40B4-BE49-F238E27FC236}">
                <a16:creationId xmlns:a16="http://schemas.microsoft.com/office/drawing/2014/main" id="{360EC599-1653-02B5-077D-C3617705DB6F}"/>
              </a:ext>
            </a:extLst>
          </p:cNvPr>
          <p:cNvSpPr/>
          <p:nvPr/>
        </p:nvSpPr>
        <p:spPr>
          <a:xfrm>
            <a:off x="6656440" y="4503174"/>
            <a:ext cx="502310" cy="412955"/>
          </a:xfrm>
          <a:prstGeom prst="ellipse">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31713975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71F986-FFF9-18E8-9541-64F034BEB285}"/>
            </a:ext>
          </a:extLst>
        </p:cNvPr>
        <p:cNvGrpSpPr/>
        <p:nvPr/>
      </p:nvGrpSpPr>
      <p:grpSpPr>
        <a:xfrm>
          <a:off x="0" y="0"/>
          <a:ext cx="0" cy="0"/>
          <a:chOff x="0" y="0"/>
          <a:chExt cx="0" cy="0"/>
        </a:xfrm>
      </p:grpSpPr>
      <p:pic>
        <p:nvPicPr>
          <p:cNvPr id="4" name="Immagine 3">
            <a:extLst>
              <a:ext uri="{FF2B5EF4-FFF2-40B4-BE49-F238E27FC236}">
                <a16:creationId xmlns:a16="http://schemas.microsoft.com/office/drawing/2014/main" id="{140BC433-B33B-9B5B-3A23-2478809C98CD}"/>
              </a:ext>
            </a:extLst>
          </p:cNvPr>
          <p:cNvPicPr>
            <a:picLocks noChangeAspect="1"/>
          </p:cNvPicPr>
          <p:nvPr/>
        </p:nvPicPr>
        <p:blipFill>
          <a:blip r:embed="rId2"/>
          <a:stretch>
            <a:fillRect/>
          </a:stretch>
        </p:blipFill>
        <p:spPr>
          <a:xfrm>
            <a:off x="1" y="1457184"/>
            <a:ext cx="12201480" cy="4727942"/>
          </a:xfrm>
          <a:prstGeom prst="rect">
            <a:avLst/>
          </a:prstGeom>
        </p:spPr>
      </p:pic>
      <p:sp>
        <p:nvSpPr>
          <p:cNvPr id="6" name="CasellaDiTesto 5">
            <a:extLst>
              <a:ext uri="{FF2B5EF4-FFF2-40B4-BE49-F238E27FC236}">
                <a16:creationId xmlns:a16="http://schemas.microsoft.com/office/drawing/2014/main" id="{00B47EC8-9662-E0CE-BE84-CED8FCF3B240}"/>
              </a:ext>
            </a:extLst>
          </p:cNvPr>
          <p:cNvSpPr txBox="1"/>
          <p:nvPr/>
        </p:nvSpPr>
        <p:spPr>
          <a:xfrm>
            <a:off x="3048865" y="429036"/>
            <a:ext cx="6094268" cy="615553"/>
          </a:xfrm>
          <a:prstGeom prst="rect">
            <a:avLst/>
          </a:prstGeom>
          <a:noFill/>
        </p:spPr>
        <p:txBody>
          <a:bodyPr wrap="square">
            <a:spAutoFit/>
          </a:bodyPr>
          <a:lstStyle/>
          <a:p>
            <a:pPr algn="ctr"/>
            <a:r>
              <a:rPr lang="it-IT" sz="3400" dirty="0"/>
              <a:t>LE CONSONANTI IN ITALIANO</a:t>
            </a:r>
          </a:p>
        </p:txBody>
      </p:sp>
      <p:sp>
        <p:nvSpPr>
          <p:cNvPr id="2" name="Ovale 1">
            <a:extLst>
              <a:ext uri="{FF2B5EF4-FFF2-40B4-BE49-F238E27FC236}">
                <a16:creationId xmlns:a16="http://schemas.microsoft.com/office/drawing/2014/main" id="{414C08C6-40E7-7707-5214-2BA683DD0A89}"/>
              </a:ext>
            </a:extLst>
          </p:cNvPr>
          <p:cNvSpPr/>
          <p:nvPr/>
        </p:nvSpPr>
        <p:spPr>
          <a:xfrm>
            <a:off x="7344698" y="4473677"/>
            <a:ext cx="502310" cy="412955"/>
          </a:xfrm>
          <a:prstGeom prst="ellipse">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5433333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C91E75-840C-ACBB-B3A2-D31F798C983F}"/>
            </a:ext>
          </a:extLst>
        </p:cNvPr>
        <p:cNvGrpSpPr/>
        <p:nvPr/>
      </p:nvGrpSpPr>
      <p:grpSpPr>
        <a:xfrm>
          <a:off x="0" y="0"/>
          <a:ext cx="0" cy="0"/>
          <a:chOff x="0" y="0"/>
          <a:chExt cx="0" cy="0"/>
        </a:xfrm>
      </p:grpSpPr>
      <p:pic>
        <p:nvPicPr>
          <p:cNvPr id="4" name="Immagine 3">
            <a:extLst>
              <a:ext uri="{FF2B5EF4-FFF2-40B4-BE49-F238E27FC236}">
                <a16:creationId xmlns:a16="http://schemas.microsoft.com/office/drawing/2014/main" id="{129C0125-1956-FCA3-4A13-4212B05EF615}"/>
              </a:ext>
            </a:extLst>
          </p:cNvPr>
          <p:cNvPicPr>
            <a:picLocks noChangeAspect="1"/>
          </p:cNvPicPr>
          <p:nvPr/>
        </p:nvPicPr>
        <p:blipFill>
          <a:blip r:embed="rId2"/>
          <a:stretch>
            <a:fillRect/>
          </a:stretch>
        </p:blipFill>
        <p:spPr>
          <a:xfrm>
            <a:off x="1" y="1457184"/>
            <a:ext cx="12201480" cy="4727942"/>
          </a:xfrm>
          <a:prstGeom prst="rect">
            <a:avLst/>
          </a:prstGeom>
        </p:spPr>
      </p:pic>
      <p:sp>
        <p:nvSpPr>
          <p:cNvPr id="6" name="CasellaDiTesto 5">
            <a:extLst>
              <a:ext uri="{FF2B5EF4-FFF2-40B4-BE49-F238E27FC236}">
                <a16:creationId xmlns:a16="http://schemas.microsoft.com/office/drawing/2014/main" id="{864BF2E8-D3E1-D6A9-476A-EAD947245982}"/>
              </a:ext>
            </a:extLst>
          </p:cNvPr>
          <p:cNvSpPr txBox="1"/>
          <p:nvPr/>
        </p:nvSpPr>
        <p:spPr>
          <a:xfrm>
            <a:off x="3048865" y="429036"/>
            <a:ext cx="6094268" cy="615553"/>
          </a:xfrm>
          <a:prstGeom prst="rect">
            <a:avLst/>
          </a:prstGeom>
          <a:noFill/>
        </p:spPr>
        <p:txBody>
          <a:bodyPr wrap="square">
            <a:spAutoFit/>
          </a:bodyPr>
          <a:lstStyle/>
          <a:p>
            <a:pPr algn="ctr"/>
            <a:r>
              <a:rPr lang="it-IT" sz="3400" dirty="0"/>
              <a:t>LE CONSONANTI IN ITALIANO</a:t>
            </a:r>
          </a:p>
        </p:txBody>
      </p:sp>
      <p:sp>
        <p:nvSpPr>
          <p:cNvPr id="2" name="Ovale 1">
            <a:extLst>
              <a:ext uri="{FF2B5EF4-FFF2-40B4-BE49-F238E27FC236}">
                <a16:creationId xmlns:a16="http://schemas.microsoft.com/office/drawing/2014/main" id="{F1E52528-9131-6EA9-2227-61C804E96889}"/>
              </a:ext>
            </a:extLst>
          </p:cNvPr>
          <p:cNvSpPr/>
          <p:nvPr/>
        </p:nvSpPr>
        <p:spPr>
          <a:xfrm>
            <a:off x="8052620" y="4493341"/>
            <a:ext cx="502310" cy="412955"/>
          </a:xfrm>
          <a:prstGeom prst="ellipse">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6695375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717452" y="430995"/>
            <a:ext cx="11071274" cy="584775"/>
          </a:xfrm>
          <a:prstGeom prst="rect">
            <a:avLst/>
          </a:prstGeom>
          <a:noFill/>
        </p:spPr>
        <p:txBody>
          <a:bodyPr wrap="square" rtlCol="0">
            <a:spAutoFit/>
          </a:bodyPr>
          <a:lstStyle/>
          <a:p>
            <a:pPr algn="ctr"/>
            <a:r>
              <a:rPr lang="it-IT" sz="3200" dirty="0"/>
              <a:t>DUE TRATTI ACCESSORI</a:t>
            </a:r>
          </a:p>
        </p:txBody>
      </p:sp>
      <p:sp>
        <p:nvSpPr>
          <p:cNvPr id="3" name="CasellaDiTesto 2"/>
          <p:cNvSpPr txBox="1"/>
          <p:nvPr/>
        </p:nvSpPr>
        <p:spPr>
          <a:xfrm>
            <a:off x="717452" y="1109552"/>
            <a:ext cx="11071274" cy="954107"/>
          </a:xfrm>
          <a:prstGeom prst="rect">
            <a:avLst/>
          </a:prstGeom>
          <a:noFill/>
        </p:spPr>
        <p:txBody>
          <a:bodyPr wrap="square" rtlCol="0">
            <a:spAutoFit/>
          </a:bodyPr>
          <a:lstStyle/>
          <a:p>
            <a:r>
              <a:rPr lang="it-IT" sz="2800" dirty="0"/>
              <a:t> 1) SUONO </a:t>
            </a:r>
            <a:r>
              <a:rPr lang="it-IT" sz="2800" b="1" dirty="0"/>
              <a:t>SORDO</a:t>
            </a:r>
            <a:r>
              <a:rPr lang="it-IT" sz="2800" dirty="0"/>
              <a:t> O </a:t>
            </a:r>
            <a:r>
              <a:rPr lang="it-IT" sz="2800" b="1" dirty="0"/>
              <a:t>SONORO</a:t>
            </a:r>
            <a:r>
              <a:rPr lang="it-IT" sz="2800" dirty="0"/>
              <a:t> </a:t>
            </a:r>
            <a:endParaRPr lang="it-IT" sz="1000" dirty="0"/>
          </a:p>
          <a:p>
            <a:r>
              <a:rPr lang="it-IT" sz="2800" dirty="0"/>
              <a:t>      </a:t>
            </a:r>
            <a:r>
              <a:rPr lang="it-IT" sz="2400" dirty="0"/>
              <a:t>babbo/papà     dado/tutto      </a:t>
            </a:r>
          </a:p>
        </p:txBody>
      </p:sp>
      <p:sp>
        <p:nvSpPr>
          <p:cNvPr id="4" name="CasellaDiTesto 3"/>
          <p:cNvSpPr txBox="1"/>
          <p:nvPr/>
        </p:nvSpPr>
        <p:spPr>
          <a:xfrm>
            <a:off x="717452" y="2157441"/>
            <a:ext cx="11071274" cy="892552"/>
          </a:xfrm>
          <a:prstGeom prst="rect">
            <a:avLst/>
          </a:prstGeom>
          <a:noFill/>
        </p:spPr>
        <p:txBody>
          <a:bodyPr wrap="square" rtlCol="0">
            <a:spAutoFit/>
          </a:bodyPr>
          <a:lstStyle/>
          <a:p>
            <a:r>
              <a:rPr lang="it-IT" sz="2800" dirty="0"/>
              <a:t>2) SUONO </a:t>
            </a:r>
            <a:r>
              <a:rPr lang="it-IT" sz="2800" b="1" dirty="0"/>
              <a:t>ORALE</a:t>
            </a:r>
            <a:r>
              <a:rPr lang="it-IT" sz="2800" dirty="0"/>
              <a:t> O </a:t>
            </a:r>
            <a:r>
              <a:rPr lang="it-IT" sz="2800" b="1" dirty="0"/>
              <a:t>NASALE</a:t>
            </a:r>
          </a:p>
          <a:p>
            <a:r>
              <a:rPr lang="it-IT" sz="2400" dirty="0"/>
              <a:t>    se l’emissione dell’aria avviene solo dalla bocca (orali) o anche dal naso (nasali)</a:t>
            </a:r>
          </a:p>
        </p:txBody>
      </p:sp>
      <p:pic>
        <p:nvPicPr>
          <p:cNvPr id="5" name="Immagin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75744" y="3049993"/>
            <a:ext cx="5170976" cy="3808009"/>
          </a:xfrm>
          <a:prstGeom prst="rect">
            <a:avLst/>
          </a:prstGeom>
        </p:spPr>
      </p:pic>
      <p:grpSp>
        <p:nvGrpSpPr>
          <p:cNvPr id="10" name="Gruppo 9">
            <a:extLst>
              <a:ext uri="{FF2B5EF4-FFF2-40B4-BE49-F238E27FC236}">
                <a16:creationId xmlns:a16="http://schemas.microsoft.com/office/drawing/2014/main" id="{1235EBA4-68A1-4AD6-8C85-7F48935706D3}"/>
              </a:ext>
            </a:extLst>
          </p:cNvPr>
          <p:cNvGrpSpPr/>
          <p:nvPr/>
        </p:nvGrpSpPr>
        <p:grpSpPr>
          <a:xfrm>
            <a:off x="5767043" y="4570122"/>
            <a:ext cx="2639880" cy="312840"/>
            <a:chOff x="5767043" y="4570122"/>
            <a:chExt cx="2639880" cy="312840"/>
          </a:xfrm>
        </p:grpSpPr>
        <mc:AlternateContent xmlns:mc="http://schemas.openxmlformats.org/markup-compatibility/2006" xmlns:p14="http://schemas.microsoft.com/office/powerpoint/2010/main">
          <mc:Choice Requires="p14">
            <p:contentPart p14:bwMode="auto" r:id="rId3">
              <p14:nvContentPartPr>
                <p14:cNvPr id="8" name="Input penna 7">
                  <a:extLst>
                    <a:ext uri="{FF2B5EF4-FFF2-40B4-BE49-F238E27FC236}">
                      <a16:creationId xmlns:a16="http://schemas.microsoft.com/office/drawing/2014/main" id="{56C4AB43-6159-4D89-9194-7A737AD6A76D}"/>
                    </a:ext>
                  </a:extLst>
                </p14:cNvPr>
                <p14:cNvContentPartPr/>
                <p14:nvPr/>
              </p14:nvContentPartPr>
              <p14:xfrm>
                <a:off x="5800883" y="4570122"/>
                <a:ext cx="2606040" cy="226800"/>
              </p14:xfrm>
            </p:contentPart>
          </mc:Choice>
          <mc:Fallback xmlns="">
            <p:pic>
              <p:nvPicPr>
                <p:cNvPr id="8" name="Input penna 7">
                  <a:extLst>
                    <a:ext uri="{FF2B5EF4-FFF2-40B4-BE49-F238E27FC236}">
                      <a16:creationId xmlns:a16="http://schemas.microsoft.com/office/drawing/2014/main" id="{56C4AB43-6159-4D89-9194-7A737AD6A76D}"/>
                    </a:ext>
                  </a:extLst>
                </p:cNvPr>
                <p:cNvPicPr/>
                <p:nvPr/>
              </p:nvPicPr>
              <p:blipFill>
                <a:blip r:embed="rId4"/>
                <a:stretch>
                  <a:fillRect/>
                </a:stretch>
              </p:blipFill>
              <p:spPr>
                <a:xfrm>
                  <a:off x="5791883" y="4561122"/>
                  <a:ext cx="2623680" cy="24444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9" name="Input penna 8">
                  <a:extLst>
                    <a:ext uri="{FF2B5EF4-FFF2-40B4-BE49-F238E27FC236}">
                      <a16:creationId xmlns:a16="http://schemas.microsoft.com/office/drawing/2014/main" id="{ED490005-3880-4759-B5C5-71508277FFDD}"/>
                    </a:ext>
                  </a:extLst>
                </p14:cNvPr>
                <p14:cNvContentPartPr/>
                <p14:nvPr/>
              </p14:nvContentPartPr>
              <p14:xfrm>
                <a:off x="5767043" y="4675242"/>
                <a:ext cx="151560" cy="207720"/>
              </p14:xfrm>
            </p:contentPart>
          </mc:Choice>
          <mc:Fallback xmlns="">
            <p:pic>
              <p:nvPicPr>
                <p:cNvPr id="9" name="Input penna 8">
                  <a:extLst>
                    <a:ext uri="{FF2B5EF4-FFF2-40B4-BE49-F238E27FC236}">
                      <a16:creationId xmlns:a16="http://schemas.microsoft.com/office/drawing/2014/main" id="{ED490005-3880-4759-B5C5-71508277FFDD}"/>
                    </a:ext>
                  </a:extLst>
                </p:cNvPr>
                <p:cNvPicPr/>
                <p:nvPr/>
              </p:nvPicPr>
              <p:blipFill>
                <a:blip r:embed="rId6"/>
                <a:stretch>
                  <a:fillRect/>
                </a:stretch>
              </p:blipFill>
              <p:spPr>
                <a:xfrm>
                  <a:off x="5758403" y="4666602"/>
                  <a:ext cx="169200" cy="225360"/>
                </a:xfrm>
                <a:prstGeom prst="rect">
                  <a:avLst/>
                </a:prstGeom>
              </p:spPr>
            </p:pic>
          </mc:Fallback>
        </mc:AlternateContent>
      </p:grpSp>
      <p:grpSp>
        <p:nvGrpSpPr>
          <p:cNvPr id="13" name="Gruppo 12">
            <a:extLst>
              <a:ext uri="{FF2B5EF4-FFF2-40B4-BE49-F238E27FC236}">
                <a16:creationId xmlns:a16="http://schemas.microsoft.com/office/drawing/2014/main" id="{B6D3C7E7-3954-4FBC-AE3F-4DBD2F5FCBB9}"/>
              </a:ext>
            </a:extLst>
          </p:cNvPr>
          <p:cNvGrpSpPr/>
          <p:nvPr/>
        </p:nvGrpSpPr>
        <p:grpSpPr>
          <a:xfrm>
            <a:off x="2204843" y="5682882"/>
            <a:ext cx="3011040" cy="383760"/>
            <a:chOff x="2204843" y="5682882"/>
            <a:chExt cx="3011040" cy="383760"/>
          </a:xfrm>
        </p:grpSpPr>
        <mc:AlternateContent xmlns:mc="http://schemas.openxmlformats.org/markup-compatibility/2006" xmlns:p14="http://schemas.microsoft.com/office/powerpoint/2010/main">
          <mc:Choice Requires="p14">
            <p:contentPart p14:bwMode="auto" r:id="rId7">
              <p14:nvContentPartPr>
                <p14:cNvPr id="11" name="Input penna 10">
                  <a:extLst>
                    <a:ext uri="{FF2B5EF4-FFF2-40B4-BE49-F238E27FC236}">
                      <a16:creationId xmlns:a16="http://schemas.microsoft.com/office/drawing/2014/main" id="{757FB3DE-11EC-4526-8A1E-10102B0EDD56}"/>
                    </a:ext>
                  </a:extLst>
                </p14:cNvPr>
                <p14:cNvContentPartPr/>
                <p14:nvPr/>
              </p14:nvContentPartPr>
              <p14:xfrm>
                <a:off x="2204843" y="5801322"/>
                <a:ext cx="3011040" cy="265320"/>
              </p14:xfrm>
            </p:contentPart>
          </mc:Choice>
          <mc:Fallback xmlns="">
            <p:pic>
              <p:nvPicPr>
                <p:cNvPr id="11" name="Input penna 10">
                  <a:extLst>
                    <a:ext uri="{FF2B5EF4-FFF2-40B4-BE49-F238E27FC236}">
                      <a16:creationId xmlns:a16="http://schemas.microsoft.com/office/drawing/2014/main" id="{757FB3DE-11EC-4526-8A1E-10102B0EDD56}"/>
                    </a:ext>
                  </a:extLst>
                </p:cNvPr>
                <p:cNvPicPr/>
                <p:nvPr/>
              </p:nvPicPr>
              <p:blipFill>
                <a:blip r:embed="rId8"/>
                <a:stretch>
                  <a:fillRect/>
                </a:stretch>
              </p:blipFill>
              <p:spPr>
                <a:xfrm>
                  <a:off x="2196203" y="5792322"/>
                  <a:ext cx="3028680" cy="28296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12" name="Input penna 11">
                  <a:extLst>
                    <a:ext uri="{FF2B5EF4-FFF2-40B4-BE49-F238E27FC236}">
                      <a16:creationId xmlns:a16="http://schemas.microsoft.com/office/drawing/2014/main" id="{DF064BFB-5D10-42D3-921F-681302769457}"/>
                    </a:ext>
                  </a:extLst>
                </p14:cNvPr>
                <p14:cNvContentPartPr/>
                <p14:nvPr/>
              </p14:nvContentPartPr>
              <p14:xfrm>
                <a:off x="5040923" y="5682882"/>
                <a:ext cx="155880" cy="257400"/>
              </p14:xfrm>
            </p:contentPart>
          </mc:Choice>
          <mc:Fallback xmlns="">
            <p:pic>
              <p:nvPicPr>
                <p:cNvPr id="12" name="Input penna 11">
                  <a:extLst>
                    <a:ext uri="{FF2B5EF4-FFF2-40B4-BE49-F238E27FC236}">
                      <a16:creationId xmlns:a16="http://schemas.microsoft.com/office/drawing/2014/main" id="{DF064BFB-5D10-42D3-921F-681302769457}"/>
                    </a:ext>
                  </a:extLst>
                </p:cNvPr>
                <p:cNvPicPr/>
                <p:nvPr/>
              </p:nvPicPr>
              <p:blipFill>
                <a:blip r:embed="rId10"/>
                <a:stretch>
                  <a:fillRect/>
                </a:stretch>
              </p:blipFill>
              <p:spPr>
                <a:xfrm>
                  <a:off x="5031923" y="5674242"/>
                  <a:ext cx="173520" cy="275040"/>
                </a:xfrm>
                <a:prstGeom prst="rect">
                  <a:avLst/>
                </a:prstGeom>
              </p:spPr>
            </p:pic>
          </mc:Fallback>
        </mc:AlternateContent>
      </p:grpSp>
      <p:sp>
        <p:nvSpPr>
          <p:cNvPr id="6" name="CasellaDiTesto 5">
            <a:extLst>
              <a:ext uri="{FF2B5EF4-FFF2-40B4-BE49-F238E27FC236}">
                <a16:creationId xmlns:a16="http://schemas.microsoft.com/office/drawing/2014/main" id="{6161E6B4-10C9-477F-ACA9-09832D89ECBC}"/>
              </a:ext>
            </a:extLst>
          </p:cNvPr>
          <p:cNvSpPr txBox="1"/>
          <p:nvPr/>
        </p:nvSpPr>
        <p:spPr>
          <a:xfrm>
            <a:off x="482697" y="5651143"/>
            <a:ext cx="1920074" cy="830997"/>
          </a:xfrm>
          <a:prstGeom prst="rect">
            <a:avLst/>
          </a:prstGeom>
          <a:noFill/>
        </p:spPr>
        <p:txBody>
          <a:bodyPr wrap="square" rtlCol="0">
            <a:spAutoFit/>
          </a:bodyPr>
          <a:lstStyle/>
          <a:p>
            <a:pPr algn="ctr"/>
            <a:r>
              <a:rPr lang="it-IT" sz="2400" dirty="0">
                <a:solidFill>
                  <a:srgbClr val="FF0000"/>
                </a:solidFill>
              </a:rPr>
              <a:t>CORDE VOCALI</a:t>
            </a:r>
          </a:p>
        </p:txBody>
      </p:sp>
      <p:sp>
        <p:nvSpPr>
          <p:cNvPr id="49" name="CasellaDiTesto 48">
            <a:extLst>
              <a:ext uri="{FF2B5EF4-FFF2-40B4-BE49-F238E27FC236}">
                <a16:creationId xmlns:a16="http://schemas.microsoft.com/office/drawing/2014/main" id="{93837E05-EE38-4665-8556-6168A8B4535F}"/>
              </a:ext>
            </a:extLst>
          </p:cNvPr>
          <p:cNvSpPr txBox="1"/>
          <p:nvPr/>
        </p:nvSpPr>
        <p:spPr>
          <a:xfrm>
            <a:off x="8220789" y="4259743"/>
            <a:ext cx="1920074" cy="830997"/>
          </a:xfrm>
          <a:prstGeom prst="rect">
            <a:avLst/>
          </a:prstGeom>
          <a:noFill/>
        </p:spPr>
        <p:txBody>
          <a:bodyPr wrap="square" rtlCol="0">
            <a:spAutoFit/>
          </a:bodyPr>
          <a:lstStyle/>
          <a:p>
            <a:pPr algn="ctr"/>
            <a:r>
              <a:rPr lang="it-IT" sz="2400" dirty="0">
                <a:solidFill>
                  <a:srgbClr val="FF0000"/>
                </a:solidFill>
              </a:rPr>
              <a:t>VELO </a:t>
            </a:r>
          </a:p>
          <a:p>
            <a:pPr algn="ctr"/>
            <a:r>
              <a:rPr lang="it-IT" sz="2400" dirty="0">
                <a:solidFill>
                  <a:srgbClr val="FF0000"/>
                </a:solidFill>
              </a:rPr>
              <a:t>PALATINO</a:t>
            </a:r>
          </a:p>
        </p:txBody>
      </p:sp>
    </p:spTree>
    <p:extLst>
      <p:ext uri="{BB962C8B-B14F-4D97-AF65-F5344CB8AC3E}">
        <p14:creationId xmlns:p14="http://schemas.microsoft.com/office/powerpoint/2010/main" val="1126656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49"/>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P spid="4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AC7097-5B8E-3391-2320-5D7DD6EC7516}"/>
            </a:ext>
          </a:extLst>
        </p:cNvPr>
        <p:cNvGrpSpPr/>
        <p:nvPr/>
      </p:nvGrpSpPr>
      <p:grpSpPr>
        <a:xfrm>
          <a:off x="0" y="0"/>
          <a:ext cx="0" cy="0"/>
          <a:chOff x="0" y="0"/>
          <a:chExt cx="0" cy="0"/>
        </a:xfrm>
      </p:grpSpPr>
      <p:pic>
        <p:nvPicPr>
          <p:cNvPr id="4" name="Immagine 3">
            <a:extLst>
              <a:ext uri="{FF2B5EF4-FFF2-40B4-BE49-F238E27FC236}">
                <a16:creationId xmlns:a16="http://schemas.microsoft.com/office/drawing/2014/main" id="{33AE9464-F1B0-D888-E7A3-27A64D184997}"/>
              </a:ext>
            </a:extLst>
          </p:cNvPr>
          <p:cNvPicPr>
            <a:picLocks noChangeAspect="1"/>
          </p:cNvPicPr>
          <p:nvPr/>
        </p:nvPicPr>
        <p:blipFill>
          <a:blip r:embed="rId2"/>
          <a:stretch>
            <a:fillRect/>
          </a:stretch>
        </p:blipFill>
        <p:spPr>
          <a:xfrm>
            <a:off x="1" y="1457184"/>
            <a:ext cx="12201480" cy="4727942"/>
          </a:xfrm>
          <a:prstGeom prst="rect">
            <a:avLst/>
          </a:prstGeom>
        </p:spPr>
      </p:pic>
      <p:sp>
        <p:nvSpPr>
          <p:cNvPr id="6" name="CasellaDiTesto 5">
            <a:extLst>
              <a:ext uri="{FF2B5EF4-FFF2-40B4-BE49-F238E27FC236}">
                <a16:creationId xmlns:a16="http://schemas.microsoft.com/office/drawing/2014/main" id="{2FF1D6AE-92B8-D7DE-9905-D327AF79B298}"/>
              </a:ext>
            </a:extLst>
          </p:cNvPr>
          <p:cNvSpPr txBox="1"/>
          <p:nvPr/>
        </p:nvSpPr>
        <p:spPr>
          <a:xfrm>
            <a:off x="3048865" y="429036"/>
            <a:ext cx="6094268" cy="615553"/>
          </a:xfrm>
          <a:prstGeom prst="rect">
            <a:avLst/>
          </a:prstGeom>
          <a:noFill/>
        </p:spPr>
        <p:txBody>
          <a:bodyPr wrap="square">
            <a:spAutoFit/>
          </a:bodyPr>
          <a:lstStyle/>
          <a:p>
            <a:pPr algn="ctr"/>
            <a:r>
              <a:rPr lang="it-IT" sz="3400" dirty="0"/>
              <a:t>LE CONSONANTI IN ITALIANO</a:t>
            </a:r>
          </a:p>
        </p:txBody>
      </p:sp>
      <p:sp>
        <p:nvSpPr>
          <p:cNvPr id="3" name="Ovale 2">
            <a:extLst>
              <a:ext uri="{FF2B5EF4-FFF2-40B4-BE49-F238E27FC236}">
                <a16:creationId xmlns:a16="http://schemas.microsoft.com/office/drawing/2014/main" id="{201D6AC6-9F7D-FC07-F6EE-3FB39D210B20}"/>
              </a:ext>
            </a:extLst>
          </p:cNvPr>
          <p:cNvSpPr/>
          <p:nvPr/>
        </p:nvSpPr>
        <p:spPr>
          <a:xfrm>
            <a:off x="8731046" y="4483509"/>
            <a:ext cx="502310" cy="412955"/>
          </a:xfrm>
          <a:prstGeom prst="ellipse">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32674014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E6688C-AB81-44B9-3183-318F578A4CD9}"/>
            </a:ext>
          </a:extLst>
        </p:cNvPr>
        <p:cNvGrpSpPr/>
        <p:nvPr/>
      </p:nvGrpSpPr>
      <p:grpSpPr>
        <a:xfrm>
          <a:off x="0" y="0"/>
          <a:ext cx="0" cy="0"/>
          <a:chOff x="0" y="0"/>
          <a:chExt cx="0" cy="0"/>
        </a:xfrm>
      </p:grpSpPr>
      <p:pic>
        <p:nvPicPr>
          <p:cNvPr id="4" name="Immagine 3">
            <a:extLst>
              <a:ext uri="{FF2B5EF4-FFF2-40B4-BE49-F238E27FC236}">
                <a16:creationId xmlns:a16="http://schemas.microsoft.com/office/drawing/2014/main" id="{98C29EA8-6570-48EE-E774-02069343E4E6}"/>
              </a:ext>
            </a:extLst>
          </p:cNvPr>
          <p:cNvPicPr>
            <a:picLocks noChangeAspect="1"/>
          </p:cNvPicPr>
          <p:nvPr/>
        </p:nvPicPr>
        <p:blipFill>
          <a:blip r:embed="rId2"/>
          <a:stretch>
            <a:fillRect/>
          </a:stretch>
        </p:blipFill>
        <p:spPr>
          <a:xfrm>
            <a:off x="1" y="1457184"/>
            <a:ext cx="12201480" cy="4727942"/>
          </a:xfrm>
          <a:prstGeom prst="rect">
            <a:avLst/>
          </a:prstGeom>
        </p:spPr>
      </p:pic>
      <p:sp>
        <p:nvSpPr>
          <p:cNvPr id="6" name="CasellaDiTesto 5">
            <a:extLst>
              <a:ext uri="{FF2B5EF4-FFF2-40B4-BE49-F238E27FC236}">
                <a16:creationId xmlns:a16="http://schemas.microsoft.com/office/drawing/2014/main" id="{9704BED6-74B1-321C-F237-6D22B485104E}"/>
              </a:ext>
            </a:extLst>
          </p:cNvPr>
          <p:cNvSpPr txBox="1"/>
          <p:nvPr/>
        </p:nvSpPr>
        <p:spPr>
          <a:xfrm>
            <a:off x="3048865" y="429036"/>
            <a:ext cx="6094268" cy="615553"/>
          </a:xfrm>
          <a:prstGeom prst="rect">
            <a:avLst/>
          </a:prstGeom>
          <a:noFill/>
        </p:spPr>
        <p:txBody>
          <a:bodyPr wrap="square">
            <a:spAutoFit/>
          </a:bodyPr>
          <a:lstStyle/>
          <a:p>
            <a:pPr algn="ctr"/>
            <a:r>
              <a:rPr lang="it-IT" sz="3400" dirty="0"/>
              <a:t>LE CONSONANTI IN ITALIANO</a:t>
            </a:r>
          </a:p>
        </p:txBody>
      </p:sp>
      <p:sp>
        <p:nvSpPr>
          <p:cNvPr id="2" name="Ovale 1">
            <a:extLst>
              <a:ext uri="{FF2B5EF4-FFF2-40B4-BE49-F238E27FC236}">
                <a16:creationId xmlns:a16="http://schemas.microsoft.com/office/drawing/2014/main" id="{4473F458-413B-FCFC-36C8-DF006884D9C5}"/>
              </a:ext>
            </a:extLst>
          </p:cNvPr>
          <p:cNvSpPr/>
          <p:nvPr/>
        </p:nvSpPr>
        <p:spPr>
          <a:xfrm>
            <a:off x="3932904" y="4886632"/>
            <a:ext cx="502310" cy="412955"/>
          </a:xfrm>
          <a:prstGeom prst="ellipse">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407049482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3A7EC8-8496-A9A5-5CB1-D9B8DD5DFD61}"/>
            </a:ext>
          </a:extLst>
        </p:cNvPr>
        <p:cNvGrpSpPr/>
        <p:nvPr/>
      </p:nvGrpSpPr>
      <p:grpSpPr>
        <a:xfrm>
          <a:off x="0" y="0"/>
          <a:ext cx="0" cy="0"/>
          <a:chOff x="0" y="0"/>
          <a:chExt cx="0" cy="0"/>
        </a:xfrm>
      </p:grpSpPr>
      <p:pic>
        <p:nvPicPr>
          <p:cNvPr id="4" name="Immagine 3">
            <a:extLst>
              <a:ext uri="{FF2B5EF4-FFF2-40B4-BE49-F238E27FC236}">
                <a16:creationId xmlns:a16="http://schemas.microsoft.com/office/drawing/2014/main" id="{C5DF9034-64D5-55E1-AF38-6C034A0C9910}"/>
              </a:ext>
            </a:extLst>
          </p:cNvPr>
          <p:cNvPicPr>
            <a:picLocks noChangeAspect="1"/>
          </p:cNvPicPr>
          <p:nvPr/>
        </p:nvPicPr>
        <p:blipFill>
          <a:blip r:embed="rId2"/>
          <a:stretch>
            <a:fillRect/>
          </a:stretch>
        </p:blipFill>
        <p:spPr>
          <a:xfrm>
            <a:off x="1" y="1457184"/>
            <a:ext cx="12201480" cy="4727942"/>
          </a:xfrm>
          <a:prstGeom prst="rect">
            <a:avLst/>
          </a:prstGeom>
        </p:spPr>
      </p:pic>
      <p:sp>
        <p:nvSpPr>
          <p:cNvPr id="6" name="CasellaDiTesto 5">
            <a:extLst>
              <a:ext uri="{FF2B5EF4-FFF2-40B4-BE49-F238E27FC236}">
                <a16:creationId xmlns:a16="http://schemas.microsoft.com/office/drawing/2014/main" id="{85D72917-47A1-673E-1348-39DB2127005D}"/>
              </a:ext>
            </a:extLst>
          </p:cNvPr>
          <p:cNvSpPr txBox="1"/>
          <p:nvPr/>
        </p:nvSpPr>
        <p:spPr>
          <a:xfrm>
            <a:off x="3048865" y="429036"/>
            <a:ext cx="6094268" cy="615553"/>
          </a:xfrm>
          <a:prstGeom prst="rect">
            <a:avLst/>
          </a:prstGeom>
          <a:noFill/>
        </p:spPr>
        <p:txBody>
          <a:bodyPr wrap="square">
            <a:spAutoFit/>
          </a:bodyPr>
          <a:lstStyle/>
          <a:p>
            <a:pPr algn="ctr"/>
            <a:r>
              <a:rPr lang="it-IT" sz="3400" dirty="0"/>
              <a:t>LE CONSONANTI IN ITALIANO</a:t>
            </a:r>
          </a:p>
        </p:txBody>
      </p:sp>
      <p:sp>
        <p:nvSpPr>
          <p:cNvPr id="2" name="Ovale 1">
            <a:extLst>
              <a:ext uri="{FF2B5EF4-FFF2-40B4-BE49-F238E27FC236}">
                <a16:creationId xmlns:a16="http://schemas.microsoft.com/office/drawing/2014/main" id="{0C24D7D4-023C-677E-3006-4E20BBBE8BBE}"/>
              </a:ext>
            </a:extLst>
          </p:cNvPr>
          <p:cNvSpPr/>
          <p:nvPr/>
        </p:nvSpPr>
        <p:spPr>
          <a:xfrm>
            <a:off x="4626406" y="4889909"/>
            <a:ext cx="502310" cy="412955"/>
          </a:xfrm>
          <a:prstGeom prst="ellipse">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24728411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4D28B9-9546-D2A8-1188-B4BB0AE1F472}"/>
            </a:ext>
          </a:extLst>
        </p:cNvPr>
        <p:cNvGrpSpPr/>
        <p:nvPr/>
      </p:nvGrpSpPr>
      <p:grpSpPr>
        <a:xfrm>
          <a:off x="0" y="0"/>
          <a:ext cx="0" cy="0"/>
          <a:chOff x="0" y="0"/>
          <a:chExt cx="0" cy="0"/>
        </a:xfrm>
      </p:grpSpPr>
      <p:pic>
        <p:nvPicPr>
          <p:cNvPr id="4" name="Immagine 3">
            <a:extLst>
              <a:ext uri="{FF2B5EF4-FFF2-40B4-BE49-F238E27FC236}">
                <a16:creationId xmlns:a16="http://schemas.microsoft.com/office/drawing/2014/main" id="{E91063BA-3D81-D052-7DDD-E325FBE56832}"/>
              </a:ext>
            </a:extLst>
          </p:cNvPr>
          <p:cNvPicPr>
            <a:picLocks noChangeAspect="1"/>
          </p:cNvPicPr>
          <p:nvPr/>
        </p:nvPicPr>
        <p:blipFill>
          <a:blip r:embed="rId2"/>
          <a:stretch>
            <a:fillRect/>
          </a:stretch>
        </p:blipFill>
        <p:spPr>
          <a:xfrm>
            <a:off x="1" y="1457184"/>
            <a:ext cx="12201480" cy="4727942"/>
          </a:xfrm>
          <a:prstGeom prst="rect">
            <a:avLst/>
          </a:prstGeom>
        </p:spPr>
      </p:pic>
      <p:sp>
        <p:nvSpPr>
          <p:cNvPr id="6" name="CasellaDiTesto 5">
            <a:extLst>
              <a:ext uri="{FF2B5EF4-FFF2-40B4-BE49-F238E27FC236}">
                <a16:creationId xmlns:a16="http://schemas.microsoft.com/office/drawing/2014/main" id="{E8E1ADCF-864C-0D04-8FC9-8704F3F76AAA}"/>
              </a:ext>
            </a:extLst>
          </p:cNvPr>
          <p:cNvSpPr txBox="1"/>
          <p:nvPr/>
        </p:nvSpPr>
        <p:spPr>
          <a:xfrm>
            <a:off x="3048865" y="429036"/>
            <a:ext cx="6094268" cy="615553"/>
          </a:xfrm>
          <a:prstGeom prst="rect">
            <a:avLst/>
          </a:prstGeom>
          <a:noFill/>
        </p:spPr>
        <p:txBody>
          <a:bodyPr wrap="square">
            <a:spAutoFit/>
          </a:bodyPr>
          <a:lstStyle/>
          <a:p>
            <a:pPr algn="ctr"/>
            <a:r>
              <a:rPr lang="it-IT" sz="3400" dirty="0"/>
              <a:t>LE CONSONANTI IN ITALIANO</a:t>
            </a:r>
          </a:p>
        </p:txBody>
      </p:sp>
      <p:sp>
        <p:nvSpPr>
          <p:cNvPr id="2" name="Ovale 1">
            <a:extLst>
              <a:ext uri="{FF2B5EF4-FFF2-40B4-BE49-F238E27FC236}">
                <a16:creationId xmlns:a16="http://schemas.microsoft.com/office/drawing/2014/main" id="{039F6275-AA4E-370F-EDF8-16A0B9EEB380}"/>
              </a:ext>
            </a:extLst>
          </p:cNvPr>
          <p:cNvSpPr/>
          <p:nvPr/>
        </p:nvSpPr>
        <p:spPr>
          <a:xfrm>
            <a:off x="6656439" y="4906296"/>
            <a:ext cx="502310" cy="412955"/>
          </a:xfrm>
          <a:prstGeom prst="ellipse">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26571274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E331F7-B75B-6035-CF9C-F55373D4F4B1}"/>
            </a:ext>
          </a:extLst>
        </p:cNvPr>
        <p:cNvGrpSpPr/>
        <p:nvPr/>
      </p:nvGrpSpPr>
      <p:grpSpPr>
        <a:xfrm>
          <a:off x="0" y="0"/>
          <a:ext cx="0" cy="0"/>
          <a:chOff x="0" y="0"/>
          <a:chExt cx="0" cy="0"/>
        </a:xfrm>
      </p:grpSpPr>
      <p:pic>
        <p:nvPicPr>
          <p:cNvPr id="4" name="Immagine 3">
            <a:extLst>
              <a:ext uri="{FF2B5EF4-FFF2-40B4-BE49-F238E27FC236}">
                <a16:creationId xmlns:a16="http://schemas.microsoft.com/office/drawing/2014/main" id="{C310F3C3-BC9A-1AA8-E8DD-760A842473EA}"/>
              </a:ext>
            </a:extLst>
          </p:cNvPr>
          <p:cNvPicPr>
            <a:picLocks noChangeAspect="1"/>
          </p:cNvPicPr>
          <p:nvPr/>
        </p:nvPicPr>
        <p:blipFill>
          <a:blip r:embed="rId2"/>
          <a:stretch>
            <a:fillRect/>
          </a:stretch>
        </p:blipFill>
        <p:spPr>
          <a:xfrm>
            <a:off x="1" y="1457184"/>
            <a:ext cx="12201480" cy="4727942"/>
          </a:xfrm>
          <a:prstGeom prst="rect">
            <a:avLst/>
          </a:prstGeom>
        </p:spPr>
      </p:pic>
      <p:sp>
        <p:nvSpPr>
          <p:cNvPr id="6" name="CasellaDiTesto 5">
            <a:extLst>
              <a:ext uri="{FF2B5EF4-FFF2-40B4-BE49-F238E27FC236}">
                <a16:creationId xmlns:a16="http://schemas.microsoft.com/office/drawing/2014/main" id="{5D6BCE86-3B5D-E677-DB76-0609DD542527}"/>
              </a:ext>
            </a:extLst>
          </p:cNvPr>
          <p:cNvSpPr txBox="1"/>
          <p:nvPr/>
        </p:nvSpPr>
        <p:spPr>
          <a:xfrm>
            <a:off x="3048865" y="429036"/>
            <a:ext cx="6094268" cy="615553"/>
          </a:xfrm>
          <a:prstGeom prst="rect">
            <a:avLst/>
          </a:prstGeom>
          <a:noFill/>
        </p:spPr>
        <p:txBody>
          <a:bodyPr wrap="square">
            <a:spAutoFit/>
          </a:bodyPr>
          <a:lstStyle/>
          <a:p>
            <a:pPr algn="ctr"/>
            <a:r>
              <a:rPr lang="it-IT" sz="3400" dirty="0"/>
              <a:t>LE CONSONANTI IN ITALIANO</a:t>
            </a:r>
          </a:p>
        </p:txBody>
      </p:sp>
      <p:sp>
        <p:nvSpPr>
          <p:cNvPr id="2" name="Ovale 1">
            <a:extLst>
              <a:ext uri="{FF2B5EF4-FFF2-40B4-BE49-F238E27FC236}">
                <a16:creationId xmlns:a16="http://schemas.microsoft.com/office/drawing/2014/main" id="{CC11B4A3-5B0F-C763-C4A7-25644572F3E5}"/>
              </a:ext>
            </a:extLst>
          </p:cNvPr>
          <p:cNvSpPr/>
          <p:nvPr/>
        </p:nvSpPr>
        <p:spPr>
          <a:xfrm>
            <a:off x="7364362" y="4886632"/>
            <a:ext cx="502310" cy="412955"/>
          </a:xfrm>
          <a:prstGeom prst="ellipse">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210977870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5AD323-D9AB-AD72-8D10-8694CAE9737D}"/>
            </a:ext>
          </a:extLst>
        </p:cNvPr>
        <p:cNvGrpSpPr/>
        <p:nvPr/>
      </p:nvGrpSpPr>
      <p:grpSpPr>
        <a:xfrm>
          <a:off x="0" y="0"/>
          <a:ext cx="0" cy="0"/>
          <a:chOff x="0" y="0"/>
          <a:chExt cx="0" cy="0"/>
        </a:xfrm>
      </p:grpSpPr>
      <p:pic>
        <p:nvPicPr>
          <p:cNvPr id="4" name="Immagine 3">
            <a:extLst>
              <a:ext uri="{FF2B5EF4-FFF2-40B4-BE49-F238E27FC236}">
                <a16:creationId xmlns:a16="http://schemas.microsoft.com/office/drawing/2014/main" id="{8C261A3F-FDDA-D8DA-5570-3BD86E9D3FAF}"/>
              </a:ext>
            </a:extLst>
          </p:cNvPr>
          <p:cNvPicPr>
            <a:picLocks noChangeAspect="1"/>
          </p:cNvPicPr>
          <p:nvPr/>
        </p:nvPicPr>
        <p:blipFill>
          <a:blip r:embed="rId2"/>
          <a:stretch>
            <a:fillRect/>
          </a:stretch>
        </p:blipFill>
        <p:spPr>
          <a:xfrm>
            <a:off x="1" y="1457184"/>
            <a:ext cx="12201480" cy="4727942"/>
          </a:xfrm>
          <a:prstGeom prst="rect">
            <a:avLst/>
          </a:prstGeom>
        </p:spPr>
      </p:pic>
      <p:sp>
        <p:nvSpPr>
          <p:cNvPr id="6" name="CasellaDiTesto 5">
            <a:extLst>
              <a:ext uri="{FF2B5EF4-FFF2-40B4-BE49-F238E27FC236}">
                <a16:creationId xmlns:a16="http://schemas.microsoft.com/office/drawing/2014/main" id="{DC240D30-947D-B9E3-817D-8FB52801F4B7}"/>
              </a:ext>
            </a:extLst>
          </p:cNvPr>
          <p:cNvSpPr txBox="1"/>
          <p:nvPr/>
        </p:nvSpPr>
        <p:spPr>
          <a:xfrm>
            <a:off x="3048865" y="429036"/>
            <a:ext cx="6094268" cy="615553"/>
          </a:xfrm>
          <a:prstGeom prst="rect">
            <a:avLst/>
          </a:prstGeom>
          <a:noFill/>
        </p:spPr>
        <p:txBody>
          <a:bodyPr wrap="square">
            <a:spAutoFit/>
          </a:bodyPr>
          <a:lstStyle/>
          <a:p>
            <a:pPr algn="ctr"/>
            <a:r>
              <a:rPr lang="it-IT" sz="3400" dirty="0"/>
              <a:t>LE CONSONANTI IN ITALIANO</a:t>
            </a:r>
          </a:p>
        </p:txBody>
      </p:sp>
      <p:sp>
        <p:nvSpPr>
          <p:cNvPr id="2" name="Ovale 1">
            <a:extLst>
              <a:ext uri="{FF2B5EF4-FFF2-40B4-BE49-F238E27FC236}">
                <a16:creationId xmlns:a16="http://schemas.microsoft.com/office/drawing/2014/main" id="{7980D1A4-4F59-B33A-5087-980FEFDA8BF1}"/>
              </a:ext>
            </a:extLst>
          </p:cNvPr>
          <p:cNvSpPr/>
          <p:nvPr/>
        </p:nvSpPr>
        <p:spPr>
          <a:xfrm>
            <a:off x="8023124" y="4886632"/>
            <a:ext cx="502310" cy="412955"/>
          </a:xfrm>
          <a:prstGeom prst="ellipse">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299252100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9C96CE-714F-6188-D5F2-4ED45D002FE9}"/>
            </a:ext>
          </a:extLst>
        </p:cNvPr>
        <p:cNvGrpSpPr/>
        <p:nvPr/>
      </p:nvGrpSpPr>
      <p:grpSpPr>
        <a:xfrm>
          <a:off x="0" y="0"/>
          <a:ext cx="0" cy="0"/>
          <a:chOff x="0" y="0"/>
          <a:chExt cx="0" cy="0"/>
        </a:xfrm>
      </p:grpSpPr>
      <p:pic>
        <p:nvPicPr>
          <p:cNvPr id="4" name="Immagine 3">
            <a:extLst>
              <a:ext uri="{FF2B5EF4-FFF2-40B4-BE49-F238E27FC236}">
                <a16:creationId xmlns:a16="http://schemas.microsoft.com/office/drawing/2014/main" id="{1BE77A1C-F3E3-60D8-DEA4-AD0325EE222F}"/>
              </a:ext>
            </a:extLst>
          </p:cNvPr>
          <p:cNvPicPr>
            <a:picLocks noChangeAspect="1"/>
          </p:cNvPicPr>
          <p:nvPr/>
        </p:nvPicPr>
        <p:blipFill>
          <a:blip r:embed="rId2"/>
          <a:stretch>
            <a:fillRect/>
          </a:stretch>
        </p:blipFill>
        <p:spPr>
          <a:xfrm>
            <a:off x="1" y="1457184"/>
            <a:ext cx="12201480" cy="4727942"/>
          </a:xfrm>
          <a:prstGeom prst="rect">
            <a:avLst/>
          </a:prstGeom>
        </p:spPr>
      </p:pic>
      <p:sp>
        <p:nvSpPr>
          <p:cNvPr id="6" name="CasellaDiTesto 5">
            <a:extLst>
              <a:ext uri="{FF2B5EF4-FFF2-40B4-BE49-F238E27FC236}">
                <a16:creationId xmlns:a16="http://schemas.microsoft.com/office/drawing/2014/main" id="{EBF81C94-DDB1-6089-C676-791EF53662DC}"/>
              </a:ext>
            </a:extLst>
          </p:cNvPr>
          <p:cNvSpPr txBox="1"/>
          <p:nvPr/>
        </p:nvSpPr>
        <p:spPr>
          <a:xfrm>
            <a:off x="3048865" y="429036"/>
            <a:ext cx="6094268" cy="615553"/>
          </a:xfrm>
          <a:prstGeom prst="rect">
            <a:avLst/>
          </a:prstGeom>
          <a:noFill/>
        </p:spPr>
        <p:txBody>
          <a:bodyPr wrap="square">
            <a:spAutoFit/>
          </a:bodyPr>
          <a:lstStyle/>
          <a:p>
            <a:pPr algn="ctr"/>
            <a:r>
              <a:rPr lang="it-IT" sz="3400" dirty="0"/>
              <a:t>LE CONSONANTI IN ITALIANO</a:t>
            </a:r>
          </a:p>
        </p:txBody>
      </p:sp>
      <p:sp>
        <p:nvSpPr>
          <p:cNvPr id="3" name="Ovale 2">
            <a:extLst>
              <a:ext uri="{FF2B5EF4-FFF2-40B4-BE49-F238E27FC236}">
                <a16:creationId xmlns:a16="http://schemas.microsoft.com/office/drawing/2014/main" id="{2B74E989-558E-9F4A-1605-4B8E21AD466E}"/>
              </a:ext>
            </a:extLst>
          </p:cNvPr>
          <p:cNvSpPr/>
          <p:nvPr/>
        </p:nvSpPr>
        <p:spPr>
          <a:xfrm>
            <a:off x="8731046" y="4896464"/>
            <a:ext cx="502310" cy="412955"/>
          </a:xfrm>
          <a:prstGeom prst="ellipse">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417975475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CA9DCC-57BD-59AF-4CEF-AD00E5E3607F}"/>
            </a:ext>
          </a:extLst>
        </p:cNvPr>
        <p:cNvGrpSpPr/>
        <p:nvPr/>
      </p:nvGrpSpPr>
      <p:grpSpPr>
        <a:xfrm>
          <a:off x="0" y="0"/>
          <a:ext cx="0" cy="0"/>
          <a:chOff x="0" y="0"/>
          <a:chExt cx="0" cy="0"/>
        </a:xfrm>
      </p:grpSpPr>
      <p:pic>
        <p:nvPicPr>
          <p:cNvPr id="4" name="Immagine 3">
            <a:extLst>
              <a:ext uri="{FF2B5EF4-FFF2-40B4-BE49-F238E27FC236}">
                <a16:creationId xmlns:a16="http://schemas.microsoft.com/office/drawing/2014/main" id="{AF6CC5DD-9CC5-2514-43A8-E9100470AB72}"/>
              </a:ext>
            </a:extLst>
          </p:cNvPr>
          <p:cNvPicPr>
            <a:picLocks noChangeAspect="1"/>
          </p:cNvPicPr>
          <p:nvPr/>
        </p:nvPicPr>
        <p:blipFill>
          <a:blip r:embed="rId2"/>
          <a:stretch>
            <a:fillRect/>
          </a:stretch>
        </p:blipFill>
        <p:spPr>
          <a:xfrm>
            <a:off x="1" y="1457184"/>
            <a:ext cx="12201480" cy="4727942"/>
          </a:xfrm>
          <a:prstGeom prst="rect">
            <a:avLst/>
          </a:prstGeom>
        </p:spPr>
      </p:pic>
      <p:sp>
        <p:nvSpPr>
          <p:cNvPr id="6" name="CasellaDiTesto 5">
            <a:extLst>
              <a:ext uri="{FF2B5EF4-FFF2-40B4-BE49-F238E27FC236}">
                <a16:creationId xmlns:a16="http://schemas.microsoft.com/office/drawing/2014/main" id="{9A4B0F2A-429E-7F10-1579-13DE4EC13A11}"/>
              </a:ext>
            </a:extLst>
          </p:cNvPr>
          <p:cNvSpPr txBox="1"/>
          <p:nvPr/>
        </p:nvSpPr>
        <p:spPr>
          <a:xfrm>
            <a:off x="3048865" y="429036"/>
            <a:ext cx="6094268" cy="615553"/>
          </a:xfrm>
          <a:prstGeom prst="rect">
            <a:avLst/>
          </a:prstGeom>
          <a:noFill/>
        </p:spPr>
        <p:txBody>
          <a:bodyPr wrap="square">
            <a:spAutoFit/>
          </a:bodyPr>
          <a:lstStyle/>
          <a:p>
            <a:pPr algn="ctr"/>
            <a:r>
              <a:rPr lang="it-IT" sz="3400" dirty="0"/>
              <a:t>LE CONSONANTI IN ITALIANO</a:t>
            </a:r>
          </a:p>
        </p:txBody>
      </p:sp>
      <p:sp>
        <p:nvSpPr>
          <p:cNvPr id="2" name="Ovale 1">
            <a:extLst>
              <a:ext uri="{FF2B5EF4-FFF2-40B4-BE49-F238E27FC236}">
                <a16:creationId xmlns:a16="http://schemas.microsoft.com/office/drawing/2014/main" id="{B93E109F-4A06-4E58-667A-1D02A8811DB8}"/>
              </a:ext>
            </a:extLst>
          </p:cNvPr>
          <p:cNvSpPr/>
          <p:nvPr/>
        </p:nvSpPr>
        <p:spPr>
          <a:xfrm>
            <a:off x="7344697" y="5279922"/>
            <a:ext cx="502310" cy="412955"/>
          </a:xfrm>
          <a:prstGeom prst="ellipse">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428224010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3B731F-63B4-7966-2C04-0A0515B34D1C}"/>
            </a:ext>
          </a:extLst>
        </p:cNvPr>
        <p:cNvGrpSpPr/>
        <p:nvPr/>
      </p:nvGrpSpPr>
      <p:grpSpPr>
        <a:xfrm>
          <a:off x="0" y="0"/>
          <a:ext cx="0" cy="0"/>
          <a:chOff x="0" y="0"/>
          <a:chExt cx="0" cy="0"/>
        </a:xfrm>
      </p:grpSpPr>
      <p:pic>
        <p:nvPicPr>
          <p:cNvPr id="4" name="Immagine 3">
            <a:extLst>
              <a:ext uri="{FF2B5EF4-FFF2-40B4-BE49-F238E27FC236}">
                <a16:creationId xmlns:a16="http://schemas.microsoft.com/office/drawing/2014/main" id="{5944B3A9-7012-6249-CCB2-68200E6A9568}"/>
              </a:ext>
            </a:extLst>
          </p:cNvPr>
          <p:cNvPicPr>
            <a:picLocks noChangeAspect="1"/>
          </p:cNvPicPr>
          <p:nvPr/>
        </p:nvPicPr>
        <p:blipFill>
          <a:blip r:embed="rId2"/>
          <a:stretch>
            <a:fillRect/>
          </a:stretch>
        </p:blipFill>
        <p:spPr>
          <a:xfrm>
            <a:off x="1" y="1457184"/>
            <a:ext cx="12201480" cy="4727942"/>
          </a:xfrm>
          <a:prstGeom prst="rect">
            <a:avLst/>
          </a:prstGeom>
        </p:spPr>
      </p:pic>
      <p:sp>
        <p:nvSpPr>
          <p:cNvPr id="6" name="CasellaDiTesto 5">
            <a:extLst>
              <a:ext uri="{FF2B5EF4-FFF2-40B4-BE49-F238E27FC236}">
                <a16:creationId xmlns:a16="http://schemas.microsoft.com/office/drawing/2014/main" id="{E8634ACD-A4DD-906E-6E66-628271A02AE0}"/>
              </a:ext>
            </a:extLst>
          </p:cNvPr>
          <p:cNvSpPr txBox="1"/>
          <p:nvPr/>
        </p:nvSpPr>
        <p:spPr>
          <a:xfrm>
            <a:off x="3048865" y="429036"/>
            <a:ext cx="6094268" cy="615553"/>
          </a:xfrm>
          <a:prstGeom prst="rect">
            <a:avLst/>
          </a:prstGeom>
          <a:noFill/>
        </p:spPr>
        <p:txBody>
          <a:bodyPr wrap="square">
            <a:spAutoFit/>
          </a:bodyPr>
          <a:lstStyle/>
          <a:p>
            <a:pPr algn="ctr"/>
            <a:r>
              <a:rPr lang="it-IT" sz="3400" dirty="0"/>
              <a:t>LE CONSONANTI IN ITALIANO</a:t>
            </a:r>
          </a:p>
        </p:txBody>
      </p:sp>
      <p:sp>
        <p:nvSpPr>
          <p:cNvPr id="2" name="Ovale 1">
            <a:extLst>
              <a:ext uri="{FF2B5EF4-FFF2-40B4-BE49-F238E27FC236}">
                <a16:creationId xmlns:a16="http://schemas.microsoft.com/office/drawing/2014/main" id="{DF2144FF-2D49-B58F-0CCB-B6EB7511CB28}"/>
              </a:ext>
            </a:extLst>
          </p:cNvPr>
          <p:cNvSpPr/>
          <p:nvPr/>
        </p:nvSpPr>
        <p:spPr>
          <a:xfrm>
            <a:off x="7344697" y="5673213"/>
            <a:ext cx="502310" cy="412955"/>
          </a:xfrm>
          <a:prstGeom prst="ellipse">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45685074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32269F-4D2F-8488-14EA-0470795BCEB3}"/>
            </a:ext>
          </a:extLst>
        </p:cNvPr>
        <p:cNvGrpSpPr/>
        <p:nvPr/>
      </p:nvGrpSpPr>
      <p:grpSpPr>
        <a:xfrm>
          <a:off x="0" y="0"/>
          <a:ext cx="0" cy="0"/>
          <a:chOff x="0" y="0"/>
          <a:chExt cx="0" cy="0"/>
        </a:xfrm>
      </p:grpSpPr>
      <p:pic>
        <p:nvPicPr>
          <p:cNvPr id="4" name="Immagine 3">
            <a:extLst>
              <a:ext uri="{FF2B5EF4-FFF2-40B4-BE49-F238E27FC236}">
                <a16:creationId xmlns:a16="http://schemas.microsoft.com/office/drawing/2014/main" id="{87060C85-B7A7-1769-3C76-2B707C7E610D}"/>
              </a:ext>
            </a:extLst>
          </p:cNvPr>
          <p:cNvPicPr>
            <a:picLocks noChangeAspect="1"/>
          </p:cNvPicPr>
          <p:nvPr/>
        </p:nvPicPr>
        <p:blipFill>
          <a:blip r:embed="rId2"/>
          <a:stretch>
            <a:fillRect/>
          </a:stretch>
        </p:blipFill>
        <p:spPr>
          <a:xfrm>
            <a:off x="1" y="1457184"/>
            <a:ext cx="12201480" cy="4727942"/>
          </a:xfrm>
          <a:prstGeom prst="rect">
            <a:avLst/>
          </a:prstGeom>
        </p:spPr>
      </p:pic>
      <p:sp>
        <p:nvSpPr>
          <p:cNvPr id="6" name="CasellaDiTesto 5">
            <a:extLst>
              <a:ext uri="{FF2B5EF4-FFF2-40B4-BE49-F238E27FC236}">
                <a16:creationId xmlns:a16="http://schemas.microsoft.com/office/drawing/2014/main" id="{18B5AF47-A526-9ED4-DF78-B236EBFEE574}"/>
              </a:ext>
            </a:extLst>
          </p:cNvPr>
          <p:cNvSpPr txBox="1"/>
          <p:nvPr/>
        </p:nvSpPr>
        <p:spPr>
          <a:xfrm>
            <a:off x="3048865" y="429036"/>
            <a:ext cx="6094268" cy="615553"/>
          </a:xfrm>
          <a:prstGeom prst="rect">
            <a:avLst/>
          </a:prstGeom>
          <a:noFill/>
        </p:spPr>
        <p:txBody>
          <a:bodyPr wrap="square">
            <a:spAutoFit/>
          </a:bodyPr>
          <a:lstStyle/>
          <a:p>
            <a:pPr algn="ctr"/>
            <a:r>
              <a:rPr lang="it-IT" sz="3400" dirty="0"/>
              <a:t>LE CONSONANTI IN ITALIANO</a:t>
            </a:r>
          </a:p>
        </p:txBody>
      </p:sp>
      <p:sp>
        <p:nvSpPr>
          <p:cNvPr id="2" name="Ovale 1">
            <a:extLst>
              <a:ext uri="{FF2B5EF4-FFF2-40B4-BE49-F238E27FC236}">
                <a16:creationId xmlns:a16="http://schemas.microsoft.com/office/drawing/2014/main" id="{6060D48D-3D16-E6A0-D4BF-22D48A3E9E53}"/>
              </a:ext>
            </a:extLst>
          </p:cNvPr>
          <p:cNvSpPr/>
          <p:nvPr/>
        </p:nvSpPr>
        <p:spPr>
          <a:xfrm>
            <a:off x="10117395" y="5692877"/>
            <a:ext cx="502310" cy="412955"/>
          </a:xfrm>
          <a:prstGeom prst="ellipse">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42884767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560363" y="405618"/>
            <a:ext cx="11071274" cy="1077218"/>
          </a:xfrm>
          <a:prstGeom prst="rect">
            <a:avLst/>
          </a:prstGeom>
          <a:noFill/>
        </p:spPr>
        <p:txBody>
          <a:bodyPr wrap="square" rtlCol="0">
            <a:spAutoFit/>
          </a:bodyPr>
          <a:lstStyle/>
          <a:p>
            <a:pPr algn="ctr"/>
            <a:r>
              <a:rPr lang="it-IT" sz="3200" dirty="0"/>
              <a:t>LA CLASSIFICAZIONE DELLE CONSONANTI</a:t>
            </a:r>
          </a:p>
          <a:p>
            <a:pPr algn="ctr"/>
            <a:r>
              <a:rPr lang="it-IT" sz="3200" dirty="0"/>
              <a:t>SI BASA SU TRE PARAMETRI</a:t>
            </a:r>
          </a:p>
        </p:txBody>
      </p:sp>
      <p:sp>
        <p:nvSpPr>
          <p:cNvPr id="3" name="CasellaDiTesto 2"/>
          <p:cNvSpPr txBox="1"/>
          <p:nvPr/>
        </p:nvSpPr>
        <p:spPr>
          <a:xfrm>
            <a:off x="604910" y="1938997"/>
            <a:ext cx="11417462" cy="954107"/>
          </a:xfrm>
          <a:prstGeom prst="rect">
            <a:avLst/>
          </a:prstGeom>
          <a:noFill/>
        </p:spPr>
        <p:txBody>
          <a:bodyPr wrap="square" rtlCol="0">
            <a:spAutoFit/>
          </a:bodyPr>
          <a:lstStyle/>
          <a:p>
            <a:r>
              <a:rPr lang="it-IT" sz="2800" dirty="0"/>
              <a:t>1) LUOGO DI ARTICOLAZIONE       </a:t>
            </a:r>
          </a:p>
          <a:p>
            <a:r>
              <a:rPr lang="it-IT" sz="2800" dirty="0"/>
              <a:t>           </a:t>
            </a:r>
            <a:r>
              <a:rPr lang="it-IT" sz="2400" dirty="0"/>
              <a:t>LABIALI – LABIODENTALI - DENTALI – ALVEOLARI – PREPALATALI – PALATALI – VELARI</a:t>
            </a:r>
          </a:p>
        </p:txBody>
      </p:sp>
      <p:sp>
        <p:nvSpPr>
          <p:cNvPr id="4" name="CasellaDiTesto 3"/>
          <p:cNvSpPr txBox="1"/>
          <p:nvPr/>
        </p:nvSpPr>
        <p:spPr>
          <a:xfrm>
            <a:off x="560363" y="3344424"/>
            <a:ext cx="11071274" cy="1631216"/>
          </a:xfrm>
          <a:prstGeom prst="rect">
            <a:avLst/>
          </a:prstGeom>
          <a:noFill/>
        </p:spPr>
        <p:txBody>
          <a:bodyPr wrap="square" rtlCol="0">
            <a:spAutoFit/>
          </a:bodyPr>
          <a:lstStyle/>
          <a:p>
            <a:r>
              <a:rPr lang="it-IT" sz="2800" dirty="0"/>
              <a:t>2) MODO DI ARTICOLAZIONE </a:t>
            </a:r>
            <a:endParaRPr lang="it-IT" sz="2400" dirty="0"/>
          </a:p>
          <a:p>
            <a:pPr algn="ctr"/>
            <a:r>
              <a:rPr lang="it-IT" sz="2400" dirty="0"/>
              <a:t>OCCLUSIVE  (p, t)</a:t>
            </a:r>
          </a:p>
          <a:p>
            <a:pPr algn="ctr"/>
            <a:r>
              <a:rPr lang="it-IT" sz="2400" dirty="0"/>
              <a:t>COSTRITTIVE (s, ʃ)</a:t>
            </a:r>
          </a:p>
          <a:p>
            <a:pPr algn="ctr"/>
            <a:r>
              <a:rPr lang="it-IT" sz="2400" dirty="0"/>
              <a:t>AFFRICATE (</a:t>
            </a:r>
            <a:r>
              <a:rPr lang="it-IT" sz="2400" dirty="0" err="1"/>
              <a:t>ts</a:t>
            </a:r>
            <a:r>
              <a:rPr lang="it-IT" sz="2400" dirty="0"/>
              <a:t>, </a:t>
            </a:r>
            <a:r>
              <a:rPr lang="it-IT" sz="2400" dirty="0" err="1"/>
              <a:t>tʃ</a:t>
            </a:r>
            <a:r>
              <a:rPr lang="it-IT" sz="2400" dirty="0"/>
              <a:t>)</a:t>
            </a:r>
          </a:p>
        </p:txBody>
      </p:sp>
      <p:sp>
        <p:nvSpPr>
          <p:cNvPr id="5" name="CasellaDiTesto 4"/>
          <p:cNvSpPr txBox="1"/>
          <p:nvPr/>
        </p:nvSpPr>
        <p:spPr>
          <a:xfrm>
            <a:off x="604910" y="5042118"/>
            <a:ext cx="11071274" cy="1815882"/>
          </a:xfrm>
          <a:prstGeom prst="rect">
            <a:avLst/>
          </a:prstGeom>
          <a:noFill/>
        </p:spPr>
        <p:txBody>
          <a:bodyPr wrap="square" rtlCol="0">
            <a:spAutoFit/>
          </a:bodyPr>
          <a:lstStyle/>
          <a:p>
            <a:r>
              <a:rPr lang="it-IT" sz="2800" dirty="0"/>
              <a:t>3) TRATTI ACCESSORI                      </a:t>
            </a:r>
          </a:p>
          <a:p>
            <a:r>
              <a:rPr lang="it-IT" sz="2800" dirty="0"/>
              <a:t>                                                    </a:t>
            </a:r>
            <a:r>
              <a:rPr lang="it-IT" sz="2400" dirty="0"/>
              <a:t>SORDE/SONORE                </a:t>
            </a:r>
          </a:p>
          <a:p>
            <a:r>
              <a:rPr lang="it-IT" sz="2400" dirty="0"/>
              <a:t>                                                               NASALI/ORALI</a:t>
            </a:r>
          </a:p>
          <a:p>
            <a:r>
              <a:rPr lang="it-IT" sz="2800" dirty="0"/>
              <a:t>                                                            </a:t>
            </a:r>
          </a:p>
        </p:txBody>
      </p:sp>
    </p:spTree>
    <p:extLst>
      <p:ext uri="{BB962C8B-B14F-4D97-AF65-F5344CB8AC3E}">
        <p14:creationId xmlns:p14="http://schemas.microsoft.com/office/powerpoint/2010/main" val="6118291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1419916" y="555876"/>
            <a:ext cx="10123155" cy="646331"/>
          </a:xfrm>
          <a:prstGeom prst="rect">
            <a:avLst/>
          </a:prstGeom>
          <a:noFill/>
        </p:spPr>
        <p:txBody>
          <a:bodyPr wrap="square" rtlCol="0">
            <a:spAutoFit/>
          </a:bodyPr>
          <a:lstStyle/>
          <a:p>
            <a:pPr algn="ctr"/>
            <a:r>
              <a:rPr lang="it-IT" sz="3600" b="1" dirty="0"/>
              <a:t>Documenti dopo l’anno 1000: la Postilla amiatina</a:t>
            </a:r>
          </a:p>
        </p:txBody>
      </p:sp>
      <p:sp>
        <p:nvSpPr>
          <p:cNvPr id="3" name="CasellaDiTesto 2">
            <a:extLst>
              <a:ext uri="{FF2B5EF4-FFF2-40B4-BE49-F238E27FC236}">
                <a16:creationId xmlns:a16="http://schemas.microsoft.com/office/drawing/2014/main" id="{C89EC8C8-5880-BD08-B7DB-E0B01E19D5C9}"/>
              </a:ext>
            </a:extLst>
          </p:cNvPr>
          <p:cNvSpPr txBox="1"/>
          <p:nvPr/>
        </p:nvSpPr>
        <p:spPr>
          <a:xfrm>
            <a:off x="294967" y="2251587"/>
            <a:ext cx="11602065" cy="4278094"/>
          </a:xfrm>
          <a:prstGeom prst="rect">
            <a:avLst/>
          </a:prstGeom>
          <a:noFill/>
        </p:spPr>
        <p:txBody>
          <a:bodyPr wrap="square" rtlCol="0">
            <a:spAutoFit/>
          </a:bodyPr>
          <a:lstStyle/>
          <a:p>
            <a:pPr algn="just"/>
            <a:r>
              <a:rPr lang="it-IT" sz="2800" dirty="0"/>
              <a:t>Risale al </a:t>
            </a:r>
            <a:r>
              <a:rPr lang="it-IT" sz="2800" b="1" dirty="0"/>
              <a:t>1087</a:t>
            </a:r>
            <a:r>
              <a:rPr lang="it-IT" sz="2800" dirty="0"/>
              <a:t> la postilla in volgare che un </a:t>
            </a:r>
            <a:r>
              <a:rPr lang="it-IT" sz="2800" b="1" dirty="0"/>
              <a:t>notaio</a:t>
            </a:r>
            <a:r>
              <a:rPr lang="it-IT" sz="2800" dirty="0"/>
              <a:t> dell’area dell’Amiata (Toscana) aggiunge alla fine di un atto da lui scritto in latino. Si tratta di un testo in versi:</a:t>
            </a:r>
          </a:p>
          <a:p>
            <a:pPr algn="just"/>
            <a:endParaRPr lang="it-IT" sz="1000" dirty="0"/>
          </a:p>
          <a:p>
            <a:pPr algn="just"/>
            <a:r>
              <a:rPr lang="it-IT" sz="2800" b="0" i="0" u="none" strike="noStrike" baseline="0" dirty="0"/>
              <a:t>Ista cartula est de Caput </a:t>
            </a:r>
            <a:r>
              <a:rPr lang="it-IT" sz="2800" b="0" i="0" u="none" strike="noStrike" baseline="0" dirty="0" err="1"/>
              <a:t>coctu</a:t>
            </a:r>
            <a:r>
              <a:rPr lang="it-IT" sz="2600" b="0" i="0" u="none" strike="noStrike" baseline="0" dirty="0"/>
              <a:t>. </a:t>
            </a:r>
          </a:p>
          <a:p>
            <a:pPr algn="just"/>
            <a:r>
              <a:rPr lang="sv-SE" sz="2800" b="0" i="0" u="none" strike="noStrike" baseline="0" dirty="0"/>
              <a:t>Ille adiuvet de illu rebottu</a:t>
            </a:r>
            <a:endParaRPr lang="sv-SE" sz="2600" b="0" i="0" u="none" strike="noStrike" baseline="0" dirty="0"/>
          </a:p>
          <a:p>
            <a:pPr algn="just"/>
            <a:r>
              <a:rPr lang="it-IT" sz="2800" b="0" i="0" u="none" strike="noStrike" baseline="0" dirty="0"/>
              <a:t>qui mal </a:t>
            </a:r>
            <a:r>
              <a:rPr lang="it-IT" sz="2800" b="0" i="0" u="none" strike="noStrike" baseline="0" dirty="0" err="1"/>
              <a:t>consiliu</a:t>
            </a:r>
            <a:r>
              <a:rPr lang="it-IT" sz="2800" b="0" i="0" u="none" strike="noStrike" baseline="0" dirty="0"/>
              <a:t> li mise in </a:t>
            </a:r>
            <a:r>
              <a:rPr lang="it-IT" sz="2800" b="0" i="0" u="none" strike="noStrike" baseline="0" dirty="0" err="1"/>
              <a:t>corpu</a:t>
            </a:r>
            <a:r>
              <a:rPr lang="it-IT" sz="1800" b="0" i="0" u="none" strike="noStrike" baseline="0" dirty="0">
                <a:latin typeface="TimesTenLTStd-Roman"/>
              </a:rPr>
              <a:t>.</a:t>
            </a:r>
          </a:p>
          <a:p>
            <a:pPr algn="just"/>
            <a:endParaRPr lang="it-IT" dirty="0">
              <a:latin typeface="TimesTenLTStd-Roman"/>
            </a:endParaRPr>
          </a:p>
          <a:p>
            <a:pPr algn="just"/>
            <a:r>
              <a:rPr lang="it-IT" sz="2600" b="0" i="0" u="none" strike="noStrike" baseline="0" dirty="0"/>
              <a:t>‘Questa carta è di </a:t>
            </a:r>
            <a:r>
              <a:rPr lang="it-IT" sz="2600" b="0" i="0" u="none" strike="noStrike" baseline="0" dirty="0" err="1"/>
              <a:t>Capocotto</a:t>
            </a:r>
            <a:r>
              <a:rPr lang="it-IT" sz="2600" b="0" i="0" u="none" strike="noStrike" baseline="0" dirty="0"/>
              <a:t> (soprannome): lo preservi dall’intenzione di rinunciare all’impegno preso che un cattivo consiglio gli ha messo in corpo’.</a:t>
            </a:r>
          </a:p>
          <a:p>
            <a:pPr algn="just"/>
            <a:endParaRPr lang="it-IT" sz="2400" dirty="0"/>
          </a:p>
          <a:p>
            <a:pPr algn="just"/>
            <a:r>
              <a:rPr lang="it-IT" sz="2800" dirty="0"/>
              <a:t>Il testo oscilla tra forme latine (est, </a:t>
            </a:r>
            <a:r>
              <a:rPr lang="it-IT" sz="2800" dirty="0" err="1"/>
              <a:t>adiuvet</a:t>
            </a:r>
            <a:r>
              <a:rPr lang="it-IT" sz="2800" dirty="0"/>
              <a:t>) e volgari (</a:t>
            </a:r>
            <a:r>
              <a:rPr lang="it-IT" sz="2800" dirty="0" err="1"/>
              <a:t>rebottu</a:t>
            </a:r>
            <a:r>
              <a:rPr lang="it-IT" sz="2800" dirty="0"/>
              <a:t>, </a:t>
            </a:r>
            <a:r>
              <a:rPr lang="it-IT" sz="2800" dirty="0" err="1"/>
              <a:t>consiliu</a:t>
            </a:r>
            <a:r>
              <a:rPr lang="it-IT" sz="2800" dirty="0"/>
              <a:t>)</a:t>
            </a:r>
          </a:p>
        </p:txBody>
      </p:sp>
      <p:sp>
        <p:nvSpPr>
          <p:cNvPr id="4" name="CasellaDiTesto 3">
            <a:extLst>
              <a:ext uri="{FF2B5EF4-FFF2-40B4-BE49-F238E27FC236}">
                <a16:creationId xmlns:a16="http://schemas.microsoft.com/office/drawing/2014/main" id="{809DC1BB-0948-C581-D62C-E5BC11B4B2BD}"/>
              </a:ext>
            </a:extLst>
          </p:cNvPr>
          <p:cNvSpPr txBox="1"/>
          <p:nvPr/>
        </p:nvSpPr>
        <p:spPr>
          <a:xfrm>
            <a:off x="334297" y="1202207"/>
            <a:ext cx="11523406" cy="954107"/>
          </a:xfrm>
          <a:prstGeom prst="rect">
            <a:avLst/>
          </a:prstGeom>
          <a:noFill/>
        </p:spPr>
        <p:txBody>
          <a:bodyPr wrap="square" rtlCol="0">
            <a:spAutoFit/>
          </a:bodyPr>
          <a:lstStyle/>
          <a:p>
            <a:pPr algn="just"/>
            <a:r>
              <a:rPr lang="it-IT" sz="2800" dirty="0"/>
              <a:t>Ancora dopo il 1000 i principali testi in volgare compaiono in </a:t>
            </a:r>
            <a:r>
              <a:rPr lang="it-IT" sz="2800" b="1" dirty="0"/>
              <a:t>atti notarili </a:t>
            </a:r>
            <a:r>
              <a:rPr lang="it-IT" sz="2800" dirty="0"/>
              <a:t>oppure in </a:t>
            </a:r>
            <a:r>
              <a:rPr lang="it-IT" sz="2800" b="1" dirty="0"/>
              <a:t>scritture di mercanti</a:t>
            </a:r>
            <a:r>
              <a:rPr lang="it-IT" sz="2800" dirty="0"/>
              <a:t>. </a:t>
            </a:r>
          </a:p>
        </p:txBody>
      </p:sp>
    </p:spTree>
    <p:extLst>
      <p:ext uri="{BB962C8B-B14F-4D97-AF65-F5344CB8AC3E}">
        <p14:creationId xmlns:p14="http://schemas.microsoft.com/office/powerpoint/2010/main" val="24225774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412954" y="516547"/>
            <a:ext cx="11366090" cy="646331"/>
          </a:xfrm>
          <a:prstGeom prst="rect">
            <a:avLst/>
          </a:prstGeom>
          <a:noFill/>
        </p:spPr>
        <p:txBody>
          <a:bodyPr wrap="square" rtlCol="0">
            <a:spAutoFit/>
          </a:bodyPr>
          <a:lstStyle/>
          <a:p>
            <a:pPr algn="ctr"/>
            <a:r>
              <a:rPr lang="it-IT" sz="3600" b="1" dirty="0"/>
              <a:t>Documenti dopo l’anno 1000: la dichiarazione di </a:t>
            </a:r>
            <a:r>
              <a:rPr lang="it-IT" sz="3600" b="1" dirty="0" err="1"/>
              <a:t>Paxia</a:t>
            </a:r>
            <a:endParaRPr lang="it-IT" sz="3600" b="1" dirty="0"/>
          </a:p>
        </p:txBody>
      </p:sp>
      <p:sp>
        <p:nvSpPr>
          <p:cNvPr id="3" name="CasellaDiTesto 2">
            <a:extLst>
              <a:ext uri="{FF2B5EF4-FFF2-40B4-BE49-F238E27FC236}">
                <a16:creationId xmlns:a16="http://schemas.microsoft.com/office/drawing/2014/main" id="{C89EC8C8-5880-BD08-B7DB-E0B01E19D5C9}"/>
              </a:ext>
            </a:extLst>
          </p:cNvPr>
          <p:cNvSpPr txBox="1"/>
          <p:nvPr/>
        </p:nvSpPr>
        <p:spPr>
          <a:xfrm>
            <a:off x="235973" y="1435509"/>
            <a:ext cx="11720052" cy="3108543"/>
          </a:xfrm>
          <a:prstGeom prst="rect">
            <a:avLst/>
          </a:prstGeom>
          <a:noFill/>
        </p:spPr>
        <p:txBody>
          <a:bodyPr wrap="square" rtlCol="0">
            <a:spAutoFit/>
          </a:bodyPr>
          <a:lstStyle/>
          <a:p>
            <a:pPr algn="just"/>
            <a:r>
              <a:rPr lang="it-IT" sz="2800" dirty="0"/>
              <a:t>Circa un secolo dopo, intorno al </a:t>
            </a:r>
            <a:r>
              <a:rPr lang="it-IT" sz="2800" b="1" dirty="0"/>
              <a:t>1180</a:t>
            </a:r>
            <a:r>
              <a:rPr lang="it-IT" sz="2800" dirty="0"/>
              <a:t>, una </a:t>
            </a:r>
            <a:r>
              <a:rPr lang="it-IT" sz="2800" b="1" dirty="0"/>
              <a:t>vedova ligure</a:t>
            </a:r>
            <a:r>
              <a:rPr lang="it-IT" sz="2800" dirty="0"/>
              <a:t>, di Savona, rende ai consoli della citta una dichiarazione intorno al proprio stato patrimoniale, precisando la consistenza dei beni lasciati dal marito, delle spese da lei incontrate in seguito alla morte di quest’ultimo, dei debiti che deve pagare. Ad es.:</a:t>
            </a:r>
            <a:endParaRPr lang="it-IT" sz="1000" dirty="0"/>
          </a:p>
          <a:p>
            <a:r>
              <a:rPr lang="it-IT" sz="2800" i="1" dirty="0"/>
              <a:t>      ei </a:t>
            </a:r>
            <a:r>
              <a:rPr lang="it-IT" sz="2800" i="1" dirty="0" err="1"/>
              <a:t>Paxia</a:t>
            </a:r>
            <a:r>
              <a:rPr lang="it-IT" sz="2800" i="1" dirty="0"/>
              <a:t> </a:t>
            </a:r>
            <a:r>
              <a:rPr lang="it-IT" sz="2800" i="1" dirty="0" err="1"/>
              <a:t>habeo</a:t>
            </a:r>
            <a:r>
              <a:rPr lang="it-IT" sz="2800" i="1" dirty="0"/>
              <a:t> de viro meo </a:t>
            </a:r>
            <a:r>
              <a:rPr lang="it-IT" sz="2800" i="1" dirty="0" err="1"/>
              <a:t>colcera</a:t>
            </a:r>
            <a:r>
              <a:rPr lang="it-IT" sz="2800" i="1" dirty="0"/>
              <a:t> una et unum </a:t>
            </a:r>
            <a:r>
              <a:rPr lang="it-IT" sz="2800" i="1" dirty="0" err="1"/>
              <a:t>oreger</a:t>
            </a:r>
            <a:r>
              <a:rPr lang="it-IT" sz="2800" i="1" dirty="0"/>
              <a:t> et carpite due</a:t>
            </a:r>
          </a:p>
          <a:p>
            <a:r>
              <a:rPr lang="it-IT" sz="2800" dirty="0"/>
              <a:t>      ‘io </a:t>
            </a:r>
            <a:r>
              <a:rPr lang="it-IT" sz="2800" dirty="0" err="1"/>
              <a:t>Paxia</a:t>
            </a:r>
            <a:r>
              <a:rPr lang="it-IT" sz="2800" dirty="0"/>
              <a:t> ho da mio marito un materasso e un guanciale e due coperte’</a:t>
            </a:r>
          </a:p>
        </p:txBody>
      </p:sp>
      <p:sp>
        <p:nvSpPr>
          <p:cNvPr id="5" name="CasellaDiTesto 4">
            <a:extLst>
              <a:ext uri="{FF2B5EF4-FFF2-40B4-BE49-F238E27FC236}">
                <a16:creationId xmlns:a16="http://schemas.microsoft.com/office/drawing/2014/main" id="{2DF1B3DD-EDDE-0C64-AF3E-8422B2B56772}"/>
              </a:ext>
            </a:extLst>
          </p:cNvPr>
          <p:cNvSpPr txBox="1"/>
          <p:nvPr/>
        </p:nvSpPr>
        <p:spPr>
          <a:xfrm>
            <a:off x="235973" y="4640352"/>
            <a:ext cx="11720052" cy="1815882"/>
          </a:xfrm>
          <a:prstGeom prst="rect">
            <a:avLst/>
          </a:prstGeom>
          <a:noFill/>
        </p:spPr>
        <p:txBody>
          <a:bodyPr wrap="square" rtlCol="0">
            <a:spAutoFit/>
          </a:bodyPr>
          <a:lstStyle/>
          <a:p>
            <a:pPr algn="just"/>
            <a:r>
              <a:rPr lang="it-IT" sz="2800" dirty="0"/>
              <a:t>Interessante anche perché si tratta della prima donna di cui ci sia finora giunta notizia che ricorra a un documento ufficiale scritto in volgare per tutelare i propri interessi, anche se non lo scrive di propria mano ma per mezzo di un notaio. Anche qui si alternano forme latine e forme volgari.</a:t>
            </a:r>
          </a:p>
        </p:txBody>
      </p:sp>
    </p:spTree>
    <p:extLst>
      <p:ext uri="{BB962C8B-B14F-4D97-AF65-F5344CB8AC3E}">
        <p14:creationId xmlns:p14="http://schemas.microsoft.com/office/powerpoint/2010/main" val="22459014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977465" y="516547"/>
            <a:ext cx="10388626" cy="646331"/>
          </a:xfrm>
          <a:prstGeom prst="rect">
            <a:avLst/>
          </a:prstGeom>
          <a:noFill/>
        </p:spPr>
        <p:txBody>
          <a:bodyPr wrap="square" rtlCol="0">
            <a:spAutoFit/>
          </a:bodyPr>
          <a:lstStyle/>
          <a:p>
            <a:pPr algn="ctr"/>
            <a:r>
              <a:rPr lang="it-IT" sz="3600" b="1" dirty="0"/>
              <a:t>Documenti dopo l’anno 1000: il Conto navale pisano</a:t>
            </a:r>
          </a:p>
        </p:txBody>
      </p:sp>
      <p:sp>
        <p:nvSpPr>
          <p:cNvPr id="4" name="CasellaDiTesto 3">
            <a:extLst>
              <a:ext uri="{FF2B5EF4-FFF2-40B4-BE49-F238E27FC236}">
                <a16:creationId xmlns:a16="http://schemas.microsoft.com/office/drawing/2014/main" id="{40B457B3-2D43-3D74-C5E9-8A35AA129634}"/>
              </a:ext>
            </a:extLst>
          </p:cNvPr>
          <p:cNvSpPr txBox="1"/>
          <p:nvPr/>
        </p:nvSpPr>
        <p:spPr>
          <a:xfrm>
            <a:off x="235974" y="1386348"/>
            <a:ext cx="11720051" cy="5139869"/>
          </a:xfrm>
          <a:prstGeom prst="rect">
            <a:avLst/>
          </a:prstGeom>
          <a:noFill/>
        </p:spPr>
        <p:txBody>
          <a:bodyPr wrap="square">
            <a:spAutoFit/>
          </a:bodyPr>
          <a:lstStyle/>
          <a:p>
            <a:pPr algn="just"/>
            <a:r>
              <a:rPr lang="it-IT" sz="2800" b="0" i="0" u="none" strike="noStrike" baseline="0" dirty="0"/>
              <a:t>L’ampliamento dell’uso intenzionale della scrittura volgare è in rapporto con la crescita del numero di laici alfabetizzati in Italia, come i </a:t>
            </a:r>
            <a:r>
              <a:rPr lang="it-IT" sz="2800" b="1" i="0" u="none" strike="noStrike" baseline="0" dirty="0"/>
              <a:t>mercanti</a:t>
            </a:r>
            <a:r>
              <a:rPr lang="it-IT" sz="2800" b="0" i="0" u="none" strike="noStrike" baseline="0" dirty="0"/>
              <a:t>: </a:t>
            </a:r>
            <a:r>
              <a:rPr lang="it-IT" sz="2800" dirty="0"/>
              <a:t>tra </a:t>
            </a:r>
            <a:r>
              <a:rPr lang="it-IT" sz="2800" b="0" i="0" u="none" strike="noStrike" baseline="0" dirty="0"/>
              <a:t>la fine dell’XI </a:t>
            </a:r>
            <a:r>
              <a:rPr lang="it-IT" sz="2800" dirty="0"/>
              <a:t>e </a:t>
            </a:r>
            <a:r>
              <a:rPr lang="it-IT" sz="2800" b="0" i="0" u="none" strike="noStrike" baseline="0" dirty="0"/>
              <a:t>l’inizio del XII si hanno documenti di uso esclusivamente privato in volgare, come il </a:t>
            </a:r>
            <a:r>
              <a:rPr lang="it-IT" sz="2800" b="1" i="1" u="none" strike="noStrike" baseline="0" dirty="0"/>
              <a:t>Conto navale pisano</a:t>
            </a:r>
            <a:r>
              <a:rPr lang="it-IT" sz="2800" dirty="0"/>
              <a:t>.</a:t>
            </a:r>
          </a:p>
          <a:p>
            <a:pPr algn="just"/>
            <a:endParaRPr lang="it-IT" sz="2000" dirty="0"/>
          </a:p>
          <a:p>
            <a:pPr algn="just"/>
            <a:r>
              <a:rPr lang="it-IT" sz="2800" dirty="0"/>
              <a:t>Si tratta di una lista di spese sostenute dall’armatore di una nave. Non è casuale che questo avvenga a </a:t>
            </a:r>
            <a:r>
              <a:rPr lang="it-IT" sz="2800" b="1" dirty="0"/>
              <a:t>Pisa</a:t>
            </a:r>
            <a:r>
              <a:rPr lang="it-IT" sz="2800" dirty="0"/>
              <a:t>, che all’epoca è la più fiorente città toscana.</a:t>
            </a:r>
          </a:p>
          <a:p>
            <a:pPr algn="just"/>
            <a:endParaRPr lang="it-IT" sz="2800" dirty="0"/>
          </a:p>
          <a:p>
            <a:pPr algn="just"/>
            <a:r>
              <a:rPr lang="it-IT" sz="2800" dirty="0"/>
              <a:t>Soltanto all’inizio del Duecento compariranno documenti scritti in volgare anche a </a:t>
            </a:r>
            <a:r>
              <a:rPr lang="it-IT" sz="2800" b="1" dirty="0"/>
              <a:t>Firenze</a:t>
            </a:r>
            <a:r>
              <a:rPr lang="it-IT" sz="2800" dirty="0"/>
              <a:t>, e in particolare un </a:t>
            </a:r>
            <a:r>
              <a:rPr lang="it-IT" sz="2800" i="1" dirty="0"/>
              <a:t>Libro di conti di banchieri </a:t>
            </a:r>
            <a:r>
              <a:rPr lang="it-IT" sz="2800" dirty="0"/>
              <a:t>del 1211, a cui seguiranno libri di conti, diari, lettere, tutte scritte da mercanti. Solo più tardi arriverà la letteratura in volgare.</a:t>
            </a:r>
          </a:p>
        </p:txBody>
      </p:sp>
    </p:spTree>
    <p:extLst>
      <p:ext uri="{BB962C8B-B14F-4D97-AF65-F5344CB8AC3E}">
        <p14:creationId xmlns:p14="http://schemas.microsoft.com/office/powerpoint/2010/main" val="329804049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2"/>
          <p:cNvSpPr txBox="1"/>
          <p:nvPr/>
        </p:nvSpPr>
        <p:spPr>
          <a:xfrm>
            <a:off x="902223" y="421854"/>
            <a:ext cx="11071274" cy="492443"/>
          </a:xfrm>
          <a:prstGeom prst="rect">
            <a:avLst/>
          </a:prstGeom>
          <a:noFill/>
        </p:spPr>
        <p:txBody>
          <a:bodyPr wrap="square"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t-IT" sz="2600" b="1" dirty="0"/>
              <a:t>SCRITTURE ESPOSTE: LA BASILICA DI SAN CLEMENTE (FINE XI sec. d.C.)</a:t>
            </a:r>
          </a:p>
        </p:txBody>
      </p:sp>
      <p:sp>
        <p:nvSpPr>
          <p:cNvPr id="4" name="CasellaDiTesto 3">
            <a:extLst>
              <a:ext uri="{FF2B5EF4-FFF2-40B4-BE49-F238E27FC236}">
                <a16:creationId xmlns:a16="http://schemas.microsoft.com/office/drawing/2014/main" id="{111C0E52-5514-EB0C-42D8-FFE838046679}"/>
              </a:ext>
            </a:extLst>
          </p:cNvPr>
          <p:cNvSpPr txBox="1"/>
          <p:nvPr/>
        </p:nvSpPr>
        <p:spPr>
          <a:xfrm>
            <a:off x="334296" y="1048264"/>
            <a:ext cx="11513575" cy="2246769"/>
          </a:xfrm>
          <a:prstGeom prst="rect">
            <a:avLst/>
          </a:prstGeom>
          <a:noFill/>
        </p:spPr>
        <p:txBody>
          <a:bodyPr wrap="square">
            <a:spAutoFit/>
          </a:bodyPr>
          <a:lstStyle/>
          <a:p>
            <a:pPr algn="just"/>
            <a:r>
              <a:rPr lang="it-IT" sz="2800" b="0" i="0" u="none" strike="noStrike" baseline="0" dirty="0"/>
              <a:t>Una delle più interessanti scritture esposte si trova nella </a:t>
            </a:r>
            <a:r>
              <a:rPr lang="it-IT" sz="2800" b="1" i="0" u="none" strike="noStrike" baseline="0" dirty="0"/>
              <a:t>basilica sotterranea di San Clemente </a:t>
            </a:r>
            <a:r>
              <a:rPr lang="it-IT" sz="2800" b="0" i="0" u="none" strike="noStrike" baseline="0" dirty="0"/>
              <a:t>a Roma, non lontano dal Colosseo. L’iscrizione e parte integrante di un affresco e contribuisce a formare «una sorta di ‘fumetto’, che illustra un miracolo del santo, tra i più atti a colpire la fantasia popolare» (Roncaglia).</a:t>
            </a:r>
            <a:endParaRPr lang="it-IT" sz="2800" dirty="0"/>
          </a:p>
        </p:txBody>
      </p:sp>
      <p:sp>
        <p:nvSpPr>
          <p:cNvPr id="5" name="CasellaDiTesto 4">
            <a:extLst>
              <a:ext uri="{FF2B5EF4-FFF2-40B4-BE49-F238E27FC236}">
                <a16:creationId xmlns:a16="http://schemas.microsoft.com/office/drawing/2014/main" id="{C7859C38-18D4-AB8B-BE90-8E8A95B08639}"/>
              </a:ext>
            </a:extLst>
          </p:cNvPr>
          <p:cNvSpPr txBox="1"/>
          <p:nvPr/>
        </p:nvSpPr>
        <p:spPr>
          <a:xfrm>
            <a:off x="255637" y="3222522"/>
            <a:ext cx="11513575" cy="3539430"/>
          </a:xfrm>
          <a:prstGeom prst="rect">
            <a:avLst/>
          </a:prstGeom>
          <a:noFill/>
        </p:spPr>
        <p:txBody>
          <a:bodyPr wrap="square">
            <a:spAutoFit/>
          </a:bodyPr>
          <a:lstStyle/>
          <a:p>
            <a:pPr algn="just"/>
            <a:r>
              <a:rPr lang="it-IT" sz="2800" dirty="0"/>
              <a:t>Il patrizio Sisinnio ordina ai suoi servitori di trascinare via san Clemente, colpevole di aver convertito al Cristianesimo la moglie del patrizio. Quando i servitori provano a trascinarlo, San Clemente si trasforma in una pesante colonna.</a:t>
            </a:r>
          </a:p>
          <a:p>
            <a:pPr algn="just"/>
            <a:r>
              <a:rPr lang="it-IT" sz="2800" dirty="0"/>
              <a:t>Accanto ai personaggi compaiono le loro battute: L</a:t>
            </a:r>
            <a:r>
              <a:rPr lang="it-IT" sz="2800" b="0" i="0" u="none" strike="noStrike" baseline="0" dirty="0"/>
              <a:t>a </a:t>
            </a:r>
            <a:r>
              <a:rPr lang="it-IT" sz="2800" b="1" i="0" u="none" strike="noStrike" baseline="0" dirty="0"/>
              <a:t>dicotomia latino/volgare </a:t>
            </a:r>
            <a:r>
              <a:rPr lang="it-IT" sz="2800" b="0" i="0" u="none" strike="noStrike" baseline="0" dirty="0"/>
              <a:t>è sfruttata per caratterizzare la distanza tra due mondi culturali e morali: il latino di san Clemente si oppone infatti al volgare (e al turpiloquio) degli antagonisti.</a:t>
            </a:r>
            <a:endParaRPr lang="it-IT" sz="2800" dirty="0"/>
          </a:p>
        </p:txBody>
      </p:sp>
    </p:spTree>
    <p:extLst>
      <p:ext uri="{BB962C8B-B14F-4D97-AF65-F5344CB8AC3E}">
        <p14:creationId xmlns:p14="http://schemas.microsoft.com/office/powerpoint/2010/main" val="30715375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2"/>
          <p:cNvSpPr txBox="1"/>
          <p:nvPr/>
        </p:nvSpPr>
        <p:spPr>
          <a:xfrm>
            <a:off x="912055" y="271137"/>
            <a:ext cx="11071274" cy="492443"/>
          </a:xfrm>
          <a:prstGeom prst="rect">
            <a:avLst/>
          </a:prstGeom>
          <a:noFill/>
        </p:spPr>
        <p:txBody>
          <a:bodyPr wrap="square"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t-IT" sz="2600" b="1" dirty="0"/>
              <a:t>SCRITTURE ESPOSTE: LA BASILICA DI SAN CLEMENTE (FINE XI sec. d.C.)</a:t>
            </a:r>
          </a:p>
        </p:txBody>
      </p:sp>
      <p:pic>
        <p:nvPicPr>
          <p:cNvPr id="3" name="Immagin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2320" y="1450329"/>
            <a:ext cx="11807359" cy="4390862"/>
          </a:xfrm>
          <a:prstGeom prst="rect">
            <a:avLst/>
          </a:prstGeom>
        </p:spPr>
      </p:pic>
    </p:spTree>
    <p:extLst>
      <p:ext uri="{BB962C8B-B14F-4D97-AF65-F5344CB8AC3E}">
        <p14:creationId xmlns:p14="http://schemas.microsoft.com/office/powerpoint/2010/main" val="21419205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2"/>
          <p:cNvSpPr txBox="1"/>
          <p:nvPr/>
        </p:nvSpPr>
        <p:spPr>
          <a:xfrm>
            <a:off x="912055" y="271137"/>
            <a:ext cx="11071274" cy="492443"/>
          </a:xfrm>
          <a:prstGeom prst="rect">
            <a:avLst/>
          </a:prstGeom>
          <a:noFill/>
        </p:spPr>
        <p:txBody>
          <a:bodyPr wrap="square"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t-IT" sz="2600" b="1" dirty="0"/>
              <a:t>SCRITTURE ESPOSTE: LA BASILICA DI SAN CLEMENTE (FINE XI sec. d.C.)</a:t>
            </a:r>
          </a:p>
        </p:txBody>
      </p:sp>
      <p:pic>
        <p:nvPicPr>
          <p:cNvPr id="3" name="Immagin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1175" y="957886"/>
            <a:ext cx="9003323" cy="3348111"/>
          </a:xfrm>
          <a:prstGeom prst="rect">
            <a:avLst/>
          </a:prstGeom>
        </p:spPr>
      </p:pic>
      <p:sp>
        <p:nvSpPr>
          <p:cNvPr id="4" name="CasellaDiTesto 3">
            <a:extLst>
              <a:ext uri="{FF2B5EF4-FFF2-40B4-BE49-F238E27FC236}">
                <a16:creationId xmlns:a16="http://schemas.microsoft.com/office/drawing/2014/main" id="{1384CA8D-64EB-C726-D442-188EDCB4C9BF}"/>
              </a:ext>
            </a:extLst>
          </p:cNvPr>
          <p:cNvSpPr txBox="1"/>
          <p:nvPr/>
        </p:nvSpPr>
        <p:spPr>
          <a:xfrm>
            <a:off x="1147225" y="4773336"/>
            <a:ext cx="10144355" cy="1323439"/>
          </a:xfrm>
          <a:prstGeom prst="rect">
            <a:avLst/>
          </a:prstGeom>
          <a:noFill/>
        </p:spPr>
        <p:txBody>
          <a:bodyPr wrap="square" rtlCol="0">
            <a:spAutoFit/>
          </a:bodyPr>
          <a:lstStyle/>
          <a:p>
            <a:r>
              <a:rPr lang="it-IT" sz="2000" b="1" dirty="0"/>
              <a:t>FALITE DERETO             DURITIAM CORDIS VESTRIS      ALBERTEL, GOSMARI          SISINIUM</a:t>
            </a:r>
          </a:p>
          <a:p>
            <a:r>
              <a:rPr lang="it-IT" sz="2000" b="1" dirty="0"/>
              <a:t>CO LO PALO,                  SAXA TRAERE MERUISTIS                     TRAITE                         FILI DELE </a:t>
            </a:r>
          </a:p>
          <a:p>
            <a:r>
              <a:rPr lang="it-IT" sz="2000" b="1" dirty="0"/>
              <a:t>CARVONCELLE                                                                                                                        PUTE</a:t>
            </a:r>
          </a:p>
          <a:p>
            <a:r>
              <a:rPr lang="it-IT" sz="2000" b="1" dirty="0"/>
              <a:t>                                                                                                                                                  TRAITE</a:t>
            </a:r>
          </a:p>
        </p:txBody>
      </p:sp>
    </p:spTree>
    <p:extLst>
      <p:ext uri="{BB962C8B-B14F-4D97-AF65-F5344CB8AC3E}">
        <p14:creationId xmlns:p14="http://schemas.microsoft.com/office/powerpoint/2010/main" val="22235801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a:extLst>
              <a:ext uri="{FF2B5EF4-FFF2-40B4-BE49-F238E27FC236}">
                <a16:creationId xmlns:a16="http://schemas.microsoft.com/office/drawing/2014/main" id="{575EF966-25BB-32C1-FF53-24DEC544B020}"/>
              </a:ext>
            </a:extLst>
          </p:cNvPr>
          <p:cNvPicPr>
            <a:picLocks noChangeAspect="1"/>
          </p:cNvPicPr>
          <p:nvPr/>
        </p:nvPicPr>
        <p:blipFill>
          <a:blip r:embed="rId2"/>
          <a:stretch>
            <a:fillRect/>
          </a:stretch>
        </p:blipFill>
        <p:spPr>
          <a:xfrm>
            <a:off x="1" y="1457184"/>
            <a:ext cx="12201480" cy="4727942"/>
          </a:xfrm>
          <a:prstGeom prst="rect">
            <a:avLst/>
          </a:prstGeom>
        </p:spPr>
      </p:pic>
      <p:sp>
        <p:nvSpPr>
          <p:cNvPr id="6" name="CasellaDiTesto 5">
            <a:extLst>
              <a:ext uri="{FF2B5EF4-FFF2-40B4-BE49-F238E27FC236}">
                <a16:creationId xmlns:a16="http://schemas.microsoft.com/office/drawing/2014/main" id="{FC75FF7F-2814-CD21-9019-4C83B215A3A4}"/>
              </a:ext>
            </a:extLst>
          </p:cNvPr>
          <p:cNvSpPr txBox="1"/>
          <p:nvPr/>
        </p:nvSpPr>
        <p:spPr>
          <a:xfrm>
            <a:off x="3048865" y="429036"/>
            <a:ext cx="6094268" cy="615553"/>
          </a:xfrm>
          <a:prstGeom prst="rect">
            <a:avLst/>
          </a:prstGeom>
          <a:noFill/>
        </p:spPr>
        <p:txBody>
          <a:bodyPr wrap="square">
            <a:spAutoFit/>
          </a:bodyPr>
          <a:lstStyle/>
          <a:p>
            <a:pPr algn="ctr"/>
            <a:r>
              <a:rPr lang="it-IT" sz="3400" dirty="0"/>
              <a:t>LE CONSONANTI IN ITALIANO</a:t>
            </a:r>
          </a:p>
        </p:txBody>
      </p:sp>
    </p:spTree>
    <p:extLst>
      <p:ext uri="{BB962C8B-B14F-4D97-AF65-F5344CB8AC3E}">
        <p14:creationId xmlns:p14="http://schemas.microsoft.com/office/powerpoint/2010/main" val="3031161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5D9444-A361-3DFE-3F1C-7FD7DD413E0C}"/>
            </a:ext>
          </a:extLst>
        </p:cNvPr>
        <p:cNvGrpSpPr/>
        <p:nvPr/>
      </p:nvGrpSpPr>
      <p:grpSpPr>
        <a:xfrm>
          <a:off x="0" y="0"/>
          <a:ext cx="0" cy="0"/>
          <a:chOff x="0" y="0"/>
          <a:chExt cx="0" cy="0"/>
        </a:xfrm>
      </p:grpSpPr>
      <p:pic>
        <p:nvPicPr>
          <p:cNvPr id="4" name="Immagine 3">
            <a:extLst>
              <a:ext uri="{FF2B5EF4-FFF2-40B4-BE49-F238E27FC236}">
                <a16:creationId xmlns:a16="http://schemas.microsoft.com/office/drawing/2014/main" id="{B4E34576-87CC-08D5-28A5-71F64ADE73C9}"/>
              </a:ext>
            </a:extLst>
          </p:cNvPr>
          <p:cNvPicPr>
            <a:picLocks noChangeAspect="1"/>
          </p:cNvPicPr>
          <p:nvPr/>
        </p:nvPicPr>
        <p:blipFill>
          <a:blip r:embed="rId2"/>
          <a:stretch>
            <a:fillRect/>
          </a:stretch>
        </p:blipFill>
        <p:spPr>
          <a:xfrm>
            <a:off x="1" y="1457184"/>
            <a:ext cx="12201480" cy="4727942"/>
          </a:xfrm>
          <a:prstGeom prst="rect">
            <a:avLst/>
          </a:prstGeom>
        </p:spPr>
      </p:pic>
      <p:sp>
        <p:nvSpPr>
          <p:cNvPr id="6" name="CasellaDiTesto 5">
            <a:extLst>
              <a:ext uri="{FF2B5EF4-FFF2-40B4-BE49-F238E27FC236}">
                <a16:creationId xmlns:a16="http://schemas.microsoft.com/office/drawing/2014/main" id="{6EA40E65-3555-9838-C3A2-AF5EB18C7226}"/>
              </a:ext>
            </a:extLst>
          </p:cNvPr>
          <p:cNvSpPr txBox="1"/>
          <p:nvPr/>
        </p:nvSpPr>
        <p:spPr>
          <a:xfrm>
            <a:off x="3048865" y="429036"/>
            <a:ext cx="6094268" cy="615553"/>
          </a:xfrm>
          <a:prstGeom prst="rect">
            <a:avLst/>
          </a:prstGeom>
          <a:noFill/>
        </p:spPr>
        <p:txBody>
          <a:bodyPr wrap="square">
            <a:spAutoFit/>
          </a:bodyPr>
          <a:lstStyle/>
          <a:p>
            <a:pPr algn="ctr"/>
            <a:r>
              <a:rPr lang="it-IT" sz="3400" dirty="0"/>
              <a:t>LE CONSONANTI IN ITALIANO</a:t>
            </a:r>
          </a:p>
        </p:txBody>
      </p:sp>
      <p:sp>
        <p:nvSpPr>
          <p:cNvPr id="2" name="Ovale 1">
            <a:extLst>
              <a:ext uri="{FF2B5EF4-FFF2-40B4-BE49-F238E27FC236}">
                <a16:creationId xmlns:a16="http://schemas.microsoft.com/office/drawing/2014/main" id="{A5B80098-FE7D-6762-93B1-3F49C6CE4878}"/>
              </a:ext>
            </a:extLst>
          </p:cNvPr>
          <p:cNvSpPr/>
          <p:nvPr/>
        </p:nvSpPr>
        <p:spPr>
          <a:xfrm>
            <a:off x="2015613" y="1337187"/>
            <a:ext cx="10314039" cy="1297857"/>
          </a:xfrm>
          <a:prstGeom prst="ellipse">
            <a:avLst/>
          </a:prstGeom>
          <a:noFill/>
          <a:ln w="127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31481941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0207C7-D4E0-0E71-77CA-2692EC23F6B9}"/>
            </a:ext>
          </a:extLst>
        </p:cNvPr>
        <p:cNvGrpSpPr/>
        <p:nvPr/>
      </p:nvGrpSpPr>
      <p:grpSpPr>
        <a:xfrm>
          <a:off x="0" y="0"/>
          <a:ext cx="0" cy="0"/>
          <a:chOff x="0" y="0"/>
          <a:chExt cx="0" cy="0"/>
        </a:xfrm>
      </p:grpSpPr>
      <p:pic>
        <p:nvPicPr>
          <p:cNvPr id="4" name="Immagine 3">
            <a:extLst>
              <a:ext uri="{FF2B5EF4-FFF2-40B4-BE49-F238E27FC236}">
                <a16:creationId xmlns:a16="http://schemas.microsoft.com/office/drawing/2014/main" id="{7084713C-F087-10CE-CABF-1E6E1E00E93A}"/>
              </a:ext>
            </a:extLst>
          </p:cNvPr>
          <p:cNvPicPr>
            <a:picLocks noChangeAspect="1"/>
          </p:cNvPicPr>
          <p:nvPr/>
        </p:nvPicPr>
        <p:blipFill>
          <a:blip r:embed="rId2"/>
          <a:stretch>
            <a:fillRect/>
          </a:stretch>
        </p:blipFill>
        <p:spPr>
          <a:xfrm>
            <a:off x="1" y="1457184"/>
            <a:ext cx="12201480" cy="4727942"/>
          </a:xfrm>
          <a:prstGeom prst="rect">
            <a:avLst/>
          </a:prstGeom>
        </p:spPr>
      </p:pic>
      <p:sp>
        <p:nvSpPr>
          <p:cNvPr id="6" name="CasellaDiTesto 5">
            <a:extLst>
              <a:ext uri="{FF2B5EF4-FFF2-40B4-BE49-F238E27FC236}">
                <a16:creationId xmlns:a16="http://schemas.microsoft.com/office/drawing/2014/main" id="{A60AD3AD-F9D3-B200-61AB-251FFBA6BCDE}"/>
              </a:ext>
            </a:extLst>
          </p:cNvPr>
          <p:cNvSpPr txBox="1"/>
          <p:nvPr/>
        </p:nvSpPr>
        <p:spPr>
          <a:xfrm>
            <a:off x="3048865" y="429036"/>
            <a:ext cx="6094268" cy="615553"/>
          </a:xfrm>
          <a:prstGeom prst="rect">
            <a:avLst/>
          </a:prstGeom>
          <a:noFill/>
        </p:spPr>
        <p:txBody>
          <a:bodyPr wrap="square">
            <a:spAutoFit/>
          </a:bodyPr>
          <a:lstStyle/>
          <a:p>
            <a:pPr algn="ctr"/>
            <a:r>
              <a:rPr lang="it-IT" sz="3400" dirty="0"/>
              <a:t>LE CONSONANTI IN ITALIANO</a:t>
            </a:r>
          </a:p>
        </p:txBody>
      </p:sp>
      <p:sp>
        <p:nvSpPr>
          <p:cNvPr id="2" name="Ovale 1">
            <a:extLst>
              <a:ext uri="{FF2B5EF4-FFF2-40B4-BE49-F238E27FC236}">
                <a16:creationId xmlns:a16="http://schemas.microsoft.com/office/drawing/2014/main" id="{E8616649-E86C-E7BD-CB0B-1F986CD0BE73}"/>
              </a:ext>
            </a:extLst>
          </p:cNvPr>
          <p:cNvSpPr/>
          <p:nvPr/>
        </p:nvSpPr>
        <p:spPr>
          <a:xfrm>
            <a:off x="0" y="3429000"/>
            <a:ext cx="1288026" cy="2922639"/>
          </a:xfrm>
          <a:prstGeom prst="ellipse">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20230639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DBF3D1-C9A4-DE73-61DE-A2B6D2805363}"/>
            </a:ext>
          </a:extLst>
        </p:cNvPr>
        <p:cNvGrpSpPr/>
        <p:nvPr/>
      </p:nvGrpSpPr>
      <p:grpSpPr>
        <a:xfrm>
          <a:off x="0" y="0"/>
          <a:ext cx="0" cy="0"/>
          <a:chOff x="0" y="0"/>
          <a:chExt cx="0" cy="0"/>
        </a:xfrm>
      </p:grpSpPr>
      <p:pic>
        <p:nvPicPr>
          <p:cNvPr id="4" name="Immagine 3">
            <a:extLst>
              <a:ext uri="{FF2B5EF4-FFF2-40B4-BE49-F238E27FC236}">
                <a16:creationId xmlns:a16="http://schemas.microsoft.com/office/drawing/2014/main" id="{C3E80662-A3F6-2F8A-8434-9809E38F5A3F}"/>
              </a:ext>
            </a:extLst>
          </p:cNvPr>
          <p:cNvPicPr>
            <a:picLocks noChangeAspect="1"/>
          </p:cNvPicPr>
          <p:nvPr/>
        </p:nvPicPr>
        <p:blipFill>
          <a:blip r:embed="rId2"/>
          <a:stretch>
            <a:fillRect/>
          </a:stretch>
        </p:blipFill>
        <p:spPr>
          <a:xfrm>
            <a:off x="1" y="1457184"/>
            <a:ext cx="12201480" cy="4727942"/>
          </a:xfrm>
          <a:prstGeom prst="rect">
            <a:avLst/>
          </a:prstGeom>
        </p:spPr>
      </p:pic>
      <p:sp>
        <p:nvSpPr>
          <p:cNvPr id="6" name="CasellaDiTesto 5">
            <a:extLst>
              <a:ext uri="{FF2B5EF4-FFF2-40B4-BE49-F238E27FC236}">
                <a16:creationId xmlns:a16="http://schemas.microsoft.com/office/drawing/2014/main" id="{39FC2B4E-60D3-B9F9-DBDD-9B6CFC3B3FA0}"/>
              </a:ext>
            </a:extLst>
          </p:cNvPr>
          <p:cNvSpPr txBox="1"/>
          <p:nvPr/>
        </p:nvSpPr>
        <p:spPr>
          <a:xfrm>
            <a:off x="3048865" y="429036"/>
            <a:ext cx="6094268" cy="615553"/>
          </a:xfrm>
          <a:prstGeom prst="rect">
            <a:avLst/>
          </a:prstGeom>
          <a:noFill/>
        </p:spPr>
        <p:txBody>
          <a:bodyPr wrap="square">
            <a:spAutoFit/>
          </a:bodyPr>
          <a:lstStyle/>
          <a:p>
            <a:pPr algn="ctr"/>
            <a:r>
              <a:rPr lang="it-IT" sz="3400" dirty="0"/>
              <a:t>LE CONSONANTI IN ITALIANO</a:t>
            </a:r>
          </a:p>
        </p:txBody>
      </p:sp>
      <p:sp>
        <p:nvSpPr>
          <p:cNvPr id="2" name="Ovale 1">
            <a:extLst>
              <a:ext uri="{FF2B5EF4-FFF2-40B4-BE49-F238E27FC236}">
                <a16:creationId xmlns:a16="http://schemas.microsoft.com/office/drawing/2014/main" id="{3F1A3E38-172B-1736-3F79-C656287E116A}"/>
              </a:ext>
            </a:extLst>
          </p:cNvPr>
          <p:cNvSpPr/>
          <p:nvPr/>
        </p:nvSpPr>
        <p:spPr>
          <a:xfrm>
            <a:off x="1376516" y="3549445"/>
            <a:ext cx="953729" cy="2330245"/>
          </a:xfrm>
          <a:prstGeom prst="ellipse">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 name="Ovale 2">
            <a:extLst>
              <a:ext uri="{FF2B5EF4-FFF2-40B4-BE49-F238E27FC236}">
                <a16:creationId xmlns:a16="http://schemas.microsoft.com/office/drawing/2014/main" id="{A61E1CDB-280C-B730-C559-EECC02A3EB19}"/>
              </a:ext>
            </a:extLst>
          </p:cNvPr>
          <p:cNvSpPr/>
          <p:nvPr/>
        </p:nvSpPr>
        <p:spPr>
          <a:xfrm>
            <a:off x="2330245" y="2526890"/>
            <a:ext cx="9861755" cy="1091381"/>
          </a:xfrm>
          <a:prstGeom prst="ellipse">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33307984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157FE6-956A-EDDF-9CAE-B2938C29FD51}"/>
            </a:ext>
          </a:extLst>
        </p:cNvPr>
        <p:cNvGrpSpPr/>
        <p:nvPr/>
      </p:nvGrpSpPr>
      <p:grpSpPr>
        <a:xfrm>
          <a:off x="0" y="0"/>
          <a:ext cx="0" cy="0"/>
          <a:chOff x="0" y="0"/>
          <a:chExt cx="0" cy="0"/>
        </a:xfrm>
      </p:grpSpPr>
      <p:pic>
        <p:nvPicPr>
          <p:cNvPr id="4" name="Immagine 3">
            <a:extLst>
              <a:ext uri="{FF2B5EF4-FFF2-40B4-BE49-F238E27FC236}">
                <a16:creationId xmlns:a16="http://schemas.microsoft.com/office/drawing/2014/main" id="{A216315A-C15C-A7E3-9016-215D2FCD9CF4}"/>
              </a:ext>
            </a:extLst>
          </p:cNvPr>
          <p:cNvPicPr>
            <a:picLocks noChangeAspect="1"/>
          </p:cNvPicPr>
          <p:nvPr/>
        </p:nvPicPr>
        <p:blipFill>
          <a:blip r:embed="rId2"/>
          <a:stretch>
            <a:fillRect/>
          </a:stretch>
        </p:blipFill>
        <p:spPr>
          <a:xfrm>
            <a:off x="1" y="1457184"/>
            <a:ext cx="12201480" cy="4727942"/>
          </a:xfrm>
          <a:prstGeom prst="rect">
            <a:avLst/>
          </a:prstGeom>
        </p:spPr>
      </p:pic>
      <p:sp>
        <p:nvSpPr>
          <p:cNvPr id="6" name="CasellaDiTesto 5">
            <a:extLst>
              <a:ext uri="{FF2B5EF4-FFF2-40B4-BE49-F238E27FC236}">
                <a16:creationId xmlns:a16="http://schemas.microsoft.com/office/drawing/2014/main" id="{10C8642E-6855-1110-1618-238CC8289526}"/>
              </a:ext>
            </a:extLst>
          </p:cNvPr>
          <p:cNvSpPr txBox="1"/>
          <p:nvPr/>
        </p:nvSpPr>
        <p:spPr>
          <a:xfrm>
            <a:off x="3048865" y="429036"/>
            <a:ext cx="6094268" cy="615553"/>
          </a:xfrm>
          <a:prstGeom prst="rect">
            <a:avLst/>
          </a:prstGeom>
          <a:noFill/>
        </p:spPr>
        <p:txBody>
          <a:bodyPr wrap="square">
            <a:spAutoFit/>
          </a:bodyPr>
          <a:lstStyle/>
          <a:p>
            <a:pPr algn="ctr"/>
            <a:r>
              <a:rPr lang="it-IT" sz="3400" dirty="0"/>
              <a:t>LE CONSONANTI IN ITALIANO</a:t>
            </a:r>
          </a:p>
        </p:txBody>
      </p:sp>
      <p:sp>
        <p:nvSpPr>
          <p:cNvPr id="2" name="Ovale 1">
            <a:extLst>
              <a:ext uri="{FF2B5EF4-FFF2-40B4-BE49-F238E27FC236}">
                <a16:creationId xmlns:a16="http://schemas.microsoft.com/office/drawing/2014/main" id="{7EC8BE04-B8E4-A1BB-0C50-73419A7D6107}"/>
              </a:ext>
            </a:extLst>
          </p:cNvPr>
          <p:cNvSpPr/>
          <p:nvPr/>
        </p:nvSpPr>
        <p:spPr>
          <a:xfrm>
            <a:off x="2546556" y="3706761"/>
            <a:ext cx="502310" cy="412955"/>
          </a:xfrm>
          <a:prstGeom prst="ellipse">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30324886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C57A71-469E-F790-B129-C6C433F29983}"/>
            </a:ext>
          </a:extLst>
        </p:cNvPr>
        <p:cNvGrpSpPr/>
        <p:nvPr/>
      </p:nvGrpSpPr>
      <p:grpSpPr>
        <a:xfrm>
          <a:off x="0" y="0"/>
          <a:ext cx="0" cy="0"/>
          <a:chOff x="0" y="0"/>
          <a:chExt cx="0" cy="0"/>
        </a:xfrm>
      </p:grpSpPr>
      <p:pic>
        <p:nvPicPr>
          <p:cNvPr id="4" name="Immagine 3">
            <a:extLst>
              <a:ext uri="{FF2B5EF4-FFF2-40B4-BE49-F238E27FC236}">
                <a16:creationId xmlns:a16="http://schemas.microsoft.com/office/drawing/2014/main" id="{82BC2EDF-A3B2-D124-D39D-4DF4F5311838}"/>
              </a:ext>
            </a:extLst>
          </p:cNvPr>
          <p:cNvPicPr>
            <a:picLocks noChangeAspect="1"/>
          </p:cNvPicPr>
          <p:nvPr/>
        </p:nvPicPr>
        <p:blipFill>
          <a:blip r:embed="rId2"/>
          <a:stretch>
            <a:fillRect/>
          </a:stretch>
        </p:blipFill>
        <p:spPr>
          <a:xfrm>
            <a:off x="1" y="1457184"/>
            <a:ext cx="12201480" cy="4727942"/>
          </a:xfrm>
          <a:prstGeom prst="rect">
            <a:avLst/>
          </a:prstGeom>
        </p:spPr>
      </p:pic>
      <p:sp>
        <p:nvSpPr>
          <p:cNvPr id="6" name="CasellaDiTesto 5">
            <a:extLst>
              <a:ext uri="{FF2B5EF4-FFF2-40B4-BE49-F238E27FC236}">
                <a16:creationId xmlns:a16="http://schemas.microsoft.com/office/drawing/2014/main" id="{7E041367-2686-FC60-A0E4-A46160F9EB00}"/>
              </a:ext>
            </a:extLst>
          </p:cNvPr>
          <p:cNvSpPr txBox="1"/>
          <p:nvPr/>
        </p:nvSpPr>
        <p:spPr>
          <a:xfrm>
            <a:off x="3048865" y="429036"/>
            <a:ext cx="6094268" cy="615553"/>
          </a:xfrm>
          <a:prstGeom prst="rect">
            <a:avLst/>
          </a:prstGeom>
          <a:noFill/>
        </p:spPr>
        <p:txBody>
          <a:bodyPr wrap="square">
            <a:spAutoFit/>
          </a:bodyPr>
          <a:lstStyle/>
          <a:p>
            <a:pPr algn="ctr"/>
            <a:r>
              <a:rPr lang="it-IT" sz="3400" dirty="0"/>
              <a:t>LE CONSONANTI IN ITALIANO</a:t>
            </a:r>
          </a:p>
        </p:txBody>
      </p:sp>
      <p:sp>
        <p:nvSpPr>
          <p:cNvPr id="2" name="Ovale 1">
            <a:extLst>
              <a:ext uri="{FF2B5EF4-FFF2-40B4-BE49-F238E27FC236}">
                <a16:creationId xmlns:a16="http://schemas.microsoft.com/office/drawing/2014/main" id="{1B5733FF-7640-85B5-CA58-6D4B0694184E}"/>
              </a:ext>
            </a:extLst>
          </p:cNvPr>
          <p:cNvSpPr/>
          <p:nvPr/>
        </p:nvSpPr>
        <p:spPr>
          <a:xfrm>
            <a:off x="3234814" y="3706761"/>
            <a:ext cx="502310" cy="412955"/>
          </a:xfrm>
          <a:prstGeom prst="ellipse">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2079511557"/>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53F0AB53E6B8474792A5D2F6E1AF5785" ma:contentTypeVersion="8" ma:contentTypeDescription="Creare un nuovo documento." ma:contentTypeScope="" ma:versionID="509c79504297fbdae453552ea472d785">
  <xsd:schema xmlns:xsd="http://www.w3.org/2001/XMLSchema" xmlns:xs="http://www.w3.org/2001/XMLSchema" xmlns:p="http://schemas.microsoft.com/office/2006/metadata/properties" xmlns:ns2="5dd4c065-6648-43c9-875b-980274226d33" xmlns:ns3="863e0e5f-3d9b-451e-b156-d3f330847df2" targetNamespace="http://schemas.microsoft.com/office/2006/metadata/properties" ma:root="true" ma:fieldsID="2b7c1b56c42645f6efc35ea2c2befd36" ns2:_="" ns3:_="">
    <xsd:import namespace="5dd4c065-6648-43c9-875b-980274226d33"/>
    <xsd:import namespace="863e0e5f-3d9b-451e-b156-d3f330847df2"/>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LengthInSeconds" minOccurs="0"/>
                <xsd:element ref="ns3:MediaServiceAutoTags" minOccurs="0"/>
                <xsd:element ref="ns3:_Flow_Signoff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dd4c065-6648-43c9-875b-980274226d33" elementFormDefault="qualified">
    <xsd:import namespace="http://schemas.microsoft.com/office/2006/documentManagement/types"/>
    <xsd:import namespace="http://schemas.microsoft.com/office/infopath/2007/PartnerControls"/>
    <xsd:element name="SharedWithUsers" ma:index="8" nillable="true" ma:displayName="Condivis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Condiviso con dettagli"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863e0e5f-3d9b-451e-b156-d3f330847df2"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MediaServiceAutoTags" ma:index="14" nillable="true" ma:displayName="Tags" ma:internalName="MediaServiceAutoTags" ma:readOnly="true">
      <xsd:simpleType>
        <xsd:restriction base="dms:Text"/>
      </xsd:simpleType>
    </xsd:element>
    <xsd:element name="_Flow_SignoffStatus" ma:index="15" nillable="true" ma:displayName="Stato consenso" ma:internalName="Stato_x0020_consenso">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i contenuto"/>
        <xsd:element ref="dc:title" minOccurs="0" maxOccurs="1" ma:index="4" ma:displayName="Tito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_Flow_SignoffStatus xmlns="863e0e5f-3d9b-451e-b156-d3f330847df2"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64A84EA-169E-48F7-A776-DDCD5C8A47A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dd4c065-6648-43c9-875b-980274226d33"/>
    <ds:schemaRef ds:uri="863e0e5f-3d9b-451e-b156-d3f330847df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DD485A18-EAD2-4FC8-B67A-D448E2DD58DC}">
  <ds:schemaRefs>
    <ds:schemaRef ds:uri="http://schemas.microsoft.com/office/2006/metadata/properties"/>
    <ds:schemaRef ds:uri="http://schemas.microsoft.com/office/infopath/2007/PartnerControls"/>
    <ds:schemaRef ds:uri="863e0e5f-3d9b-451e-b156-d3f330847df2"/>
  </ds:schemaRefs>
</ds:datastoreItem>
</file>

<file path=customXml/itemProps3.xml><?xml version="1.0" encoding="utf-8"?>
<ds:datastoreItem xmlns:ds="http://schemas.openxmlformats.org/officeDocument/2006/customXml" ds:itemID="{E5175DFD-6436-43BA-90E3-E87F7DBE93E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225</TotalTime>
  <Words>896</Words>
  <Application>Microsoft Office PowerPoint</Application>
  <PresentationFormat>Widescreen</PresentationFormat>
  <Paragraphs>85</Paragraphs>
  <Slides>35</Slides>
  <Notes>0</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35</vt:i4>
      </vt:variant>
    </vt:vector>
  </HeadingPairs>
  <TitlesOfParts>
    <vt:vector size="40" baseType="lpstr">
      <vt:lpstr>Arial</vt:lpstr>
      <vt:lpstr>Calibri</vt:lpstr>
      <vt:lpstr>Calibri Light</vt:lpstr>
      <vt:lpstr>TimesTenLTStd-Roman</vt:lpstr>
      <vt:lpstr>Tema di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Picchiorri</dc:creator>
  <cp:lastModifiedBy>Emiliano Picchiorri</cp:lastModifiedBy>
  <cp:revision>42</cp:revision>
  <dcterms:created xsi:type="dcterms:W3CDTF">2017-03-09T18:13:56Z</dcterms:created>
  <dcterms:modified xsi:type="dcterms:W3CDTF">2025-03-03T12:39:34Z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0x01010053F0AB53E6B8474792A5D2F6E1AF5785</vt:lpwstr>
  </property>
</Properties>
</file>