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77" r:id="rId5"/>
    <p:sldId id="258" r:id="rId6"/>
    <p:sldId id="270" r:id="rId7"/>
    <p:sldId id="259" r:id="rId8"/>
    <p:sldId id="260" r:id="rId9"/>
    <p:sldId id="262" r:id="rId10"/>
    <p:sldId id="261" r:id="rId11"/>
    <p:sldId id="263" r:id="rId12"/>
    <p:sldId id="267" r:id="rId13"/>
    <p:sldId id="274" r:id="rId14"/>
    <p:sldId id="273" r:id="rId15"/>
    <p:sldId id="271" r:id="rId16"/>
    <p:sldId id="272" r:id="rId17"/>
    <p:sldId id="276" r:id="rId18"/>
    <p:sldId id="275" r:id="rId1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60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898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6965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74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88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30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105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34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093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353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9094-8D7C-460E-A5FE-3D6969FA53F7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1261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09094-8D7C-460E-A5FE-3D6969FA53F7}" type="datetimeFigureOut">
              <a:rPr lang="it-IT" smtClean="0"/>
              <a:t>05/03/2025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224C0-14EB-4D3F-B920-A696B1FB3EF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494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575EF966-25BB-32C1-FF53-24DEC544B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457184"/>
            <a:ext cx="12201480" cy="4727942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FC75FF7F-2814-CD21-9019-4C83B215A3A4}"/>
              </a:ext>
            </a:extLst>
          </p:cNvPr>
          <p:cNvSpPr txBox="1"/>
          <p:nvPr/>
        </p:nvSpPr>
        <p:spPr>
          <a:xfrm>
            <a:off x="3048865" y="429036"/>
            <a:ext cx="6094268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3400" dirty="0"/>
              <a:t>LE CONSONANTI IN ITALIANO</a:t>
            </a:r>
          </a:p>
        </p:txBody>
      </p:sp>
    </p:spTree>
    <p:extLst>
      <p:ext uri="{BB962C8B-B14F-4D97-AF65-F5344CB8AC3E}">
        <p14:creationId xmlns:p14="http://schemas.microsoft.com/office/powerpoint/2010/main" val="2625677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34906" y="597487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Le prime testimonianze letterarie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69823" y="1365543"/>
            <a:ext cx="116693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Lo slancio di rinnovamento della Chiesa produce nell’Italia centrale un filone molto ricco di </a:t>
            </a:r>
            <a:r>
              <a:rPr lang="it-IT" sz="2800" b="1" dirty="0"/>
              <a:t>poesia religiosa</a:t>
            </a:r>
            <a:r>
              <a:rPr lang="it-IT" sz="2800" dirty="0"/>
              <a:t>, dominata soprattutto dalla forma della </a:t>
            </a:r>
            <a:r>
              <a:rPr lang="it-IT" sz="2800" i="1" dirty="0"/>
              <a:t>laude</a:t>
            </a:r>
            <a:r>
              <a:rPr lang="it-IT" sz="2800" dirty="0"/>
              <a:t> e da autori come </a:t>
            </a:r>
            <a:r>
              <a:rPr lang="it-IT" sz="2800" b="1" dirty="0"/>
              <a:t>San Francesco </a:t>
            </a:r>
            <a:r>
              <a:rPr lang="it-IT" sz="2800" dirty="0"/>
              <a:t>e </a:t>
            </a:r>
            <a:r>
              <a:rPr lang="it-IT" sz="2800" b="1" dirty="0"/>
              <a:t>Jacopone da Todi</a:t>
            </a:r>
            <a:r>
              <a:rPr lang="it-IT" sz="2800" dirty="0"/>
              <a:t>, che adottano il volgare di area </a:t>
            </a:r>
            <a:r>
              <a:rPr lang="it-IT" sz="2800" b="1" dirty="0"/>
              <a:t>umbra</a:t>
            </a:r>
            <a:r>
              <a:rPr lang="it-IT" sz="2800" dirty="0"/>
              <a:t>. Nel </a:t>
            </a:r>
            <a:r>
              <a:rPr lang="it-IT" sz="2800" i="1" dirty="0"/>
              <a:t>Cantico delle Creature </a:t>
            </a:r>
            <a:r>
              <a:rPr lang="it-IT" sz="2800" dirty="0"/>
              <a:t>troviamo </a:t>
            </a:r>
            <a:r>
              <a:rPr lang="it-IT" sz="2800" i="1" dirty="0"/>
              <a:t>-u </a:t>
            </a:r>
            <a:r>
              <a:rPr lang="it-IT" sz="2800" dirty="0"/>
              <a:t>finale </a:t>
            </a:r>
            <a:r>
              <a:rPr lang="it-IT" sz="2800" i="1" dirty="0"/>
              <a:t>(</a:t>
            </a:r>
            <a:r>
              <a:rPr lang="it-IT" sz="2800" i="1" dirty="0" err="1"/>
              <a:t>Laudatu</a:t>
            </a:r>
            <a:r>
              <a:rPr lang="it-IT" sz="2800" i="1" dirty="0"/>
              <a:t>,</a:t>
            </a:r>
            <a:r>
              <a:rPr lang="it-IT" sz="2800" dirty="0"/>
              <a:t> </a:t>
            </a:r>
            <a:r>
              <a:rPr lang="it-IT" sz="2800" i="1" dirty="0" err="1"/>
              <a:t>Altissimu</a:t>
            </a:r>
            <a:r>
              <a:rPr lang="it-IT" sz="2800" i="1" dirty="0"/>
              <a:t>)</a:t>
            </a:r>
            <a:r>
              <a:rPr lang="it-IT" sz="2800" dirty="0"/>
              <a:t>, assenza di dittongo (</a:t>
            </a:r>
            <a:r>
              <a:rPr lang="it-IT" sz="2800" i="1" dirty="0"/>
              <a:t>homo</a:t>
            </a:r>
            <a:r>
              <a:rPr lang="it-IT" sz="2800" dirty="0"/>
              <a:t>), </a:t>
            </a:r>
            <a:r>
              <a:rPr lang="it-IT" sz="2800" i="1" dirty="0"/>
              <a:t>ecc.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F11027C-7E53-166E-C527-8BFD390C02DD}"/>
              </a:ext>
            </a:extLst>
          </p:cNvPr>
          <p:cNvSpPr txBox="1"/>
          <p:nvPr/>
        </p:nvSpPr>
        <p:spPr>
          <a:xfrm>
            <a:off x="219320" y="3667992"/>
            <a:ext cx="1143449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Nel </a:t>
            </a:r>
            <a:r>
              <a:rPr lang="it-IT" sz="2800" b="1" dirty="0"/>
              <a:t>nord Italia </a:t>
            </a:r>
            <a:r>
              <a:rPr lang="it-IT" sz="2800" dirty="0"/>
              <a:t>si sviluppa una poesia didattico-moraleggiante, rappresentata  a Milano da </a:t>
            </a:r>
            <a:r>
              <a:rPr lang="it-IT" sz="2800" b="1" dirty="0"/>
              <a:t>Bonvesin de la Riva</a:t>
            </a:r>
            <a:r>
              <a:rPr lang="it-IT" sz="2800" dirty="0"/>
              <a:t>, in Veneto da </a:t>
            </a:r>
            <a:r>
              <a:rPr lang="it-IT" sz="2800" b="1" dirty="0"/>
              <a:t>Giacomino da Verona</a:t>
            </a:r>
            <a:r>
              <a:rPr lang="it-IT" sz="2800" dirty="0"/>
              <a:t>.</a:t>
            </a:r>
            <a:endParaRPr lang="it-IT" sz="2800" b="1" dirty="0"/>
          </a:p>
          <a:p>
            <a:pPr algn="just"/>
            <a:r>
              <a:rPr lang="it-IT" sz="2800" dirty="0"/>
              <a:t>Si tratta di un </a:t>
            </a:r>
            <a:r>
              <a:rPr lang="it-IT" sz="2800" b="1" dirty="0"/>
              <a:t>volgare locale</a:t>
            </a:r>
            <a:r>
              <a:rPr lang="it-IT" sz="2800" dirty="0"/>
              <a:t>, spesso nobilitato da elementi </a:t>
            </a:r>
            <a:r>
              <a:rPr lang="it-IT" sz="2800" b="1" dirty="0"/>
              <a:t>latini, francesi e provenzali, </a:t>
            </a:r>
            <a:r>
              <a:rPr lang="it-IT" sz="2800" dirty="0"/>
              <a:t>dal momento che la letteratura volgare è fortemente debitrice dall’esperienza della poesia provenzale. Ad es. in Bonvesin si trovano la sonorizzazione </a:t>
            </a:r>
            <a:r>
              <a:rPr lang="it-IT" sz="2800" i="1" dirty="0"/>
              <a:t>(</a:t>
            </a:r>
            <a:r>
              <a:rPr lang="it-IT" sz="2800" i="1" dirty="0" err="1"/>
              <a:t>cadena</a:t>
            </a:r>
            <a:r>
              <a:rPr lang="it-IT" sz="2800" i="1" dirty="0"/>
              <a:t> </a:t>
            </a:r>
            <a:r>
              <a:rPr lang="it-IT" sz="2800" dirty="0"/>
              <a:t>‘catena’</a:t>
            </a:r>
            <a:r>
              <a:rPr lang="it-IT" sz="2800" i="1" dirty="0"/>
              <a:t>)</a:t>
            </a:r>
            <a:r>
              <a:rPr lang="it-IT" sz="2800" dirty="0"/>
              <a:t>, le consonanti scempie </a:t>
            </a:r>
            <a:r>
              <a:rPr lang="it-IT" sz="2800" i="1" dirty="0"/>
              <a:t>(</a:t>
            </a:r>
            <a:r>
              <a:rPr lang="it-IT" sz="2800" i="1" dirty="0" err="1"/>
              <a:t>gata</a:t>
            </a:r>
            <a:r>
              <a:rPr lang="it-IT" sz="2800" i="1" dirty="0"/>
              <a:t> </a:t>
            </a:r>
            <a:r>
              <a:rPr lang="it-IT" sz="2800" dirty="0"/>
              <a:t>‘gatta’</a:t>
            </a:r>
            <a:r>
              <a:rPr lang="it-IT" sz="2800" i="1" dirty="0"/>
              <a:t>)</a:t>
            </a:r>
            <a:r>
              <a:rPr lang="it-IT" sz="2800" dirty="0"/>
              <a:t>, la palatalizzazione del nesso CL (CLAMARE &gt; </a:t>
            </a:r>
            <a:r>
              <a:rPr lang="it-IT" sz="2800" i="1" dirty="0" err="1"/>
              <a:t>ciamar</a:t>
            </a:r>
            <a:r>
              <a:rPr lang="it-IT" sz="2800" dirty="0"/>
              <a:t>).</a:t>
            </a:r>
            <a:endParaRPr lang="it-IT" sz="2800" i="1" dirty="0"/>
          </a:p>
        </p:txBody>
      </p:sp>
    </p:spTree>
    <p:extLst>
      <p:ext uri="{BB962C8B-B14F-4D97-AF65-F5344CB8AC3E}">
        <p14:creationId xmlns:p14="http://schemas.microsoft.com/office/powerpoint/2010/main" val="3222746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34906" y="597487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Le prime testimonianze letterarie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69823" y="1365544"/>
            <a:ext cx="11434493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Ispirata alla poesia provenzale è la prima scuola poetica che emerge in modo compatto e strutturato nella nostra letteratura duecentesca, la </a:t>
            </a:r>
            <a:r>
              <a:rPr lang="it-IT" sz="2900" b="1" dirty="0"/>
              <a:t>scuola siciliana</a:t>
            </a:r>
            <a:r>
              <a:rPr lang="it-IT" sz="2900" dirty="0"/>
              <a:t>.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69821" y="2943029"/>
            <a:ext cx="11434493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900" dirty="0"/>
              <a:t>L’esperienza si sviluppa alla corte di </a:t>
            </a:r>
            <a:r>
              <a:rPr lang="it-IT" sz="2900" b="1" dirty="0"/>
              <a:t>Federico II di Svevia </a:t>
            </a:r>
            <a:r>
              <a:rPr lang="it-IT" sz="2900" dirty="0"/>
              <a:t>ed è importante sul </a:t>
            </a:r>
            <a:r>
              <a:rPr lang="it-IT" sz="2900" b="1" dirty="0"/>
              <a:t>piano linguistico </a:t>
            </a:r>
            <a:r>
              <a:rPr lang="it-IT" sz="2900" dirty="0"/>
              <a:t>perché influenzerà tutta la </a:t>
            </a:r>
            <a:r>
              <a:rPr lang="it-IT" sz="2900" b="1" dirty="0"/>
              <a:t>tradizione successiva </a:t>
            </a:r>
            <a:r>
              <a:rPr lang="it-IT" sz="2900" dirty="0"/>
              <a:t>(soprattutto grazie alla mediazione di Dante e Petrarca).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474784" y="4374190"/>
            <a:ext cx="11242431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Tx/>
              <a:buChar char="-"/>
            </a:pPr>
            <a:r>
              <a:rPr lang="it-IT" sz="2900" dirty="0"/>
              <a:t>Imitazione della poesia provenzale nelle tematiche</a:t>
            </a:r>
          </a:p>
          <a:p>
            <a:pPr marL="457200" indent="-457200" algn="just">
              <a:buFontTx/>
              <a:buChar char="-"/>
            </a:pPr>
            <a:r>
              <a:rPr lang="it-IT" sz="2900" dirty="0"/>
              <a:t>Uso del </a:t>
            </a:r>
            <a:r>
              <a:rPr lang="it-IT" sz="2900" b="1" dirty="0"/>
              <a:t>volgare siciliano «illustre»</a:t>
            </a:r>
            <a:r>
              <a:rPr lang="it-IT" sz="2900" dirty="0"/>
              <a:t>, cioè privato dei tratti più marcatamente locali e arricchito di </a:t>
            </a:r>
            <a:r>
              <a:rPr lang="it-IT" sz="2900" b="1" dirty="0"/>
              <a:t>latinismi</a:t>
            </a:r>
            <a:r>
              <a:rPr lang="it-IT" sz="2900" dirty="0"/>
              <a:t> e </a:t>
            </a:r>
            <a:r>
              <a:rPr lang="it-IT" sz="2900" b="1" dirty="0"/>
              <a:t>provenzalismi</a:t>
            </a:r>
            <a:r>
              <a:rPr lang="it-IT" sz="2900" dirty="0"/>
              <a:t>: alcuni dei poeti sono siciliani (Giacomo da Lentini, Stefano Protonotaro), altri no (Giacomino Pugliese, Rinaldo d’Aquino, Abate di Tivoli)</a:t>
            </a:r>
          </a:p>
        </p:txBody>
      </p:sp>
    </p:spTree>
    <p:extLst>
      <p:ext uri="{BB962C8B-B14F-4D97-AF65-F5344CB8AC3E}">
        <p14:creationId xmlns:p14="http://schemas.microsoft.com/office/powerpoint/2010/main" val="2044364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34906" y="597487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La scuola siciliana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510775" y="1499150"/>
            <a:ext cx="112424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La base è il </a:t>
            </a:r>
            <a:r>
              <a:rPr lang="it-IT" sz="3200" b="1" dirty="0"/>
              <a:t>siciliano</a:t>
            </a:r>
            <a:r>
              <a:rPr lang="it-IT" sz="3200" dirty="0"/>
              <a:t>, ma con molti prestiti dal </a:t>
            </a:r>
            <a:r>
              <a:rPr lang="it-IT" sz="3200" b="1" dirty="0"/>
              <a:t>provenzale</a:t>
            </a:r>
            <a:r>
              <a:rPr lang="it-IT" sz="3200" dirty="0"/>
              <a:t>, come le forme in -</a:t>
            </a:r>
            <a:r>
              <a:rPr lang="it-IT" sz="3200" b="1" i="1" dirty="0"/>
              <a:t>agio</a:t>
            </a:r>
            <a:r>
              <a:rPr lang="it-IT" sz="3200" dirty="0"/>
              <a:t> (</a:t>
            </a:r>
            <a:r>
              <a:rPr lang="it-IT" sz="3200" i="1" dirty="0" err="1"/>
              <a:t>coragio</a:t>
            </a:r>
            <a:r>
              <a:rPr lang="it-IT" sz="3200" dirty="0"/>
              <a:t> ‘cuore’, </a:t>
            </a:r>
            <a:r>
              <a:rPr lang="it-IT" sz="3200" i="1" dirty="0"/>
              <a:t>viaggio</a:t>
            </a:r>
            <a:r>
              <a:rPr lang="it-IT" sz="3200" dirty="0"/>
              <a:t>) e -</a:t>
            </a:r>
            <a:r>
              <a:rPr lang="it-IT" sz="3200" b="1" i="1" dirty="0" err="1"/>
              <a:t>anza</a:t>
            </a:r>
            <a:r>
              <a:rPr lang="it-IT" sz="3200" dirty="0"/>
              <a:t> (</a:t>
            </a:r>
            <a:r>
              <a:rPr lang="it-IT" sz="3200" i="1" dirty="0"/>
              <a:t>amanza</a:t>
            </a:r>
            <a:r>
              <a:rPr lang="it-IT" sz="3200" dirty="0"/>
              <a:t>, </a:t>
            </a:r>
            <a:r>
              <a:rPr lang="it-IT" sz="3200" i="1" dirty="0"/>
              <a:t>allegranza</a:t>
            </a:r>
            <a:r>
              <a:rPr lang="it-IT" sz="3200" dirty="0"/>
              <a:t>, </a:t>
            </a:r>
            <a:r>
              <a:rPr lang="it-IT" sz="3200" i="1" dirty="0"/>
              <a:t>speranza</a:t>
            </a:r>
            <a:r>
              <a:rPr lang="it-IT" sz="3200" dirty="0"/>
              <a:t>).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510774" y="3189230"/>
            <a:ext cx="1124243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Non conosciamo la veste linguistica originaria di questa poesia perché ci è arrivata attraverso i </a:t>
            </a:r>
            <a:r>
              <a:rPr lang="it-IT" sz="3200" b="1" dirty="0"/>
              <a:t>copisti toscani.</a:t>
            </a:r>
          </a:p>
          <a:p>
            <a:pPr algn="just"/>
            <a:r>
              <a:rPr lang="it-IT" sz="3200" dirty="0"/>
              <a:t>A lungo, a partire da Dante, si è pensato che i siciliani usassero una lingua sovraregionale. Solo nell’Ottocento Giovanni Galvani ha valorizzato una testimonianza cinquecentesca di G.M. Barbieri, che aveva trascritto alcuni componimenti nella veste originale, ad esempio </a:t>
            </a:r>
            <a:r>
              <a:rPr lang="it-IT" sz="3200" i="1" dirty="0" err="1"/>
              <a:t>Pir</a:t>
            </a:r>
            <a:r>
              <a:rPr lang="it-IT" sz="3200" i="1" dirty="0"/>
              <a:t> </a:t>
            </a:r>
            <a:r>
              <a:rPr lang="it-IT" sz="3200" i="1" dirty="0" err="1"/>
              <a:t>meu</a:t>
            </a:r>
            <a:r>
              <a:rPr lang="it-IT" sz="3200" i="1" dirty="0"/>
              <a:t> cori </a:t>
            </a:r>
            <a:r>
              <a:rPr lang="it-IT" sz="3200" i="1" dirty="0" err="1"/>
              <a:t>alligrari</a:t>
            </a:r>
            <a:r>
              <a:rPr lang="it-IT" sz="3200" i="1" dirty="0"/>
              <a:t> </a:t>
            </a:r>
            <a:r>
              <a:rPr lang="it-IT" sz="3200" dirty="0"/>
              <a:t>di Stefano Protonotaro. </a:t>
            </a:r>
          </a:p>
        </p:txBody>
      </p:sp>
    </p:spTree>
    <p:extLst>
      <p:ext uri="{BB962C8B-B14F-4D97-AF65-F5344CB8AC3E}">
        <p14:creationId xmlns:p14="http://schemas.microsoft.com/office/powerpoint/2010/main" val="424277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41939" y="394538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La rima siciliana e i copisti toscani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474784" y="3209842"/>
            <a:ext cx="114387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 err="1"/>
              <a:t>aviri</a:t>
            </a:r>
            <a:r>
              <a:rPr lang="it-IT" sz="3200" dirty="0"/>
              <a:t> : </a:t>
            </a:r>
            <a:r>
              <a:rPr lang="it-IT" sz="3200" dirty="0" err="1"/>
              <a:t>moriri</a:t>
            </a:r>
            <a:r>
              <a:rPr lang="it-IT" sz="3200" dirty="0"/>
              <a:t> &gt; avere : morire          diri : </a:t>
            </a:r>
            <a:r>
              <a:rPr lang="it-IT" sz="3200" dirty="0" err="1"/>
              <a:t>taciri</a:t>
            </a:r>
            <a:r>
              <a:rPr lang="it-IT" sz="3200" dirty="0"/>
              <a:t> &gt; dire : tacere</a:t>
            </a:r>
          </a:p>
          <a:p>
            <a:pPr algn="just"/>
            <a:r>
              <a:rPr lang="it-IT" sz="3200" dirty="0" err="1"/>
              <a:t>usu</a:t>
            </a:r>
            <a:r>
              <a:rPr lang="it-IT" sz="3200" dirty="0"/>
              <a:t> : </a:t>
            </a:r>
            <a:r>
              <a:rPr lang="it-IT" sz="3200" dirty="0" err="1"/>
              <a:t>amorusu</a:t>
            </a:r>
            <a:r>
              <a:rPr lang="it-IT" sz="3200" dirty="0"/>
              <a:t> &gt; uso : amoroso      conduci : cruci &gt; conduce : croce           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365302" y="4582075"/>
            <a:ext cx="1143877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Prodottasi per l’intervento dei copisti toscani, dai siculo-toscani in poi diviene un tratto stilistico che arriverà fino all’Ottocento, insieme a gallicismi (</a:t>
            </a:r>
            <a:r>
              <a:rPr lang="it-IT" sz="3200" i="1" dirty="0"/>
              <a:t>riviera, rempaira</a:t>
            </a:r>
            <a:r>
              <a:rPr lang="it-IT" sz="3200" dirty="0"/>
              <a:t>), provenzalismi (-</a:t>
            </a:r>
            <a:r>
              <a:rPr lang="it-IT" sz="3200" i="1" dirty="0" err="1"/>
              <a:t>anza</a:t>
            </a:r>
            <a:r>
              <a:rPr lang="it-IT" sz="3200" dirty="0"/>
              <a:t>) e altri sicilianismi fonomorfologici.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063" y="1040869"/>
            <a:ext cx="7289074" cy="212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14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41939" y="394538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La poesia siciliana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28123" y="1142050"/>
            <a:ext cx="5767877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600" dirty="0"/>
              <a:t>Stefano Protonotaro in veste originale:</a:t>
            </a:r>
          </a:p>
          <a:p>
            <a:endParaRPr lang="it-IT" sz="2600" dirty="0"/>
          </a:p>
          <a:p>
            <a:r>
              <a:rPr lang="it-IT" sz="2600" dirty="0"/>
              <a:t>Pir </a:t>
            </a:r>
            <a:r>
              <a:rPr lang="it-IT" sz="2600" dirty="0" err="1"/>
              <a:t>meu</a:t>
            </a:r>
            <a:r>
              <a:rPr lang="it-IT" sz="2600" dirty="0"/>
              <a:t> cori </a:t>
            </a:r>
            <a:r>
              <a:rPr lang="it-IT" sz="2600" dirty="0" err="1"/>
              <a:t>allegrari</a:t>
            </a:r>
            <a:r>
              <a:rPr lang="it-IT" sz="2600" dirty="0"/>
              <a:t>, </a:t>
            </a:r>
          </a:p>
          <a:p>
            <a:r>
              <a:rPr lang="it-IT" sz="2600" dirty="0" err="1"/>
              <a:t>ki</a:t>
            </a:r>
            <a:r>
              <a:rPr lang="it-IT" sz="2600" dirty="0"/>
              <a:t> </a:t>
            </a:r>
            <a:r>
              <a:rPr lang="it-IT" sz="2600" dirty="0" err="1"/>
              <a:t>multu</a:t>
            </a:r>
            <a:r>
              <a:rPr lang="it-IT" sz="2600" dirty="0"/>
              <a:t> </a:t>
            </a:r>
            <a:r>
              <a:rPr lang="it-IT" sz="2600" dirty="0" err="1"/>
              <a:t>longiamenti</a:t>
            </a:r>
            <a:endParaRPr lang="it-IT" sz="2600" dirty="0"/>
          </a:p>
          <a:p>
            <a:r>
              <a:rPr lang="it-IT" sz="2600" dirty="0"/>
              <a:t>senza </a:t>
            </a:r>
            <a:r>
              <a:rPr lang="it-IT" sz="2600" dirty="0" err="1"/>
              <a:t>alligranza</a:t>
            </a:r>
            <a:r>
              <a:rPr lang="it-IT" sz="2600" dirty="0"/>
              <a:t> e </a:t>
            </a:r>
            <a:r>
              <a:rPr lang="it-IT" sz="2600" dirty="0" err="1"/>
              <a:t>ioi</a:t>
            </a:r>
            <a:r>
              <a:rPr lang="it-IT" sz="2600" dirty="0"/>
              <a:t> d’</a:t>
            </a:r>
            <a:r>
              <a:rPr lang="it-IT" sz="2600" dirty="0" err="1"/>
              <a:t>amuri</a:t>
            </a:r>
            <a:r>
              <a:rPr lang="it-IT" sz="2600" dirty="0"/>
              <a:t> è statu,</a:t>
            </a:r>
          </a:p>
          <a:p>
            <a:r>
              <a:rPr lang="it-IT" sz="2600" dirty="0"/>
              <a:t>mi </a:t>
            </a:r>
            <a:r>
              <a:rPr lang="it-IT" sz="2600" dirty="0" err="1"/>
              <a:t>riturno</a:t>
            </a:r>
            <a:r>
              <a:rPr lang="it-IT" sz="2600" dirty="0"/>
              <a:t> in cantari,</a:t>
            </a:r>
          </a:p>
          <a:p>
            <a:r>
              <a:rPr lang="it-IT" sz="2600" dirty="0"/>
              <a:t>ca </a:t>
            </a:r>
            <a:r>
              <a:rPr lang="it-IT" sz="2600" dirty="0" err="1"/>
              <a:t>forsi</a:t>
            </a:r>
            <a:r>
              <a:rPr lang="it-IT" sz="2600" dirty="0"/>
              <a:t> </a:t>
            </a:r>
            <a:r>
              <a:rPr lang="it-IT" sz="2600" dirty="0" err="1"/>
              <a:t>levimenti</a:t>
            </a:r>
            <a:r>
              <a:rPr lang="it-IT" sz="2600" dirty="0"/>
              <a:t> </a:t>
            </a:r>
          </a:p>
          <a:p>
            <a:r>
              <a:rPr lang="it-IT" sz="2600" dirty="0"/>
              <a:t>da </a:t>
            </a:r>
            <a:r>
              <a:rPr lang="it-IT" sz="2600" dirty="0" err="1"/>
              <a:t>dimuranza</a:t>
            </a:r>
            <a:r>
              <a:rPr lang="it-IT" sz="2600" dirty="0"/>
              <a:t> </a:t>
            </a:r>
            <a:r>
              <a:rPr lang="it-IT" sz="2600" dirty="0" err="1"/>
              <a:t>turniria</a:t>
            </a:r>
            <a:r>
              <a:rPr lang="it-IT" sz="2600" dirty="0"/>
              <a:t> in </a:t>
            </a:r>
            <a:r>
              <a:rPr lang="it-IT" sz="2600" dirty="0" err="1"/>
              <a:t>usatu</a:t>
            </a:r>
            <a:endParaRPr lang="it-IT" sz="2600" dirty="0"/>
          </a:p>
          <a:p>
            <a:r>
              <a:rPr lang="it-IT" sz="2600" dirty="0"/>
              <a:t>di </a:t>
            </a:r>
            <a:r>
              <a:rPr lang="it-IT" sz="2600" dirty="0" err="1"/>
              <a:t>lu</a:t>
            </a:r>
            <a:r>
              <a:rPr lang="it-IT" sz="2600" dirty="0"/>
              <a:t> </a:t>
            </a:r>
            <a:r>
              <a:rPr lang="it-IT" sz="2600" dirty="0" err="1"/>
              <a:t>troppu</a:t>
            </a:r>
            <a:r>
              <a:rPr lang="it-IT" sz="2600" dirty="0"/>
              <a:t> </a:t>
            </a:r>
            <a:r>
              <a:rPr lang="it-IT" sz="2600" dirty="0" err="1"/>
              <a:t>taciri</a:t>
            </a:r>
            <a:r>
              <a:rPr lang="it-IT" sz="2600" dirty="0"/>
              <a:t>;</a:t>
            </a:r>
          </a:p>
          <a:p>
            <a:r>
              <a:rPr lang="it-IT" sz="2600" dirty="0"/>
              <a:t>e </a:t>
            </a:r>
            <a:r>
              <a:rPr lang="it-IT" sz="2600" dirty="0" err="1"/>
              <a:t>quandu</a:t>
            </a:r>
            <a:r>
              <a:rPr lang="it-IT" sz="2600" dirty="0"/>
              <a:t> l’</a:t>
            </a:r>
            <a:r>
              <a:rPr lang="it-IT" sz="2600" dirty="0" err="1"/>
              <a:t>omu</a:t>
            </a:r>
            <a:r>
              <a:rPr lang="it-IT" sz="2600" dirty="0"/>
              <a:t> a </a:t>
            </a:r>
            <a:r>
              <a:rPr lang="it-IT" sz="2600" dirty="0" err="1"/>
              <a:t>rasuni</a:t>
            </a:r>
            <a:r>
              <a:rPr lang="it-IT" sz="2600" dirty="0"/>
              <a:t> di diri,</a:t>
            </a:r>
          </a:p>
          <a:p>
            <a:r>
              <a:rPr lang="it-IT" sz="2600" dirty="0"/>
              <a:t>ben di’ cantari e </a:t>
            </a:r>
            <a:r>
              <a:rPr lang="it-IT" sz="2600" dirty="0" err="1"/>
              <a:t>mustrari</a:t>
            </a:r>
            <a:r>
              <a:rPr lang="it-IT" sz="2600" dirty="0"/>
              <a:t> </a:t>
            </a:r>
            <a:r>
              <a:rPr lang="it-IT" sz="2600" dirty="0" err="1"/>
              <a:t>alligranza</a:t>
            </a:r>
            <a:r>
              <a:rPr lang="it-IT" sz="2600" dirty="0"/>
              <a:t>,</a:t>
            </a:r>
          </a:p>
          <a:p>
            <a:r>
              <a:rPr lang="it-IT" sz="2600" dirty="0"/>
              <a:t>ca senza </a:t>
            </a:r>
            <a:r>
              <a:rPr lang="it-IT" sz="2600" dirty="0" err="1"/>
              <a:t>dimustranza</a:t>
            </a:r>
            <a:endParaRPr lang="it-IT" sz="2600" dirty="0"/>
          </a:p>
          <a:p>
            <a:r>
              <a:rPr lang="it-IT" sz="2600" dirty="0" err="1"/>
              <a:t>ioi</a:t>
            </a:r>
            <a:r>
              <a:rPr lang="it-IT" sz="2600" dirty="0"/>
              <a:t> </a:t>
            </a:r>
            <a:r>
              <a:rPr lang="it-IT" sz="2600" dirty="0" err="1"/>
              <a:t>siria</a:t>
            </a:r>
            <a:r>
              <a:rPr lang="it-IT" sz="2600" dirty="0"/>
              <a:t> </a:t>
            </a:r>
            <a:r>
              <a:rPr lang="it-IT" sz="2600" dirty="0" err="1"/>
              <a:t>sempri</a:t>
            </a:r>
            <a:r>
              <a:rPr lang="it-IT" sz="2600" dirty="0"/>
              <a:t> di </a:t>
            </a:r>
            <a:r>
              <a:rPr lang="it-IT" sz="2600" dirty="0" err="1"/>
              <a:t>pocu</a:t>
            </a:r>
            <a:r>
              <a:rPr lang="it-IT" sz="2600" dirty="0"/>
              <a:t> </a:t>
            </a:r>
            <a:r>
              <a:rPr lang="it-IT" sz="2600" dirty="0" err="1"/>
              <a:t>valuri</a:t>
            </a:r>
            <a:endParaRPr lang="it-IT" sz="26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838D8C9-158F-AB9A-E314-DD1D1BD0D126}"/>
              </a:ext>
            </a:extLst>
          </p:cNvPr>
          <p:cNvSpPr txBox="1"/>
          <p:nvPr/>
        </p:nvSpPr>
        <p:spPr>
          <a:xfrm>
            <a:off x="6096000" y="1142050"/>
            <a:ext cx="5895109" cy="46087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600" dirty="0"/>
              <a:t>Jacopo da Lentini in veste toscanizzata:</a:t>
            </a:r>
          </a:p>
          <a:p>
            <a:r>
              <a:rPr lang="it-IT" sz="2600" dirty="0"/>
              <a:t> </a:t>
            </a:r>
            <a:endParaRPr lang="it-IT" sz="2600" b="0" i="0" dirty="0">
              <a:effectLst/>
            </a:endParaRPr>
          </a:p>
          <a:p>
            <a:r>
              <a:rPr lang="it-IT" sz="2600" i="0" dirty="0">
                <a:effectLst/>
              </a:rPr>
              <a:t>Al </a:t>
            </a:r>
            <a:r>
              <a:rPr lang="it-IT" sz="2600" i="0" dirty="0" err="1">
                <a:effectLst/>
                <a:highlight>
                  <a:srgbClr val="00FF00"/>
                </a:highlight>
              </a:rPr>
              <a:t>cor</a:t>
            </a:r>
            <a:r>
              <a:rPr lang="it-IT" sz="2600" i="0" dirty="0">
                <a:effectLst/>
              </a:rPr>
              <a:t> m’arde una doglia,</a:t>
            </a:r>
            <a:br>
              <a:rPr lang="it-IT" sz="2600" dirty="0"/>
            </a:br>
            <a:r>
              <a:rPr lang="it-IT" sz="2600" i="0" dirty="0">
                <a:effectLst/>
              </a:rPr>
              <a:t>com’</a:t>
            </a:r>
            <a:r>
              <a:rPr lang="it-IT" sz="2600" i="0" dirty="0" err="1">
                <a:effectLst/>
                <a:highlight>
                  <a:srgbClr val="00FF00"/>
                </a:highlight>
              </a:rPr>
              <a:t>om</a:t>
            </a:r>
            <a:r>
              <a:rPr lang="it-IT" sz="2600" i="0" dirty="0">
                <a:effectLst/>
              </a:rPr>
              <a:t> che </a:t>
            </a:r>
            <a:r>
              <a:rPr lang="it-IT" sz="2600" i="0" dirty="0" err="1">
                <a:effectLst/>
                <a:highlight>
                  <a:srgbClr val="00FF00"/>
                </a:highlight>
              </a:rPr>
              <a:t>ten</a:t>
            </a:r>
            <a:r>
              <a:rPr lang="it-IT" sz="2600" i="0" dirty="0">
                <a:effectLst/>
              </a:rPr>
              <a:t> l</a:t>
            </a:r>
            <a:r>
              <a:rPr lang="it-IT" sz="2600" i="0" dirty="0">
                <a:effectLst/>
                <a:highlight>
                  <a:srgbClr val="FFFF00"/>
                </a:highlight>
              </a:rPr>
              <a:t>o</a:t>
            </a:r>
            <a:r>
              <a:rPr lang="it-IT" sz="2600" i="0" dirty="0">
                <a:effectLst/>
              </a:rPr>
              <a:t> </a:t>
            </a:r>
            <a:r>
              <a:rPr lang="it-IT" sz="2600" i="0" dirty="0">
                <a:effectLst/>
                <a:highlight>
                  <a:srgbClr val="00FF00"/>
                </a:highlight>
              </a:rPr>
              <a:t>foc</a:t>
            </a:r>
            <a:r>
              <a:rPr lang="it-IT" sz="2600" i="0" dirty="0">
                <a:effectLst/>
                <a:highlight>
                  <a:srgbClr val="FFFF00"/>
                </a:highlight>
              </a:rPr>
              <a:t>o</a:t>
            </a:r>
            <a:br>
              <a:rPr lang="it-IT" sz="2600" dirty="0"/>
            </a:br>
            <a:r>
              <a:rPr lang="it-IT" sz="2600" i="0" dirty="0">
                <a:effectLst/>
              </a:rPr>
              <a:t>a l</a:t>
            </a:r>
            <a:r>
              <a:rPr lang="it-IT" sz="2600" i="0" dirty="0">
                <a:effectLst/>
                <a:highlight>
                  <a:srgbClr val="FFFF00"/>
                </a:highlight>
              </a:rPr>
              <a:t>o</a:t>
            </a:r>
            <a:r>
              <a:rPr lang="it-IT" sz="2600" i="0" dirty="0">
                <a:effectLst/>
              </a:rPr>
              <a:t> suo seno ascos</a:t>
            </a:r>
            <a:r>
              <a:rPr lang="it-IT" sz="2600" i="0" dirty="0">
                <a:effectLst/>
                <a:highlight>
                  <a:srgbClr val="FFFF00"/>
                </a:highlight>
              </a:rPr>
              <a:t>o</a:t>
            </a:r>
            <a:r>
              <a:rPr lang="it-IT" sz="2600" i="0" dirty="0">
                <a:effectLst/>
              </a:rPr>
              <a:t>,</a:t>
            </a:r>
            <a:br>
              <a:rPr lang="it-IT" sz="2600" dirty="0"/>
            </a:br>
            <a:r>
              <a:rPr lang="it-IT" sz="2600" i="0" dirty="0">
                <a:effectLst/>
              </a:rPr>
              <a:t>e quand</a:t>
            </a:r>
            <a:r>
              <a:rPr lang="it-IT" sz="2600" i="0" dirty="0">
                <a:effectLst/>
                <a:highlight>
                  <a:srgbClr val="FFFF00"/>
                </a:highlight>
              </a:rPr>
              <a:t>o</a:t>
            </a:r>
            <a:r>
              <a:rPr lang="it-IT" sz="2600" i="0" dirty="0">
                <a:effectLst/>
              </a:rPr>
              <a:t> più l</a:t>
            </a:r>
            <a:r>
              <a:rPr lang="it-IT" sz="2600" i="0" dirty="0">
                <a:effectLst/>
                <a:highlight>
                  <a:srgbClr val="FFFF00"/>
                </a:highlight>
              </a:rPr>
              <a:t>o</a:t>
            </a:r>
            <a:r>
              <a:rPr lang="it-IT" sz="2600" i="0" dirty="0">
                <a:effectLst/>
              </a:rPr>
              <a:t> ’</a:t>
            </a:r>
            <a:r>
              <a:rPr lang="it-IT" sz="2600" i="0" dirty="0" err="1">
                <a:effectLst/>
              </a:rPr>
              <a:t>nvoglia</a:t>
            </a:r>
            <a:br>
              <a:rPr lang="it-IT" sz="2600" dirty="0"/>
            </a:br>
            <a:r>
              <a:rPr lang="it-IT" sz="2600" i="0" dirty="0">
                <a:effectLst/>
              </a:rPr>
              <a:t>allora arde più </a:t>
            </a:r>
            <a:r>
              <a:rPr lang="it-IT" sz="2600" i="0" dirty="0">
                <a:effectLst/>
                <a:highlight>
                  <a:srgbClr val="00FF00"/>
                </a:highlight>
              </a:rPr>
              <a:t>loco</a:t>
            </a:r>
            <a:br>
              <a:rPr lang="it-IT" sz="2600" dirty="0"/>
            </a:br>
            <a:r>
              <a:rPr lang="it-IT" sz="2600" b="0" i="0" dirty="0">
                <a:effectLst/>
              </a:rPr>
              <a:t>e non </a:t>
            </a:r>
            <a:r>
              <a:rPr lang="it-IT" sz="2600" b="0" i="0" dirty="0" err="1">
                <a:effectLst/>
                <a:highlight>
                  <a:srgbClr val="FFFF00"/>
                </a:highlight>
              </a:rPr>
              <a:t>pò</a:t>
            </a:r>
            <a:r>
              <a:rPr lang="it-IT" sz="2600" b="0" i="0" dirty="0">
                <a:effectLst/>
                <a:highlight>
                  <a:srgbClr val="FFFF00"/>
                </a:highlight>
              </a:rPr>
              <a:t> </a:t>
            </a:r>
            <a:r>
              <a:rPr lang="it-IT" sz="2600" b="0" i="0" dirty="0">
                <a:effectLst/>
              </a:rPr>
              <a:t>stare inclus</a:t>
            </a:r>
            <a:r>
              <a:rPr lang="it-IT" sz="2600" b="0" i="0" dirty="0">
                <a:effectLst/>
                <a:highlight>
                  <a:srgbClr val="FFFF00"/>
                </a:highlight>
              </a:rPr>
              <a:t>o</a:t>
            </a:r>
            <a:r>
              <a:rPr lang="it-IT" sz="2600" b="0" i="0" dirty="0">
                <a:effectLst/>
              </a:rPr>
              <a:t>:</a:t>
            </a:r>
            <a:br>
              <a:rPr lang="it-IT" sz="2600" dirty="0"/>
            </a:br>
            <a:r>
              <a:rPr lang="it-IT" sz="2600" b="0" i="0" dirty="0" err="1">
                <a:effectLst/>
              </a:rPr>
              <a:t>similemente</a:t>
            </a:r>
            <a:r>
              <a:rPr lang="it-IT" sz="2600" b="0" i="0" dirty="0">
                <a:effectLst/>
              </a:rPr>
              <a:t> </a:t>
            </a:r>
            <a:r>
              <a:rPr lang="it-IT" sz="2600" b="0" i="0" dirty="0" err="1">
                <a:effectLst/>
                <a:highlight>
                  <a:srgbClr val="00FF00"/>
                </a:highlight>
              </a:rPr>
              <a:t>e</a:t>
            </a:r>
            <a:r>
              <a:rPr lang="it-IT" sz="2600" b="0" i="0" dirty="0" err="1">
                <a:effectLst/>
                <a:highlight>
                  <a:srgbClr val="FFFF00"/>
                </a:highlight>
              </a:rPr>
              <a:t>o</a:t>
            </a:r>
            <a:r>
              <a:rPr lang="it-IT" sz="2600" b="0" i="0" dirty="0">
                <a:effectLst/>
              </a:rPr>
              <a:t> ard</a:t>
            </a:r>
            <a:r>
              <a:rPr lang="it-IT" sz="2600" b="0" i="0" dirty="0">
                <a:effectLst/>
                <a:highlight>
                  <a:srgbClr val="FFFF00"/>
                </a:highlight>
              </a:rPr>
              <a:t>o</a:t>
            </a:r>
            <a:br>
              <a:rPr lang="it-IT" sz="2600" dirty="0"/>
            </a:br>
            <a:r>
              <a:rPr lang="it-IT" sz="2600" b="0" i="0" dirty="0">
                <a:effectLst/>
              </a:rPr>
              <a:t>quand</a:t>
            </a:r>
            <a:r>
              <a:rPr lang="it-IT" sz="2600" b="0" i="0" dirty="0">
                <a:effectLst/>
                <a:highlight>
                  <a:srgbClr val="FFFF00"/>
                </a:highlight>
              </a:rPr>
              <a:t>o</a:t>
            </a:r>
            <a:r>
              <a:rPr lang="it-IT" sz="2600" b="0" i="0" dirty="0">
                <a:effectLst/>
              </a:rPr>
              <a:t> </a:t>
            </a:r>
            <a:r>
              <a:rPr lang="it-IT" sz="2600" b="0" i="0" dirty="0" err="1">
                <a:effectLst/>
              </a:rPr>
              <a:t>pass’e</a:t>
            </a:r>
            <a:r>
              <a:rPr lang="it-IT" sz="2600" b="0" i="0" dirty="0">
                <a:effectLst/>
              </a:rPr>
              <a:t> non guard</a:t>
            </a:r>
            <a:r>
              <a:rPr lang="it-IT" sz="2600" b="0" i="0" dirty="0">
                <a:effectLst/>
                <a:highlight>
                  <a:srgbClr val="FFFF00"/>
                </a:highlight>
              </a:rPr>
              <a:t>o</a:t>
            </a:r>
            <a:br>
              <a:rPr lang="it-IT" sz="2600" dirty="0"/>
            </a:br>
            <a:r>
              <a:rPr lang="it-IT" sz="2600" b="0" i="0" dirty="0">
                <a:effectLst/>
              </a:rPr>
              <a:t>a </a:t>
            </a:r>
            <a:r>
              <a:rPr lang="it-IT" sz="2600" b="0" i="0" dirty="0">
                <a:effectLst/>
                <a:highlight>
                  <a:srgbClr val="FFFF00"/>
                </a:highlight>
              </a:rPr>
              <a:t>voi</a:t>
            </a:r>
            <a:r>
              <a:rPr lang="it-IT" sz="2600" b="0" i="0" dirty="0">
                <a:effectLst/>
              </a:rPr>
              <a:t>, </a:t>
            </a:r>
            <a:r>
              <a:rPr lang="it-IT" sz="2600" b="0" i="0" dirty="0" err="1">
                <a:effectLst/>
              </a:rPr>
              <a:t>vis’amor</a:t>
            </a:r>
            <a:r>
              <a:rPr lang="it-IT" sz="2600" b="0" i="0" dirty="0" err="1">
                <a:effectLst/>
                <a:highlight>
                  <a:srgbClr val="FFFF00"/>
                </a:highlight>
              </a:rPr>
              <a:t>o</a:t>
            </a:r>
            <a:r>
              <a:rPr lang="it-IT" sz="2600" b="0" i="0" dirty="0" err="1">
                <a:effectLst/>
              </a:rPr>
              <a:t>s</a:t>
            </a:r>
            <a:r>
              <a:rPr lang="it-IT" sz="2600" b="0" i="0" dirty="0" err="1">
                <a:effectLst/>
                <a:highlight>
                  <a:srgbClr val="FFFF00"/>
                </a:highlight>
              </a:rPr>
              <a:t>o</a:t>
            </a:r>
            <a:r>
              <a:rPr lang="it-IT" sz="2600" b="0" i="0" dirty="0">
                <a:effectLst/>
              </a:rPr>
              <a:t>.</a:t>
            </a:r>
            <a:endParaRPr lang="it-IT" sz="2600" dirty="0"/>
          </a:p>
        </p:txBody>
      </p:sp>
    </p:spTree>
    <p:extLst>
      <p:ext uri="{BB962C8B-B14F-4D97-AF65-F5344CB8AC3E}">
        <p14:creationId xmlns:p14="http://schemas.microsoft.com/office/powerpoint/2010/main" val="424881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41939" y="394538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Sicilianismi nella toscana del Duecento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224214" y="1366897"/>
            <a:ext cx="1143877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La poesia siculo-toscana e quella stilnovista (cui partecipa anche il primo Dante) adottano il toscano ma conservano, per scelta stilistica, una serie di </a:t>
            </a:r>
            <a:r>
              <a:rPr lang="it-IT" sz="3200" b="1" dirty="0"/>
              <a:t>sicilianismi fonomorfologici</a:t>
            </a:r>
            <a:r>
              <a:rPr lang="it-IT" sz="3200" dirty="0"/>
              <a:t>:</a:t>
            </a:r>
          </a:p>
          <a:p>
            <a:pPr algn="just"/>
            <a:endParaRPr lang="it-IT" sz="3200" dirty="0"/>
          </a:p>
          <a:p>
            <a:pPr algn="just"/>
            <a:r>
              <a:rPr lang="it-IT" sz="3200" i="1" dirty="0"/>
              <a:t>- </a:t>
            </a:r>
            <a:r>
              <a:rPr lang="it-IT" sz="3200" dirty="0"/>
              <a:t>forme senza dittongo (</a:t>
            </a:r>
            <a:r>
              <a:rPr lang="it-IT" sz="3200" i="1" dirty="0"/>
              <a:t>core</a:t>
            </a:r>
            <a:r>
              <a:rPr lang="it-IT" sz="3200" dirty="0"/>
              <a:t>, </a:t>
            </a:r>
            <a:r>
              <a:rPr lang="it-IT" sz="3200" i="1" dirty="0"/>
              <a:t>loco, foco</a:t>
            </a:r>
            <a:r>
              <a:rPr lang="it-IT" sz="3200" dirty="0"/>
              <a:t>, </a:t>
            </a:r>
            <a:r>
              <a:rPr lang="it-IT" sz="3200" i="1" dirty="0"/>
              <a:t>fero</a:t>
            </a:r>
            <a:r>
              <a:rPr lang="it-IT" sz="3200" dirty="0"/>
              <a:t>)</a:t>
            </a:r>
          </a:p>
          <a:p>
            <a:pPr algn="just"/>
            <a:r>
              <a:rPr lang="it-IT" sz="3200" i="1" dirty="0"/>
              <a:t>- </a:t>
            </a:r>
            <a:r>
              <a:rPr lang="it-IT" sz="3200" dirty="0"/>
              <a:t>forme con </a:t>
            </a:r>
            <a:r>
              <a:rPr lang="it-IT" sz="3200" i="1" dirty="0" err="1"/>
              <a:t>au</a:t>
            </a:r>
            <a:r>
              <a:rPr lang="it-IT" sz="3200" i="1" dirty="0"/>
              <a:t> (laudare, auro)</a:t>
            </a:r>
          </a:p>
          <a:p>
            <a:pPr algn="just"/>
            <a:r>
              <a:rPr lang="it-IT" sz="3200" i="1" dirty="0"/>
              <a:t>- </a:t>
            </a:r>
            <a:r>
              <a:rPr lang="it-IT" sz="3200" dirty="0"/>
              <a:t>condizionale in -</a:t>
            </a:r>
            <a:r>
              <a:rPr lang="it-IT" sz="3200" i="1" dirty="0" err="1"/>
              <a:t>ìa</a:t>
            </a:r>
            <a:r>
              <a:rPr lang="it-IT" sz="3200" i="1" dirty="0"/>
              <a:t> (</a:t>
            </a:r>
            <a:r>
              <a:rPr lang="it-IT" sz="3200" i="1" dirty="0" err="1"/>
              <a:t>avria</a:t>
            </a:r>
            <a:r>
              <a:rPr lang="it-IT" sz="3200" i="1" dirty="0"/>
              <a:t>, </a:t>
            </a:r>
            <a:r>
              <a:rPr lang="it-IT" sz="3200" i="1" dirty="0" err="1"/>
              <a:t>saria</a:t>
            </a:r>
            <a:r>
              <a:rPr lang="it-IT" sz="3200" i="1" dirty="0"/>
              <a:t>, </a:t>
            </a:r>
            <a:r>
              <a:rPr lang="it-IT" sz="3200" i="1" dirty="0" err="1"/>
              <a:t>vorria</a:t>
            </a:r>
            <a:r>
              <a:rPr lang="it-IT" sz="3200" i="1" dirty="0"/>
              <a:t>)</a:t>
            </a:r>
          </a:p>
          <a:p>
            <a:pPr algn="just"/>
            <a:r>
              <a:rPr lang="it-IT" sz="3200" i="1" dirty="0"/>
              <a:t>- </a:t>
            </a:r>
            <a:r>
              <a:rPr lang="it-IT" sz="3200" dirty="0"/>
              <a:t>participi passati </a:t>
            </a:r>
            <a:r>
              <a:rPr lang="it-IT" sz="3200" i="1" dirty="0"/>
              <a:t>miso e </a:t>
            </a:r>
            <a:r>
              <a:rPr lang="it-IT" sz="3200" i="1" dirty="0" err="1"/>
              <a:t>feruto</a:t>
            </a:r>
            <a:r>
              <a:rPr lang="it-IT" sz="3200" i="1" dirty="0"/>
              <a:t>  </a:t>
            </a:r>
          </a:p>
          <a:p>
            <a:pPr algn="just"/>
            <a:r>
              <a:rPr lang="it-IT" sz="3200" i="1" dirty="0"/>
              <a:t>- </a:t>
            </a:r>
            <a:r>
              <a:rPr lang="it-IT" sz="3200" dirty="0"/>
              <a:t>verbi</a:t>
            </a:r>
            <a:r>
              <a:rPr lang="it-IT" sz="3200" i="1" dirty="0"/>
              <a:t> </a:t>
            </a:r>
            <a:r>
              <a:rPr lang="it-IT" sz="3200" i="1" dirty="0" err="1"/>
              <a:t>saccio</a:t>
            </a:r>
            <a:r>
              <a:rPr lang="it-IT" sz="3200" i="1" dirty="0"/>
              <a:t>, aggio, </a:t>
            </a:r>
            <a:r>
              <a:rPr lang="it-IT" sz="3200" i="1" dirty="0" err="1"/>
              <a:t>deggio</a:t>
            </a:r>
            <a:r>
              <a:rPr lang="it-IT" sz="32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02214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64554" y="379828"/>
            <a:ext cx="1055076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SEMICONSONANTI</a:t>
            </a:r>
          </a:p>
          <a:p>
            <a:endParaRPr lang="it-IT" sz="3600" dirty="0"/>
          </a:p>
          <a:p>
            <a:r>
              <a:rPr lang="it-IT" sz="3600" dirty="0"/>
              <a:t>Articolazione intermedia tra vocale e consonante</a:t>
            </a:r>
          </a:p>
          <a:p>
            <a:endParaRPr lang="it-IT" sz="1000" dirty="0"/>
          </a:p>
          <a:p>
            <a:r>
              <a:rPr lang="it-IT" sz="4000" dirty="0"/>
              <a:t>j        </a:t>
            </a:r>
            <a:r>
              <a:rPr lang="it-IT" sz="4000" dirty="0" err="1"/>
              <a:t>jod</a:t>
            </a:r>
            <a:r>
              <a:rPr lang="it-IT" sz="4000" dirty="0"/>
              <a:t>         </a:t>
            </a:r>
            <a:r>
              <a:rPr lang="el-GR" sz="4000" dirty="0"/>
              <a:t>ʹ</a:t>
            </a:r>
            <a:r>
              <a:rPr lang="it-IT" sz="4000" dirty="0" err="1"/>
              <a:t>pjano</a:t>
            </a:r>
            <a:r>
              <a:rPr lang="it-IT" sz="4000" dirty="0"/>
              <a:t>    ’</a:t>
            </a:r>
            <a:r>
              <a:rPr lang="it-IT" sz="4000" dirty="0" err="1"/>
              <a:t>ljɛve</a:t>
            </a:r>
            <a:endParaRPr lang="it-IT" sz="4000" dirty="0"/>
          </a:p>
          <a:p>
            <a:r>
              <a:rPr lang="it-IT" sz="4000" dirty="0"/>
              <a:t>w      </a:t>
            </a:r>
            <a:r>
              <a:rPr lang="it-IT" sz="4000" dirty="0" err="1"/>
              <a:t>wau</a:t>
            </a:r>
            <a:r>
              <a:rPr lang="it-IT" sz="4000" dirty="0"/>
              <a:t>       </a:t>
            </a:r>
            <a:r>
              <a:rPr lang="el-GR" sz="4000" dirty="0"/>
              <a:t>ʹ</a:t>
            </a:r>
            <a:r>
              <a:rPr lang="it-IT" sz="4000" dirty="0"/>
              <a:t>w</a:t>
            </a:r>
            <a:r>
              <a:rPr lang="el-GR" sz="4000" dirty="0"/>
              <a:t>ͻ</a:t>
            </a:r>
            <a:r>
              <a:rPr lang="it-IT" sz="4000" dirty="0" err="1"/>
              <a:t>mo</a:t>
            </a:r>
            <a:r>
              <a:rPr lang="it-IT" sz="4000" dirty="0"/>
              <a:t>    ’</a:t>
            </a:r>
            <a:r>
              <a:rPr lang="it-IT" sz="4000" dirty="0" err="1"/>
              <a:t>lw</a:t>
            </a:r>
            <a:r>
              <a:rPr lang="el-GR" sz="4000" dirty="0"/>
              <a:t>ͻ</a:t>
            </a:r>
            <a:r>
              <a:rPr lang="it-IT" sz="4000" dirty="0"/>
              <a:t>go</a:t>
            </a:r>
          </a:p>
          <a:p>
            <a:endParaRPr lang="it-IT" sz="36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676677" y="3676059"/>
            <a:ext cx="1078115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200" dirty="0"/>
              <a:t>Si articolano come le rispettive vocali </a:t>
            </a:r>
            <a:r>
              <a:rPr lang="it-IT" sz="3200" i="1" dirty="0"/>
              <a:t>i </a:t>
            </a:r>
            <a:r>
              <a:rPr lang="it-IT" sz="3200" dirty="0"/>
              <a:t>e </a:t>
            </a:r>
            <a:r>
              <a:rPr lang="it-IT" sz="3200" i="1" dirty="0"/>
              <a:t>u</a:t>
            </a:r>
            <a:r>
              <a:rPr lang="it-IT" sz="3200" dirty="0"/>
              <a:t> ma con l’avvicinamento degli organi fonatori (per questo sono dette </a:t>
            </a:r>
            <a:r>
              <a:rPr lang="it-IT" sz="3200" i="1" dirty="0"/>
              <a:t>approssimanti</a:t>
            </a:r>
            <a:r>
              <a:rPr lang="it-IT" sz="3200" dirty="0"/>
              <a:t>). Sono sempre </a:t>
            </a:r>
            <a:r>
              <a:rPr lang="it-IT" sz="3200" b="1" dirty="0"/>
              <a:t>seguite da vocale </a:t>
            </a:r>
            <a:r>
              <a:rPr lang="it-IT" sz="3200" dirty="0"/>
              <a:t>(quindi formano un </a:t>
            </a:r>
            <a:r>
              <a:rPr lang="it-IT" sz="3200" b="1" dirty="0"/>
              <a:t>dittongo</a:t>
            </a:r>
            <a:r>
              <a:rPr lang="it-IT" sz="3200" dirty="0"/>
              <a:t>)</a:t>
            </a:r>
            <a:r>
              <a:rPr lang="it-IT" sz="3200" b="1" dirty="0"/>
              <a:t> </a:t>
            </a:r>
            <a:r>
              <a:rPr lang="it-IT" sz="3200" dirty="0"/>
              <a:t>e sono sempre </a:t>
            </a:r>
            <a:r>
              <a:rPr lang="it-IT" sz="3200" b="1" dirty="0"/>
              <a:t>atone</a:t>
            </a:r>
            <a:r>
              <a:rPr lang="it-IT" sz="3200" dirty="0"/>
              <a:t>.</a:t>
            </a:r>
          </a:p>
          <a:p>
            <a:pPr algn="just"/>
            <a:r>
              <a:rPr lang="it-IT" sz="3200" dirty="0"/>
              <a:t>Invece parole come </a:t>
            </a:r>
            <a:r>
              <a:rPr lang="it-IT" sz="3200" i="1" dirty="0"/>
              <a:t>mio</a:t>
            </a:r>
            <a:r>
              <a:rPr lang="it-IT" sz="3200" dirty="0"/>
              <a:t>, </a:t>
            </a:r>
            <a:r>
              <a:rPr lang="it-IT" sz="3200" i="1" dirty="0"/>
              <a:t>zio</a:t>
            </a:r>
            <a:r>
              <a:rPr lang="it-IT" sz="3200" dirty="0"/>
              <a:t> non hanno semiconsonante (non c’è dittongo ma </a:t>
            </a:r>
            <a:r>
              <a:rPr lang="it-IT" sz="3200" b="1" dirty="0"/>
              <a:t>iato</a:t>
            </a:r>
            <a:r>
              <a:rPr lang="it-IT" sz="32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979466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026942" y="633046"/>
            <a:ext cx="10550769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TRASCRIZIONE FONETICA</a:t>
            </a:r>
          </a:p>
          <a:p>
            <a:endParaRPr lang="it-IT" dirty="0"/>
          </a:p>
          <a:p>
            <a:r>
              <a:rPr lang="it-IT" sz="4800" dirty="0"/>
              <a:t>ape    /'ape/</a:t>
            </a:r>
          </a:p>
          <a:p>
            <a:endParaRPr lang="it-IT" sz="1000" dirty="0"/>
          </a:p>
          <a:p>
            <a:r>
              <a:rPr lang="it-IT" sz="4800" dirty="0"/>
              <a:t>amico  /</a:t>
            </a:r>
            <a:r>
              <a:rPr lang="it-IT" sz="4800" dirty="0" err="1"/>
              <a:t>a'miko</a:t>
            </a:r>
            <a:r>
              <a:rPr lang="it-IT" sz="4800" dirty="0"/>
              <a:t>/</a:t>
            </a:r>
          </a:p>
          <a:p>
            <a:endParaRPr lang="it-IT" sz="1000" dirty="0"/>
          </a:p>
          <a:p>
            <a:r>
              <a:rPr lang="it-IT" sz="4800" dirty="0"/>
              <a:t>tutto  /'</a:t>
            </a:r>
            <a:r>
              <a:rPr lang="it-IT" sz="4800" dirty="0" err="1"/>
              <a:t>tut:o</a:t>
            </a:r>
            <a:r>
              <a:rPr lang="it-IT" sz="4800" dirty="0"/>
              <a:t>/ </a:t>
            </a:r>
          </a:p>
          <a:p>
            <a:r>
              <a:rPr lang="it-IT" sz="1000" dirty="0"/>
              <a:t> </a:t>
            </a:r>
          </a:p>
          <a:p>
            <a:r>
              <a:rPr lang="it-IT" sz="4800" dirty="0"/>
              <a:t>bello /'</a:t>
            </a:r>
            <a:r>
              <a:rPr lang="it-IT" sz="4800" dirty="0" err="1"/>
              <a:t>bɛl:o</a:t>
            </a:r>
            <a:r>
              <a:rPr lang="it-IT" sz="4800" dirty="0"/>
              <a:t>/</a:t>
            </a:r>
          </a:p>
          <a:p>
            <a:endParaRPr lang="it-IT" sz="1000" dirty="0"/>
          </a:p>
          <a:p>
            <a:r>
              <a:rPr lang="it-IT" sz="4800" dirty="0"/>
              <a:t>cuore /'</a:t>
            </a:r>
            <a:r>
              <a:rPr lang="it-IT" sz="4800" dirty="0" err="1"/>
              <a:t>kw</a:t>
            </a:r>
            <a:r>
              <a:rPr lang="el-GR" sz="4800" dirty="0"/>
              <a:t>ͻ</a:t>
            </a:r>
            <a:r>
              <a:rPr lang="it-IT" sz="4800" dirty="0"/>
              <a:t>re/</a:t>
            </a:r>
          </a:p>
        </p:txBody>
      </p:sp>
    </p:spTree>
    <p:extLst>
      <p:ext uri="{BB962C8B-B14F-4D97-AF65-F5344CB8AC3E}">
        <p14:creationId xmlns:p14="http://schemas.microsoft.com/office/powerpoint/2010/main" val="1405120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026942" y="633046"/>
            <a:ext cx="10550769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LA TRASCRIZIONE FONETICA</a:t>
            </a:r>
          </a:p>
          <a:p>
            <a:endParaRPr lang="it-IT" dirty="0"/>
          </a:p>
          <a:p>
            <a:r>
              <a:rPr lang="it-IT" sz="4800" dirty="0"/>
              <a:t>razzo /'</a:t>
            </a:r>
            <a:r>
              <a:rPr lang="it-IT" sz="4800" dirty="0" err="1"/>
              <a:t>rad:zo</a:t>
            </a:r>
            <a:r>
              <a:rPr lang="it-IT" sz="4800" dirty="0"/>
              <a:t>/</a:t>
            </a:r>
          </a:p>
          <a:p>
            <a:endParaRPr lang="it-IT" sz="1000" dirty="0"/>
          </a:p>
          <a:p>
            <a:r>
              <a:rPr lang="it-IT" sz="4800" dirty="0"/>
              <a:t>ciao  /'</a:t>
            </a:r>
            <a:r>
              <a:rPr lang="it-IT" sz="4800" dirty="0" err="1"/>
              <a:t>tʃao</a:t>
            </a:r>
            <a:r>
              <a:rPr lang="it-IT" sz="4800" dirty="0"/>
              <a:t>/</a:t>
            </a:r>
          </a:p>
          <a:p>
            <a:endParaRPr lang="it-IT" sz="1000" dirty="0"/>
          </a:p>
          <a:p>
            <a:r>
              <a:rPr lang="it-IT" sz="4800" dirty="0"/>
              <a:t>gioia /'d</a:t>
            </a:r>
            <a:r>
              <a:rPr lang="az-Cyrl-AZ" sz="4800" dirty="0"/>
              <a:t>ӡ</a:t>
            </a:r>
            <a:r>
              <a:rPr lang="el-GR" sz="4800" dirty="0"/>
              <a:t>ͻ</a:t>
            </a:r>
            <a:r>
              <a:rPr lang="it-IT" sz="4800" dirty="0" err="1"/>
              <a:t>ja</a:t>
            </a:r>
            <a:r>
              <a:rPr lang="it-IT" sz="4800" dirty="0"/>
              <a:t>/</a:t>
            </a:r>
          </a:p>
          <a:p>
            <a:endParaRPr lang="it-IT" sz="1000" dirty="0"/>
          </a:p>
          <a:p>
            <a:r>
              <a:rPr lang="it-IT" sz="4800" dirty="0"/>
              <a:t>braccio /'</a:t>
            </a:r>
            <a:r>
              <a:rPr lang="it-IT" sz="4800" dirty="0" err="1"/>
              <a:t>brat</a:t>
            </a:r>
            <a:r>
              <a:rPr lang="it-IT" sz="4800" dirty="0"/>
              <a:t>:</a:t>
            </a:r>
            <a:r>
              <a:rPr lang="el-GR" sz="4800" dirty="0"/>
              <a:t>ʃ</a:t>
            </a:r>
            <a:r>
              <a:rPr lang="it-IT" sz="4800" dirty="0"/>
              <a:t>o/</a:t>
            </a:r>
          </a:p>
          <a:p>
            <a:endParaRPr lang="it-IT" sz="1000" dirty="0"/>
          </a:p>
          <a:p>
            <a:r>
              <a:rPr lang="it-IT" sz="4800" dirty="0"/>
              <a:t>gnomo /'ɲ</a:t>
            </a:r>
            <a:r>
              <a:rPr lang="el-GR" sz="4800" dirty="0"/>
              <a:t>ͻ</a:t>
            </a:r>
            <a:r>
              <a:rPr lang="it-IT" sz="4800" dirty="0" err="1"/>
              <a:t>mo</a:t>
            </a:r>
            <a:r>
              <a:rPr lang="it-IT" sz="48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534163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09667" y="269823"/>
            <a:ext cx="10900386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DIGRAMMI E TRIGRAMMI</a:t>
            </a:r>
          </a:p>
          <a:p>
            <a:endParaRPr lang="it-IT" sz="2000" dirty="0"/>
          </a:p>
          <a:p>
            <a:pPr algn="just"/>
            <a:r>
              <a:rPr lang="it-IT" sz="3200" dirty="0"/>
              <a:t>Alcuni fonemi dell’italiano non si esprimono con un solo segno grafico ma con due o tre elementi:</a:t>
            </a:r>
          </a:p>
          <a:p>
            <a:endParaRPr lang="it-IT" sz="1400" dirty="0"/>
          </a:p>
          <a:p>
            <a:r>
              <a:rPr lang="it-IT" sz="3600" dirty="0"/>
              <a:t>DIGRAMMI </a:t>
            </a:r>
            <a:r>
              <a:rPr lang="it-IT" sz="3600" dirty="0" err="1"/>
              <a:t>gn</a:t>
            </a:r>
            <a:r>
              <a:rPr lang="it-IT" sz="3600" dirty="0"/>
              <a:t> /ɲ/ </a:t>
            </a:r>
          </a:p>
          <a:p>
            <a:r>
              <a:rPr lang="it-IT" sz="3600" dirty="0"/>
              <a:t>                      sc /ʃ/ </a:t>
            </a:r>
          </a:p>
          <a:p>
            <a:r>
              <a:rPr lang="it-IT" sz="3600" dirty="0"/>
              <a:t>                      </a:t>
            </a:r>
            <a:r>
              <a:rPr lang="it-IT" sz="3600" dirty="0" err="1"/>
              <a:t>ch</a:t>
            </a:r>
            <a:r>
              <a:rPr lang="it-IT" sz="3600" dirty="0"/>
              <a:t> e </a:t>
            </a:r>
            <a:r>
              <a:rPr lang="it-IT" sz="3600" dirty="0" err="1"/>
              <a:t>gh</a:t>
            </a:r>
            <a:r>
              <a:rPr lang="it-IT" sz="3600" dirty="0"/>
              <a:t> + vocale palatale /k/, /g/</a:t>
            </a:r>
          </a:p>
          <a:p>
            <a:r>
              <a:rPr lang="it-IT" sz="3600" dirty="0"/>
              <a:t>                      ci, </a:t>
            </a:r>
            <a:r>
              <a:rPr lang="it-IT" sz="3600" dirty="0" err="1"/>
              <a:t>gi</a:t>
            </a:r>
            <a:r>
              <a:rPr lang="it-IT" sz="3600" dirty="0"/>
              <a:t> /</a:t>
            </a:r>
            <a:r>
              <a:rPr lang="it-IT" sz="3600" dirty="0" err="1"/>
              <a:t>tʃ</a:t>
            </a:r>
            <a:r>
              <a:rPr lang="it-IT" sz="3600" dirty="0"/>
              <a:t>/, /d</a:t>
            </a:r>
            <a:r>
              <a:rPr lang="az-Cyrl-AZ" sz="3600" dirty="0"/>
              <a:t>ӡ</a:t>
            </a:r>
            <a:r>
              <a:rPr lang="it-IT" sz="3600" dirty="0"/>
              <a:t>/</a:t>
            </a:r>
          </a:p>
          <a:p>
            <a:endParaRPr lang="it-IT" sz="2000" dirty="0"/>
          </a:p>
          <a:p>
            <a:r>
              <a:rPr lang="it-IT" sz="3600" dirty="0"/>
              <a:t>TRIGRAMMI sci, gli </a:t>
            </a:r>
          </a:p>
          <a:p>
            <a:r>
              <a:rPr lang="it-IT" sz="3600" dirty="0"/>
              <a:t>                      sciame /'</a:t>
            </a:r>
            <a:r>
              <a:rPr lang="it-IT" sz="3600" dirty="0" err="1"/>
              <a:t>ʃame</a:t>
            </a:r>
            <a:r>
              <a:rPr lang="it-IT" sz="3600" dirty="0"/>
              <a:t>/</a:t>
            </a:r>
          </a:p>
          <a:p>
            <a:r>
              <a:rPr lang="it-IT" sz="3600" dirty="0"/>
              <a:t>                      aglio /'</a:t>
            </a:r>
            <a:r>
              <a:rPr lang="it-IT" sz="3600" dirty="0" err="1"/>
              <a:t>aʎ:o</a:t>
            </a:r>
            <a:r>
              <a:rPr lang="it-IT" sz="36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885342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956603" y="576775"/>
            <a:ext cx="10550769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QUATTRO VALORI DEL GRAFEMA I</a:t>
            </a:r>
          </a:p>
          <a:p>
            <a:endParaRPr lang="it-IT" sz="2000" dirty="0"/>
          </a:p>
          <a:p>
            <a:r>
              <a:rPr lang="it-IT" sz="3600" dirty="0"/>
              <a:t>1. Vocale:                     pino  /'pino/</a:t>
            </a:r>
          </a:p>
          <a:p>
            <a:endParaRPr lang="it-IT" sz="2000" dirty="0"/>
          </a:p>
          <a:p>
            <a:r>
              <a:rPr lang="it-IT" sz="3600" dirty="0"/>
              <a:t>2. Semiconsonante:   notaio /</a:t>
            </a:r>
            <a:r>
              <a:rPr lang="it-IT" sz="3600" dirty="0" err="1"/>
              <a:t>no'tajo</a:t>
            </a:r>
            <a:r>
              <a:rPr lang="it-IT" sz="3600" dirty="0"/>
              <a:t>/   piede /'</a:t>
            </a:r>
            <a:r>
              <a:rPr lang="it-IT" sz="3600" dirty="0" err="1"/>
              <a:t>pjɛde</a:t>
            </a:r>
            <a:r>
              <a:rPr lang="it-IT" sz="3600" dirty="0"/>
              <a:t>/</a:t>
            </a:r>
          </a:p>
          <a:p>
            <a:endParaRPr lang="it-IT" sz="2000" dirty="0"/>
          </a:p>
          <a:p>
            <a:r>
              <a:rPr lang="it-IT" sz="3600" dirty="0"/>
              <a:t>3. Valore diacritico:   foglia /'f</a:t>
            </a:r>
            <a:r>
              <a:rPr lang="el-GR" sz="3600" dirty="0"/>
              <a:t>ͻ</a:t>
            </a:r>
            <a:r>
              <a:rPr lang="it-IT" sz="3600" dirty="0"/>
              <a:t>ʎ:a/  non /'f</a:t>
            </a:r>
            <a:r>
              <a:rPr lang="el-GR" sz="3600" dirty="0"/>
              <a:t>ͻ</a:t>
            </a:r>
            <a:r>
              <a:rPr lang="it-IT" sz="3600" dirty="0" err="1"/>
              <a:t>gla</a:t>
            </a:r>
            <a:r>
              <a:rPr lang="it-IT" sz="3600" dirty="0"/>
              <a:t>/</a:t>
            </a:r>
          </a:p>
          <a:p>
            <a:r>
              <a:rPr lang="it-IT" sz="3600" dirty="0"/>
              <a:t>                                      giacca /'d</a:t>
            </a:r>
            <a:r>
              <a:rPr lang="az-Cyrl-AZ" sz="3600" dirty="0"/>
              <a:t>ӡ</a:t>
            </a:r>
            <a:r>
              <a:rPr lang="it-IT" sz="3600" dirty="0" err="1"/>
              <a:t>ak:a</a:t>
            </a:r>
            <a:r>
              <a:rPr lang="it-IT" sz="3600" dirty="0"/>
              <a:t>/ non /'</a:t>
            </a:r>
            <a:r>
              <a:rPr lang="it-IT" sz="3600" dirty="0" err="1"/>
              <a:t>gak:a</a:t>
            </a:r>
            <a:r>
              <a:rPr lang="it-IT" sz="3600" dirty="0"/>
              <a:t>/</a:t>
            </a:r>
          </a:p>
          <a:p>
            <a:endParaRPr lang="it-IT" sz="3600" dirty="0"/>
          </a:p>
          <a:p>
            <a:r>
              <a:rPr lang="it-IT" sz="3600" dirty="0"/>
              <a:t>4. Puramente grafico: scienza /'</a:t>
            </a:r>
            <a:r>
              <a:rPr lang="it-IT" sz="3600" dirty="0" err="1"/>
              <a:t>ʃɛntsa</a:t>
            </a:r>
            <a:r>
              <a:rPr lang="it-IT" sz="3600" dirty="0"/>
              <a:t>/  </a:t>
            </a:r>
            <a:r>
              <a:rPr lang="it-IT" sz="3600" dirty="0" err="1"/>
              <a:t>lat</a:t>
            </a:r>
            <a:r>
              <a:rPr lang="it-IT" sz="3600" dirty="0"/>
              <a:t>. SCIENTIA</a:t>
            </a:r>
          </a:p>
          <a:p>
            <a:r>
              <a:rPr lang="it-IT" sz="3600" dirty="0"/>
              <a:t>                                       riconoscenza /</a:t>
            </a:r>
            <a:r>
              <a:rPr lang="it-IT" sz="3600" dirty="0" err="1"/>
              <a:t>rikono'ʃ:ɛntsa</a:t>
            </a:r>
            <a:r>
              <a:rPr lang="it-IT" sz="3600" dirty="0"/>
              <a:t>/</a:t>
            </a:r>
          </a:p>
          <a:p>
            <a:r>
              <a:rPr lang="it-IT" sz="3600" dirty="0"/>
              <a:t>                                       cielo /'</a:t>
            </a:r>
            <a:r>
              <a:rPr lang="it-IT" sz="3600" dirty="0" err="1"/>
              <a:t>tʃɛlo</a:t>
            </a:r>
            <a:r>
              <a:rPr lang="it-IT" sz="3600" dirty="0"/>
              <a:t>/ </a:t>
            </a:r>
          </a:p>
        </p:txBody>
      </p:sp>
    </p:spTree>
    <p:extLst>
      <p:ext uri="{BB962C8B-B14F-4D97-AF65-F5344CB8AC3E}">
        <p14:creationId xmlns:p14="http://schemas.microsoft.com/office/powerpoint/2010/main" val="11924640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069145" y="914400"/>
            <a:ext cx="10550769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dirty="0"/>
              <a:t>Alcuni fonemi in italiano sono sempre intensi quando si trovano tra vocali</a:t>
            </a:r>
          </a:p>
          <a:p>
            <a:endParaRPr lang="it-IT" sz="3600" dirty="0"/>
          </a:p>
          <a:p>
            <a:r>
              <a:rPr lang="it-IT" sz="4000" dirty="0"/>
              <a:t>/ɲ:/ agnello /</a:t>
            </a:r>
            <a:r>
              <a:rPr lang="it-IT" sz="4000" dirty="0" err="1"/>
              <a:t>a'ɲ:ɛl:o</a:t>
            </a:r>
            <a:r>
              <a:rPr lang="it-IT" sz="4000" dirty="0"/>
              <a:t>/ </a:t>
            </a:r>
          </a:p>
          <a:p>
            <a:r>
              <a:rPr lang="it-IT" sz="4000" dirty="0"/>
              <a:t>/ʎ:/ aglio     /'</a:t>
            </a:r>
            <a:r>
              <a:rPr lang="it-IT" sz="4000" dirty="0" err="1"/>
              <a:t>aʎ:o</a:t>
            </a:r>
            <a:r>
              <a:rPr lang="it-IT" sz="4000" dirty="0"/>
              <a:t>/</a:t>
            </a:r>
          </a:p>
          <a:p>
            <a:r>
              <a:rPr lang="it-IT" sz="4000" dirty="0"/>
              <a:t>/ʃ:/ asciutto /</a:t>
            </a:r>
            <a:r>
              <a:rPr lang="it-IT" sz="4000" dirty="0" err="1"/>
              <a:t>a'ʃ:ut:o</a:t>
            </a:r>
            <a:r>
              <a:rPr lang="it-IT" sz="4000" dirty="0"/>
              <a:t>/</a:t>
            </a:r>
          </a:p>
          <a:p>
            <a:r>
              <a:rPr lang="it-IT" sz="4000" dirty="0"/>
              <a:t>/</a:t>
            </a:r>
            <a:r>
              <a:rPr lang="it-IT" sz="4000" dirty="0" err="1"/>
              <a:t>t:s</a:t>
            </a:r>
            <a:r>
              <a:rPr lang="it-IT" sz="4000" dirty="0"/>
              <a:t>/ azione  /</a:t>
            </a:r>
            <a:r>
              <a:rPr lang="it-IT" sz="4000" dirty="0" err="1"/>
              <a:t>a't:sjone</a:t>
            </a:r>
            <a:r>
              <a:rPr lang="it-IT" sz="4000" dirty="0"/>
              <a:t>/</a:t>
            </a:r>
          </a:p>
          <a:p>
            <a:r>
              <a:rPr lang="it-IT" sz="4000" dirty="0"/>
              <a:t>/</a:t>
            </a:r>
            <a:r>
              <a:rPr lang="it-IT" sz="4000" dirty="0" err="1"/>
              <a:t>d:z</a:t>
            </a:r>
            <a:r>
              <a:rPr lang="it-IT" sz="4000" dirty="0"/>
              <a:t>/ lo zio /lo '</a:t>
            </a:r>
            <a:r>
              <a:rPr lang="it-IT" sz="4000" dirty="0" err="1"/>
              <a:t>d:zio</a:t>
            </a:r>
            <a:r>
              <a:rPr lang="it-IT" sz="40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252568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956570" y="1054520"/>
            <a:ext cx="10278859" cy="5632311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it-IT" sz="4000" dirty="0"/>
              <a:t>Gara</a:t>
            </a:r>
          </a:p>
          <a:p>
            <a:r>
              <a:rPr lang="it-IT" sz="4000" dirty="0"/>
              <a:t>Genio </a:t>
            </a:r>
          </a:p>
          <a:p>
            <a:r>
              <a:rPr lang="it-IT" sz="4000" dirty="0"/>
              <a:t>Foresta</a:t>
            </a:r>
          </a:p>
          <a:p>
            <a:r>
              <a:rPr lang="it-IT" sz="4000" dirty="0"/>
              <a:t>Ancóra</a:t>
            </a:r>
          </a:p>
          <a:p>
            <a:r>
              <a:rPr lang="it-IT" sz="4000" dirty="0"/>
              <a:t>Forse</a:t>
            </a:r>
          </a:p>
          <a:p>
            <a:r>
              <a:rPr lang="it-IT" sz="4000" dirty="0"/>
              <a:t>Miraggio </a:t>
            </a:r>
          </a:p>
          <a:p>
            <a:r>
              <a:rPr lang="it-IT" sz="4000" dirty="0"/>
              <a:t>Moglie</a:t>
            </a:r>
          </a:p>
          <a:p>
            <a:endParaRPr lang="it-IT" sz="4000" dirty="0"/>
          </a:p>
          <a:p>
            <a:endParaRPr lang="it-IT" sz="4000" dirty="0"/>
          </a:p>
          <a:p>
            <a:r>
              <a:rPr lang="it-IT" sz="4000" dirty="0"/>
              <a:t>Ascensore</a:t>
            </a:r>
          </a:p>
          <a:p>
            <a:r>
              <a:rPr lang="it-IT" sz="4000" dirty="0"/>
              <a:t>Bisogno</a:t>
            </a:r>
          </a:p>
          <a:p>
            <a:r>
              <a:rPr lang="it-IT" sz="4000" dirty="0"/>
              <a:t>Acciottolio</a:t>
            </a:r>
          </a:p>
          <a:p>
            <a:r>
              <a:rPr lang="it-IT" sz="4000" dirty="0"/>
              <a:t>Bianco</a:t>
            </a:r>
          </a:p>
          <a:p>
            <a:r>
              <a:rPr lang="it-IT" sz="4000" dirty="0"/>
              <a:t>Accettazione</a:t>
            </a:r>
          </a:p>
          <a:p>
            <a:r>
              <a:rPr lang="it-IT" sz="4000" dirty="0"/>
              <a:t>Sbaglio</a:t>
            </a:r>
          </a:p>
          <a:p>
            <a:r>
              <a:rPr lang="it-IT" sz="4000" dirty="0"/>
              <a:t>Cuocere</a:t>
            </a:r>
          </a:p>
        </p:txBody>
      </p:sp>
    </p:spTree>
    <p:extLst>
      <p:ext uri="{BB962C8B-B14F-4D97-AF65-F5344CB8AC3E}">
        <p14:creationId xmlns:p14="http://schemas.microsoft.com/office/powerpoint/2010/main" val="1373893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434906" y="597487"/>
            <a:ext cx="9003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600" b="1" dirty="0"/>
              <a:t>Le prime testimonianze letterarie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269823" y="1365544"/>
            <a:ext cx="1143449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/>
              <a:t>La frammentazione politica dell’Italia medievale rende difficile l’emersione di un volgare unitario: molto a lungo i </a:t>
            </a:r>
            <a:r>
              <a:rPr lang="it-IT" sz="2800" b="1" dirty="0"/>
              <a:t>volgari</a:t>
            </a:r>
            <a:r>
              <a:rPr lang="it-IT" sz="2800" dirty="0"/>
              <a:t> saranno </a:t>
            </a:r>
            <a:r>
              <a:rPr lang="it-IT" sz="2800" b="1" dirty="0"/>
              <a:t>differenziati geograficamente</a:t>
            </a:r>
            <a:r>
              <a:rPr lang="it-IT" sz="2800" dirty="0"/>
              <a:t>.</a:t>
            </a:r>
          </a:p>
          <a:p>
            <a:pPr algn="just"/>
            <a:r>
              <a:rPr lang="it-IT" sz="2800" dirty="0"/>
              <a:t>Mentre continua una produzione letteraria in latino, emergono tra XII e XIII secolo testimonianze letterarie di vario tipo in volgare. Il volgare è favorito dallo sviluppo, nelle città, di ceti mercantili e delle libere professioni.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DA89759A-8B0B-3F08-1B91-79392F1F0C71}"/>
              </a:ext>
            </a:extLst>
          </p:cNvPr>
          <p:cNvSpPr txBox="1"/>
          <p:nvPr/>
        </p:nvSpPr>
        <p:spPr>
          <a:xfrm>
            <a:off x="269823" y="4276660"/>
            <a:ext cx="1157251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it-IT" sz="2800" i="0" u="none" strike="noStrike" baseline="0" dirty="0"/>
              <a:t>Le testimonianze poetiche precedono quelle in prosa.</a:t>
            </a:r>
            <a:r>
              <a:rPr lang="it-IT" sz="2800" dirty="0"/>
              <a:t> </a:t>
            </a:r>
            <a:r>
              <a:rPr lang="it-IT" sz="2800" i="0" u="none" strike="noStrike" baseline="0" dirty="0"/>
              <a:t>Tra i primi componimenti ci sono i </a:t>
            </a:r>
            <a:r>
              <a:rPr lang="it-IT" sz="2800" b="1" i="0" u="none" strike="noStrike" baseline="0" dirty="0"/>
              <a:t>ritmi</a:t>
            </a:r>
            <a:r>
              <a:rPr lang="it-IT" sz="2800" i="0" u="none" strike="noStrike" baseline="0" dirty="0"/>
              <a:t>, testi poetici anonimi di vario argomento</a:t>
            </a:r>
            <a:r>
              <a:rPr lang="it-IT" sz="2800" dirty="0"/>
              <a:t> (</a:t>
            </a:r>
            <a:r>
              <a:rPr lang="it-IT" sz="2800" i="1" u="none" strike="noStrike" baseline="0" dirty="0"/>
              <a:t>Ritmo laurenziano </a:t>
            </a:r>
            <a:r>
              <a:rPr lang="it-IT" sz="2800" i="0" u="none" strike="noStrike" baseline="0" dirty="0"/>
              <a:t>toscano, il </a:t>
            </a:r>
            <a:r>
              <a:rPr lang="it-IT" sz="2800" i="1" u="none" strike="noStrike" baseline="0" dirty="0"/>
              <a:t>Ritmo cassinese </a:t>
            </a:r>
            <a:r>
              <a:rPr lang="it-IT" sz="2800" i="0" u="none" strike="noStrike" baseline="0" dirty="0"/>
              <a:t>e il </a:t>
            </a:r>
            <a:r>
              <a:rPr lang="it-IT" sz="2800" i="1" u="none" strike="noStrike" baseline="0" dirty="0"/>
              <a:t>Ritmo su sant’Alessio </a:t>
            </a:r>
            <a:r>
              <a:rPr lang="it-IT" sz="2800" i="0" u="none" strike="noStrike" baseline="0" dirty="0"/>
              <a:t>marchigiano) o alcuni </a:t>
            </a:r>
            <a:r>
              <a:rPr lang="it-IT" sz="2800" b="1" i="0" u="none" strike="noStrike" baseline="0" dirty="0"/>
              <a:t>componimenti</a:t>
            </a:r>
            <a:r>
              <a:rPr lang="it-IT" sz="2800" i="0" u="none" strike="noStrike" baseline="0" dirty="0"/>
              <a:t> </a:t>
            </a:r>
            <a:r>
              <a:rPr lang="it-IT" sz="2800" b="1" i="0" u="none" strike="noStrike" baseline="0" dirty="0"/>
              <a:t>amorosi</a:t>
            </a:r>
            <a:r>
              <a:rPr lang="it-IT" sz="2800" i="0" u="none" strike="noStrike" baseline="0" dirty="0"/>
              <a:t>, come quello della </a:t>
            </a:r>
            <a:r>
              <a:rPr lang="it-IT" sz="2800" i="1" u="none" strike="noStrike" baseline="0" dirty="0"/>
              <a:t>Carta ravennate</a:t>
            </a:r>
            <a:r>
              <a:rPr lang="it-IT" sz="2800" u="none" strike="noStrike" baseline="0" dirty="0"/>
              <a:t> (Quand’</a:t>
            </a:r>
            <a:r>
              <a:rPr lang="it-IT" sz="2800" u="none" strike="noStrike" baseline="0" dirty="0" err="1"/>
              <a:t>eu</a:t>
            </a:r>
            <a:r>
              <a:rPr lang="it-IT" sz="2800" u="none" strike="noStrike" baseline="0" dirty="0"/>
              <a:t> stava in le tu’ </a:t>
            </a:r>
            <a:r>
              <a:rPr lang="it-IT" sz="2800" u="none" strike="noStrike" baseline="0" dirty="0" err="1"/>
              <a:t>cathene</a:t>
            </a:r>
            <a:r>
              <a:rPr lang="it-IT" sz="2800" u="none" strike="noStrike" baseline="0" dirty="0"/>
              <a:t>).</a:t>
            </a:r>
            <a:endParaRPr lang="it-IT" sz="280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1862576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3F0AB53E6B8474792A5D2F6E1AF5785" ma:contentTypeVersion="8" ma:contentTypeDescription="Creare un nuovo documento." ma:contentTypeScope="" ma:versionID="509c79504297fbdae453552ea472d785">
  <xsd:schema xmlns:xsd="http://www.w3.org/2001/XMLSchema" xmlns:xs="http://www.w3.org/2001/XMLSchema" xmlns:p="http://schemas.microsoft.com/office/2006/metadata/properties" xmlns:ns2="5dd4c065-6648-43c9-875b-980274226d33" xmlns:ns3="863e0e5f-3d9b-451e-b156-d3f330847df2" targetNamespace="http://schemas.microsoft.com/office/2006/metadata/properties" ma:root="true" ma:fieldsID="2b7c1b56c42645f6efc35ea2c2befd36" ns2:_="" ns3:_="">
    <xsd:import namespace="5dd4c065-6648-43c9-875b-980274226d33"/>
    <xsd:import namespace="863e0e5f-3d9b-451e-b156-d3f330847df2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dd4c065-6648-43c9-875b-980274226d3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3e0e5f-3d9b-451e-b156-d3f330847df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_Flow_SignoffStatus" ma:index="15" nillable="true" ma:displayName="Stato consenso" ma:internalName="Stato_x0020_consenso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863e0e5f-3d9b-451e-b156-d3f330847df2" xsi:nil="true"/>
  </documentManagement>
</p:properties>
</file>

<file path=customXml/itemProps1.xml><?xml version="1.0" encoding="utf-8"?>
<ds:datastoreItem xmlns:ds="http://schemas.openxmlformats.org/officeDocument/2006/customXml" ds:itemID="{2F62DD53-D3FC-4343-80D7-0B4C2D3F0E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F34052-0FF5-481F-8C3B-32A6ABC8ED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dd4c065-6648-43c9-875b-980274226d33"/>
    <ds:schemaRef ds:uri="863e0e5f-3d9b-451e-b156-d3f330847df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E2FB482-120B-42DB-8E6B-4875B040DC5F}">
  <ds:schemaRefs>
    <ds:schemaRef ds:uri="http://schemas.microsoft.com/office/2006/metadata/properties"/>
    <ds:schemaRef ds:uri="http://schemas.microsoft.com/office/infopath/2007/PartnerControls"/>
    <ds:schemaRef ds:uri="863e0e5f-3d9b-451e-b156-d3f330847df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1162</Words>
  <Application>Microsoft Office PowerPoint</Application>
  <PresentationFormat>Widescreen</PresentationFormat>
  <Paragraphs>124</Paragraphs>
  <Slides>15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Picchiorri</dc:creator>
  <cp:lastModifiedBy>Emiliano Picchiorri</cp:lastModifiedBy>
  <cp:revision>55</cp:revision>
  <dcterms:created xsi:type="dcterms:W3CDTF">2017-03-09T18:13:56Z</dcterms:created>
  <dcterms:modified xsi:type="dcterms:W3CDTF">2025-03-05T18:21:37Z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0x01010053F0AB53E6B8474792A5D2F6E1AF5785</vt:lpwstr>
  </property>
</Properties>
</file>