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73" r:id="rId5"/>
    <p:sldId id="276" r:id="rId6"/>
    <p:sldId id="277" r:id="rId7"/>
    <p:sldId id="278" r:id="rId8"/>
    <p:sldId id="279" r:id="rId9"/>
    <p:sldId id="280" r:id="rId10"/>
    <p:sldId id="264" r:id="rId11"/>
    <p:sldId id="285" r:id="rId12"/>
    <p:sldId id="282" r:id="rId13"/>
    <p:sldId id="286" r:id="rId14"/>
    <p:sldId id="275" r:id="rId15"/>
    <p:sldId id="274" r:id="rId16"/>
    <p:sldId id="287" r:id="rId17"/>
    <p:sldId id="283" r:id="rId1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944" autoAdjust="0"/>
    <p:restoredTop sz="87690" autoAdjust="0"/>
  </p:normalViewPr>
  <p:slideViewPr>
    <p:cSldViewPr snapToGrid="0">
      <p:cViewPr varScale="1">
        <p:scale>
          <a:sx n="68" d="100"/>
          <a:sy n="68" d="100"/>
        </p:scale>
        <p:origin x="946"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03-01T18:02:00.083"/>
    </inkml:context>
    <inkml:brush xml:id="br0">
      <inkml:brushProperty name="width" value="0.025" units="cm"/>
      <inkml:brushProperty name="height" value="0.025" units="cm"/>
      <inkml:brushProperty name="color" value="#E71224"/>
    </inkml:brush>
  </inkml:definitions>
  <inkml:trace contextRef="#ctx0" brushRef="#br0">0 0 24575,'29'15'0,"-1"0"0,0 2 0,-1 1 0,33 29 0,-17-9 0,-2 2 0,-2 2 0,-1 2 0,34 53 0,-60-80 0,1-1 0,0 0 0,2-1 0,-1-1 0,2 0 0,0-1 0,19 11 0,-24-14 0,1 0 0,-2 0 0,1 1 0,-1 1 0,11 16 0,-9-12 0,0 0 0,24 22 0,-7-11 0,-19-17 0,1 0 0,0 0 0,0-1 0,1-1 0,19 11 0,173 93 0,-193-105 0,-1 0 0,-1 1 0,1 0 0,-1 1 0,0 0 0,-1 1 0,10 15 0,-7-12 0,0 3 0,0 1 0,-1 0 0,-1 0 0,-1 1 0,-1 0 0,8 29 0,-13-43 0,-1 1 0,1-1 0,0 1 0,0-1 0,1 0 0,-1 1 0,1-1 0,0 0 0,0-1 0,0 1 0,1-1 0,-1 1 0,1-1 0,0 0 0,5 3 0,3 1 0,0-1 0,1-1 0,26 8 0,-27-10 0,-1 0 0,0 1 0,1 1 0,-1 0 0,-1 0 0,16 11 0,26 24 0,-15-12 0,-1 0 0,57 61 0,-52-45 0,-22-24 0,31 39 0,83 114 0,-23-32 0,-8 3 0,-33-44 0,4-3 0,97 99 0,159 105 0,-266-253 0,-34-27 0,42 38 0,-58-47 0,1-1 0,0 0 0,28 15 0,-24-16 0,0 2 0,21 17 0,362 280 0,-356-280 0,-27-18 0,0 0 0,30 27 0,-32-23 0,120 106 0,-105-96 0,46 50 0,-54-50 0,1-2 0,1 0 0,33 22 0,-50-40 0,187 134 0,-182-128 0,121 96 0,-63-58 0,-26-19 0,-1 2 0,41 40 0,-63-52 0,39 26 0,-44-35 0,0 1 0,-1 1 0,-1 0 0,0 1 0,19 24 0,-8-6 0,34 33 0,-32-36 0,35 47 0,-42-48 0,2 0 0,30 29 0,-10-8 0,-33-36 0,0-1 0,1 0 0,1-1 0,23 19 0,1-3 0,-1 3 0,-1 1 0,29 35 0,-55-58 0,2 2 0,1-1 0,1 0 0,15 10 0,-14-11 0,0 1 0,-1 0 0,13 13 0,53 53 0,33 36 0,-73-70 0,53 45 0,-6-7 0,34 31 0,-24-25 0,13 11 0,227 154 0,-311-231 0,0 1 0,-1 2 0,36 43 0,-16-17 0,7 4 0,-3 2 0,-2 3 0,45 75 0,-75-110 0,1-1 0,0 0 0,2-1 0,24 22 0,6 7 0,-44-44 0,105 106 0,-93-97 0,0 0 0,2-2 0,-1 0 0,2-1 0,24 12 0,199 105 0,-147-74 0,190 133 0,-259-169 0,46 22 0,-47-27 0,-1 0 0,42 32 0,70 50 0,-81-59 0,-4-4 0,3-2 0,0-3 0,1-2 0,2-3 0,0-2 0,2-2 0,62 9 0,-89-22 0,1-2 0,60-2 0,-65-2 0,1 1 0,-1 2 0,1 0 0,30 8 0,-7 2-1365,-29-8-5461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B45F7D-2872-4431-B27D-0A2BF9779AD7}" type="datetimeFigureOut">
              <a:rPr lang="it-IT" smtClean="0"/>
              <a:t>05/03/2025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46B8BC-3F28-43EC-952F-93563C08D196}" type="slidenum">
              <a:rPr lang="it-IT" smtClean="0"/>
              <a:t>‹N›</a:t>
            </a:fld>
            <a:endParaRPr lang="it-IT"/>
          </a:p>
        </p:txBody>
      </p:sp>
    </p:spTree>
    <p:extLst>
      <p:ext uri="{BB962C8B-B14F-4D97-AF65-F5344CB8AC3E}">
        <p14:creationId xmlns:p14="http://schemas.microsoft.com/office/powerpoint/2010/main" val="2989044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646B8BC-3F28-43EC-952F-93563C08D196}" type="slidenum">
              <a:rPr lang="it-IT" smtClean="0"/>
              <a:t>2</a:t>
            </a:fld>
            <a:endParaRPr lang="it-IT"/>
          </a:p>
        </p:txBody>
      </p:sp>
    </p:spTree>
    <p:extLst>
      <p:ext uri="{BB962C8B-B14F-4D97-AF65-F5344CB8AC3E}">
        <p14:creationId xmlns:p14="http://schemas.microsoft.com/office/powerpoint/2010/main" val="3703474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05/03/2025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40560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05/03/2025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78987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05/03/2025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406965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05/03/2025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187430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05/03/2025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35688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3209094-8D7C-460E-A5FE-3D6969FA53F7}" type="datetimeFigureOut">
              <a:rPr lang="it-IT" smtClean="0"/>
              <a:t>05/03/2025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43630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3209094-8D7C-460E-A5FE-3D6969FA53F7}" type="datetimeFigureOut">
              <a:rPr lang="it-IT" smtClean="0"/>
              <a:t>05/03/2025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971056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3209094-8D7C-460E-A5FE-3D6969FA53F7}" type="datetimeFigureOut">
              <a:rPr lang="it-IT" smtClean="0"/>
              <a:t>05/03/2025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603341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209094-8D7C-460E-A5FE-3D6969FA53F7}" type="datetimeFigureOut">
              <a:rPr lang="it-IT" smtClean="0"/>
              <a:t>05/03/2025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950934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05/03/2025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893539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05/03/2025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8126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09094-8D7C-460E-A5FE-3D6969FA53F7}" type="datetimeFigureOut">
              <a:rPr lang="it-IT" smtClean="0"/>
              <a:t>05/03/2025</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224C0-14EB-4D3F-B920-A696B1FB3EFA}" type="slidenum">
              <a:rPr lang="it-IT" smtClean="0"/>
              <a:t>‹N›</a:t>
            </a:fld>
            <a:endParaRPr lang="it-IT"/>
          </a:p>
        </p:txBody>
      </p:sp>
    </p:spTree>
    <p:extLst>
      <p:ext uri="{BB962C8B-B14F-4D97-AF65-F5344CB8AC3E}">
        <p14:creationId xmlns:p14="http://schemas.microsoft.com/office/powerpoint/2010/main" val="3504946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50248" y="373137"/>
            <a:ext cx="9003323" cy="646331"/>
          </a:xfrm>
          <a:prstGeom prst="rect">
            <a:avLst/>
          </a:prstGeom>
          <a:noFill/>
        </p:spPr>
        <p:txBody>
          <a:bodyPr wrap="square" rtlCol="0">
            <a:spAutoFit/>
          </a:bodyPr>
          <a:lstStyle/>
          <a:p>
            <a:pPr algn="ctr"/>
            <a:r>
              <a:rPr lang="it-IT" sz="3600" b="1" dirty="0"/>
              <a:t>Il dittongamento toscano</a:t>
            </a:r>
          </a:p>
        </p:txBody>
      </p:sp>
      <p:sp>
        <p:nvSpPr>
          <p:cNvPr id="3" name="CasellaDiTesto 2"/>
          <p:cNvSpPr txBox="1"/>
          <p:nvPr/>
        </p:nvSpPr>
        <p:spPr>
          <a:xfrm>
            <a:off x="305450" y="1273143"/>
            <a:ext cx="11593039" cy="553998"/>
          </a:xfrm>
          <a:prstGeom prst="rect">
            <a:avLst/>
          </a:prstGeom>
          <a:noFill/>
        </p:spPr>
        <p:txBody>
          <a:bodyPr wrap="square" rtlCol="0">
            <a:spAutoFit/>
          </a:bodyPr>
          <a:lstStyle/>
          <a:p>
            <a:pPr algn="just"/>
            <a:r>
              <a:rPr lang="it-IT" sz="3000" dirty="0"/>
              <a:t>In Toscana avviene il passaggio di                 del latino volgare a</a:t>
            </a:r>
          </a:p>
        </p:txBody>
      </p:sp>
      <p:sp>
        <p:nvSpPr>
          <p:cNvPr id="7" name="CasellaDiTesto 6"/>
          <p:cNvSpPr txBox="1"/>
          <p:nvPr/>
        </p:nvSpPr>
        <p:spPr>
          <a:xfrm>
            <a:off x="305450" y="2056787"/>
            <a:ext cx="11242431" cy="2369880"/>
          </a:xfrm>
          <a:prstGeom prst="rect">
            <a:avLst/>
          </a:prstGeom>
          <a:noFill/>
        </p:spPr>
        <p:txBody>
          <a:bodyPr wrap="square" rtlCol="0">
            <a:spAutoFit/>
          </a:bodyPr>
          <a:lstStyle/>
          <a:p>
            <a:pPr algn="just"/>
            <a:r>
              <a:rPr lang="it-IT" sz="3000" dirty="0"/>
              <a:t>Il passaggio avviene solo se si verificano 3 condizioni:</a:t>
            </a:r>
          </a:p>
          <a:p>
            <a:pPr marL="514350" indent="-514350" algn="just">
              <a:buAutoNum type="arabicParenR"/>
            </a:pPr>
            <a:r>
              <a:rPr lang="it-IT" sz="3000" dirty="0"/>
              <a:t>La vocale è breve</a:t>
            </a:r>
          </a:p>
          <a:p>
            <a:pPr marL="514350" indent="-514350" algn="just">
              <a:buAutoNum type="arabicParenR"/>
            </a:pPr>
            <a:r>
              <a:rPr lang="it-IT" sz="3000" dirty="0"/>
              <a:t>La sillaba è tonica (cioè accentata)</a:t>
            </a:r>
          </a:p>
          <a:p>
            <a:pPr marL="514350" indent="-514350" algn="just">
              <a:buAutoNum type="arabicParenR"/>
            </a:pPr>
            <a:r>
              <a:rPr lang="it-IT" sz="3000" dirty="0"/>
              <a:t>La sillaba è libera (cioè termina per vocale)</a:t>
            </a:r>
          </a:p>
          <a:p>
            <a:pPr algn="just"/>
            <a:endParaRPr lang="it-IT" sz="2800" b="1" dirty="0"/>
          </a:p>
        </p:txBody>
      </p:sp>
      <p:pic>
        <p:nvPicPr>
          <p:cNvPr id="5" name="Immagine 4">
            <a:extLst>
              <a:ext uri="{FF2B5EF4-FFF2-40B4-BE49-F238E27FC236}">
                <a16:creationId xmlns:a16="http://schemas.microsoft.com/office/drawing/2014/main" id="{D95FE5F3-8839-D874-8344-FCBF430E2EEE}"/>
              </a:ext>
            </a:extLst>
          </p:cNvPr>
          <p:cNvPicPr>
            <a:picLocks noChangeAspect="1"/>
          </p:cNvPicPr>
          <p:nvPr/>
        </p:nvPicPr>
        <p:blipFill>
          <a:blip r:embed="rId2"/>
          <a:stretch>
            <a:fillRect/>
          </a:stretch>
        </p:blipFill>
        <p:spPr>
          <a:xfrm>
            <a:off x="3499556" y="4301772"/>
            <a:ext cx="3914508" cy="2183091"/>
          </a:xfrm>
          <a:prstGeom prst="rect">
            <a:avLst/>
          </a:prstGeom>
        </p:spPr>
      </p:pic>
      <p:pic>
        <p:nvPicPr>
          <p:cNvPr id="11" name="Immagine 10">
            <a:extLst>
              <a:ext uri="{FF2B5EF4-FFF2-40B4-BE49-F238E27FC236}">
                <a16:creationId xmlns:a16="http://schemas.microsoft.com/office/drawing/2014/main" id="{C7915E06-4B57-376E-E708-E3AC51CAEB6A}"/>
              </a:ext>
            </a:extLst>
          </p:cNvPr>
          <p:cNvPicPr>
            <a:picLocks noChangeAspect="1"/>
          </p:cNvPicPr>
          <p:nvPr/>
        </p:nvPicPr>
        <p:blipFill>
          <a:blip r:embed="rId3"/>
          <a:stretch>
            <a:fillRect/>
          </a:stretch>
        </p:blipFill>
        <p:spPr>
          <a:xfrm>
            <a:off x="5581588" y="1237889"/>
            <a:ext cx="1340642" cy="617401"/>
          </a:xfrm>
          <a:prstGeom prst="rect">
            <a:avLst/>
          </a:prstGeom>
        </p:spPr>
      </p:pic>
      <p:pic>
        <p:nvPicPr>
          <p:cNvPr id="13" name="Immagine 12">
            <a:extLst>
              <a:ext uri="{FF2B5EF4-FFF2-40B4-BE49-F238E27FC236}">
                <a16:creationId xmlns:a16="http://schemas.microsoft.com/office/drawing/2014/main" id="{9F4D7591-CEDC-5D2D-4C4A-AA09EA3FA531}"/>
              </a:ext>
            </a:extLst>
          </p:cNvPr>
          <p:cNvPicPr>
            <a:picLocks noChangeAspect="1"/>
          </p:cNvPicPr>
          <p:nvPr/>
        </p:nvPicPr>
        <p:blipFill>
          <a:blip r:embed="rId4"/>
          <a:stretch>
            <a:fillRect/>
          </a:stretch>
        </p:blipFill>
        <p:spPr>
          <a:xfrm>
            <a:off x="9893094" y="1268291"/>
            <a:ext cx="1917170" cy="556598"/>
          </a:xfrm>
          <a:prstGeom prst="rect">
            <a:avLst/>
          </a:prstGeom>
        </p:spPr>
      </p:pic>
    </p:spTree>
    <p:extLst>
      <p:ext uri="{BB962C8B-B14F-4D97-AF65-F5344CB8AC3E}">
        <p14:creationId xmlns:p14="http://schemas.microsoft.com/office/powerpoint/2010/main" val="2012110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50248" y="373137"/>
            <a:ext cx="9003323" cy="646331"/>
          </a:xfrm>
          <a:prstGeom prst="rect">
            <a:avLst/>
          </a:prstGeom>
          <a:noFill/>
        </p:spPr>
        <p:txBody>
          <a:bodyPr wrap="square" rtlCol="0">
            <a:spAutoFit/>
          </a:bodyPr>
          <a:lstStyle/>
          <a:p>
            <a:pPr algn="ctr"/>
            <a:r>
              <a:rPr lang="it-IT" sz="3600" b="1" dirty="0"/>
              <a:t>Dante teorico del volgare</a:t>
            </a:r>
          </a:p>
        </p:txBody>
      </p:sp>
      <p:sp>
        <p:nvSpPr>
          <p:cNvPr id="3" name="CasellaDiTesto 2"/>
          <p:cNvSpPr txBox="1"/>
          <p:nvPr/>
        </p:nvSpPr>
        <p:spPr>
          <a:xfrm>
            <a:off x="283030" y="1019468"/>
            <a:ext cx="11625942" cy="1477328"/>
          </a:xfrm>
          <a:prstGeom prst="rect">
            <a:avLst/>
          </a:prstGeom>
          <a:noFill/>
        </p:spPr>
        <p:txBody>
          <a:bodyPr wrap="square" rtlCol="0">
            <a:spAutoFit/>
          </a:bodyPr>
          <a:lstStyle/>
          <a:p>
            <a:pPr algn="just"/>
            <a:r>
              <a:rPr lang="it-IT" sz="3000" dirty="0"/>
              <a:t>Oltre che per la lingua della Commedia, l’apporto di Dante alla storia della lingua è importante </a:t>
            </a:r>
            <a:r>
              <a:rPr lang="it-IT" sz="3000"/>
              <a:t>anche per la </a:t>
            </a:r>
            <a:r>
              <a:rPr lang="it-IT" sz="3000" dirty="0"/>
              <a:t>riflessione sul volgare, condotta in due opere incompiute scritte nei primi anni del Trecento.</a:t>
            </a:r>
          </a:p>
        </p:txBody>
      </p:sp>
      <p:sp>
        <p:nvSpPr>
          <p:cNvPr id="6" name="CasellaDiTesto 5"/>
          <p:cNvSpPr txBox="1"/>
          <p:nvPr/>
        </p:nvSpPr>
        <p:spPr>
          <a:xfrm>
            <a:off x="283029" y="2468106"/>
            <a:ext cx="11625942" cy="4247317"/>
          </a:xfrm>
          <a:prstGeom prst="rect">
            <a:avLst/>
          </a:prstGeom>
          <a:noFill/>
        </p:spPr>
        <p:txBody>
          <a:bodyPr wrap="square" rtlCol="0">
            <a:spAutoFit/>
          </a:bodyPr>
          <a:lstStyle/>
          <a:p>
            <a:pPr algn="just"/>
            <a:r>
              <a:rPr lang="it-IT" sz="3000" dirty="0"/>
              <a:t>Nel </a:t>
            </a:r>
            <a:r>
              <a:rPr lang="it-IT" sz="3000" b="1" i="1" dirty="0"/>
              <a:t>Convivio</a:t>
            </a:r>
            <a:r>
              <a:rPr lang="it-IT" sz="3000" dirty="0"/>
              <a:t>, scritto in </a:t>
            </a:r>
            <a:r>
              <a:rPr lang="it-IT" sz="3000" b="1" dirty="0"/>
              <a:t>volgare</a:t>
            </a:r>
            <a:r>
              <a:rPr lang="it-IT" sz="3000" dirty="0"/>
              <a:t>, Dante intuisce le potenzialità comunicative del volgare e lo elogia come lingua che può competere con il latino grazie alla possibilità di essere compreso dal popolo. </a:t>
            </a:r>
            <a:endParaRPr lang="it-IT" sz="1100" dirty="0"/>
          </a:p>
          <a:p>
            <a:pPr marL="457200" indent="-457200" algn="just">
              <a:buFont typeface="Arial" panose="020B0604020202020204" pitchFamily="34" charset="0"/>
              <a:buChar char="•"/>
            </a:pPr>
            <a:r>
              <a:rPr lang="it-IT" sz="3000" dirty="0"/>
              <a:t>Il volgare è considerato il «</a:t>
            </a:r>
            <a:r>
              <a:rPr lang="it-IT" sz="3000" b="1" dirty="0"/>
              <a:t>sole nuovo</a:t>
            </a:r>
            <a:r>
              <a:rPr lang="it-IT" sz="3000" dirty="0"/>
              <a:t>» destinato a sostituire il latino, che però in questa fase è ancora riconosciuto superiore in quanto lingua dei classici.</a:t>
            </a:r>
            <a:r>
              <a:rPr lang="it-IT" sz="3000" i="1" dirty="0"/>
              <a:t> </a:t>
            </a:r>
          </a:p>
          <a:p>
            <a:pPr marL="457200" indent="-457200" algn="just">
              <a:buFont typeface="Arial" panose="020B0604020202020204" pitchFamily="34" charset="0"/>
              <a:buChar char="•"/>
            </a:pPr>
            <a:r>
              <a:rPr lang="it-IT" sz="3000" dirty="0"/>
              <a:t>Dante riflettere sul fatto che </a:t>
            </a:r>
            <a:r>
              <a:rPr lang="it-IT" sz="3000" b="1" dirty="0"/>
              <a:t>la lingua cambia nel tempo</a:t>
            </a:r>
            <a:r>
              <a:rPr lang="it-IT" sz="3000" dirty="0"/>
              <a:t>: se gli uomini di mille anni fa tornassero, crederebbero che le loro città sono state occupate da stranieri, perché non capirebbero la lingua.</a:t>
            </a:r>
          </a:p>
        </p:txBody>
      </p:sp>
    </p:spTree>
    <p:extLst>
      <p:ext uri="{BB962C8B-B14F-4D97-AF65-F5344CB8AC3E}">
        <p14:creationId xmlns:p14="http://schemas.microsoft.com/office/powerpoint/2010/main" val="2829696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880876" y="188080"/>
            <a:ext cx="9003323" cy="646331"/>
          </a:xfrm>
          <a:prstGeom prst="rect">
            <a:avLst/>
          </a:prstGeom>
          <a:noFill/>
        </p:spPr>
        <p:txBody>
          <a:bodyPr wrap="square" rtlCol="0">
            <a:spAutoFit/>
          </a:bodyPr>
          <a:lstStyle/>
          <a:p>
            <a:pPr algn="ctr"/>
            <a:r>
              <a:rPr lang="it-IT" sz="3600" b="1" dirty="0"/>
              <a:t>Dante teorico del volgare</a:t>
            </a:r>
          </a:p>
        </p:txBody>
      </p:sp>
      <p:sp>
        <p:nvSpPr>
          <p:cNvPr id="6" name="CasellaDiTesto 5"/>
          <p:cNvSpPr txBox="1"/>
          <p:nvPr/>
        </p:nvSpPr>
        <p:spPr>
          <a:xfrm>
            <a:off x="286292" y="834411"/>
            <a:ext cx="11619415" cy="2400657"/>
          </a:xfrm>
          <a:prstGeom prst="rect">
            <a:avLst/>
          </a:prstGeom>
          <a:noFill/>
        </p:spPr>
        <p:txBody>
          <a:bodyPr wrap="square" rtlCol="0">
            <a:spAutoFit/>
          </a:bodyPr>
          <a:lstStyle/>
          <a:p>
            <a:pPr algn="just"/>
            <a:r>
              <a:rPr lang="it-IT" sz="3000" dirty="0"/>
              <a:t>Il </a:t>
            </a:r>
            <a:r>
              <a:rPr lang="it-IT" sz="3000" b="1" i="1" dirty="0"/>
              <a:t>De </a:t>
            </a:r>
            <a:r>
              <a:rPr lang="it-IT" sz="3000" b="1" i="1" dirty="0" err="1"/>
              <a:t>vulgari</a:t>
            </a:r>
            <a:r>
              <a:rPr lang="it-IT" sz="3000" b="1" i="1" dirty="0"/>
              <a:t> </a:t>
            </a:r>
            <a:r>
              <a:rPr lang="it-IT" sz="3000" b="1" i="1" dirty="0" err="1"/>
              <a:t>eloquentia</a:t>
            </a:r>
            <a:r>
              <a:rPr lang="it-IT" sz="3000" b="1" dirty="0"/>
              <a:t> </a:t>
            </a:r>
            <a:r>
              <a:rPr lang="it-IT" sz="3000" dirty="0"/>
              <a:t>è un’opera interamente dedicata alla riflessione sul volgare (per la prima volta nella nostra storia). È scritta in </a:t>
            </a:r>
            <a:r>
              <a:rPr lang="it-IT" sz="3000" b="1" dirty="0"/>
              <a:t>latino</a:t>
            </a:r>
            <a:r>
              <a:rPr lang="it-IT" sz="3000" dirty="0"/>
              <a:t> perché si rivolge a un pubblico di dotti. Il </a:t>
            </a:r>
            <a:r>
              <a:rPr lang="it-IT" sz="3000" b="1" dirty="0"/>
              <a:t>volgare</a:t>
            </a:r>
            <a:r>
              <a:rPr lang="it-IT" sz="3000" dirty="0"/>
              <a:t> è considerato </a:t>
            </a:r>
            <a:r>
              <a:rPr lang="it-IT" sz="3000" b="1" dirty="0"/>
              <a:t>superiore al latino </a:t>
            </a:r>
            <a:r>
              <a:rPr lang="it-IT" sz="3000" dirty="0"/>
              <a:t>perché lingua naturale, mentre il latino è artificiale (nel Medioevo si riteneva fosse un’invenzione dei dotti).</a:t>
            </a:r>
            <a:endParaRPr lang="it-IT" sz="3000" i="1" dirty="0"/>
          </a:p>
        </p:txBody>
      </p:sp>
      <p:sp>
        <p:nvSpPr>
          <p:cNvPr id="7" name="CasellaDiTesto 6"/>
          <p:cNvSpPr txBox="1"/>
          <p:nvPr/>
        </p:nvSpPr>
        <p:spPr>
          <a:xfrm>
            <a:off x="218625" y="3235068"/>
            <a:ext cx="11619416" cy="1477328"/>
          </a:xfrm>
          <a:prstGeom prst="rect">
            <a:avLst/>
          </a:prstGeom>
          <a:noFill/>
        </p:spPr>
        <p:txBody>
          <a:bodyPr wrap="square" rtlCol="0">
            <a:spAutoFit/>
          </a:bodyPr>
          <a:lstStyle/>
          <a:p>
            <a:pPr algn="just"/>
            <a:r>
              <a:rPr lang="it-IT" sz="3000" dirty="0"/>
              <a:t>Dopo aver riflettuto sull’origine delle lingue e aver illustrato il panorama linguistico europeo, si compie una ricerca tra i volgari italiani del </a:t>
            </a:r>
            <a:r>
              <a:rPr lang="it-IT" sz="3000" b="1" dirty="0"/>
              <a:t>volgare</a:t>
            </a:r>
            <a:r>
              <a:rPr lang="it-IT" sz="3000" dirty="0"/>
              <a:t> </a:t>
            </a:r>
            <a:r>
              <a:rPr lang="it-IT" sz="3000" b="1" dirty="0"/>
              <a:t>illustre</a:t>
            </a:r>
            <a:r>
              <a:rPr lang="it-IT" sz="3000" dirty="0"/>
              <a:t>, adatto per scrivere poesia (stilisticamente alta).</a:t>
            </a:r>
            <a:endParaRPr lang="it-IT" sz="3000" b="1" dirty="0"/>
          </a:p>
        </p:txBody>
      </p:sp>
      <p:sp>
        <p:nvSpPr>
          <p:cNvPr id="4" name="CasellaDiTesto 3">
            <a:extLst>
              <a:ext uri="{FF2B5EF4-FFF2-40B4-BE49-F238E27FC236}">
                <a16:creationId xmlns:a16="http://schemas.microsoft.com/office/drawing/2014/main" id="{7D61C19B-BC58-0E15-3B95-E82A556736B3}"/>
              </a:ext>
            </a:extLst>
          </p:cNvPr>
          <p:cNvSpPr txBox="1"/>
          <p:nvPr/>
        </p:nvSpPr>
        <p:spPr>
          <a:xfrm>
            <a:off x="1447799" y="4730928"/>
            <a:ext cx="10296631" cy="1938992"/>
          </a:xfrm>
          <a:prstGeom prst="rect">
            <a:avLst/>
          </a:prstGeom>
          <a:noFill/>
        </p:spPr>
        <p:txBody>
          <a:bodyPr wrap="square" rtlCol="0">
            <a:spAutoFit/>
          </a:bodyPr>
          <a:lstStyle/>
          <a:p>
            <a:pPr algn="just"/>
            <a:r>
              <a:rPr lang="it-IT" sz="3000" b="1" dirty="0"/>
              <a:t>Illustre</a:t>
            </a:r>
            <a:r>
              <a:rPr lang="it-IT" sz="3000" dirty="0"/>
              <a:t>, perché esente da vocaboli rozzi</a:t>
            </a:r>
          </a:p>
          <a:p>
            <a:pPr algn="just"/>
            <a:r>
              <a:rPr lang="it-IT" sz="3000" b="1" dirty="0"/>
              <a:t>Cardinale</a:t>
            </a:r>
            <a:r>
              <a:rPr lang="it-IT" sz="3000" dirty="0"/>
              <a:t>, perché punto di riferimento per gli altri volgari</a:t>
            </a:r>
          </a:p>
          <a:p>
            <a:pPr algn="just"/>
            <a:r>
              <a:rPr lang="it-IT" sz="3000" b="1" dirty="0"/>
              <a:t>Aulico</a:t>
            </a:r>
            <a:r>
              <a:rPr lang="it-IT" sz="3000" dirty="0"/>
              <a:t>, adatto alla corte di un re</a:t>
            </a:r>
          </a:p>
          <a:p>
            <a:pPr algn="just"/>
            <a:r>
              <a:rPr lang="it-IT" sz="3000" b="1" dirty="0"/>
              <a:t>Curiale</a:t>
            </a:r>
            <a:r>
              <a:rPr lang="it-IT" sz="3000" dirty="0"/>
              <a:t>, adatto a un senato o a un tribunale</a:t>
            </a:r>
          </a:p>
        </p:txBody>
      </p:sp>
    </p:spTree>
    <p:extLst>
      <p:ext uri="{BB962C8B-B14F-4D97-AF65-F5344CB8AC3E}">
        <p14:creationId xmlns:p14="http://schemas.microsoft.com/office/powerpoint/2010/main" val="3802719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64315" y="271642"/>
            <a:ext cx="9003323" cy="646331"/>
          </a:xfrm>
          <a:prstGeom prst="rect">
            <a:avLst/>
          </a:prstGeom>
          <a:noFill/>
        </p:spPr>
        <p:txBody>
          <a:bodyPr wrap="square" rtlCol="0">
            <a:spAutoFit/>
          </a:bodyPr>
          <a:lstStyle/>
          <a:p>
            <a:pPr algn="ctr"/>
            <a:r>
              <a:rPr lang="it-IT" sz="3600" b="1" dirty="0"/>
              <a:t>Il De </a:t>
            </a:r>
            <a:r>
              <a:rPr lang="it-IT" sz="3600" b="1" dirty="0" err="1"/>
              <a:t>vulgari</a:t>
            </a:r>
            <a:r>
              <a:rPr lang="it-IT" sz="3600" b="1" dirty="0"/>
              <a:t> </a:t>
            </a:r>
            <a:r>
              <a:rPr lang="it-IT" sz="3600" b="1" dirty="0" err="1"/>
              <a:t>eloquentia</a:t>
            </a:r>
            <a:endParaRPr lang="it-IT" sz="3600" b="1" dirty="0"/>
          </a:p>
        </p:txBody>
      </p:sp>
      <p:sp>
        <p:nvSpPr>
          <p:cNvPr id="6" name="CasellaDiTesto 5"/>
          <p:cNvSpPr txBox="1"/>
          <p:nvPr/>
        </p:nvSpPr>
        <p:spPr>
          <a:xfrm>
            <a:off x="279009" y="1051755"/>
            <a:ext cx="11633982" cy="1477328"/>
          </a:xfrm>
          <a:prstGeom prst="rect">
            <a:avLst/>
          </a:prstGeom>
          <a:noFill/>
        </p:spPr>
        <p:txBody>
          <a:bodyPr wrap="square" rtlCol="0">
            <a:spAutoFit/>
          </a:bodyPr>
          <a:lstStyle/>
          <a:p>
            <a:pPr algn="just"/>
            <a:r>
              <a:rPr lang="it-IT" sz="3000" dirty="0"/>
              <a:t>Per condurre questa ricerca Dante esamina il cambiamento della lingua nello spazio geografico: divide i volgari tra quelli </a:t>
            </a:r>
            <a:r>
              <a:rPr lang="it-IT" sz="3000" b="1" dirty="0"/>
              <a:t>a est e quelli a ovest dell’Appennino</a:t>
            </a:r>
            <a:r>
              <a:rPr lang="it-IT" sz="3000" dirty="0"/>
              <a:t>, individuando </a:t>
            </a:r>
            <a:r>
              <a:rPr lang="it-IT" sz="3000" b="1" dirty="0"/>
              <a:t>14 varietà diverse</a:t>
            </a:r>
            <a:r>
              <a:rPr lang="it-IT" sz="3000" dirty="0"/>
              <a:t>.</a:t>
            </a:r>
            <a:endParaRPr lang="it-IT" sz="2800" dirty="0"/>
          </a:p>
        </p:txBody>
      </p:sp>
      <p:sp>
        <p:nvSpPr>
          <p:cNvPr id="4" name="CasellaDiTesto 3">
            <a:extLst>
              <a:ext uri="{FF2B5EF4-FFF2-40B4-BE49-F238E27FC236}">
                <a16:creationId xmlns:a16="http://schemas.microsoft.com/office/drawing/2014/main" id="{BA57E8F5-E696-F2B0-883C-9740FC074DE6}"/>
              </a:ext>
            </a:extLst>
          </p:cNvPr>
          <p:cNvSpPr txBox="1"/>
          <p:nvPr/>
        </p:nvSpPr>
        <p:spPr>
          <a:xfrm>
            <a:off x="279009" y="2529083"/>
            <a:ext cx="11633982" cy="1938992"/>
          </a:xfrm>
          <a:prstGeom prst="rect">
            <a:avLst/>
          </a:prstGeom>
          <a:noFill/>
        </p:spPr>
        <p:txBody>
          <a:bodyPr wrap="square" rtlCol="0">
            <a:spAutoFit/>
          </a:bodyPr>
          <a:lstStyle/>
          <a:p>
            <a:pPr algn="just"/>
            <a:r>
              <a:rPr lang="it-IT" sz="3000" dirty="0"/>
              <a:t>In questa ricerca mostra notevole sensibilità: non solo fornisce per ogni volgare una frase in quella varietà (forse proveniente da componimenti satirici), ma riflette sul fatto che una lingua può cambiare anche all’interno della stessa città (esempio di Bologna)</a:t>
            </a:r>
            <a:endParaRPr lang="it-IT" sz="2800" dirty="0"/>
          </a:p>
        </p:txBody>
      </p:sp>
      <p:sp>
        <p:nvSpPr>
          <p:cNvPr id="5" name="CasellaDiTesto 4">
            <a:extLst>
              <a:ext uri="{FF2B5EF4-FFF2-40B4-BE49-F238E27FC236}">
                <a16:creationId xmlns:a16="http://schemas.microsoft.com/office/drawing/2014/main" id="{5B6625E7-D8FC-E44C-A89B-248EDDDD0A18}"/>
              </a:ext>
            </a:extLst>
          </p:cNvPr>
          <p:cNvSpPr txBox="1"/>
          <p:nvPr/>
        </p:nvSpPr>
        <p:spPr>
          <a:xfrm>
            <a:off x="279009" y="4457343"/>
            <a:ext cx="11633982" cy="2400657"/>
          </a:xfrm>
          <a:prstGeom prst="rect">
            <a:avLst/>
          </a:prstGeom>
          <a:noFill/>
        </p:spPr>
        <p:txBody>
          <a:bodyPr wrap="square" rtlCol="0">
            <a:spAutoFit/>
          </a:bodyPr>
          <a:lstStyle/>
          <a:p>
            <a:pPr algn="just"/>
            <a:r>
              <a:rPr lang="it-IT" sz="3000" dirty="0"/>
              <a:t>Via via </a:t>
            </a:r>
            <a:r>
              <a:rPr lang="it-IT" sz="3000" b="1" dirty="0"/>
              <a:t>scarta tutti i volgari</a:t>
            </a:r>
            <a:r>
              <a:rPr lang="it-IT" sz="3000" dirty="0"/>
              <a:t>, evidenziando i loro difetti (il romanesco ad esempio è definito un </a:t>
            </a:r>
            <a:r>
              <a:rPr lang="it-IT" sz="3000" i="1" dirty="0" err="1"/>
              <a:t>tristiloquium</a:t>
            </a:r>
            <a:r>
              <a:rPr lang="it-IT" sz="3000" dirty="0"/>
              <a:t>, il sardo è accusato di scimmiottare il latino), e in particolare dà un giudizio negativo anche sul </a:t>
            </a:r>
            <a:r>
              <a:rPr lang="it-IT" sz="3000" b="1" dirty="0"/>
              <a:t>fiorentino. </a:t>
            </a:r>
            <a:r>
              <a:rPr lang="it-IT" sz="3000" dirty="0"/>
              <a:t>In realtà, più che i volgari in sé, Dante critica gli elementi bassi e popolari inadatti alla poesia alta.</a:t>
            </a:r>
          </a:p>
        </p:txBody>
      </p:sp>
    </p:spTree>
    <p:extLst>
      <p:ext uri="{BB962C8B-B14F-4D97-AF65-F5344CB8AC3E}">
        <p14:creationId xmlns:p14="http://schemas.microsoft.com/office/powerpoint/2010/main" val="1685033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997538DB-FC1D-1B8F-C940-D08531E9B916}"/>
              </a:ext>
            </a:extLst>
          </p:cNvPr>
          <p:cNvPicPr>
            <a:picLocks noChangeAspect="1"/>
          </p:cNvPicPr>
          <p:nvPr/>
        </p:nvPicPr>
        <p:blipFill>
          <a:blip r:embed="rId2"/>
          <a:stretch>
            <a:fillRect/>
          </a:stretch>
        </p:blipFill>
        <p:spPr>
          <a:xfrm>
            <a:off x="3183467" y="-62306"/>
            <a:ext cx="5813777" cy="6969079"/>
          </a:xfrm>
          <a:prstGeom prst="rect">
            <a:avLst/>
          </a:prstGeom>
        </p:spPr>
      </p:pic>
      <mc:AlternateContent xmlns:mc="http://schemas.openxmlformats.org/markup-compatibility/2006" xmlns:p14="http://schemas.microsoft.com/office/powerpoint/2010/main">
        <mc:Choice Requires="p14">
          <p:contentPart p14:bwMode="auto" r:id="rId3">
            <p14:nvContentPartPr>
              <p14:cNvPr id="4" name="Input penna 3">
                <a:extLst>
                  <a:ext uri="{FF2B5EF4-FFF2-40B4-BE49-F238E27FC236}">
                    <a16:creationId xmlns:a16="http://schemas.microsoft.com/office/drawing/2014/main" id="{FBACEB42-1A43-AE50-6850-BB9724481475}"/>
                  </a:ext>
                </a:extLst>
              </p14:cNvPr>
              <p14:cNvContentPartPr/>
              <p14:nvPr/>
            </p14:nvContentPartPr>
            <p14:xfrm>
              <a:off x="4571809" y="1659596"/>
              <a:ext cx="3319920" cy="2753280"/>
            </p14:xfrm>
          </p:contentPart>
        </mc:Choice>
        <mc:Fallback xmlns="">
          <p:pic>
            <p:nvPicPr>
              <p:cNvPr id="4" name="Input penna 3">
                <a:extLst>
                  <a:ext uri="{FF2B5EF4-FFF2-40B4-BE49-F238E27FC236}">
                    <a16:creationId xmlns:a16="http://schemas.microsoft.com/office/drawing/2014/main" id="{FBACEB42-1A43-AE50-6850-BB9724481475}"/>
                  </a:ext>
                </a:extLst>
              </p:cNvPr>
              <p:cNvPicPr/>
              <p:nvPr/>
            </p:nvPicPr>
            <p:blipFill>
              <a:blip r:embed="rId4"/>
              <a:stretch>
                <a:fillRect/>
              </a:stretch>
            </p:blipFill>
            <p:spPr>
              <a:xfrm>
                <a:off x="4567489" y="1655276"/>
                <a:ext cx="3328560" cy="2761920"/>
              </a:xfrm>
              <a:prstGeom prst="rect">
                <a:avLst/>
              </a:prstGeom>
            </p:spPr>
          </p:pic>
        </mc:Fallback>
      </mc:AlternateContent>
    </p:spTree>
    <p:extLst>
      <p:ext uri="{BB962C8B-B14F-4D97-AF65-F5344CB8AC3E}">
        <p14:creationId xmlns:p14="http://schemas.microsoft.com/office/powerpoint/2010/main" val="25255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64315" y="271642"/>
            <a:ext cx="9003323" cy="646331"/>
          </a:xfrm>
          <a:prstGeom prst="rect">
            <a:avLst/>
          </a:prstGeom>
          <a:noFill/>
        </p:spPr>
        <p:txBody>
          <a:bodyPr wrap="square" rtlCol="0">
            <a:spAutoFit/>
          </a:bodyPr>
          <a:lstStyle/>
          <a:p>
            <a:pPr algn="ctr"/>
            <a:r>
              <a:rPr lang="it-IT" sz="3600" b="1" dirty="0"/>
              <a:t>Il De </a:t>
            </a:r>
            <a:r>
              <a:rPr lang="it-IT" sz="3600" b="1" dirty="0" err="1"/>
              <a:t>vulgari</a:t>
            </a:r>
            <a:r>
              <a:rPr lang="it-IT" sz="3600" b="1" dirty="0"/>
              <a:t> </a:t>
            </a:r>
            <a:r>
              <a:rPr lang="it-IT" sz="3600" b="1" dirty="0" err="1"/>
              <a:t>eloquentia</a:t>
            </a:r>
            <a:endParaRPr lang="it-IT" sz="3600" b="1" dirty="0"/>
          </a:p>
        </p:txBody>
      </p:sp>
      <p:sp>
        <p:nvSpPr>
          <p:cNvPr id="6" name="CasellaDiTesto 5"/>
          <p:cNvSpPr txBox="1"/>
          <p:nvPr/>
        </p:nvSpPr>
        <p:spPr>
          <a:xfrm>
            <a:off x="279009" y="1062641"/>
            <a:ext cx="11633982" cy="5416868"/>
          </a:xfrm>
          <a:prstGeom prst="rect">
            <a:avLst/>
          </a:prstGeom>
          <a:noFill/>
        </p:spPr>
        <p:txBody>
          <a:bodyPr wrap="square" rtlCol="0">
            <a:spAutoFit/>
          </a:bodyPr>
          <a:lstStyle/>
          <a:p>
            <a:pPr algn="just"/>
            <a:r>
              <a:rPr lang="it-IT" sz="3000" dirty="0"/>
              <a:t>I volgari migliori sono giudicati il </a:t>
            </a:r>
            <a:r>
              <a:rPr lang="it-IT" sz="3000" b="1" dirty="0"/>
              <a:t>bolognese</a:t>
            </a:r>
            <a:r>
              <a:rPr lang="it-IT" sz="3000" dirty="0"/>
              <a:t> di Guinizzelli e il </a:t>
            </a:r>
            <a:r>
              <a:rPr lang="it-IT" sz="3000" b="1" dirty="0"/>
              <a:t>siciliano</a:t>
            </a:r>
            <a:r>
              <a:rPr lang="it-IT" sz="3000" dirty="0"/>
              <a:t> della scuola siciliana, ma Dante formula questo giudizio perché non è consapevole dell’</a:t>
            </a:r>
            <a:r>
              <a:rPr lang="it-IT" sz="3000" b="1" dirty="0"/>
              <a:t>opera dei copisti </a:t>
            </a:r>
            <a:r>
              <a:rPr lang="it-IT" sz="3000" dirty="0"/>
              <a:t>che hanno </a:t>
            </a:r>
            <a:r>
              <a:rPr lang="it-IT" sz="3000" b="1" dirty="0"/>
              <a:t>toscanizzato</a:t>
            </a:r>
            <a:r>
              <a:rPr lang="it-IT" sz="3000" dirty="0"/>
              <a:t> i poeti siciliani.</a:t>
            </a:r>
          </a:p>
          <a:p>
            <a:pPr algn="just"/>
            <a:endParaRPr lang="it-IT" sz="800" dirty="0"/>
          </a:p>
          <a:p>
            <a:pPr algn="just"/>
            <a:r>
              <a:rPr lang="it-IT" sz="3000" dirty="0"/>
              <a:t>La conclusione è che </a:t>
            </a:r>
            <a:r>
              <a:rPr lang="it-IT" sz="3000" b="1" dirty="0"/>
              <a:t>nessun idioma</a:t>
            </a:r>
            <a:r>
              <a:rPr lang="it-IT" sz="3000" dirty="0"/>
              <a:t>, nella sua forma naturale, è in grado di elevarsi al rango di volgare illustre, un ideale che può essere realizzato soltanto nella poesia, seguendo la guida dei maestri che avevano sottoposto la lingua materna a un processo di sublimazione stilistica e di superamento delle radici locali.</a:t>
            </a:r>
          </a:p>
          <a:p>
            <a:pPr algn="just"/>
            <a:endParaRPr lang="it-IT" sz="800" dirty="0"/>
          </a:p>
          <a:p>
            <a:pPr algn="just"/>
            <a:r>
              <a:rPr lang="it-IT" sz="3000" dirty="0"/>
              <a:t>Dante però lascia il trattato </a:t>
            </a:r>
            <a:r>
              <a:rPr lang="it-IT" sz="3000" b="1" dirty="0"/>
              <a:t>incompiuto</a:t>
            </a:r>
            <a:r>
              <a:rPr lang="it-IT" sz="3000" dirty="0"/>
              <a:t> per iniziare a scrivere la </a:t>
            </a:r>
            <a:r>
              <a:rPr lang="it-IT" sz="3000" i="1" dirty="0"/>
              <a:t>Commedia</a:t>
            </a:r>
            <a:r>
              <a:rPr lang="it-IT" sz="3000" dirty="0"/>
              <a:t>, dove mostrerà idee diverse (tanto da usare alcune delle parole criticate nel </a:t>
            </a:r>
            <a:r>
              <a:rPr lang="it-IT" sz="3000" i="1" dirty="0"/>
              <a:t>De </a:t>
            </a:r>
            <a:r>
              <a:rPr lang="it-IT" sz="3000" i="1" dirty="0" err="1"/>
              <a:t>vulgari</a:t>
            </a:r>
            <a:r>
              <a:rPr lang="it-IT" sz="3000" i="1" dirty="0"/>
              <a:t> </a:t>
            </a:r>
            <a:r>
              <a:rPr lang="it-IT" sz="3000" i="1" dirty="0" err="1"/>
              <a:t>eloquentia</a:t>
            </a:r>
            <a:r>
              <a:rPr lang="it-IT" sz="3000" dirty="0"/>
              <a:t>).</a:t>
            </a:r>
          </a:p>
        </p:txBody>
      </p:sp>
    </p:spTree>
    <p:extLst>
      <p:ext uri="{BB962C8B-B14F-4D97-AF65-F5344CB8AC3E}">
        <p14:creationId xmlns:p14="http://schemas.microsoft.com/office/powerpoint/2010/main" val="3375907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50248" y="373137"/>
            <a:ext cx="9003323" cy="646331"/>
          </a:xfrm>
          <a:prstGeom prst="rect">
            <a:avLst/>
          </a:prstGeom>
          <a:noFill/>
        </p:spPr>
        <p:txBody>
          <a:bodyPr wrap="square" rtlCol="0">
            <a:spAutoFit/>
          </a:bodyPr>
          <a:lstStyle/>
          <a:p>
            <a:pPr algn="ctr"/>
            <a:r>
              <a:rPr lang="it-IT" sz="3600" b="1" dirty="0"/>
              <a:t>Il dittongamento toscano</a:t>
            </a:r>
          </a:p>
        </p:txBody>
      </p:sp>
      <p:sp>
        <p:nvSpPr>
          <p:cNvPr id="3" name="CasellaDiTesto 2"/>
          <p:cNvSpPr txBox="1"/>
          <p:nvPr/>
        </p:nvSpPr>
        <p:spPr>
          <a:xfrm>
            <a:off x="124178" y="1074509"/>
            <a:ext cx="11943644" cy="4708981"/>
          </a:xfrm>
          <a:prstGeom prst="rect">
            <a:avLst/>
          </a:prstGeom>
          <a:noFill/>
        </p:spPr>
        <p:txBody>
          <a:bodyPr wrap="square" rtlCol="0">
            <a:spAutoFit/>
          </a:bodyPr>
          <a:lstStyle/>
          <a:p>
            <a:pPr algn="just"/>
            <a:r>
              <a:rPr lang="it-IT" sz="3000" dirty="0"/>
              <a:t>Il fenomeno non avviene, dunque, se manca una delle tre condizioni (vocale breve, sillaba accentata, sillaba libera). Quindi il dittongo non compare:</a:t>
            </a:r>
          </a:p>
          <a:p>
            <a:pPr algn="just"/>
            <a:endParaRPr lang="it-IT" sz="2000" dirty="0"/>
          </a:p>
          <a:p>
            <a:pPr algn="just"/>
            <a:r>
              <a:rPr lang="it-IT" sz="3000" dirty="0"/>
              <a:t>- Se la vocale è lunga:  TĒLAM &gt; </a:t>
            </a:r>
            <a:r>
              <a:rPr lang="it-IT" sz="3000" i="1" dirty="0"/>
              <a:t>tela</a:t>
            </a:r>
          </a:p>
          <a:p>
            <a:pPr algn="just"/>
            <a:endParaRPr lang="it-IT" sz="2000" dirty="0"/>
          </a:p>
          <a:p>
            <a:pPr algn="just"/>
            <a:r>
              <a:rPr lang="it-IT" sz="3000" dirty="0"/>
              <a:t>- Se la sillaba non è accentata: SĔDÈBAT &gt; </a:t>
            </a:r>
            <a:r>
              <a:rPr lang="it-IT" sz="3000" i="1" dirty="0"/>
              <a:t>sedeva </a:t>
            </a:r>
            <a:r>
              <a:rPr lang="it-IT" sz="3000" dirty="0"/>
              <a:t>(ma SĔDET &gt; </a:t>
            </a:r>
            <a:r>
              <a:rPr lang="it-IT" sz="3000" i="1" dirty="0"/>
              <a:t>siede</a:t>
            </a:r>
            <a:r>
              <a:rPr lang="it-IT" sz="3000" dirty="0"/>
              <a:t>)</a:t>
            </a:r>
          </a:p>
          <a:p>
            <a:pPr algn="just"/>
            <a:r>
              <a:rPr lang="it-IT" sz="3000" i="1" dirty="0"/>
              <a:t>  </a:t>
            </a:r>
            <a:r>
              <a:rPr lang="it-IT" sz="2800" dirty="0"/>
              <a:t>[si parla anche di regola del dittongo mobile: </a:t>
            </a:r>
            <a:r>
              <a:rPr lang="it-IT" sz="2800" i="1" dirty="0"/>
              <a:t>può/poteva, piede/pedata</a:t>
            </a:r>
            <a:r>
              <a:rPr lang="it-IT" sz="2800" dirty="0"/>
              <a:t>]</a:t>
            </a:r>
            <a:endParaRPr lang="it-IT" sz="2800" i="1" dirty="0"/>
          </a:p>
          <a:p>
            <a:pPr algn="just"/>
            <a:endParaRPr lang="it-IT" sz="2000" i="1" dirty="0"/>
          </a:p>
          <a:p>
            <a:pPr algn="just"/>
            <a:r>
              <a:rPr lang="it-IT" sz="3000" i="1" dirty="0"/>
              <a:t>- </a:t>
            </a:r>
            <a:r>
              <a:rPr lang="it-IT" sz="3000" dirty="0"/>
              <a:t>Se la sillaba non è libera ma implicata (cioè termina in consonante):</a:t>
            </a:r>
          </a:p>
          <a:p>
            <a:pPr algn="just"/>
            <a:r>
              <a:rPr lang="it-IT" sz="3000" dirty="0"/>
              <a:t>  PĔCTUS &gt; </a:t>
            </a:r>
            <a:r>
              <a:rPr lang="it-IT" sz="3000" dirty="0" err="1"/>
              <a:t>pètto</a:t>
            </a:r>
            <a:endParaRPr lang="it-IT" sz="3000" dirty="0"/>
          </a:p>
          <a:p>
            <a:pPr algn="just"/>
            <a:r>
              <a:rPr lang="it-IT" sz="3000" dirty="0"/>
              <a:t>  PŎRTAM &gt; </a:t>
            </a:r>
            <a:r>
              <a:rPr lang="it-IT" sz="3000" dirty="0" err="1"/>
              <a:t>pòrta</a:t>
            </a:r>
            <a:endParaRPr lang="it-IT" sz="3000" dirty="0"/>
          </a:p>
        </p:txBody>
      </p:sp>
      <p:sp>
        <p:nvSpPr>
          <p:cNvPr id="4" name="CasellaDiTesto 3">
            <a:extLst>
              <a:ext uri="{FF2B5EF4-FFF2-40B4-BE49-F238E27FC236}">
                <a16:creationId xmlns:a16="http://schemas.microsoft.com/office/drawing/2014/main" id="{74CDD578-8217-585A-E23C-81652AF083C7}"/>
              </a:ext>
            </a:extLst>
          </p:cNvPr>
          <p:cNvSpPr txBox="1"/>
          <p:nvPr/>
        </p:nvSpPr>
        <p:spPr>
          <a:xfrm>
            <a:off x="4697866" y="5349003"/>
            <a:ext cx="7369956" cy="1384995"/>
          </a:xfrm>
          <a:prstGeom prst="rect">
            <a:avLst/>
          </a:prstGeom>
          <a:noFill/>
          <a:ln>
            <a:solidFill>
              <a:schemeClr val="tx1">
                <a:lumMod val="95000"/>
                <a:lumOff val="5000"/>
              </a:schemeClr>
            </a:solidFill>
          </a:ln>
        </p:spPr>
        <p:txBody>
          <a:bodyPr wrap="square" rtlCol="0">
            <a:spAutoFit/>
          </a:bodyPr>
          <a:lstStyle/>
          <a:p>
            <a:r>
              <a:rPr lang="it-IT" sz="2800" dirty="0"/>
              <a:t>Una S seguita da altra consonante fa sì che la sillaba precedente si comporti come implicata:</a:t>
            </a:r>
          </a:p>
          <a:p>
            <a:r>
              <a:rPr lang="it-IT" sz="2800" dirty="0"/>
              <a:t> FĔSTAM &gt; festa (non </a:t>
            </a:r>
            <a:r>
              <a:rPr lang="it-IT" sz="2800" i="1" dirty="0"/>
              <a:t>fiesta</a:t>
            </a:r>
            <a:r>
              <a:rPr lang="it-IT" sz="2800" dirty="0"/>
              <a:t>)</a:t>
            </a:r>
          </a:p>
        </p:txBody>
      </p:sp>
    </p:spTree>
    <p:extLst>
      <p:ext uri="{BB962C8B-B14F-4D97-AF65-F5344CB8AC3E}">
        <p14:creationId xmlns:p14="http://schemas.microsoft.com/office/powerpoint/2010/main" val="950550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50248" y="373137"/>
            <a:ext cx="9003323" cy="646331"/>
          </a:xfrm>
          <a:prstGeom prst="rect">
            <a:avLst/>
          </a:prstGeom>
          <a:noFill/>
        </p:spPr>
        <p:txBody>
          <a:bodyPr wrap="square" rtlCol="0">
            <a:spAutoFit/>
          </a:bodyPr>
          <a:lstStyle/>
          <a:p>
            <a:pPr algn="ctr"/>
            <a:r>
              <a:rPr lang="it-IT" sz="3600" b="1" dirty="0"/>
              <a:t>Il dittongamento toscano</a:t>
            </a:r>
          </a:p>
        </p:txBody>
      </p:sp>
      <p:sp>
        <p:nvSpPr>
          <p:cNvPr id="3" name="CasellaDiTesto 2"/>
          <p:cNvSpPr txBox="1"/>
          <p:nvPr/>
        </p:nvSpPr>
        <p:spPr>
          <a:xfrm>
            <a:off x="305450" y="1171543"/>
            <a:ext cx="11593039" cy="553998"/>
          </a:xfrm>
          <a:prstGeom prst="rect">
            <a:avLst/>
          </a:prstGeom>
          <a:noFill/>
        </p:spPr>
        <p:txBody>
          <a:bodyPr wrap="square" rtlCol="0">
            <a:spAutoFit/>
          </a:bodyPr>
          <a:lstStyle/>
          <a:p>
            <a:pPr algn="just"/>
            <a:r>
              <a:rPr lang="it-IT" sz="3000" dirty="0"/>
              <a:t>Talvolta il fenomeno non avviene anche se ci sono le 3 condizioni </a:t>
            </a:r>
          </a:p>
        </p:txBody>
      </p:sp>
      <p:sp>
        <p:nvSpPr>
          <p:cNvPr id="7" name="CasellaDiTesto 6"/>
          <p:cNvSpPr txBox="1"/>
          <p:nvPr/>
        </p:nvSpPr>
        <p:spPr>
          <a:xfrm>
            <a:off x="305450" y="1877616"/>
            <a:ext cx="11242431" cy="3939540"/>
          </a:xfrm>
          <a:prstGeom prst="rect">
            <a:avLst/>
          </a:prstGeom>
          <a:noFill/>
        </p:spPr>
        <p:txBody>
          <a:bodyPr wrap="square" rtlCol="0">
            <a:spAutoFit/>
          </a:bodyPr>
          <a:lstStyle/>
          <a:p>
            <a:pPr algn="just"/>
            <a:r>
              <a:rPr lang="it-IT" sz="3000" dirty="0"/>
              <a:t>Questo accade spesso nelle parole accentate sulla terzultima sillaba:</a:t>
            </a:r>
          </a:p>
          <a:p>
            <a:pPr algn="just"/>
            <a:endParaRPr lang="it-IT" sz="2000" dirty="0"/>
          </a:p>
          <a:p>
            <a:pPr algn="just"/>
            <a:r>
              <a:rPr lang="it-IT" sz="3000" dirty="0"/>
              <a:t>HŎMINES &gt; </a:t>
            </a:r>
            <a:r>
              <a:rPr lang="it-IT" sz="3000" i="1" dirty="0"/>
              <a:t>uomini</a:t>
            </a:r>
          </a:p>
          <a:p>
            <a:pPr algn="just"/>
            <a:r>
              <a:rPr lang="it-IT" sz="3000" dirty="0"/>
              <a:t>LĔVITUM &gt; </a:t>
            </a:r>
            <a:r>
              <a:rPr lang="it-IT" sz="3000" i="1" dirty="0"/>
              <a:t>lievito</a:t>
            </a:r>
          </a:p>
          <a:p>
            <a:pPr algn="just"/>
            <a:r>
              <a:rPr lang="it-IT" sz="3000" dirty="0"/>
              <a:t>TĔPIDUM &gt; </a:t>
            </a:r>
            <a:r>
              <a:rPr lang="it-IT" sz="3000" i="1" dirty="0"/>
              <a:t>tiepido</a:t>
            </a:r>
          </a:p>
          <a:p>
            <a:pPr algn="just"/>
            <a:endParaRPr lang="it-IT" sz="1000" dirty="0"/>
          </a:p>
          <a:p>
            <a:pPr algn="just"/>
            <a:r>
              <a:rPr lang="it-IT" sz="3000" dirty="0"/>
              <a:t>ma</a:t>
            </a:r>
          </a:p>
          <a:p>
            <a:pPr algn="just"/>
            <a:endParaRPr lang="it-IT" sz="1000" dirty="0"/>
          </a:p>
          <a:p>
            <a:pPr algn="just"/>
            <a:r>
              <a:rPr lang="it-IT" sz="3000" dirty="0"/>
              <a:t>ŎPERAM &gt; </a:t>
            </a:r>
            <a:r>
              <a:rPr lang="it-IT" sz="3000" i="1" dirty="0"/>
              <a:t>opera </a:t>
            </a:r>
            <a:r>
              <a:rPr lang="it-IT" sz="3000" dirty="0"/>
              <a:t>(non </a:t>
            </a:r>
            <a:r>
              <a:rPr lang="it-IT" sz="3000" i="1" dirty="0" err="1"/>
              <a:t>uopera</a:t>
            </a:r>
            <a:r>
              <a:rPr lang="it-IT" sz="3000" dirty="0"/>
              <a:t>)</a:t>
            </a:r>
            <a:endParaRPr lang="it-IT" sz="3000" i="1" dirty="0"/>
          </a:p>
          <a:p>
            <a:pPr algn="just"/>
            <a:r>
              <a:rPr lang="it-IT" sz="3000" dirty="0"/>
              <a:t>PĔCORA &gt; </a:t>
            </a:r>
            <a:r>
              <a:rPr lang="it-IT" sz="3000" i="1" dirty="0"/>
              <a:t>pecora</a:t>
            </a:r>
            <a:r>
              <a:rPr lang="it-IT" sz="3000" dirty="0"/>
              <a:t> (non </a:t>
            </a:r>
            <a:r>
              <a:rPr lang="it-IT" sz="3000" i="1" dirty="0" err="1"/>
              <a:t>piecora</a:t>
            </a:r>
            <a:r>
              <a:rPr lang="it-IT" sz="3000" dirty="0"/>
              <a:t>)</a:t>
            </a:r>
            <a:endParaRPr lang="it-IT" sz="2800" dirty="0"/>
          </a:p>
        </p:txBody>
      </p:sp>
    </p:spTree>
    <p:extLst>
      <p:ext uri="{BB962C8B-B14F-4D97-AF65-F5344CB8AC3E}">
        <p14:creationId xmlns:p14="http://schemas.microsoft.com/office/powerpoint/2010/main" val="4260247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50248" y="373137"/>
            <a:ext cx="9003323" cy="646331"/>
          </a:xfrm>
          <a:prstGeom prst="rect">
            <a:avLst/>
          </a:prstGeom>
          <a:noFill/>
        </p:spPr>
        <p:txBody>
          <a:bodyPr wrap="square" rtlCol="0">
            <a:spAutoFit/>
          </a:bodyPr>
          <a:lstStyle/>
          <a:p>
            <a:pPr algn="ctr"/>
            <a:r>
              <a:rPr lang="it-IT" sz="3600" b="1" dirty="0"/>
              <a:t>Il dittongamento toscano</a:t>
            </a:r>
          </a:p>
        </p:txBody>
      </p:sp>
      <p:sp>
        <p:nvSpPr>
          <p:cNvPr id="3" name="CasellaDiTesto 2"/>
          <p:cNvSpPr txBox="1"/>
          <p:nvPr/>
        </p:nvSpPr>
        <p:spPr>
          <a:xfrm>
            <a:off x="305450" y="1273143"/>
            <a:ext cx="11593039" cy="553998"/>
          </a:xfrm>
          <a:prstGeom prst="rect">
            <a:avLst/>
          </a:prstGeom>
          <a:noFill/>
        </p:spPr>
        <p:txBody>
          <a:bodyPr wrap="square" rtlCol="0">
            <a:spAutoFit/>
          </a:bodyPr>
          <a:lstStyle/>
          <a:p>
            <a:pPr algn="just"/>
            <a:r>
              <a:rPr lang="it-IT" sz="3000" dirty="0"/>
              <a:t>Talvolta il fenomeno non avviene anche se ci sono le 3 condizioni </a:t>
            </a:r>
          </a:p>
        </p:txBody>
      </p:sp>
      <p:sp>
        <p:nvSpPr>
          <p:cNvPr id="7" name="CasellaDiTesto 6"/>
          <p:cNvSpPr txBox="1"/>
          <p:nvPr/>
        </p:nvSpPr>
        <p:spPr>
          <a:xfrm>
            <a:off x="305450" y="2056787"/>
            <a:ext cx="11242431" cy="4401205"/>
          </a:xfrm>
          <a:prstGeom prst="rect">
            <a:avLst/>
          </a:prstGeom>
          <a:noFill/>
        </p:spPr>
        <p:txBody>
          <a:bodyPr wrap="square" rtlCol="0">
            <a:spAutoFit/>
          </a:bodyPr>
          <a:lstStyle/>
          <a:p>
            <a:pPr algn="just"/>
            <a:r>
              <a:rPr lang="it-IT" sz="2800" dirty="0"/>
              <a:t>Quando c’è uno </a:t>
            </a:r>
            <a:r>
              <a:rPr lang="it-IT" sz="2800" b="1" dirty="0"/>
              <a:t>spostamento d’accento </a:t>
            </a:r>
            <a:r>
              <a:rPr lang="it-IT" sz="2800" dirty="0"/>
              <a:t>all’interno di frase:</a:t>
            </a:r>
          </a:p>
          <a:p>
            <a:pPr algn="just"/>
            <a:endParaRPr lang="it-IT" sz="2800" dirty="0"/>
          </a:p>
          <a:p>
            <a:pPr algn="just"/>
            <a:r>
              <a:rPr lang="it-IT" sz="2800" dirty="0"/>
              <a:t>BENE &gt; </a:t>
            </a:r>
            <a:r>
              <a:rPr lang="it-IT" sz="2800" i="1" dirty="0" err="1"/>
              <a:t>biene</a:t>
            </a:r>
            <a:r>
              <a:rPr lang="it-IT" sz="2800" dirty="0"/>
              <a:t> &gt; </a:t>
            </a:r>
            <a:r>
              <a:rPr lang="it-IT" sz="2800" i="1" dirty="0"/>
              <a:t>bene</a:t>
            </a:r>
          </a:p>
          <a:p>
            <a:pPr algn="just"/>
            <a:r>
              <a:rPr lang="it-IT" sz="2800" dirty="0"/>
              <a:t>Per la frequenza di sequenze come </a:t>
            </a:r>
            <a:r>
              <a:rPr lang="it-IT" sz="2800" i="1" dirty="0"/>
              <a:t>bene-</a:t>
            </a:r>
            <a:r>
              <a:rPr lang="it-IT" sz="2800" i="1" dirty="0" err="1"/>
              <a:t>détto</a:t>
            </a:r>
            <a:r>
              <a:rPr lang="it-IT" sz="2800" dirty="0"/>
              <a:t>, </a:t>
            </a:r>
            <a:r>
              <a:rPr lang="it-IT" sz="2800" i="1" dirty="0"/>
              <a:t>ben-ci-</a:t>
            </a:r>
            <a:r>
              <a:rPr lang="it-IT" sz="2800" i="1" dirty="0" err="1"/>
              <a:t>vènga</a:t>
            </a:r>
            <a:r>
              <a:rPr lang="it-IT" sz="2800" i="1" dirty="0"/>
              <a:t>, bene-</a:t>
            </a:r>
            <a:r>
              <a:rPr lang="it-IT" sz="2800" i="1" dirty="0" err="1"/>
              <a:t>stà</a:t>
            </a:r>
            <a:r>
              <a:rPr lang="it-IT" sz="2800" i="1" dirty="0"/>
              <a:t>.</a:t>
            </a:r>
          </a:p>
          <a:p>
            <a:pPr algn="just"/>
            <a:endParaRPr lang="it-IT" sz="2800" i="1" dirty="0"/>
          </a:p>
          <a:p>
            <a:pPr algn="just"/>
            <a:r>
              <a:rPr lang="it-IT" sz="2800" dirty="0"/>
              <a:t>NOVEM &gt; </a:t>
            </a:r>
            <a:r>
              <a:rPr lang="it-IT" sz="2800" i="1" dirty="0"/>
              <a:t>nuove</a:t>
            </a:r>
            <a:r>
              <a:rPr lang="it-IT" sz="2800" dirty="0"/>
              <a:t> &gt; </a:t>
            </a:r>
            <a:r>
              <a:rPr lang="it-IT" sz="2800" i="1" dirty="0"/>
              <a:t>nove</a:t>
            </a:r>
          </a:p>
          <a:p>
            <a:pPr algn="just"/>
            <a:r>
              <a:rPr lang="it-IT" sz="2800" dirty="0"/>
              <a:t>Per la frequenza di sequenze come </a:t>
            </a:r>
            <a:r>
              <a:rPr lang="it-IT" sz="2800" i="1" dirty="0"/>
              <a:t>nove-</a:t>
            </a:r>
            <a:r>
              <a:rPr lang="it-IT" sz="2800" i="1" dirty="0" err="1"/>
              <a:t>ànni</a:t>
            </a:r>
            <a:endParaRPr lang="it-IT" sz="2800" i="1" dirty="0"/>
          </a:p>
          <a:p>
            <a:pPr algn="just"/>
            <a:endParaRPr lang="it-IT" sz="2800" i="1" dirty="0"/>
          </a:p>
          <a:p>
            <a:pPr algn="just"/>
            <a:r>
              <a:rPr lang="it-IT" sz="2800" dirty="0"/>
              <a:t>ERAT</a:t>
            </a:r>
            <a:r>
              <a:rPr lang="it-IT" sz="2800" i="1" dirty="0"/>
              <a:t> &gt; </a:t>
            </a:r>
            <a:r>
              <a:rPr lang="it-IT" sz="2800" i="1" dirty="0" err="1"/>
              <a:t>iera</a:t>
            </a:r>
            <a:r>
              <a:rPr lang="it-IT" sz="2800" i="1" dirty="0"/>
              <a:t> &gt; era</a:t>
            </a:r>
          </a:p>
          <a:p>
            <a:pPr algn="just"/>
            <a:r>
              <a:rPr lang="it-IT" sz="2800" dirty="0"/>
              <a:t>Per la frequenza di sequenze come </a:t>
            </a:r>
            <a:r>
              <a:rPr lang="it-IT" sz="2800" i="1" dirty="0"/>
              <a:t>era-</a:t>
            </a:r>
            <a:r>
              <a:rPr lang="it-IT" sz="2800" i="1" dirty="0" err="1"/>
              <a:t>stàto</a:t>
            </a:r>
            <a:endParaRPr lang="it-IT" sz="2800" dirty="0"/>
          </a:p>
        </p:txBody>
      </p:sp>
    </p:spTree>
    <p:extLst>
      <p:ext uri="{BB962C8B-B14F-4D97-AF65-F5344CB8AC3E}">
        <p14:creationId xmlns:p14="http://schemas.microsoft.com/office/powerpoint/2010/main" val="1725606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09169" y="211988"/>
            <a:ext cx="11779631" cy="6247864"/>
          </a:xfrm>
          <a:prstGeom prst="rect">
            <a:avLst/>
          </a:prstGeom>
          <a:noFill/>
        </p:spPr>
        <p:txBody>
          <a:bodyPr wrap="square" rtlCol="0">
            <a:spAutoFit/>
          </a:bodyPr>
          <a:lstStyle/>
          <a:p>
            <a:pPr algn="just"/>
            <a:r>
              <a:rPr lang="it-IT" sz="3000" dirty="0"/>
              <a:t>In altri casi il dittongo c’era anticamente si è ridotto nel corso dei secoli. </a:t>
            </a:r>
          </a:p>
          <a:p>
            <a:pPr algn="just"/>
            <a:endParaRPr lang="it-IT" sz="1000" dirty="0"/>
          </a:p>
          <a:p>
            <a:pPr marL="285750" indent="-285750" algn="just">
              <a:buFont typeface="Arial" panose="020B0604020202020204" pitchFamily="34" charset="0"/>
              <a:buChar char="•"/>
            </a:pPr>
            <a:r>
              <a:rPr lang="it-IT" sz="3000" dirty="0"/>
              <a:t>Nel fiorentino quattrocentesco, per influsso del pisano, sono scomparsi i dittonghi preceduti da </a:t>
            </a:r>
            <a:r>
              <a:rPr lang="it-IT" sz="3000" b="1" dirty="0"/>
              <a:t>consonante + vibrante</a:t>
            </a:r>
            <a:r>
              <a:rPr lang="it-IT" sz="3000" dirty="0"/>
              <a:t>:</a:t>
            </a:r>
          </a:p>
          <a:p>
            <a:pPr marL="285750" indent="-285750" algn="just">
              <a:buFont typeface="Arial" panose="020B0604020202020204" pitchFamily="34" charset="0"/>
              <a:buChar char="•"/>
            </a:pPr>
            <a:endParaRPr lang="it-IT" sz="800" dirty="0"/>
          </a:p>
          <a:p>
            <a:r>
              <a:rPr lang="it-IT" sz="3000" dirty="0"/>
              <a:t>                     BRĔVEM &gt; </a:t>
            </a:r>
            <a:r>
              <a:rPr lang="it-IT" sz="3000" i="1" dirty="0"/>
              <a:t>brieve </a:t>
            </a:r>
            <a:r>
              <a:rPr lang="it-IT" sz="3000" dirty="0"/>
              <a:t>&gt; </a:t>
            </a:r>
            <a:r>
              <a:rPr lang="it-IT" sz="3000" i="1" dirty="0"/>
              <a:t>breve</a:t>
            </a:r>
            <a:r>
              <a:rPr lang="it-IT" sz="3000" dirty="0"/>
              <a:t> </a:t>
            </a:r>
          </a:p>
          <a:p>
            <a:r>
              <a:rPr lang="it-IT" sz="3000" dirty="0"/>
              <a:t>                     PRĔCAT &gt; </a:t>
            </a:r>
            <a:r>
              <a:rPr lang="it-IT" sz="3000" i="1" dirty="0" err="1"/>
              <a:t>priega</a:t>
            </a:r>
            <a:r>
              <a:rPr lang="it-IT" sz="3000" dirty="0"/>
              <a:t> &gt; </a:t>
            </a:r>
            <a:r>
              <a:rPr lang="it-IT" sz="3000" i="1" dirty="0"/>
              <a:t>prega</a:t>
            </a:r>
            <a:endParaRPr lang="it-IT" sz="3000" dirty="0"/>
          </a:p>
          <a:p>
            <a:r>
              <a:rPr lang="it-IT" sz="3000" dirty="0"/>
              <a:t>                     PRŎBO &gt; </a:t>
            </a:r>
            <a:r>
              <a:rPr lang="it-IT" sz="3000" i="1" dirty="0"/>
              <a:t>pruovo</a:t>
            </a:r>
            <a:r>
              <a:rPr lang="it-IT" sz="3000" dirty="0"/>
              <a:t> &gt; </a:t>
            </a:r>
            <a:r>
              <a:rPr lang="it-IT" sz="3000" i="1" dirty="0"/>
              <a:t>provo</a:t>
            </a:r>
          </a:p>
          <a:p>
            <a:endParaRPr lang="it-IT" sz="2000" dirty="0"/>
          </a:p>
          <a:p>
            <a:pPr marL="285750" indent="-285750">
              <a:buFont typeface="Arial" panose="020B0604020202020204" pitchFamily="34" charset="0"/>
              <a:buChar char="•"/>
            </a:pPr>
            <a:r>
              <a:rPr lang="it-IT" sz="3000" dirty="0"/>
              <a:t>più lentamente nel corso dei secoli si sono ridotti i dittonghi preceduti da un </a:t>
            </a:r>
            <a:r>
              <a:rPr lang="it-IT" sz="3000" b="1" dirty="0"/>
              <a:t>suono palatale</a:t>
            </a:r>
            <a:r>
              <a:rPr lang="it-IT" sz="3000" dirty="0"/>
              <a:t>. Il processo si compie solo nell’Ottocento:</a:t>
            </a:r>
          </a:p>
          <a:p>
            <a:r>
              <a:rPr lang="it-IT" sz="800" i="1" dirty="0"/>
              <a:t>        </a:t>
            </a:r>
          </a:p>
          <a:p>
            <a:r>
              <a:rPr lang="it-IT" sz="3000" i="1" dirty="0"/>
              <a:t>                    </a:t>
            </a:r>
            <a:r>
              <a:rPr lang="it-IT" sz="3000" dirty="0"/>
              <a:t> HISPANIŎLUM &gt; </a:t>
            </a:r>
            <a:r>
              <a:rPr lang="it-IT" sz="3000" i="1" dirty="0" err="1"/>
              <a:t>spagnuolo</a:t>
            </a:r>
            <a:r>
              <a:rPr lang="it-IT" sz="3000" i="1" dirty="0"/>
              <a:t> </a:t>
            </a:r>
            <a:r>
              <a:rPr lang="it-IT" sz="3000" dirty="0"/>
              <a:t>&gt; </a:t>
            </a:r>
            <a:r>
              <a:rPr lang="it-IT" sz="3000" i="1" dirty="0"/>
              <a:t>spagnolo</a:t>
            </a:r>
            <a:r>
              <a:rPr lang="it-IT" sz="3000" dirty="0"/>
              <a:t> </a:t>
            </a:r>
          </a:p>
          <a:p>
            <a:r>
              <a:rPr lang="it-IT" sz="3000" i="1" dirty="0"/>
              <a:t>                     </a:t>
            </a:r>
            <a:r>
              <a:rPr lang="it-IT" sz="3000" dirty="0"/>
              <a:t>IŎCUM</a:t>
            </a:r>
            <a:r>
              <a:rPr lang="it-IT" sz="3000" i="1" dirty="0"/>
              <a:t> &gt; giuoco &gt; gioco</a:t>
            </a:r>
          </a:p>
          <a:p>
            <a:endParaRPr lang="it-IT" sz="800" i="1" dirty="0"/>
          </a:p>
          <a:p>
            <a:endParaRPr lang="it-IT" sz="800" i="1" dirty="0"/>
          </a:p>
          <a:p>
            <a:endParaRPr lang="it-IT" sz="800" i="1" dirty="0"/>
          </a:p>
          <a:p>
            <a:r>
              <a:rPr lang="it-IT" sz="3000" dirty="0"/>
              <a:t>    Ancora oggi si conserva la forma </a:t>
            </a:r>
            <a:r>
              <a:rPr lang="it-IT" sz="3000" i="1" dirty="0"/>
              <a:t>aiuola </a:t>
            </a:r>
            <a:r>
              <a:rPr lang="it-IT" sz="3000" dirty="0"/>
              <a:t>(&lt; AREŎLAM) </a:t>
            </a:r>
          </a:p>
        </p:txBody>
      </p:sp>
    </p:spTree>
    <p:extLst>
      <p:ext uri="{BB962C8B-B14F-4D97-AF65-F5344CB8AC3E}">
        <p14:creationId xmlns:p14="http://schemas.microsoft.com/office/powerpoint/2010/main" val="107471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50248" y="373137"/>
            <a:ext cx="9003323" cy="646331"/>
          </a:xfrm>
          <a:prstGeom prst="rect">
            <a:avLst/>
          </a:prstGeom>
          <a:noFill/>
        </p:spPr>
        <p:txBody>
          <a:bodyPr wrap="square" rtlCol="0">
            <a:spAutoFit/>
          </a:bodyPr>
          <a:lstStyle/>
          <a:p>
            <a:pPr algn="ctr"/>
            <a:r>
              <a:rPr lang="it-IT" sz="3600" b="1" dirty="0"/>
              <a:t>Il dittongamento toscano</a:t>
            </a:r>
          </a:p>
        </p:txBody>
      </p:sp>
      <p:sp>
        <p:nvSpPr>
          <p:cNvPr id="3" name="CasellaDiTesto 2"/>
          <p:cNvSpPr txBox="1"/>
          <p:nvPr/>
        </p:nvSpPr>
        <p:spPr>
          <a:xfrm>
            <a:off x="299480" y="5495504"/>
            <a:ext cx="11593039" cy="1015663"/>
          </a:xfrm>
          <a:prstGeom prst="rect">
            <a:avLst/>
          </a:prstGeom>
          <a:noFill/>
        </p:spPr>
        <p:txBody>
          <a:bodyPr wrap="square" rtlCol="0">
            <a:spAutoFit/>
          </a:bodyPr>
          <a:lstStyle/>
          <a:p>
            <a:pPr algn="just"/>
            <a:r>
              <a:rPr lang="it-IT" sz="3000" dirty="0"/>
              <a:t>Infine, dobbiamo sempre tener presente l’esistenza dei latinismi:</a:t>
            </a:r>
          </a:p>
          <a:p>
            <a:pPr algn="just"/>
            <a:r>
              <a:rPr lang="it-IT" sz="3000" dirty="0"/>
              <a:t>DĔCIMUM &gt; </a:t>
            </a:r>
            <a:r>
              <a:rPr lang="it-IT" sz="3000" i="1" dirty="0"/>
              <a:t>decimo    </a:t>
            </a:r>
            <a:r>
              <a:rPr lang="it-IT" sz="3000" dirty="0"/>
              <a:t>PĔLAGUS &gt; </a:t>
            </a:r>
            <a:r>
              <a:rPr lang="it-IT" sz="3000" i="1" dirty="0"/>
              <a:t>pelago </a:t>
            </a:r>
            <a:r>
              <a:rPr lang="it-IT" sz="3000" dirty="0"/>
              <a:t>‘mare’</a:t>
            </a:r>
          </a:p>
        </p:txBody>
      </p:sp>
      <p:sp>
        <p:nvSpPr>
          <p:cNvPr id="4" name="CasellaDiTesto 3">
            <a:extLst>
              <a:ext uri="{FF2B5EF4-FFF2-40B4-BE49-F238E27FC236}">
                <a16:creationId xmlns:a16="http://schemas.microsoft.com/office/drawing/2014/main" id="{5DD2A1C7-3A76-B96F-E68E-429CE0E277A1}"/>
              </a:ext>
            </a:extLst>
          </p:cNvPr>
          <p:cNvSpPr txBox="1"/>
          <p:nvPr/>
        </p:nvSpPr>
        <p:spPr>
          <a:xfrm>
            <a:off x="299480" y="1260371"/>
            <a:ext cx="11593039" cy="3785652"/>
          </a:xfrm>
          <a:prstGeom prst="rect">
            <a:avLst/>
          </a:prstGeom>
          <a:noFill/>
        </p:spPr>
        <p:txBody>
          <a:bodyPr wrap="square" rtlCol="0">
            <a:spAutoFit/>
          </a:bodyPr>
          <a:lstStyle/>
          <a:p>
            <a:pPr algn="just"/>
            <a:r>
              <a:rPr lang="it-IT" sz="3000" dirty="0"/>
              <a:t>A volte, la presenza o l’assenza di un dittongamento può dipendere da un meccanismo che incontreremo spesso, quello dell’</a:t>
            </a:r>
            <a:r>
              <a:rPr lang="it-IT" sz="3000" b="1" dirty="0"/>
              <a:t>ANALOGIA:</a:t>
            </a:r>
          </a:p>
          <a:p>
            <a:pPr algn="just"/>
            <a:endParaRPr lang="it-IT" sz="3000" b="1" dirty="0"/>
          </a:p>
          <a:p>
            <a:pPr algn="just"/>
            <a:r>
              <a:rPr lang="it-IT" sz="3000" dirty="0"/>
              <a:t>La forma </a:t>
            </a:r>
            <a:r>
              <a:rPr lang="it-IT" sz="3000" i="1" dirty="0"/>
              <a:t>muove </a:t>
            </a:r>
            <a:r>
              <a:rPr lang="it-IT" sz="3000" dirty="0"/>
              <a:t>(&lt; MŎVIT) ha influenzato anche </a:t>
            </a:r>
            <a:r>
              <a:rPr lang="it-IT" sz="3000" i="1" dirty="0" err="1"/>
              <a:t>muovéva</a:t>
            </a:r>
            <a:r>
              <a:rPr lang="it-IT" sz="3000" i="1" dirty="0"/>
              <a:t> </a:t>
            </a:r>
            <a:r>
              <a:rPr lang="it-IT" sz="3000" dirty="0"/>
              <a:t>o </a:t>
            </a:r>
            <a:r>
              <a:rPr lang="it-IT" sz="3000" i="1" dirty="0" err="1"/>
              <a:t>muoverànno</a:t>
            </a:r>
            <a:r>
              <a:rPr lang="it-IT" sz="3000" dirty="0"/>
              <a:t>, che non avrebbero dovuto dittongare. Dittongano per analogia con </a:t>
            </a:r>
            <a:r>
              <a:rPr lang="it-IT" sz="3000" i="1" dirty="0"/>
              <a:t>muove</a:t>
            </a:r>
            <a:r>
              <a:rPr lang="it-IT" sz="3000" dirty="0"/>
              <a:t>.</a:t>
            </a:r>
          </a:p>
          <a:p>
            <a:pPr algn="just"/>
            <a:r>
              <a:rPr lang="it-IT" sz="3000" dirty="0"/>
              <a:t>A volte è successo il contrario: LĔVAT &gt; </a:t>
            </a:r>
            <a:r>
              <a:rPr lang="it-IT" sz="3000" i="1" dirty="0" err="1"/>
              <a:t>lieva</a:t>
            </a:r>
            <a:r>
              <a:rPr lang="it-IT" sz="3000" dirty="0"/>
              <a:t>, ma si afferma la forma </a:t>
            </a:r>
            <a:r>
              <a:rPr lang="it-IT" sz="3000" i="1" dirty="0"/>
              <a:t>leva</a:t>
            </a:r>
            <a:r>
              <a:rPr lang="it-IT" sz="3000" dirty="0"/>
              <a:t> per influsso di LEVARE &gt; </a:t>
            </a:r>
            <a:r>
              <a:rPr lang="it-IT" sz="3000" i="1" dirty="0"/>
              <a:t>levare</a:t>
            </a:r>
            <a:endParaRPr lang="it-IT" sz="3000" dirty="0"/>
          </a:p>
        </p:txBody>
      </p:sp>
    </p:spTree>
    <p:extLst>
      <p:ext uri="{BB962C8B-B14F-4D97-AF65-F5344CB8AC3E}">
        <p14:creationId xmlns:p14="http://schemas.microsoft.com/office/powerpoint/2010/main" val="3392119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64695" y="1109121"/>
            <a:ext cx="11447642" cy="5509200"/>
          </a:xfrm>
          <a:prstGeom prst="rect">
            <a:avLst/>
          </a:prstGeom>
          <a:noFill/>
        </p:spPr>
        <p:txBody>
          <a:bodyPr wrap="square" rtlCol="0">
            <a:spAutoFit/>
          </a:bodyPr>
          <a:lstStyle/>
          <a:p>
            <a:pPr algn="just"/>
            <a:r>
              <a:rPr lang="it-IT" sz="3200" dirty="0"/>
              <a:t>Ritardo della </a:t>
            </a:r>
            <a:r>
              <a:rPr lang="it-IT" sz="3200" b="1" dirty="0"/>
              <a:t>prosa</a:t>
            </a:r>
            <a:r>
              <a:rPr lang="it-IT" sz="3200" dirty="0"/>
              <a:t> del </a:t>
            </a:r>
            <a:r>
              <a:rPr lang="it-IT" sz="3200" b="1" dirty="0"/>
              <a:t>Duecento</a:t>
            </a:r>
            <a:r>
              <a:rPr lang="it-IT" sz="3200" dirty="0"/>
              <a:t> rispetto alla poesia: la maturazione arriverà nel Trecento con il </a:t>
            </a:r>
            <a:r>
              <a:rPr lang="it-IT" sz="3200" i="1" dirty="0"/>
              <a:t>Decameron </a:t>
            </a:r>
            <a:r>
              <a:rPr lang="it-IT" sz="3200" dirty="0"/>
              <a:t>di Boccaccio.</a:t>
            </a:r>
          </a:p>
          <a:p>
            <a:pPr algn="just"/>
            <a:endParaRPr lang="it-IT" sz="3200" dirty="0"/>
          </a:p>
          <a:p>
            <a:pPr algn="just"/>
            <a:r>
              <a:rPr lang="it-IT" sz="3200" dirty="0"/>
              <a:t>Tra i prodotti più interessanti si collocano i </a:t>
            </a:r>
            <a:r>
              <a:rPr lang="it-IT" sz="3200" b="1" dirty="0"/>
              <a:t>volgarizzamenti</a:t>
            </a:r>
            <a:r>
              <a:rPr lang="it-IT" sz="3200" dirty="0"/>
              <a:t>, cioè traduzioni in volgare che lasciano spazio ad aggiunte, modifiche, glosse e interpolazioni rispetto al testo originale. Si volgarizzano soprattutto due tipi di testi:</a:t>
            </a:r>
          </a:p>
          <a:p>
            <a:pPr marL="514350" indent="-514350" algn="just">
              <a:buAutoNum type="arabicParenR"/>
            </a:pPr>
            <a:r>
              <a:rPr lang="it-IT" sz="3200" dirty="0"/>
              <a:t>Dal </a:t>
            </a:r>
            <a:r>
              <a:rPr lang="it-IT" sz="3200" b="1" dirty="0"/>
              <a:t>latino</a:t>
            </a:r>
            <a:r>
              <a:rPr lang="it-IT" sz="3200" dirty="0"/>
              <a:t>, testi classici o religiosi, tradotti spesso da chierici o notai, che mostrano un alto livello di cultura;</a:t>
            </a:r>
          </a:p>
          <a:p>
            <a:pPr marL="514350" indent="-514350" algn="just">
              <a:buAutoNum type="arabicParenR"/>
            </a:pPr>
            <a:r>
              <a:rPr lang="it-IT" sz="3200" dirty="0"/>
              <a:t>Dal </a:t>
            </a:r>
            <a:r>
              <a:rPr lang="it-IT" sz="3200" b="1" dirty="0"/>
              <a:t>francese</a:t>
            </a:r>
            <a:r>
              <a:rPr lang="it-IT" sz="3200" dirty="0"/>
              <a:t>, testi del ciclo arturiano, tradotti da mercanti o da traduttori occasionali, spesso di bassa qualità.</a:t>
            </a:r>
          </a:p>
        </p:txBody>
      </p:sp>
      <p:sp>
        <p:nvSpPr>
          <p:cNvPr id="5" name="CasellaDiTesto 4">
            <a:extLst>
              <a:ext uri="{FF2B5EF4-FFF2-40B4-BE49-F238E27FC236}">
                <a16:creationId xmlns:a16="http://schemas.microsoft.com/office/drawing/2014/main" id="{A3AFCB57-9986-44FC-8FC4-FB4E09B7C727}"/>
              </a:ext>
            </a:extLst>
          </p:cNvPr>
          <p:cNvSpPr txBox="1"/>
          <p:nvPr/>
        </p:nvSpPr>
        <p:spPr>
          <a:xfrm>
            <a:off x="544488" y="452016"/>
            <a:ext cx="11447642" cy="584775"/>
          </a:xfrm>
          <a:prstGeom prst="rect">
            <a:avLst/>
          </a:prstGeom>
          <a:noFill/>
        </p:spPr>
        <p:txBody>
          <a:bodyPr wrap="square" rtlCol="0">
            <a:spAutoFit/>
          </a:bodyPr>
          <a:lstStyle/>
          <a:p>
            <a:pPr algn="ctr"/>
            <a:r>
              <a:rPr lang="it-IT" sz="3200" b="1" dirty="0"/>
              <a:t>La prosa del Duecento</a:t>
            </a:r>
          </a:p>
        </p:txBody>
      </p:sp>
    </p:spTree>
    <p:extLst>
      <p:ext uri="{BB962C8B-B14F-4D97-AF65-F5344CB8AC3E}">
        <p14:creationId xmlns:p14="http://schemas.microsoft.com/office/powerpoint/2010/main" val="3439125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372178" y="1481317"/>
            <a:ext cx="11447643" cy="4524315"/>
          </a:xfrm>
          <a:prstGeom prst="rect">
            <a:avLst/>
          </a:prstGeom>
          <a:noFill/>
        </p:spPr>
        <p:txBody>
          <a:bodyPr wrap="square" rtlCol="0">
            <a:spAutoFit/>
          </a:bodyPr>
          <a:lstStyle/>
          <a:p>
            <a:pPr algn="just"/>
            <a:r>
              <a:rPr lang="it-IT" sz="3000" dirty="0"/>
              <a:t>Il testo più interessante della prosa duecentesca è il </a:t>
            </a:r>
            <a:r>
              <a:rPr lang="it-IT" sz="3000" b="1" i="1" dirty="0"/>
              <a:t>Novellino</a:t>
            </a:r>
            <a:r>
              <a:rPr lang="it-IT" sz="3000" dirty="0"/>
              <a:t>, raccolta anonima di novelle prodotta in Toscana. Dardano ha parlato di «prosa media», osservando soprattutto le caratteristiche della </a:t>
            </a:r>
            <a:r>
              <a:rPr lang="it-IT" sz="3000" b="1" dirty="0"/>
              <a:t>sintassi</a:t>
            </a:r>
            <a:r>
              <a:rPr lang="it-IT" sz="3000" dirty="0"/>
              <a:t>: p</a:t>
            </a:r>
            <a:r>
              <a:rPr lang="it-IT" sz="3000" b="0" i="0" u="none" strike="noStrike" baseline="0" dirty="0"/>
              <a:t>revalgono la </a:t>
            </a:r>
            <a:r>
              <a:rPr lang="it-IT" sz="3000" b="1" i="0" u="none" strike="noStrike" baseline="0" dirty="0"/>
              <a:t>coordinazione</a:t>
            </a:r>
            <a:r>
              <a:rPr lang="it-IT" sz="3000" b="0" i="0" u="none" strike="noStrike" baseline="0" dirty="0"/>
              <a:t> e la </a:t>
            </a:r>
            <a:r>
              <a:rPr lang="it-IT" sz="3000" b="1" i="0" u="none" strike="noStrike" baseline="0" dirty="0"/>
              <a:t>brevità</a:t>
            </a:r>
            <a:r>
              <a:rPr lang="it-IT" sz="3000" b="0" i="0" u="none" strike="noStrike" baseline="0" dirty="0"/>
              <a:t> dei periodi. Spesso si trovano accostate frasi non legate tra loro da alcun rapporto gerarchico: «Papirio fu romano, uomo potentissimo e savio, e </a:t>
            </a:r>
            <a:r>
              <a:rPr lang="it-IT" sz="3000" b="0" i="0" u="none" strike="noStrike" baseline="0" dirty="0" err="1"/>
              <a:t>dilettossi</a:t>
            </a:r>
            <a:r>
              <a:rPr lang="it-IT" sz="3000" b="0" i="0" u="none" strike="noStrike" baseline="0" dirty="0"/>
              <a:t> molto in battaglia»; «</a:t>
            </a:r>
            <a:r>
              <a:rPr lang="it-IT" sz="3000" b="0" i="0" u="none" strike="noStrike" baseline="0" dirty="0" err="1"/>
              <a:t>Ercules</a:t>
            </a:r>
            <a:r>
              <a:rPr lang="it-IT" sz="3000" b="0" i="0" u="none" strike="noStrike" baseline="0" dirty="0"/>
              <a:t> fu uomo fortissimo oltre li altri uomini, e </a:t>
            </a:r>
            <a:r>
              <a:rPr lang="it-IT" sz="3000" b="0" i="0" u="none" strike="noStrike" baseline="0" dirty="0" err="1"/>
              <a:t>avea</a:t>
            </a:r>
            <a:r>
              <a:rPr lang="it-IT" sz="3000" b="0" i="0" u="none" strike="noStrike" baseline="0" dirty="0"/>
              <a:t> una sua moglie».</a:t>
            </a:r>
          </a:p>
          <a:p>
            <a:pPr algn="just"/>
            <a:endParaRPr lang="it-IT" dirty="0"/>
          </a:p>
          <a:p>
            <a:pPr algn="just"/>
            <a:r>
              <a:rPr lang="it-IT" sz="3000" dirty="0"/>
              <a:t>Il lessico semplice e generico contribuisce </a:t>
            </a:r>
            <a:r>
              <a:rPr lang="it-IT" sz="3000" b="0" i="0" u="none" strike="noStrike" baseline="0" dirty="0"/>
              <a:t>all’impressione di ‘</a:t>
            </a:r>
            <a:r>
              <a:rPr lang="it-IT" sz="3000" b="0" i="0" u="none" strike="noStrike" baseline="0" dirty="0" err="1"/>
              <a:t>ingenuita</a:t>
            </a:r>
            <a:r>
              <a:rPr lang="it-IT" sz="3000" b="0" i="0" u="none" strike="noStrike" baseline="0" dirty="0"/>
              <a:t>’ stilistica dell’opera.</a:t>
            </a:r>
          </a:p>
        </p:txBody>
      </p:sp>
      <p:sp>
        <p:nvSpPr>
          <p:cNvPr id="5" name="CasellaDiTesto 4">
            <a:extLst>
              <a:ext uri="{FF2B5EF4-FFF2-40B4-BE49-F238E27FC236}">
                <a16:creationId xmlns:a16="http://schemas.microsoft.com/office/drawing/2014/main" id="{A3AFCB57-9986-44FC-8FC4-FB4E09B7C727}"/>
              </a:ext>
            </a:extLst>
          </p:cNvPr>
          <p:cNvSpPr txBox="1"/>
          <p:nvPr/>
        </p:nvSpPr>
        <p:spPr>
          <a:xfrm>
            <a:off x="544488" y="452016"/>
            <a:ext cx="11447642" cy="584775"/>
          </a:xfrm>
          <a:prstGeom prst="rect">
            <a:avLst/>
          </a:prstGeom>
          <a:noFill/>
        </p:spPr>
        <p:txBody>
          <a:bodyPr wrap="square" rtlCol="0">
            <a:spAutoFit/>
          </a:bodyPr>
          <a:lstStyle/>
          <a:p>
            <a:pPr algn="ctr"/>
            <a:r>
              <a:rPr lang="it-IT" sz="3200" b="1" dirty="0"/>
              <a:t>La prosa del Duecento</a:t>
            </a:r>
          </a:p>
        </p:txBody>
      </p:sp>
    </p:spTree>
    <p:extLst>
      <p:ext uri="{BB962C8B-B14F-4D97-AF65-F5344CB8AC3E}">
        <p14:creationId xmlns:p14="http://schemas.microsoft.com/office/powerpoint/2010/main" val="3206127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03733" y="361677"/>
            <a:ext cx="9003323" cy="646331"/>
          </a:xfrm>
          <a:prstGeom prst="rect">
            <a:avLst/>
          </a:prstGeom>
          <a:noFill/>
        </p:spPr>
        <p:txBody>
          <a:bodyPr wrap="square" rtlCol="0">
            <a:spAutoFit/>
          </a:bodyPr>
          <a:lstStyle/>
          <a:p>
            <a:pPr algn="ctr"/>
            <a:r>
              <a:rPr lang="it-IT" sz="3600" b="1" dirty="0"/>
              <a:t>La sintassi del toscano nel Duecento</a:t>
            </a:r>
          </a:p>
        </p:txBody>
      </p:sp>
      <p:sp>
        <p:nvSpPr>
          <p:cNvPr id="3" name="CasellaDiTesto 2"/>
          <p:cNvSpPr txBox="1"/>
          <p:nvPr/>
        </p:nvSpPr>
        <p:spPr>
          <a:xfrm>
            <a:off x="380134" y="1106311"/>
            <a:ext cx="11337081" cy="1477328"/>
          </a:xfrm>
          <a:prstGeom prst="rect">
            <a:avLst/>
          </a:prstGeom>
          <a:noFill/>
        </p:spPr>
        <p:txBody>
          <a:bodyPr wrap="square" rtlCol="0">
            <a:spAutoFit/>
          </a:bodyPr>
          <a:lstStyle/>
          <a:p>
            <a:pPr algn="just"/>
            <a:r>
              <a:rPr lang="it-IT" sz="3000" dirty="0"/>
              <a:t>1) La </a:t>
            </a:r>
            <a:r>
              <a:rPr lang="it-IT" sz="3000" b="1" dirty="0"/>
              <a:t>legge </a:t>
            </a:r>
            <a:r>
              <a:rPr lang="it-IT" sz="3000" b="1" dirty="0" err="1"/>
              <a:t>Tobler-Mussafia</a:t>
            </a:r>
            <a:r>
              <a:rPr lang="it-IT" sz="3000" dirty="0"/>
              <a:t>. Regola l’enclisi pronominale: all’inizio di frase o dopo </a:t>
            </a:r>
            <a:r>
              <a:rPr lang="it-IT" sz="3000" i="1" dirty="0"/>
              <a:t>e </a:t>
            </a:r>
            <a:r>
              <a:rPr lang="it-IT" sz="3000" dirty="0" err="1"/>
              <a:t>e</a:t>
            </a:r>
            <a:r>
              <a:rPr lang="it-IT" sz="3000" dirty="0"/>
              <a:t> </a:t>
            </a:r>
            <a:r>
              <a:rPr lang="it-IT" sz="3000" i="1" dirty="0"/>
              <a:t>ma </a:t>
            </a:r>
            <a:r>
              <a:rPr lang="it-IT" sz="3000" dirty="0"/>
              <a:t>il pronome segue il verbo (enclisi), all’interno di frase lo precede (proclisi): </a:t>
            </a:r>
            <a:r>
              <a:rPr lang="it-IT" sz="3000" i="1" dirty="0" err="1">
                <a:highlight>
                  <a:srgbClr val="FFFF00"/>
                </a:highlight>
              </a:rPr>
              <a:t>Vuol</a:t>
            </a:r>
            <a:r>
              <a:rPr lang="it-IT" sz="3000" b="1" i="1" dirty="0" err="1">
                <a:highlight>
                  <a:srgbClr val="FFFF00"/>
                </a:highlight>
              </a:rPr>
              <a:t>si</a:t>
            </a:r>
            <a:r>
              <a:rPr lang="it-IT" sz="3000" b="1" i="1" dirty="0">
                <a:highlight>
                  <a:srgbClr val="FFFF00"/>
                </a:highlight>
              </a:rPr>
              <a:t> </a:t>
            </a:r>
            <a:r>
              <a:rPr lang="it-IT" sz="3000" i="1" dirty="0"/>
              <a:t>così colà dove </a:t>
            </a:r>
            <a:r>
              <a:rPr lang="it-IT" sz="3000" b="1" i="1" dirty="0">
                <a:highlight>
                  <a:srgbClr val="00FF00"/>
                </a:highlight>
              </a:rPr>
              <a:t>si </a:t>
            </a:r>
            <a:r>
              <a:rPr lang="it-IT" sz="3000" i="1" dirty="0" err="1">
                <a:highlight>
                  <a:srgbClr val="00FF00"/>
                </a:highlight>
              </a:rPr>
              <a:t>puote</a:t>
            </a:r>
            <a:r>
              <a:rPr lang="it-IT" sz="3000" i="1" dirty="0">
                <a:highlight>
                  <a:srgbClr val="00FF00"/>
                </a:highlight>
              </a:rPr>
              <a:t>.</a:t>
            </a:r>
          </a:p>
        </p:txBody>
      </p:sp>
      <p:sp>
        <p:nvSpPr>
          <p:cNvPr id="4" name="CasellaDiTesto 3">
            <a:extLst>
              <a:ext uri="{FF2B5EF4-FFF2-40B4-BE49-F238E27FC236}">
                <a16:creationId xmlns:a16="http://schemas.microsoft.com/office/drawing/2014/main" id="{E0687B27-884C-B9BF-AC89-3E355E869B8D}"/>
              </a:ext>
            </a:extLst>
          </p:cNvPr>
          <p:cNvSpPr txBox="1"/>
          <p:nvPr/>
        </p:nvSpPr>
        <p:spPr>
          <a:xfrm>
            <a:off x="284178" y="2701111"/>
            <a:ext cx="11676399" cy="1938992"/>
          </a:xfrm>
          <a:prstGeom prst="rect">
            <a:avLst/>
          </a:prstGeom>
          <a:noFill/>
        </p:spPr>
        <p:txBody>
          <a:bodyPr wrap="square" rtlCol="0">
            <a:spAutoFit/>
          </a:bodyPr>
          <a:lstStyle/>
          <a:p>
            <a:pPr algn="just"/>
            <a:r>
              <a:rPr lang="it-IT" sz="3000" dirty="0"/>
              <a:t>2) La </a:t>
            </a:r>
            <a:r>
              <a:rPr lang="it-IT" sz="3000" b="1" dirty="0"/>
              <a:t>norma </a:t>
            </a:r>
            <a:r>
              <a:rPr lang="it-IT" sz="3000" b="1" dirty="0" err="1"/>
              <a:t>Grober</a:t>
            </a:r>
            <a:r>
              <a:rPr lang="it-IT" sz="3000" dirty="0"/>
              <a:t>. Oggi la scelta dell’articolo dipende dall’iniziale della parola seguente (</a:t>
            </a:r>
            <a:r>
              <a:rPr lang="it-IT" sz="3000" i="1" dirty="0"/>
              <a:t>il cane, lo scoiattolo</a:t>
            </a:r>
            <a:r>
              <a:rPr lang="it-IT" sz="3000" dirty="0"/>
              <a:t>). Nell’italiano antico dipendeva dalla parola precedente: se terminava in vocale, </a:t>
            </a:r>
            <a:r>
              <a:rPr lang="it-IT" sz="3000" i="1" dirty="0"/>
              <a:t>il</a:t>
            </a:r>
            <a:r>
              <a:rPr lang="it-IT" sz="3000" dirty="0"/>
              <a:t> (</a:t>
            </a:r>
            <a:r>
              <a:rPr lang="it-IT" sz="3000" i="1" dirty="0"/>
              <a:t>riposare un poc</a:t>
            </a:r>
            <a:r>
              <a:rPr lang="it-IT" sz="3000" i="1" dirty="0">
                <a:highlight>
                  <a:srgbClr val="FFFF00"/>
                </a:highlight>
              </a:rPr>
              <a:t>o ‘l </a:t>
            </a:r>
            <a:r>
              <a:rPr lang="it-IT" sz="3000" i="1" dirty="0"/>
              <a:t>corpo</a:t>
            </a:r>
            <a:r>
              <a:rPr lang="it-IT" sz="3000" dirty="0"/>
              <a:t>); se terminava in consonante </a:t>
            </a:r>
            <a:r>
              <a:rPr lang="it-IT" sz="3000" i="1" dirty="0"/>
              <a:t>lo </a:t>
            </a:r>
            <a:r>
              <a:rPr lang="it-IT" sz="3000" dirty="0"/>
              <a:t>(</a:t>
            </a:r>
            <a:r>
              <a:rPr lang="it-IT" sz="3000" i="1" dirty="0"/>
              <a:t>pe</a:t>
            </a:r>
            <a:r>
              <a:rPr lang="it-IT" sz="3000" i="1" dirty="0">
                <a:highlight>
                  <a:srgbClr val="00FF00"/>
                </a:highlight>
              </a:rPr>
              <a:t>r lo </a:t>
            </a:r>
            <a:r>
              <a:rPr lang="it-IT" sz="3000" i="1" dirty="0"/>
              <a:t>cammino</a:t>
            </a:r>
            <a:r>
              <a:rPr lang="it-IT" sz="3000" dirty="0"/>
              <a:t>).</a:t>
            </a:r>
          </a:p>
        </p:txBody>
      </p:sp>
      <p:sp>
        <p:nvSpPr>
          <p:cNvPr id="5" name="CasellaDiTesto 4">
            <a:extLst>
              <a:ext uri="{FF2B5EF4-FFF2-40B4-BE49-F238E27FC236}">
                <a16:creationId xmlns:a16="http://schemas.microsoft.com/office/drawing/2014/main" id="{664B724A-E5EB-6D41-FF72-7A02141CE791}"/>
              </a:ext>
            </a:extLst>
          </p:cNvPr>
          <p:cNvSpPr txBox="1"/>
          <p:nvPr/>
        </p:nvSpPr>
        <p:spPr>
          <a:xfrm>
            <a:off x="380134" y="4625867"/>
            <a:ext cx="11676399" cy="1938992"/>
          </a:xfrm>
          <a:prstGeom prst="rect">
            <a:avLst/>
          </a:prstGeom>
          <a:noFill/>
        </p:spPr>
        <p:txBody>
          <a:bodyPr wrap="square" rtlCol="0">
            <a:spAutoFit/>
          </a:bodyPr>
          <a:lstStyle/>
          <a:p>
            <a:pPr algn="just"/>
            <a:r>
              <a:rPr lang="it-IT" sz="3000" dirty="0"/>
              <a:t>3) L’</a:t>
            </a:r>
            <a:r>
              <a:rPr lang="it-IT" sz="3000" b="1" dirty="0"/>
              <a:t>ordine dei pronomi atoni</a:t>
            </a:r>
            <a:r>
              <a:rPr lang="it-IT" sz="3000" dirty="0"/>
              <a:t>. Oggi è normale che due pronomi atoni siano disposti nell’ordine </a:t>
            </a:r>
            <a:r>
              <a:rPr lang="it-IT" sz="3000" b="1" dirty="0"/>
              <a:t>compl. di termine + compl. ogg.: </a:t>
            </a:r>
            <a:r>
              <a:rPr lang="it-IT" sz="3000" i="1" dirty="0">
                <a:highlight>
                  <a:srgbClr val="FFFF00"/>
                </a:highlight>
              </a:rPr>
              <a:t>me</a:t>
            </a:r>
            <a:r>
              <a:rPr lang="it-IT" sz="3000" i="1" dirty="0"/>
              <a:t> </a:t>
            </a:r>
            <a:r>
              <a:rPr lang="it-IT" sz="3000" i="1" dirty="0">
                <a:highlight>
                  <a:srgbClr val="00FF00"/>
                </a:highlight>
              </a:rPr>
              <a:t>lo</a:t>
            </a:r>
            <a:r>
              <a:rPr lang="it-IT" sz="3000" i="1" dirty="0"/>
              <a:t> dici</a:t>
            </a:r>
            <a:r>
              <a:rPr lang="it-IT" sz="3000" dirty="0"/>
              <a:t>, </a:t>
            </a:r>
            <a:r>
              <a:rPr lang="it-IT" sz="3000" i="1" dirty="0">
                <a:highlight>
                  <a:srgbClr val="FFFF00"/>
                </a:highlight>
              </a:rPr>
              <a:t>te</a:t>
            </a:r>
            <a:r>
              <a:rPr lang="it-IT" sz="3000" i="1" dirty="0"/>
              <a:t> </a:t>
            </a:r>
            <a:r>
              <a:rPr lang="it-IT" sz="3000" i="1" dirty="0">
                <a:highlight>
                  <a:srgbClr val="00FF00"/>
                </a:highlight>
              </a:rPr>
              <a:t>lo</a:t>
            </a:r>
            <a:r>
              <a:rPr lang="it-IT" sz="3000" dirty="0"/>
              <a:t> </a:t>
            </a:r>
            <a:r>
              <a:rPr lang="it-IT" sz="3000" i="1" dirty="0"/>
              <a:t>chiedo. </a:t>
            </a:r>
            <a:r>
              <a:rPr lang="it-IT" sz="3000" dirty="0"/>
              <a:t>Nell’italiano antico si usava l’ordine contrario: </a:t>
            </a:r>
            <a:r>
              <a:rPr lang="it-IT" sz="3000" i="1" dirty="0">
                <a:highlight>
                  <a:srgbClr val="00FF00"/>
                </a:highlight>
              </a:rPr>
              <a:t>lo</a:t>
            </a:r>
            <a:r>
              <a:rPr lang="it-IT" sz="3000" i="1" dirty="0"/>
              <a:t> </a:t>
            </a:r>
            <a:r>
              <a:rPr lang="it-IT" sz="3000" i="1" dirty="0">
                <a:highlight>
                  <a:srgbClr val="FFFF00"/>
                </a:highlight>
              </a:rPr>
              <a:t>mi</a:t>
            </a:r>
            <a:r>
              <a:rPr lang="it-IT" sz="3000" i="1" dirty="0"/>
              <a:t> dici</a:t>
            </a:r>
            <a:r>
              <a:rPr lang="it-IT" sz="3000" dirty="0"/>
              <a:t>, </a:t>
            </a:r>
            <a:r>
              <a:rPr lang="it-IT" sz="3000" i="1" dirty="0">
                <a:highlight>
                  <a:srgbClr val="00FF00"/>
                </a:highlight>
              </a:rPr>
              <a:t>lo</a:t>
            </a:r>
            <a:r>
              <a:rPr lang="it-IT" sz="3000" i="1" dirty="0"/>
              <a:t> </a:t>
            </a:r>
            <a:r>
              <a:rPr lang="it-IT" sz="3000" i="1" dirty="0">
                <a:highlight>
                  <a:srgbClr val="FFFF00"/>
                </a:highlight>
              </a:rPr>
              <a:t>ti</a:t>
            </a:r>
            <a:r>
              <a:rPr lang="it-IT" sz="3000" i="1" dirty="0"/>
              <a:t> chiedo. </a:t>
            </a:r>
            <a:r>
              <a:rPr lang="it-IT" sz="3000" dirty="0"/>
              <a:t>Nel</a:t>
            </a:r>
            <a:r>
              <a:rPr lang="it-IT" sz="3000" i="1" dirty="0"/>
              <a:t> </a:t>
            </a:r>
            <a:r>
              <a:rPr lang="it-IT" sz="3000" dirty="0"/>
              <a:t>Trecento inizia a comparire l’ordine moderno.</a:t>
            </a:r>
            <a:r>
              <a:rPr lang="it-IT" sz="3000" i="1" dirty="0"/>
              <a:t> </a:t>
            </a:r>
          </a:p>
        </p:txBody>
      </p:sp>
    </p:spTree>
    <p:extLst>
      <p:ext uri="{BB962C8B-B14F-4D97-AF65-F5344CB8AC3E}">
        <p14:creationId xmlns:p14="http://schemas.microsoft.com/office/powerpoint/2010/main" val="2518565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53F0AB53E6B8474792A5D2F6E1AF5785" ma:contentTypeVersion="8" ma:contentTypeDescription="Creare un nuovo documento." ma:contentTypeScope="" ma:versionID="509c79504297fbdae453552ea472d785">
  <xsd:schema xmlns:xsd="http://www.w3.org/2001/XMLSchema" xmlns:xs="http://www.w3.org/2001/XMLSchema" xmlns:p="http://schemas.microsoft.com/office/2006/metadata/properties" xmlns:ns2="5dd4c065-6648-43c9-875b-980274226d33" xmlns:ns3="863e0e5f-3d9b-451e-b156-d3f330847df2" targetNamespace="http://schemas.microsoft.com/office/2006/metadata/properties" ma:root="true" ma:fieldsID="2b7c1b56c42645f6efc35ea2c2befd36" ns2:_="" ns3:_="">
    <xsd:import namespace="5dd4c065-6648-43c9-875b-980274226d33"/>
    <xsd:import namespace="863e0e5f-3d9b-451e-b156-d3f330847df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Tags" minOccurs="0"/>
                <xsd:element ref="ns3: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d4c065-6648-43c9-875b-980274226d33" elementFormDefault="qualified">
    <xsd:import namespace="http://schemas.microsoft.com/office/2006/documentManagement/types"/>
    <xsd:import namespace="http://schemas.microsoft.com/office/infopath/2007/PartnerControls"/>
    <xsd:element name="SharedWithUsers" ma:index="8"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Condiviso con dettagli"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63e0e5f-3d9b-451e-b156-d3f330847df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_Flow_SignoffStatus" ma:index="15" nillable="true" ma:displayName="Stato consenso" ma:internalName="Stato_x0020_consenso">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Flow_SignoffStatus xmlns="863e0e5f-3d9b-451e-b156-d3f330847df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F34052-0FF5-481F-8C3B-32A6ABC8ED6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dd4c065-6648-43c9-875b-980274226d33"/>
    <ds:schemaRef ds:uri="863e0e5f-3d9b-451e-b156-d3f330847d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E2FB482-120B-42DB-8E6B-4875B040DC5F}">
  <ds:schemaRefs>
    <ds:schemaRef ds:uri="http://schemas.microsoft.com/office/2006/metadata/properties"/>
    <ds:schemaRef ds:uri="http://schemas.microsoft.com/office/infopath/2007/PartnerControls"/>
    <ds:schemaRef ds:uri="863e0e5f-3d9b-451e-b156-d3f330847df2"/>
  </ds:schemaRefs>
</ds:datastoreItem>
</file>

<file path=customXml/itemProps3.xml><?xml version="1.0" encoding="utf-8"?>
<ds:datastoreItem xmlns:ds="http://schemas.openxmlformats.org/officeDocument/2006/customXml" ds:itemID="{2F62DD53-D3FC-4343-80D7-0B4C2D3F0ED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537</TotalTime>
  <Words>1391</Words>
  <Application>Microsoft Office PowerPoint</Application>
  <PresentationFormat>Widescreen</PresentationFormat>
  <Paragraphs>103</Paragraphs>
  <Slides>14</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14</vt:i4>
      </vt:variant>
    </vt:vector>
  </HeadingPairs>
  <TitlesOfParts>
    <vt:vector size="18"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Picchiorri</dc:creator>
  <cp:lastModifiedBy>Emiliano Picchiorri</cp:lastModifiedBy>
  <cp:revision>61</cp:revision>
  <dcterms:created xsi:type="dcterms:W3CDTF">2017-03-09T18:13:56Z</dcterms:created>
  <dcterms:modified xsi:type="dcterms:W3CDTF">2025-03-05T18:19:55Z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0x01010053F0AB53E6B8474792A5D2F6E1AF5785</vt:lpwstr>
  </property>
</Properties>
</file>