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7" r:id="rId2"/>
    <p:sldId id="288" r:id="rId3"/>
    <p:sldId id="289" r:id="rId4"/>
    <p:sldId id="292" r:id="rId5"/>
    <p:sldId id="291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7A92E-DFCE-49F6-9562-5124AA9FFDFF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CF1C9-702D-486E-B569-BFF0DA7482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699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24/12/2022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8811" y="969955"/>
            <a:ext cx="117746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Tentativo di </a:t>
            </a:r>
            <a:r>
              <a:rPr lang="it-IT" sz="2800" b="1" dirty="0"/>
              <a:t>distanziamento dall’uso medio</a:t>
            </a:r>
            <a:r>
              <a:rPr lang="it-IT" sz="2800" dirty="0"/>
              <a:t> manzoniano: esigenza simile a quella degli espressionisti ma in D’Annunzio </a:t>
            </a:r>
            <a:r>
              <a:rPr lang="it-IT" sz="2800" b="1" dirty="0"/>
              <a:t>solo in direzione alta</a:t>
            </a:r>
            <a:r>
              <a:rPr lang="it-IT" sz="2800" dirty="0"/>
              <a:t>, verso l’espressione ricercata, rara, elitaria, aulica, poetica.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D’ANNUNZIO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18049" y="2330647"/>
            <a:ext cx="116761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Le prime prove narrative si richiamano al Verismo: nel 1882 </a:t>
            </a:r>
            <a:r>
              <a:rPr lang="it-IT" sz="2800" i="1" dirty="0"/>
              <a:t>Terra Vergine</a:t>
            </a:r>
            <a:r>
              <a:rPr lang="it-IT" sz="2800" dirty="0"/>
              <a:t> e nel 1884-88 </a:t>
            </a:r>
            <a:r>
              <a:rPr lang="it-IT" sz="2800" i="1" dirty="0"/>
              <a:t>Le Novelle della Pescara</a:t>
            </a:r>
            <a:r>
              <a:rPr lang="it-IT" sz="2800" dirty="0"/>
              <a:t>, entrambi bozzetti di ambiente abruzzese con alcuni elementi dialettali (</a:t>
            </a:r>
            <a:r>
              <a:rPr lang="it-IT" sz="2800" i="1" dirty="0"/>
              <a:t>Che ce pozze fa’?; Lu porche te se l’hanno </a:t>
            </a:r>
            <a:r>
              <a:rPr lang="it-IT" sz="2800" i="1" dirty="0" err="1"/>
              <a:t>arrubbate</a:t>
            </a:r>
            <a:r>
              <a:rPr lang="it-IT" sz="2800" dirty="0"/>
              <a:t>) e con molta attenzione ai tratti del parlato </a:t>
            </a:r>
            <a:r>
              <a:rPr lang="it-IT" sz="2800" i="1" dirty="0"/>
              <a:t>(che </a:t>
            </a:r>
            <a:r>
              <a:rPr lang="it-IT" sz="2800" dirty="0"/>
              <a:t>polivalente, frasi foderate</a:t>
            </a:r>
            <a:r>
              <a:rPr lang="it-IT" sz="2800" i="1" dirty="0"/>
              <a:t>). </a:t>
            </a:r>
            <a:r>
              <a:rPr lang="it-IT" sz="2800" dirty="0"/>
              <a:t>Ma già qui emergono aggettivi preziosi e rari, come </a:t>
            </a:r>
            <a:r>
              <a:rPr lang="it-IT" sz="2800" i="1" dirty="0"/>
              <a:t>estuoso</a:t>
            </a:r>
            <a:r>
              <a:rPr lang="it-IT" sz="2800" dirty="0"/>
              <a:t> ‘ardente</a:t>
            </a:r>
            <a:r>
              <a:rPr lang="it-IT" sz="2800" i="1" dirty="0"/>
              <a:t>’ </a:t>
            </a:r>
            <a:r>
              <a:rPr lang="it-IT" sz="2800" dirty="0"/>
              <a:t>e</a:t>
            </a:r>
            <a:r>
              <a:rPr lang="it-IT" sz="2800" i="1" dirty="0"/>
              <a:t> oltremarato </a:t>
            </a:r>
            <a:r>
              <a:rPr lang="it-IT" sz="2800" dirty="0"/>
              <a:t>‘di colore azzurro oltremare’</a:t>
            </a:r>
            <a:r>
              <a:rPr lang="it-IT" sz="2800" i="1" dirty="0"/>
              <a:t>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C1B83A-23C1-4C89-A369-3586BD100D4A}"/>
              </a:ext>
            </a:extLst>
          </p:cNvPr>
          <p:cNvSpPr txBox="1"/>
          <p:nvPr/>
        </p:nvSpPr>
        <p:spPr>
          <a:xfrm>
            <a:off x="218049" y="4916437"/>
            <a:ext cx="116761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svolta linguistica avviene con il primo romanzo, </a:t>
            </a:r>
            <a:r>
              <a:rPr lang="it-IT" sz="2800" b="1" i="1" dirty="0"/>
              <a:t>Il piacere</a:t>
            </a:r>
            <a:r>
              <a:rPr lang="it-IT" sz="2800" b="1" dirty="0"/>
              <a:t> (1889)</a:t>
            </a:r>
            <a:r>
              <a:rPr lang="it-IT" sz="2800" dirty="0"/>
              <a:t>, nel quale si mette a punto un modello che sarà replicato nell’</a:t>
            </a:r>
            <a:r>
              <a:rPr lang="it-IT" sz="2800" i="1" dirty="0"/>
              <a:t>Innocente </a:t>
            </a:r>
            <a:r>
              <a:rPr lang="it-IT" sz="2800" dirty="0"/>
              <a:t>(1892), </a:t>
            </a:r>
            <a:r>
              <a:rPr lang="it-IT" sz="2800" i="1" dirty="0"/>
              <a:t>Il trionfo della morte </a:t>
            </a:r>
            <a:r>
              <a:rPr lang="it-IT" sz="2800" dirty="0"/>
              <a:t>(1894) e </a:t>
            </a:r>
            <a:r>
              <a:rPr lang="it-IT" sz="2800" i="1" dirty="0"/>
              <a:t>Le vergini delle rocce</a:t>
            </a:r>
            <a:r>
              <a:rPr lang="it-IT" sz="2800" dirty="0"/>
              <a:t> (1895).</a:t>
            </a:r>
          </a:p>
          <a:p>
            <a:pPr algn="just"/>
            <a:r>
              <a:rPr lang="it-IT" sz="2800" dirty="0"/>
              <a:t>Ricerca dell’aulico, non tanto dell’arcaico, ma del </a:t>
            </a:r>
            <a:r>
              <a:rPr lang="it-IT" sz="2800" b="1" dirty="0"/>
              <a:t>tono nobile</a:t>
            </a:r>
            <a:r>
              <a:rPr lang="it-IT" sz="2800" dirty="0"/>
              <a:t>, elevato, poetico.</a:t>
            </a:r>
          </a:p>
        </p:txBody>
      </p:sp>
    </p:spTree>
    <p:extLst>
      <p:ext uri="{BB962C8B-B14F-4D97-AF65-F5344CB8AC3E}">
        <p14:creationId xmlns:p14="http://schemas.microsoft.com/office/powerpoint/2010/main" val="106086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3571" y="930314"/>
            <a:ext cx="120384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Si possono indicare tre principali strategie di </a:t>
            </a:r>
            <a:r>
              <a:rPr lang="it-IT" sz="2800" b="1" dirty="0"/>
              <a:t>nobilitazione</a:t>
            </a:r>
            <a:r>
              <a:rPr lang="it-IT" sz="2800" dirty="0"/>
              <a:t> </a:t>
            </a:r>
            <a:r>
              <a:rPr lang="it-IT" sz="2800" b="1" dirty="0"/>
              <a:t>linguistica</a:t>
            </a:r>
            <a:r>
              <a:rPr lang="it-IT" sz="2800" dirty="0"/>
              <a:t>: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800" dirty="0"/>
              <a:t>Sostituzione del </a:t>
            </a:r>
            <a:r>
              <a:rPr lang="it-IT" sz="2800" b="1" dirty="0"/>
              <a:t>lessico usuale </a:t>
            </a:r>
            <a:r>
              <a:rPr lang="it-IT" sz="2800" dirty="0"/>
              <a:t>con </a:t>
            </a:r>
            <a:r>
              <a:rPr lang="it-IT" sz="2800" b="1" dirty="0"/>
              <a:t>alternative</a:t>
            </a:r>
            <a:r>
              <a:rPr lang="it-IT" sz="2800" dirty="0"/>
              <a:t> </a:t>
            </a:r>
            <a:r>
              <a:rPr lang="it-IT" sz="2800" b="1" dirty="0"/>
              <a:t>ricercate</a:t>
            </a:r>
            <a:r>
              <a:rPr lang="it-IT" sz="2800" dirty="0"/>
              <a:t>. Spesso </a:t>
            </a:r>
            <a:r>
              <a:rPr lang="it-IT" sz="2800" b="1" dirty="0"/>
              <a:t>latinismi</a:t>
            </a:r>
            <a:r>
              <a:rPr lang="it-IT" sz="2800" dirty="0"/>
              <a:t>:</a:t>
            </a:r>
            <a:r>
              <a:rPr lang="it-IT" sz="2800" b="1" dirty="0"/>
              <a:t> </a:t>
            </a:r>
          </a:p>
          <a:p>
            <a:pPr algn="just"/>
            <a:r>
              <a:rPr lang="it-IT" sz="2800" b="1" dirty="0"/>
              <a:t>     </a:t>
            </a:r>
            <a:r>
              <a:rPr lang="it-IT" sz="2800" dirty="0"/>
              <a:t>non </a:t>
            </a:r>
            <a:r>
              <a:rPr lang="it-IT" sz="2800" i="1" dirty="0"/>
              <a:t>tentativo </a:t>
            </a:r>
            <a:r>
              <a:rPr lang="it-IT" sz="2800" dirty="0"/>
              <a:t>ma</a:t>
            </a:r>
            <a:r>
              <a:rPr lang="it-IT" sz="2800" i="1" dirty="0"/>
              <a:t> conato</a:t>
            </a:r>
            <a:r>
              <a:rPr lang="it-IT" sz="2800" dirty="0"/>
              <a:t>, non </a:t>
            </a:r>
            <a:r>
              <a:rPr lang="it-IT" sz="2800" i="1" dirty="0"/>
              <a:t>guida </a:t>
            </a:r>
            <a:r>
              <a:rPr lang="it-IT" sz="2800" dirty="0"/>
              <a:t>ma </a:t>
            </a:r>
            <a:r>
              <a:rPr lang="it-IT" sz="2800" i="1" dirty="0"/>
              <a:t>duca</a:t>
            </a:r>
            <a:r>
              <a:rPr lang="it-IT" sz="2800" dirty="0"/>
              <a:t>, non </a:t>
            </a:r>
            <a:r>
              <a:rPr lang="it-IT" sz="2800" i="1" dirty="0"/>
              <a:t>invernale </a:t>
            </a:r>
            <a:r>
              <a:rPr lang="it-IT" sz="2800" dirty="0"/>
              <a:t>ma </a:t>
            </a:r>
            <a:r>
              <a:rPr lang="it-IT" sz="2800" i="1" dirty="0"/>
              <a:t>iemale</a:t>
            </a:r>
            <a:r>
              <a:rPr lang="it-IT" sz="2800" dirty="0"/>
              <a:t>. Altre</a:t>
            </a:r>
            <a:r>
              <a:rPr lang="it-IT" sz="2800" i="1" dirty="0"/>
              <a:t> </a:t>
            </a:r>
            <a:endParaRPr lang="it-IT" sz="2800" dirty="0"/>
          </a:p>
          <a:p>
            <a:pPr algn="just"/>
            <a:r>
              <a:rPr lang="it-IT" sz="2800" b="1" dirty="0"/>
              <a:t>     </a:t>
            </a:r>
            <a:r>
              <a:rPr lang="it-IT" sz="2800" dirty="0"/>
              <a:t>volte </a:t>
            </a:r>
            <a:r>
              <a:rPr lang="it-IT" sz="2800" b="1" dirty="0"/>
              <a:t>arcaismi</a:t>
            </a:r>
            <a:r>
              <a:rPr lang="it-IT" sz="2800" dirty="0"/>
              <a:t>: </a:t>
            </a:r>
            <a:r>
              <a:rPr lang="it-IT" sz="2800" i="1" dirty="0"/>
              <a:t>dilettoso</a:t>
            </a:r>
            <a:r>
              <a:rPr lang="it-IT" sz="2800" dirty="0"/>
              <a:t>, </a:t>
            </a:r>
            <a:r>
              <a:rPr lang="it-IT" sz="2800" i="1" dirty="0"/>
              <a:t>aura, desio</a:t>
            </a:r>
            <a:r>
              <a:rPr lang="it-IT" sz="2800" dirty="0"/>
              <a:t>, </a:t>
            </a:r>
            <a:r>
              <a:rPr lang="it-IT" sz="2800" i="1" dirty="0"/>
              <a:t>apparita</a:t>
            </a:r>
            <a:r>
              <a:rPr lang="it-IT" sz="2800" dirty="0"/>
              <a:t>, </a:t>
            </a:r>
            <a:r>
              <a:rPr lang="it-IT" sz="2800" i="1" dirty="0"/>
              <a:t>crudo</a:t>
            </a:r>
            <a:r>
              <a:rPr lang="it-IT" sz="2800" dirty="0"/>
              <a:t> ‘crudele’, </a:t>
            </a:r>
            <a:r>
              <a:rPr lang="it-IT" sz="2800" i="1" dirty="0"/>
              <a:t>temenza</a:t>
            </a:r>
            <a:r>
              <a:rPr lang="it-IT" sz="2800" dirty="0"/>
              <a:t>, </a:t>
            </a:r>
            <a:r>
              <a:rPr lang="it-IT" sz="2800" i="1" dirty="0"/>
              <a:t>ruina.</a:t>
            </a:r>
          </a:p>
          <a:p>
            <a:pPr algn="just"/>
            <a:r>
              <a:rPr lang="it-IT" sz="2800" i="1" dirty="0"/>
              <a:t>     </a:t>
            </a:r>
            <a:r>
              <a:rPr lang="it-IT" sz="2800" dirty="0"/>
              <a:t>Spesso avviene una riformulazione peregrina di nozioni prosaiche: prendere il</a:t>
            </a:r>
          </a:p>
          <a:p>
            <a:pPr algn="just"/>
            <a:r>
              <a:rPr lang="it-IT" sz="2800" dirty="0"/>
              <a:t>     sole nel </a:t>
            </a:r>
            <a:r>
              <a:rPr lang="it-IT" sz="2800" i="1" dirty="0"/>
              <a:t>Trionfo </a:t>
            </a:r>
            <a:r>
              <a:rPr lang="it-IT" sz="2800" dirty="0"/>
              <a:t>è «l’annuale offerta della spoglia epidermica al dio canicolare».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D’ANNUNZIO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53571" y="3731081"/>
            <a:ext cx="1188485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2) Uso di </a:t>
            </a:r>
            <a:r>
              <a:rPr lang="it-IT" sz="2800" b="1" dirty="0"/>
              <a:t>varianti grafiche e fonetiche </a:t>
            </a:r>
            <a:r>
              <a:rPr lang="it-IT" sz="2800" dirty="0"/>
              <a:t>colte:</a:t>
            </a:r>
          </a:p>
          <a:p>
            <a:pPr algn="just"/>
            <a:r>
              <a:rPr lang="it-IT" sz="2800" i="1" dirty="0"/>
              <a:t>    </a:t>
            </a:r>
            <a:r>
              <a:rPr lang="it-IT" sz="2800" dirty="0"/>
              <a:t>- latinismi con consonante scempia (</a:t>
            </a:r>
            <a:r>
              <a:rPr lang="it-IT" sz="2800" i="1" dirty="0"/>
              <a:t>ebro, </a:t>
            </a:r>
            <a:r>
              <a:rPr lang="it-IT" sz="2800" i="1" dirty="0" err="1"/>
              <a:t>imagine</a:t>
            </a:r>
            <a:r>
              <a:rPr lang="it-IT" sz="2800" i="1" dirty="0"/>
              <a:t>, </a:t>
            </a:r>
            <a:r>
              <a:rPr lang="it-IT" sz="2800" i="1" dirty="0" err="1"/>
              <a:t>publici</a:t>
            </a:r>
            <a:r>
              <a:rPr lang="it-IT" sz="2800" dirty="0"/>
              <a:t>)</a:t>
            </a:r>
          </a:p>
          <a:p>
            <a:pPr algn="just"/>
            <a:r>
              <a:rPr lang="it-IT" sz="2800" dirty="0"/>
              <a:t>    - latinismi con conservazione di i- etimologica (</a:t>
            </a:r>
            <a:r>
              <a:rPr lang="it-IT" sz="2800" i="1" dirty="0"/>
              <a:t>istoria, istrumento</a:t>
            </a:r>
            <a:r>
              <a:rPr lang="it-IT" sz="2800" dirty="0"/>
              <a:t>)</a:t>
            </a:r>
          </a:p>
          <a:p>
            <a:pPr algn="just"/>
            <a:r>
              <a:rPr lang="it-IT" sz="2800" dirty="0"/>
              <a:t>    - nessi consonantici latini (</a:t>
            </a:r>
            <a:r>
              <a:rPr lang="it-IT" sz="2800" i="1" dirty="0" err="1"/>
              <a:t>conscienza</a:t>
            </a:r>
            <a:r>
              <a:rPr lang="it-IT" sz="2800" i="1" dirty="0"/>
              <a:t>, inspirare</a:t>
            </a:r>
            <a:r>
              <a:rPr lang="it-IT" sz="2800" dirty="0"/>
              <a:t>) </a:t>
            </a:r>
          </a:p>
          <a:p>
            <a:pPr algn="just"/>
            <a:r>
              <a:rPr lang="it-IT" sz="2800" dirty="0"/>
              <a:t>    - apocopi inusuali in prosa (</a:t>
            </a:r>
            <a:r>
              <a:rPr lang="it-IT" sz="2800" i="1" dirty="0"/>
              <a:t>la singolar qualità, una </a:t>
            </a:r>
            <a:r>
              <a:rPr lang="it-IT" sz="2800" i="1" dirty="0" err="1"/>
              <a:t>combinazion</a:t>
            </a:r>
            <a:r>
              <a:rPr lang="it-IT" sz="2800" i="1" dirty="0"/>
              <a:t> di fenomeni</a:t>
            </a:r>
            <a:r>
              <a:rPr lang="it-IT" sz="2800" dirty="0"/>
              <a:t>)</a:t>
            </a:r>
          </a:p>
          <a:p>
            <a:pPr algn="just"/>
            <a:r>
              <a:rPr lang="it-IT" sz="2800" dirty="0"/>
              <a:t>    - sottolineatura grafica di sdrucciole rare </a:t>
            </a:r>
            <a:r>
              <a:rPr lang="it-IT" sz="2800" i="1" dirty="0"/>
              <a:t>(</a:t>
            </a:r>
            <a:r>
              <a:rPr lang="it-IT" sz="2800" i="1" dirty="0" err="1"/>
              <a:t>zàffara</a:t>
            </a:r>
            <a:r>
              <a:rPr lang="it-IT" sz="2800" i="1" dirty="0"/>
              <a:t> ‘</a:t>
            </a:r>
            <a:r>
              <a:rPr lang="it-IT" sz="2800" dirty="0"/>
              <a:t>vernice’; spesso cognomi </a:t>
            </a:r>
          </a:p>
          <a:p>
            <a:pPr algn="just"/>
            <a:r>
              <a:rPr lang="it-IT" sz="2800" dirty="0"/>
              <a:t>       come </a:t>
            </a:r>
            <a:r>
              <a:rPr lang="it-IT" sz="2800" i="1" dirty="0" err="1"/>
              <a:t>Albònico</a:t>
            </a:r>
            <a:r>
              <a:rPr lang="it-IT" sz="2800" i="1" dirty="0"/>
              <a:t>, </a:t>
            </a:r>
            <a:r>
              <a:rPr lang="it-IT" sz="2800" i="1" dirty="0" err="1"/>
              <a:t>Secìnaro</a:t>
            </a:r>
            <a:r>
              <a:rPr lang="it-IT" sz="2800" i="1" dirty="0"/>
              <a:t>, </a:t>
            </a:r>
            <a:r>
              <a:rPr lang="it-IT" sz="2800" i="1" dirty="0" err="1"/>
              <a:t>Musèllaro</a:t>
            </a:r>
            <a:r>
              <a:rPr lang="it-IT" sz="28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6228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3571" y="918093"/>
            <a:ext cx="118051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3) Uso di termini noti ma in una </a:t>
            </a:r>
            <a:r>
              <a:rPr lang="it-IT" sz="2800" b="1" dirty="0"/>
              <a:t>accezione non comune o rara</a:t>
            </a:r>
            <a:r>
              <a:rPr lang="it-IT" sz="2800" dirty="0"/>
              <a:t>:</a:t>
            </a:r>
          </a:p>
          <a:p>
            <a:pPr algn="just"/>
            <a:r>
              <a:rPr lang="it-IT" sz="2800" dirty="0"/>
              <a:t>    </a:t>
            </a:r>
            <a:r>
              <a:rPr lang="it-IT" sz="2800" i="1" dirty="0"/>
              <a:t>ascensione</a:t>
            </a:r>
            <a:r>
              <a:rPr lang="it-IT" sz="2800" dirty="0"/>
              <a:t> riferito al salire le scale, </a:t>
            </a:r>
            <a:r>
              <a:rPr lang="it-IT" sz="2800" i="1" dirty="0"/>
              <a:t>seguire</a:t>
            </a:r>
            <a:r>
              <a:rPr lang="it-IT" sz="2800" dirty="0"/>
              <a:t> nel senso di continuare a parlare.</a:t>
            </a:r>
          </a:p>
          <a:p>
            <a:pPr algn="just"/>
            <a:r>
              <a:rPr lang="it-IT" sz="2800" dirty="0"/>
              <a:t>    L’indicibilità è spesso resa con formule come </a:t>
            </a:r>
            <a:r>
              <a:rPr lang="it-IT" sz="2800" i="1" dirty="0"/>
              <a:t>direi quasi</a:t>
            </a:r>
            <a:r>
              <a:rPr lang="it-IT" sz="2800" dirty="0"/>
              <a:t> o </a:t>
            </a:r>
            <a:r>
              <a:rPr lang="it-IT" sz="2800" i="1" dirty="0"/>
              <a:t>non so che. </a:t>
            </a:r>
            <a:endParaRPr lang="it-IT" sz="28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D’ANNUNZIO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53571" y="2303088"/>
            <a:ext cx="116761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Accanto al processo di nobilitazione, l’effetto di preziosismo è raggiunto attraverso l’uso di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forestierismi</a:t>
            </a:r>
            <a:r>
              <a:rPr lang="it-IT" sz="2800" dirty="0"/>
              <a:t> alla moda, come </a:t>
            </a:r>
            <a:r>
              <a:rPr lang="it-IT" sz="2800" i="1" dirty="0" err="1"/>
              <a:t>budoir</a:t>
            </a:r>
            <a:r>
              <a:rPr lang="it-IT" sz="2800" i="1" dirty="0"/>
              <a:t> </a:t>
            </a:r>
            <a:r>
              <a:rPr lang="it-IT" sz="2800" dirty="0"/>
              <a:t>‘salottino’, </a:t>
            </a:r>
            <a:r>
              <a:rPr lang="it-IT" sz="2800" i="1" dirty="0"/>
              <a:t>bookmaker</a:t>
            </a:r>
            <a:r>
              <a:rPr lang="it-IT" sz="2800" dirty="0"/>
              <a:t>, </a:t>
            </a:r>
            <a:r>
              <a:rPr lang="it-IT" sz="2800" i="1" dirty="0"/>
              <a:t>comfort</a:t>
            </a:r>
            <a:r>
              <a:rPr lang="it-IT" sz="2800" dirty="0"/>
              <a:t>; spesso esotismi orientali come </a:t>
            </a:r>
            <a:r>
              <a:rPr lang="it-IT" sz="2800" i="1" dirty="0" err="1"/>
              <a:t>daimio</a:t>
            </a:r>
            <a:r>
              <a:rPr lang="it-IT" sz="2800" i="1" dirty="0"/>
              <a:t> </a:t>
            </a:r>
            <a:r>
              <a:rPr lang="it-IT" sz="2800" dirty="0"/>
              <a:t>‘signorotto’ e </a:t>
            </a:r>
            <a:r>
              <a:rPr lang="it-IT" sz="2800" i="1" dirty="0"/>
              <a:t>harakiri</a:t>
            </a:r>
            <a:r>
              <a:rPr lang="it-IT" sz="2800" dirty="0"/>
              <a:t>. 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tecnicismi</a:t>
            </a:r>
            <a:r>
              <a:rPr lang="it-IT" sz="2800" dirty="0"/>
              <a:t> rari, come </a:t>
            </a:r>
            <a:r>
              <a:rPr lang="it-IT" sz="2800" i="1" dirty="0"/>
              <a:t>crisoelefantino </a:t>
            </a:r>
            <a:r>
              <a:rPr lang="it-IT" sz="2800" dirty="0"/>
              <a:t>‘composto d’oro e d’avorio’, oppure tecnicismi medici usati in senso traslato come </a:t>
            </a:r>
            <a:r>
              <a:rPr lang="it-IT" sz="2800" i="1" dirty="0"/>
              <a:t>sincope spirituale.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AD02346-677E-4951-BAA7-FB3E6A053E60}"/>
              </a:ext>
            </a:extLst>
          </p:cNvPr>
          <p:cNvSpPr txBox="1"/>
          <p:nvPr/>
        </p:nvSpPr>
        <p:spPr>
          <a:xfrm>
            <a:off x="153571" y="4980744"/>
            <a:ext cx="11884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ricerca del prezioso è basata anche su un continuo uso dei </a:t>
            </a:r>
            <a:r>
              <a:rPr lang="it-IT" sz="2800" b="1" dirty="0"/>
              <a:t>vocabolari</a:t>
            </a:r>
            <a:r>
              <a:rPr lang="it-IT" sz="2800" dirty="0"/>
              <a:t>, sia storici come il </a:t>
            </a:r>
            <a:r>
              <a:rPr lang="it-IT" sz="2800" dirty="0" err="1"/>
              <a:t>Tommaseo</a:t>
            </a:r>
            <a:r>
              <a:rPr lang="it-IT" sz="2800" dirty="0"/>
              <a:t>-Bellini (voce </a:t>
            </a:r>
            <a:r>
              <a:rPr lang="it-IT" sz="2800" i="1" dirty="0"/>
              <a:t>catoblepa</a:t>
            </a:r>
            <a:r>
              <a:rPr lang="it-IT" sz="2800" dirty="0"/>
              <a:t>) sia tecnici (termini della marina dal </a:t>
            </a:r>
            <a:r>
              <a:rPr lang="it-IT" sz="2800" i="1" dirty="0"/>
              <a:t>Vocabolario marino e militare </a:t>
            </a:r>
            <a:r>
              <a:rPr lang="it-IT" sz="2800" dirty="0"/>
              <a:t>di Alberto Guglielmotti). </a:t>
            </a:r>
          </a:p>
          <a:p>
            <a:pPr algn="just"/>
            <a:r>
              <a:rPr lang="it-IT" sz="2800" dirty="0"/>
              <a:t>Saccheggia fonti francesi (interi passi di Flaubert) e riusa le lettere private.</a:t>
            </a:r>
          </a:p>
        </p:txBody>
      </p:sp>
    </p:spTree>
    <p:extLst>
      <p:ext uri="{BB962C8B-B14F-4D97-AF65-F5344CB8AC3E}">
        <p14:creationId xmlns:p14="http://schemas.microsoft.com/office/powerpoint/2010/main" val="228582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3571" y="930314"/>
            <a:ext cx="118051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Gran parte della sua ricerca si concentra sul lessico. Anche gli altri settori tendono all’aulico, ma sono meno caratterizzati (forme tradizionali come </a:t>
            </a:r>
            <a:r>
              <a:rPr lang="it-IT" sz="2800" i="1" dirty="0"/>
              <a:t>egli, ella</a:t>
            </a:r>
            <a:r>
              <a:rPr lang="it-IT" sz="2800" dirty="0"/>
              <a:t>, </a:t>
            </a:r>
            <a:r>
              <a:rPr lang="it-IT" sz="2800" i="1" dirty="0"/>
              <a:t>io andava</a:t>
            </a:r>
            <a:r>
              <a:rPr lang="it-IT" sz="2800" dirty="0"/>
              <a:t>).</a:t>
            </a:r>
          </a:p>
          <a:p>
            <a:pPr algn="just"/>
            <a:r>
              <a:rPr lang="it-IT" sz="2800" dirty="0"/>
              <a:t>Nella morfosintassi ricorrono: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Posposizioni nelle interrogative: </a:t>
            </a:r>
            <a:r>
              <a:rPr lang="it-IT" sz="2800" i="1" dirty="0"/>
              <a:t>Sarebbe ella venuta?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Participio presente con valore verbale: </a:t>
            </a:r>
            <a:r>
              <a:rPr lang="it-IT" sz="2800" i="1" dirty="0"/>
              <a:t>l’ansia dell’aspettante</a:t>
            </a:r>
            <a:r>
              <a:rPr lang="it-IT" sz="2800" dirty="0"/>
              <a:t>, </a:t>
            </a:r>
            <a:r>
              <a:rPr lang="it-IT" sz="2800" i="1" dirty="0"/>
              <a:t>l’occupante 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Aggettivazione a occhiale: </a:t>
            </a:r>
            <a:r>
              <a:rPr lang="it-IT" sz="2800" i="1" dirty="0"/>
              <a:t>lunga assenza oscura, larghi occhi curiosi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Uso della congiunzione </a:t>
            </a:r>
            <a:r>
              <a:rPr lang="it-IT" sz="2800" i="1" dirty="0"/>
              <a:t>come </a:t>
            </a:r>
            <a:r>
              <a:rPr lang="it-IT" sz="2800" dirty="0"/>
              <a:t>per la causale: </a:t>
            </a:r>
            <a:r>
              <a:rPr lang="it-IT" sz="2800" i="1" dirty="0"/>
              <a:t>come vide, si soffermò </a:t>
            </a:r>
            <a:r>
              <a:rPr lang="it-IT" sz="2800" dirty="0"/>
              <a:t>(‘poiché’)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D’ANNUNZIO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53571" y="4469744"/>
            <a:ext cx="116761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 differenza di quel che avveniva nelle prime prove, scompare qualsiasi riproduzione dell’oralità nei dialoghi. </a:t>
            </a:r>
            <a:r>
              <a:rPr lang="it-IT" sz="2800" b="1" dirty="0"/>
              <a:t>Antirealismo</a:t>
            </a:r>
            <a:r>
              <a:rPr lang="it-IT" sz="2800" dirty="0"/>
              <a:t>: si tende alla lirica, al melodramma, alla tragedia (a eccezione del </a:t>
            </a:r>
            <a:r>
              <a:rPr lang="it-IT" sz="2800" i="1" dirty="0"/>
              <a:t>Giovanni Episcopo</a:t>
            </a:r>
            <a:r>
              <a:rPr lang="it-IT" sz="2800" dirty="0"/>
              <a:t>).</a:t>
            </a:r>
          </a:p>
          <a:p>
            <a:pPr algn="just"/>
            <a:r>
              <a:rPr lang="it-IT" sz="2800" dirty="0"/>
              <a:t>La sintassi del periodo tende alla </a:t>
            </a:r>
            <a:r>
              <a:rPr lang="it-IT" sz="2800" b="1" dirty="0"/>
              <a:t>paratassi</a:t>
            </a:r>
            <a:r>
              <a:rPr lang="it-IT" sz="2800" dirty="0"/>
              <a:t>, con periodi che però possono essere anche molto </a:t>
            </a:r>
            <a:r>
              <a:rPr lang="it-IT" sz="2800" b="1" dirty="0"/>
              <a:t>ampi</a:t>
            </a:r>
            <a:r>
              <a:rPr lang="it-IT" sz="2800" dirty="0"/>
              <a:t> e si strutturano in </a:t>
            </a:r>
            <a:r>
              <a:rPr lang="it-IT" sz="2800" b="1" dirty="0"/>
              <a:t>parallelismi</a:t>
            </a:r>
            <a:r>
              <a:rPr lang="it-IT" sz="2800" dirty="0"/>
              <a:t> e </a:t>
            </a:r>
            <a:r>
              <a:rPr lang="it-IT" sz="2800" b="1" dirty="0"/>
              <a:t>terne</a:t>
            </a:r>
            <a:r>
              <a:rPr lang="it-IT" sz="2800" dirty="0"/>
              <a:t>. Cfr. pp. 19-20</a:t>
            </a:r>
          </a:p>
        </p:txBody>
      </p:sp>
    </p:spTree>
    <p:extLst>
      <p:ext uri="{BB962C8B-B14F-4D97-AF65-F5344CB8AC3E}">
        <p14:creationId xmlns:p14="http://schemas.microsoft.com/office/powerpoint/2010/main" val="227599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3571" y="930314"/>
            <a:ext cx="118051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Un mutamento di rotta avviene nella </a:t>
            </a:r>
            <a:r>
              <a:rPr lang="it-IT" sz="2800" b="1" dirty="0"/>
              <a:t>sintassi</a:t>
            </a:r>
            <a:r>
              <a:rPr lang="it-IT" sz="2800" dirty="0"/>
              <a:t> con l’inizio del nuovo secolo (uno dei motti dannunziani è </a:t>
            </a:r>
            <a:r>
              <a:rPr lang="it-IT" sz="2800" i="1" dirty="0"/>
              <a:t>rinnovarsi o morire</a:t>
            </a:r>
            <a:r>
              <a:rPr lang="it-IT" sz="2800" dirty="0"/>
              <a:t>), a partire dal </a:t>
            </a:r>
            <a:r>
              <a:rPr lang="it-IT" sz="2800" i="1" dirty="0"/>
              <a:t>Fuoco </a:t>
            </a:r>
            <a:r>
              <a:rPr lang="it-IT" sz="2800" dirty="0"/>
              <a:t>(1900).</a:t>
            </a:r>
          </a:p>
          <a:p>
            <a:pPr algn="just"/>
            <a:r>
              <a:rPr lang="it-IT" sz="2800" dirty="0"/>
              <a:t>Il periodare si fa sempre più </a:t>
            </a:r>
            <a:r>
              <a:rPr lang="it-IT" sz="2800" b="1" dirty="0"/>
              <a:t>spezzato e breve</a:t>
            </a:r>
            <a:r>
              <a:rPr lang="it-IT" sz="2800" dirty="0"/>
              <a:t>, con molte </a:t>
            </a:r>
            <a:r>
              <a:rPr lang="it-IT" sz="2800" b="1" dirty="0"/>
              <a:t>frasi nominali</a:t>
            </a:r>
            <a:r>
              <a:rPr lang="it-IT" sz="2800" dirty="0"/>
              <a:t>: cfr. testo a p. 20.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D’ANNUNZIO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53571" y="2746196"/>
            <a:ext cx="118051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D’Annunzio accentuerà questa tendenza in </a:t>
            </a:r>
            <a:r>
              <a:rPr lang="it-IT" sz="2800" i="1" dirty="0"/>
              <a:t>Forse che sì forse che no </a:t>
            </a:r>
            <a:r>
              <a:rPr lang="it-IT" sz="2800" dirty="0"/>
              <a:t>(1910) fino al </a:t>
            </a:r>
            <a:r>
              <a:rPr lang="it-IT" sz="2800" b="1" i="1" dirty="0"/>
              <a:t>Notturno</a:t>
            </a:r>
            <a:r>
              <a:rPr lang="it-IT" sz="2800" i="1" dirty="0"/>
              <a:t> </a:t>
            </a:r>
            <a:r>
              <a:rPr lang="it-IT" sz="2800" dirty="0"/>
              <a:t>(1921). Frasi anche </a:t>
            </a:r>
            <a:r>
              <a:rPr lang="it-IT" sz="2800" b="1" dirty="0"/>
              <a:t>brevissime</a:t>
            </a:r>
            <a:r>
              <a:rPr lang="it-IT" sz="2800" dirty="0"/>
              <a:t>,</a:t>
            </a:r>
            <a:r>
              <a:rPr lang="it-IT" sz="2800" b="1" dirty="0"/>
              <a:t> giustapposte</a:t>
            </a:r>
            <a:r>
              <a:rPr lang="it-IT" sz="2800" dirty="0"/>
              <a:t>, collegate per asindeto. Spesso troviamo un punto fermo dove ci aspetteremmo una virgola: «Sono le due. Bisogna partire. Il motoscafo è pronto»; «Chiamo. Sono le tre del pomeriggio. Ho dormito lungamente»;  «È là bocconi. È stroncato. Ha vent’anni». Tende a scomparire la separazione tra prosa e poesia, perché si va a capo frequentemente, quasi a riprodurre la scansione in versi: cfr. p. 20.</a:t>
            </a:r>
          </a:p>
          <a:p>
            <a:pPr algn="just"/>
            <a:r>
              <a:rPr lang="it-IT" sz="2800" dirty="0"/>
              <a:t>Si tratta di una prosa che influenzerà la scrittura letteraria e giornalistica novecentesca.</a:t>
            </a:r>
          </a:p>
        </p:txBody>
      </p:sp>
    </p:spTree>
    <p:extLst>
      <p:ext uri="{BB962C8B-B14F-4D97-AF65-F5344CB8AC3E}">
        <p14:creationId xmlns:p14="http://schemas.microsoft.com/office/powerpoint/2010/main" val="275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2091</TotalTime>
  <Words>828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253</cp:revision>
  <dcterms:created xsi:type="dcterms:W3CDTF">2017-03-09T18:13:56Z</dcterms:created>
  <dcterms:modified xsi:type="dcterms:W3CDTF">2022-12-24T09:57:59Z</dcterms:modified>
</cp:coreProperties>
</file>