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8" r:id="rId2"/>
    <p:sldId id="286" r:id="rId3"/>
    <p:sldId id="269" r:id="rId4"/>
    <p:sldId id="281" r:id="rId5"/>
    <p:sldId id="270" r:id="rId6"/>
    <p:sldId id="287" r:id="rId7"/>
    <p:sldId id="285" r:id="rId8"/>
    <p:sldId id="291" r:id="rId9"/>
    <p:sldId id="288" r:id="rId10"/>
    <p:sldId id="297" r:id="rId11"/>
    <p:sldId id="298" r:id="rId12"/>
    <p:sldId id="282" r:id="rId13"/>
    <p:sldId id="289" r:id="rId14"/>
    <p:sldId id="293" r:id="rId15"/>
    <p:sldId id="294" r:id="rId16"/>
    <p:sldId id="295" r:id="rId17"/>
    <p:sldId id="290" r:id="rId18"/>
    <p:sldId id="299" r:id="rId19"/>
    <p:sldId id="300"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37A92E-DFCE-49F6-9562-5124AA9FFDFF}" type="datetimeFigureOut">
              <a:rPr lang="it-IT" smtClean="0"/>
              <a:t>17/05/2018</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3CF1C9-702D-486E-B569-BFF0DA748247}" type="slidenum">
              <a:rPr lang="it-IT" smtClean="0"/>
              <a:t>‹N›</a:t>
            </a:fld>
            <a:endParaRPr lang="it-IT"/>
          </a:p>
        </p:txBody>
      </p:sp>
    </p:spTree>
    <p:extLst>
      <p:ext uri="{BB962C8B-B14F-4D97-AF65-F5344CB8AC3E}">
        <p14:creationId xmlns:p14="http://schemas.microsoft.com/office/powerpoint/2010/main" val="48699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17/05/2018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17/05/2018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17/05/2018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17/05/2018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17/05/2018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17/05/2018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17/05/2018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17/05/2018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17/05/2018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17/05/2018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17/05/2018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17/05/2018</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8812" y="1038211"/>
            <a:ext cx="11493305" cy="1815882"/>
          </a:xfrm>
          <a:prstGeom prst="rect">
            <a:avLst/>
          </a:prstGeom>
          <a:noFill/>
        </p:spPr>
        <p:txBody>
          <a:bodyPr wrap="square" rtlCol="0">
            <a:spAutoFit/>
          </a:bodyPr>
          <a:lstStyle/>
          <a:p>
            <a:pPr algn="just"/>
            <a:r>
              <a:rPr lang="it-IT" sz="2800" dirty="0"/>
              <a:t>Dopo l’Unità d’Italia inizia una nuova fase anche in campo letterario. </a:t>
            </a:r>
          </a:p>
          <a:p>
            <a:pPr algn="just"/>
            <a:r>
              <a:rPr lang="it-IT" sz="2800" dirty="0"/>
              <a:t>Il modello manzoniano della quarantana riesce a imporsi, ma contemporaneamente, quasi per reazione, nascono dei filoni che valorizzano l’elemento dialettale: il Regionalismo linguistico e il Verismo.</a:t>
            </a:r>
          </a:p>
        </p:txBody>
      </p:sp>
      <p:sp>
        <p:nvSpPr>
          <p:cNvPr id="3" name="CasellaDiTesto 2"/>
          <p:cNvSpPr txBox="1"/>
          <p:nvPr/>
        </p:nvSpPr>
        <p:spPr>
          <a:xfrm>
            <a:off x="379827" y="283983"/>
            <a:ext cx="11071274" cy="646331"/>
          </a:xfrm>
          <a:prstGeom prst="rect">
            <a:avLst/>
          </a:prstGeom>
          <a:noFill/>
        </p:spPr>
        <p:txBody>
          <a:bodyPr wrap="square" rtlCol="0">
            <a:spAutoFit/>
          </a:bodyPr>
          <a:lstStyle/>
          <a:p>
            <a:pPr algn="ctr"/>
            <a:r>
              <a:rPr lang="it-IT" sz="3600" b="1" dirty="0"/>
              <a:t>IL ROMANZO POSTUNITARIO</a:t>
            </a:r>
          </a:p>
        </p:txBody>
      </p:sp>
      <p:sp>
        <p:nvSpPr>
          <p:cNvPr id="4" name="CasellaDiTesto 3"/>
          <p:cNvSpPr txBox="1"/>
          <p:nvPr/>
        </p:nvSpPr>
        <p:spPr>
          <a:xfrm>
            <a:off x="168812" y="2880523"/>
            <a:ext cx="11676184" cy="2246769"/>
          </a:xfrm>
          <a:prstGeom prst="rect">
            <a:avLst/>
          </a:prstGeom>
          <a:noFill/>
        </p:spPr>
        <p:txBody>
          <a:bodyPr wrap="square" rtlCol="0">
            <a:spAutoFit/>
          </a:bodyPr>
          <a:lstStyle/>
          <a:p>
            <a:pPr algn="just"/>
            <a:r>
              <a:rPr lang="it-IT" sz="2800" dirty="0"/>
              <a:t>L’adozione del fiorentino dell’uso colto da parte di alcuni romanzi di grande successo determina l’affermazione di questo modello: </a:t>
            </a:r>
            <a:r>
              <a:rPr lang="it-IT" sz="2800" i="1" dirty="0"/>
              <a:t>Le avventure di Pinocchio</a:t>
            </a:r>
            <a:r>
              <a:rPr lang="it-IT" sz="2800" dirty="0"/>
              <a:t> di Carlo Collodi (1883) e </a:t>
            </a:r>
            <a:r>
              <a:rPr lang="it-IT" sz="2800" i="1" dirty="0"/>
              <a:t>Cuore </a:t>
            </a:r>
            <a:r>
              <a:rPr lang="it-IT" sz="2800" dirty="0"/>
              <a:t>di Edmondo De Amicis (1886).</a:t>
            </a:r>
          </a:p>
          <a:p>
            <a:pPr algn="just"/>
            <a:r>
              <a:rPr lang="it-IT" sz="2800" dirty="0"/>
              <a:t>A questi romanzi va riconosciuto anche un ruolo nel processo di unificazione, anche perché si impongono a lungo come letture scolastiche. </a:t>
            </a:r>
          </a:p>
        </p:txBody>
      </p:sp>
      <p:sp>
        <p:nvSpPr>
          <p:cNvPr id="5" name="CasellaDiTesto 4">
            <a:extLst>
              <a:ext uri="{FF2B5EF4-FFF2-40B4-BE49-F238E27FC236}">
                <a16:creationId xmlns:a16="http://schemas.microsoft.com/office/drawing/2014/main" id="{A6C1B83A-23C1-4C89-A369-3586BD100D4A}"/>
              </a:ext>
            </a:extLst>
          </p:cNvPr>
          <p:cNvSpPr txBox="1"/>
          <p:nvPr/>
        </p:nvSpPr>
        <p:spPr>
          <a:xfrm>
            <a:off x="168812" y="5127291"/>
            <a:ext cx="11676184" cy="1384995"/>
          </a:xfrm>
          <a:prstGeom prst="rect">
            <a:avLst/>
          </a:prstGeom>
          <a:noFill/>
        </p:spPr>
        <p:txBody>
          <a:bodyPr wrap="square" rtlCol="0">
            <a:spAutoFit/>
          </a:bodyPr>
          <a:lstStyle/>
          <a:p>
            <a:pPr algn="just"/>
            <a:r>
              <a:rPr lang="it-IT" sz="2800" dirty="0"/>
              <a:t>La moda manzoniana darà luogo anche a critiche: Ascoli contro la nuova retorica del toscanismo, Carducci contro il «manzonismo degli stenterelli», l’imitazione manzoniana che spesso porta all’eccesso di forme popolari.</a:t>
            </a:r>
          </a:p>
        </p:txBody>
      </p:sp>
    </p:spTree>
    <p:extLst>
      <p:ext uri="{BB962C8B-B14F-4D97-AF65-F5344CB8AC3E}">
        <p14:creationId xmlns:p14="http://schemas.microsoft.com/office/powerpoint/2010/main" val="213238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FOGAZZARO</a:t>
            </a:r>
          </a:p>
        </p:txBody>
      </p:sp>
      <p:sp>
        <p:nvSpPr>
          <p:cNvPr id="8" name="CasellaDiTesto 7">
            <a:extLst>
              <a:ext uri="{FF2B5EF4-FFF2-40B4-BE49-F238E27FC236}">
                <a16:creationId xmlns:a16="http://schemas.microsoft.com/office/drawing/2014/main" id="{11B68825-81FA-49CE-99D8-12168B4C55DD}"/>
              </a:ext>
            </a:extLst>
          </p:cNvPr>
          <p:cNvSpPr txBox="1"/>
          <p:nvPr/>
        </p:nvSpPr>
        <p:spPr>
          <a:xfrm>
            <a:off x="119567" y="3101223"/>
            <a:ext cx="11952851" cy="3754874"/>
          </a:xfrm>
          <a:prstGeom prst="rect">
            <a:avLst/>
          </a:prstGeom>
          <a:noFill/>
        </p:spPr>
        <p:txBody>
          <a:bodyPr wrap="square" rtlCol="0">
            <a:spAutoFit/>
          </a:bodyPr>
          <a:lstStyle/>
          <a:p>
            <a:pPr algn="just"/>
            <a:r>
              <a:rPr lang="it-IT" sz="2800" dirty="0"/>
              <a:t>Gli elementi tradizionali sono del tutto assenti nella </a:t>
            </a:r>
            <a:r>
              <a:rPr lang="it-IT" sz="2800" b="1" dirty="0"/>
              <a:t>sintassi</a:t>
            </a:r>
            <a:r>
              <a:rPr lang="it-IT" sz="2800" dirty="0"/>
              <a:t>, che è snella e paratattica, con frasi brevi e frequenti frasi nominali:</a:t>
            </a:r>
          </a:p>
          <a:p>
            <a:pPr algn="just"/>
            <a:endParaRPr lang="it-IT" sz="1400" dirty="0"/>
          </a:p>
          <a:p>
            <a:pPr algn="just"/>
            <a:r>
              <a:rPr lang="it-IT" sz="2800" i="1" dirty="0"/>
              <a:t>Franco posò il lume sul cassettone e aperse la lettera voltando le spalle al letto. Parve pietrificato; non fiatò, non si mosse.</a:t>
            </a:r>
          </a:p>
          <a:p>
            <a:pPr algn="just"/>
            <a:r>
              <a:rPr lang="it-IT" sz="2800" i="1" dirty="0"/>
              <a:t>«Dunque?» chiese lo zio.</a:t>
            </a:r>
          </a:p>
          <a:p>
            <a:pPr algn="just"/>
            <a:r>
              <a:rPr lang="it-IT" sz="2800" i="1" dirty="0"/>
              <a:t>Silenzio.</a:t>
            </a:r>
          </a:p>
          <a:p>
            <a:pPr algn="just"/>
            <a:r>
              <a:rPr lang="it-IT" sz="2800" i="1" dirty="0"/>
              <a:t>«Ho capito» fece il vecchio.</a:t>
            </a:r>
          </a:p>
          <a:p>
            <a:pPr algn="r"/>
            <a:r>
              <a:rPr lang="it-IT" sz="2800" dirty="0"/>
              <a:t>Cfr. testo a p. 13</a:t>
            </a:r>
          </a:p>
        </p:txBody>
      </p:sp>
      <p:sp>
        <p:nvSpPr>
          <p:cNvPr id="6" name="CasellaDiTesto 5">
            <a:extLst>
              <a:ext uri="{FF2B5EF4-FFF2-40B4-BE49-F238E27FC236}">
                <a16:creationId xmlns:a16="http://schemas.microsoft.com/office/drawing/2014/main" id="{FD2410E1-CC8F-4922-9340-AE86107E0460}"/>
              </a:ext>
            </a:extLst>
          </p:cNvPr>
          <p:cNvSpPr txBox="1"/>
          <p:nvPr/>
        </p:nvSpPr>
        <p:spPr>
          <a:xfrm>
            <a:off x="119567" y="835141"/>
            <a:ext cx="11952851" cy="2246769"/>
          </a:xfrm>
          <a:prstGeom prst="rect">
            <a:avLst/>
          </a:prstGeom>
          <a:noFill/>
        </p:spPr>
        <p:txBody>
          <a:bodyPr wrap="square" rtlCol="0">
            <a:spAutoFit/>
          </a:bodyPr>
          <a:lstStyle/>
          <a:p>
            <a:pPr algn="just"/>
            <a:r>
              <a:rPr lang="it-IT" sz="2800" dirty="0"/>
              <a:t>Come sempre, il modello manzoniano agisce nei tratti </a:t>
            </a:r>
            <a:r>
              <a:rPr lang="it-IT" sz="2800" b="1" dirty="0"/>
              <a:t>colloquiali</a:t>
            </a:r>
            <a:r>
              <a:rPr lang="it-IT" sz="2800" dirty="0"/>
              <a:t> (</a:t>
            </a:r>
            <a:r>
              <a:rPr lang="it-IT" sz="2800" i="1" dirty="0"/>
              <a:t>un corno, gambe in spalla, torto marcio, rompere l’anima</a:t>
            </a:r>
            <a:r>
              <a:rPr lang="it-IT" sz="2800" dirty="0"/>
              <a:t>) e nella riproduzione del </a:t>
            </a:r>
            <a:r>
              <a:rPr lang="it-IT" sz="2800" b="1" dirty="0"/>
              <a:t>parlato</a:t>
            </a:r>
            <a:r>
              <a:rPr lang="it-IT" sz="2800" dirty="0"/>
              <a:t>: dislocazioni, </a:t>
            </a:r>
            <a:r>
              <a:rPr lang="it-IT" sz="2800" i="1" dirty="0"/>
              <a:t>ci</a:t>
            </a:r>
            <a:r>
              <a:rPr lang="it-IT" sz="2800" dirty="0"/>
              <a:t> attualizzante, ridondanza pronominale (</a:t>
            </a:r>
            <a:r>
              <a:rPr lang="it-IT" sz="2800" i="1" dirty="0"/>
              <a:t>mi somiglia a me; cosa le pare, a lei?</a:t>
            </a:r>
            <a:r>
              <a:rPr lang="it-IT" sz="2800" dirty="0"/>
              <a:t>), indicativo nel periodo ipotetico </a:t>
            </a:r>
            <a:r>
              <a:rPr lang="it-IT" sz="2800" i="1" dirty="0"/>
              <a:t>(se non uscivo di casa non succedeva nulla).</a:t>
            </a:r>
          </a:p>
        </p:txBody>
      </p:sp>
    </p:spTree>
    <p:extLst>
      <p:ext uri="{BB962C8B-B14F-4D97-AF65-F5344CB8AC3E}">
        <p14:creationId xmlns:p14="http://schemas.microsoft.com/office/powerpoint/2010/main" val="39632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74" y="177363"/>
            <a:ext cx="11071274" cy="646331"/>
          </a:xfrm>
          <a:prstGeom prst="rect">
            <a:avLst/>
          </a:prstGeom>
          <a:noFill/>
        </p:spPr>
        <p:txBody>
          <a:bodyPr wrap="square" rtlCol="0">
            <a:spAutoFit/>
          </a:bodyPr>
          <a:lstStyle/>
          <a:p>
            <a:pPr algn="ctr"/>
            <a:r>
              <a:rPr lang="it-IT" sz="3600" b="1" dirty="0"/>
              <a:t>REGIONALISMO E VERISMO AL SUD</a:t>
            </a:r>
          </a:p>
        </p:txBody>
      </p:sp>
      <p:sp>
        <p:nvSpPr>
          <p:cNvPr id="8" name="CasellaDiTesto 7">
            <a:extLst>
              <a:ext uri="{FF2B5EF4-FFF2-40B4-BE49-F238E27FC236}">
                <a16:creationId xmlns:a16="http://schemas.microsoft.com/office/drawing/2014/main" id="{11B68825-81FA-49CE-99D8-12168B4C55DD}"/>
              </a:ext>
            </a:extLst>
          </p:cNvPr>
          <p:cNvSpPr txBox="1"/>
          <p:nvPr/>
        </p:nvSpPr>
        <p:spPr>
          <a:xfrm>
            <a:off x="119567" y="2044005"/>
            <a:ext cx="11952851" cy="2246769"/>
          </a:xfrm>
          <a:prstGeom prst="rect">
            <a:avLst/>
          </a:prstGeom>
          <a:noFill/>
        </p:spPr>
        <p:txBody>
          <a:bodyPr wrap="square" rtlCol="0">
            <a:spAutoFit/>
          </a:bodyPr>
          <a:lstStyle/>
          <a:p>
            <a:pPr algn="just"/>
            <a:r>
              <a:rPr lang="it-IT" sz="2800" dirty="0"/>
              <a:t>Il caso più noto è quello di Matilde Serao. Nel romanzo </a:t>
            </a:r>
            <a:r>
              <a:rPr lang="it-IT" sz="2800" i="1" dirty="0"/>
              <a:t>Il</a:t>
            </a:r>
            <a:r>
              <a:rPr lang="it-IT" sz="2800" dirty="0"/>
              <a:t> </a:t>
            </a:r>
            <a:r>
              <a:rPr lang="it-IT" sz="2800" i="1" dirty="0"/>
              <a:t>paese di cuccagna </a:t>
            </a:r>
            <a:r>
              <a:rPr lang="it-IT" sz="2800" dirty="0"/>
              <a:t>(1890) Serao adotta </a:t>
            </a:r>
            <a:r>
              <a:rPr lang="it-IT" sz="2800" b="1" dirty="0"/>
              <a:t>napoletanismi</a:t>
            </a:r>
            <a:r>
              <a:rPr lang="it-IT" sz="2800" dirty="0"/>
              <a:t> schietti, sia nel lessico (</a:t>
            </a:r>
            <a:r>
              <a:rPr lang="it-IT" sz="2800" i="1" dirty="0"/>
              <a:t>jettatura</a:t>
            </a:r>
            <a:r>
              <a:rPr lang="it-IT" sz="2800" dirty="0"/>
              <a:t>, </a:t>
            </a:r>
            <a:r>
              <a:rPr lang="it-IT" sz="2800" i="1" dirty="0" err="1"/>
              <a:t>fattucchiara</a:t>
            </a:r>
            <a:r>
              <a:rPr lang="it-IT" sz="2800" dirty="0"/>
              <a:t>, </a:t>
            </a:r>
            <a:r>
              <a:rPr lang="it-IT" sz="2800" i="1" dirty="0" err="1"/>
              <a:t>piccerella</a:t>
            </a:r>
            <a:r>
              <a:rPr lang="it-IT" sz="2800" i="1" dirty="0"/>
              <a:t>, femmina</a:t>
            </a:r>
            <a:r>
              <a:rPr lang="it-IT" sz="2800" dirty="0"/>
              <a:t> ‘donna’) sia nella morfosintassi, come</a:t>
            </a:r>
            <a:r>
              <a:rPr lang="it-IT" sz="2800" i="1" dirty="0"/>
              <a:t> </a:t>
            </a:r>
            <a:r>
              <a:rPr lang="it-IT" sz="2800" dirty="0"/>
              <a:t>l’articolo </a:t>
            </a:r>
            <a:r>
              <a:rPr lang="it-IT" sz="2800" i="1" dirty="0"/>
              <a:t>nu</a:t>
            </a:r>
            <a:r>
              <a:rPr lang="it-IT" sz="2800" dirty="0"/>
              <a:t>, </a:t>
            </a:r>
            <a:r>
              <a:rPr lang="it-IT" sz="2800" i="1" dirty="0"/>
              <a:t>stare </a:t>
            </a:r>
            <a:r>
              <a:rPr lang="it-IT" sz="2800" dirty="0"/>
              <a:t>‘essere’, </a:t>
            </a:r>
            <a:r>
              <a:rPr lang="it-IT" sz="2800" i="1" dirty="0"/>
              <a:t>assai </a:t>
            </a:r>
            <a:r>
              <a:rPr lang="it-IT" sz="2800" dirty="0"/>
              <a:t>posposto</a:t>
            </a:r>
            <a:r>
              <a:rPr lang="it-IT" sz="2800" i="1" dirty="0"/>
              <a:t> (grande assai).</a:t>
            </a:r>
          </a:p>
          <a:p>
            <a:pPr algn="just"/>
            <a:r>
              <a:rPr lang="it-IT" sz="2800" dirty="0"/>
              <a:t>A questi elementi si accostano fiorentinismi e </a:t>
            </a:r>
            <a:r>
              <a:rPr lang="it-IT" sz="2800" dirty="0" err="1"/>
              <a:t>aulicismi</a:t>
            </a:r>
            <a:r>
              <a:rPr lang="it-IT" sz="2800" dirty="0"/>
              <a:t>.</a:t>
            </a:r>
          </a:p>
        </p:txBody>
      </p:sp>
      <p:sp>
        <p:nvSpPr>
          <p:cNvPr id="6" name="CasellaDiTesto 5">
            <a:extLst>
              <a:ext uri="{FF2B5EF4-FFF2-40B4-BE49-F238E27FC236}">
                <a16:creationId xmlns:a16="http://schemas.microsoft.com/office/drawing/2014/main" id="{FD2410E1-CC8F-4922-9340-AE86107E0460}"/>
              </a:ext>
            </a:extLst>
          </p:cNvPr>
          <p:cNvSpPr txBox="1"/>
          <p:nvPr/>
        </p:nvSpPr>
        <p:spPr>
          <a:xfrm>
            <a:off x="119567" y="992970"/>
            <a:ext cx="11952851" cy="954107"/>
          </a:xfrm>
          <a:prstGeom prst="rect">
            <a:avLst/>
          </a:prstGeom>
          <a:noFill/>
        </p:spPr>
        <p:txBody>
          <a:bodyPr wrap="square" rtlCol="0">
            <a:spAutoFit/>
          </a:bodyPr>
          <a:lstStyle/>
          <a:p>
            <a:pPr algn="just"/>
            <a:r>
              <a:rPr lang="it-IT" sz="2800" dirty="0"/>
              <a:t>Anche nell’Italia meridionale ci sono scrittori che adottano elementi regionali mescolandoli a tratti letterari. </a:t>
            </a:r>
            <a:endParaRPr lang="it-IT" sz="2800" i="1" dirty="0"/>
          </a:p>
        </p:txBody>
      </p:sp>
      <p:sp>
        <p:nvSpPr>
          <p:cNvPr id="5" name="CasellaDiTesto 4">
            <a:extLst>
              <a:ext uri="{FF2B5EF4-FFF2-40B4-BE49-F238E27FC236}">
                <a16:creationId xmlns:a16="http://schemas.microsoft.com/office/drawing/2014/main" id="{CDEC29D5-55F1-4F64-950A-A2673C326F3F}"/>
              </a:ext>
            </a:extLst>
          </p:cNvPr>
          <p:cNvSpPr txBox="1"/>
          <p:nvPr/>
        </p:nvSpPr>
        <p:spPr>
          <a:xfrm>
            <a:off x="119566" y="4387702"/>
            <a:ext cx="11739489" cy="2246769"/>
          </a:xfrm>
          <a:prstGeom prst="rect">
            <a:avLst/>
          </a:prstGeom>
          <a:noFill/>
        </p:spPr>
        <p:txBody>
          <a:bodyPr wrap="square" rtlCol="0">
            <a:spAutoFit/>
          </a:bodyPr>
          <a:lstStyle/>
          <a:p>
            <a:pPr algn="just"/>
            <a:r>
              <a:rPr lang="it-IT" sz="2800" dirty="0"/>
              <a:t>È invece diversa la situazione in </a:t>
            </a:r>
            <a:r>
              <a:rPr lang="it-IT" sz="2800" b="1" dirty="0"/>
              <a:t>Sicilia</a:t>
            </a:r>
            <a:r>
              <a:rPr lang="it-IT" sz="2800" dirty="0"/>
              <a:t>. </a:t>
            </a:r>
          </a:p>
          <a:p>
            <a:pPr algn="just"/>
            <a:r>
              <a:rPr lang="it-IT" sz="2800" dirty="0"/>
              <a:t>Qui Giovanni Verga e Luigi Capuana (in un secondo momento anche Federico De Roberto) elaborano il </a:t>
            </a:r>
            <a:r>
              <a:rPr lang="it-IT" sz="2800" b="1" dirty="0"/>
              <a:t>Verismo</a:t>
            </a:r>
            <a:r>
              <a:rPr lang="it-IT" sz="2800" dirty="0"/>
              <a:t>, che dal punto di vista linguistico sperimenta un diverso modo di rappresentare la realtà locale, che sfrutta solo in minima parte l’elemento dialettale.</a:t>
            </a:r>
          </a:p>
        </p:txBody>
      </p:sp>
    </p:spTree>
    <p:extLst>
      <p:ext uri="{BB962C8B-B14F-4D97-AF65-F5344CB8AC3E}">
        <p14:creationId xmlns:p14="http://schemas.microsoft.com/office/powerpoint/2010/main" val="138782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7" y="872351"/>
            <a:ext cx="11739490" cy="1384995"/>
          </a:xfrm>
          <a:prstGeom prst="rect">
            <a:avLst/>
          </a:prstGeom>
          <a:noFill/>
        </p:spPr>
        <p:txBody>
          <a:bodyPr wrap="square" rtlCol="0">
            <a:spAutoFit/>
          </a:bodyPr>
          <a:lstStyle/>
          <a:p>
            <a:pPr algn="just"/>
            <a:r>
              <a:rPr lang="it-IT" sz="2800" dirty="0"/>
              <a:t>Giovanni Verga, catanese, si trasferisce a Milano per tentare la carriera letteraria. Le prime opere hanno un profilo linguistico tradizionale: in </a:t>
            </a:r>
            <a:r>
              <a:rPr lang="it-IT" sz="2800" i="1" dirty="0"/>
              <a:t>Storia di una capinera </a:t>
            </a:r>
            <a:r>
              <a:rPr lang="it-IT" sz="2800" dirty="0"/>
              <a:t>(1869) </a:t>
            </a:r>
            <a:r>
              <a:rPr lang="it-IT" sz="2800" i="1" dirty="0"/>
              <a:t>io andava</a:t>
            </a:r>
            <a:r>
              <a:rPr lang="it-IT" sz="2800" dirty="0"/>
              <a:t>, </a:t>
            </a:r>
            <a:r>
              <a:rPr lang="it-IT" sz="2800" i="1" dirty="0" err="1"/>
              <a:t>veggono</a:t>
            </a:r>
            <a:r>
              <a:rPr lang="it-IT" sz="2800" dirty="0"/>
              <a:t>, </a:t>
            </a:r>
            <a:r>
              <a:rPr lang="it-IT" sz="2800" i="1" dirty="0"/>
              <a:t>motteggevole, spaventevole</a:t>
            </a:r>
            <a:r>
              <a:rPr lang="it-IT" sz="2800" dirty="0"/>
              <a:t>.</a:t>
            </a:r>
            <a:r>
              <a:rPr lang="it-IT" sz="2800" b="1" i="1" dirty="0"/>
              <a:t> </a:t>
            </a:r>
            <a:r>
              <a:rPr lang="it-IT" sz="2800" i="1" dirty="0"/>
              <a:t> </a:t>
            </a:r>
          </a:p>
        </p:txBody>
      </p:sp>
      <p:sp>
        <p:nvSpPr>
          <p:cNvPr id="8" name="CasellaDiTesto 7">
            <a:extLst>
              <a:ext uri="{FF2B5EF4-FFF2-40B4-BE49-F238E27FC236}">
                <a16:creationId xmlns:a16="http://schemas.microsoft.com/office/drawing/2014/main" id="{9A9ECEE5-D2A9-45BC-9092-614DD3EB670F}"/>
              </a:ext>
            </a:extLst>
          </p:cNvPr>
          <p:cNvSpPr txBox="1"/>
          <p:nvPr/>
        </p:nvSpPr>
        <p:spPr>
          <a:xfrm>
            <a:off x="119565" y="2158872"/>
            <a:ext cx="11739491" cy="1815882"/>
          </a:xfrm>
          <a:prstGeom prst="rect">
            <a:avLst/>
          </a:prstGeom>
          <a:noFill/>
        </p:spPr>
        <p:txBody>
          <a:bodyPr wrap="square" rtlCol="0">
            <a:spAutoFit/>
          </a:bodyPr>
          <a:lstStyle/>
          <a:p>
            <a:pPr algn="just"/>
            <a:r>
              <a:rPr lang="it-IT" sz="2800" dirty="0"/>
              <a:t>Per la tecnica narrativa dell’impersonalità, la svolta si ha con la novella </a:t>
            </a:r>
            <a:r>
              <a:rPr lang="it-IT" sz="2800" b="1" i="1" dirty="0"/>
              <a:t>Nedda</a:t>
            </a:r>
            <a:r>
              <a:rPr lang="it-IT" sz="2800" i="1" dirty="0"/>
              <a:t> </a:t>
            </a:r>
            <a:r>
              <a:rPr lang="it-IT" sz="2800" dirty="0"/>
              <a:t>(1874), nella quale però dal punto di vista linguistico Verga non ha ancora elaborato il suo modello: per ora conserva una letterarietà di fondo su cui innesta singoli sicilianismi, come </a:t>
            </a:r>
            <a:r>
              <a:rPr lang="it-IT" sz="2800" i="1" dirty="0" err="1"/>
              <a:t>salutamu</a:t>
            </a:r>
            <a:r>
              <a:rPr lang="it-IT" sz="2800" i="1" dirty="0"/>
              <a:t> </a:t>
            </a:r>
            <a:r>
              <a:rPr lang="it-IT" sz="2800" dirty="0"/>
              <a:t>o </a:t>
            </a:r>
            <a:r>
              <a:rPr lang="it-IT" sz="2800" i="1" dirty="0" err="1"/>
              <a:t>varannisa</a:t>
            </a:r>
            <a:r>
              <a:rPr lang="it-IT" sz="2800" i="1" dirty="0"/>
              <a:t> </a:t>
            </a:r>
            <a:r>
              <a:rPr lang="it-IT" sz="2800" dirty="0"/>
              <a:t>‘di Via Grande’</a:t>
            </a:r>
            <a:r>
              <a:rPr lang="it-IT" sz="2800" i="1" dirty="0"/>
              <a:t>. </a:t>
            </a:r>
            <a:endParaRPr lang="it-IT" sz="2800" dirty="0"/>
          </a:p>
        </p:txBody>
      </p:sp>
      <p:sp>
        <p:nvSpPr>
          <p:cNvPr id="5" name="CasellaDiTesto 4">
            <a:extLst>
              <a:ext uri="{FF2B5EF4-FFF2-40B4-BE49-F238E27FC236}">
                <a16:creationId xmlns:a16="http://schemas.microsoft.com/office/drawing/2014/main" id="{369BD9F5-FB5A-4B42-AE88-214C0163DC53}"/>
              </a:ext>
            </a:extLst>
          </p:cNvPr>
          <p:cNvSpPr txBox="1"/>
          <p:nvPr/>
        </p:nvSpPr>
        <p:spPr>
          <a:xfrm>
            <a:off x="119565" y="3974754"/>
            <a:ext cx="11739491" cy="2677656"/>
          </a:xfrm>
          <a:prstGeom prst="rect">
            <a:avLst/>
          </a:prstGeom>
          <a:noFill/>
        </p:spPr>
        <p:txBody>
          <a:bodyPr wrap="square" rtlCol="0">
            <a:spAutoFit/>
          </a:bodyPr>
          <a:lstStyle/>
          <a:p>
            <a:pPr algn="just"/>
            <a:r>
              <a:rPr lang="it-IT" sz="2800" dirty="0"/>
              <a:t>Con la novella </a:t>
            </a:r>
            <a:r>
              <a:rPr lang="it-IT" sz="2800" b="1" i="1" dirty="0"/>
              <a:t>Rosso</a:t>
            </a:r>
            <a:r>
              <a:rPr lang="it-IT" sz="2800" i="1" dirty="0"/>
              <a:t> </a:t>
            </a:r>
            <a:r>
              <a:rPr lang="it-IT" sz="2800" b="1" i="1" dirty="0"/>
              <a:t>Malpelo</a:t>
            </a:r>
            <a:r>
              <a:rPr lang="it-IT" sz="2800" i="1" dirty="0"/>
              <a:t> </a:t>
            </a:r>
            <a:r>
              <a:rPr lang="it-IT" sz="2800" dirty="0"/>
              <a:t>(1878) si realizza compiutamente l’eclissi dell’autore teorizzata dal naturalismo di Flaubert, Zola, de </a:t>
            </a:r>
            <a:r>
              <a:rPr lang="it-IT" sz="2800" dirty="0" err="1"/>
              <a:t>Goncourt</a:t>
            </a:r>
            <a:r>
              <a:rPr lang="it-IT" sz="2800" dirty="0"/>
              <a:t>: non è ottenuta, però, con il distacco da scienziato positivista ma attraverso l’immedesimazione col punto di vista popolare: </a:t>
            </a:r>
            <a:r>
              <a:rPr lang="it-IT" sz="2800" i="1" dirty="0"/>
              <a:t>Rosso Malpelo si chiamava così perché aveva i capelli rossi; e aveva i capelli rossi perché era un ragazzo malizioso e cattivo. </a:t>
            </a:r>
            <a:r>
              <a:rPr lang="it-IT" sz="2800" dirty="0"/>
              <a:t>Nessi dati per scontati, punto di vista della collettività.</a:t>
            </a:r>
          </a:p>
        </p:txBody>
      </p:sp>
    </p:spTree>
    <p:extLst>
      <p:ext uri="{BB962C8B-B14F-4D97-AF65-F5344CB8AC3E}">
        <p14:creationId xmlns:p14="http://schemas.microsoft.com/office/powerpoint/2010/main" val="38206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7" y="4411207"/>
            <a:ext cx="11739491" cy="1969770"/>
          </a:xfrm>
          <a:prstGeom prst="rect">
            <a:avLst/>
          </a:prstGeom>
          <a:noFill/>
        </p:spPr>
        <p:txBody>
          <a:bodyPr wrap="square" rtlCol="0">
            <a:spAutoFit/>
          </a:bodyPr>
          <a:lstStyle/>
          <a:p>
            <a:pPr marL="514350" indent="-514350" algn="just">
              <a:buAutoNum type="arabicPeriod"/>
            </a:pPr>
            <a:r>
              <a:rPr lang="it-IT" sz="2800" dirty="0"/>
              <a:t>Ci si comporta come se il lettore conoscesse la strada vecchia di Trezza e sapesse che </a:t>
            </a:r>
            <a:r>
              <a:rPr lang="it-IT" sz="2800" dirty="0" err="1"/>
              <a:t>Ognina</a:t>
            </a:r>
            <a:r>
              <a:rPr lang="it-IT" sz="2800" dirty="0"/>
              <a:t> e Aci Castello sono lontane da Aci Trezza.</a:t>
            </a:r>
          </a:p>
          <a:p>
            <a:pPr marL="514350" indent="-514350" algn="just">
              <a:buAutoNum type="arabicPeriod"/>
            </a:pPr>
            <a:endParaRPr lang="it-IT" sz="1000" dirty="0"/>
          </a:p>
          <a:p>
            <a:pPr marL="514350" indent="-514350" algn="just">
              <a:buAutoNum type="arabicPeriod"/>
            </a:pPr>
            <a:r>
              <a:rPr lang="it-IT" sz="2800" dirty="0"/>
              <a:t>Si danno per scontate le tradizioni locali. In una prima versione «come dev’essere» era «per chi non fosse iniziato alla logica dei nomignoli locali».</a:t>
            </a:r>
          </a:p>
        </p:txBody>
      </p:sp>
      <p:sp>
        <p:nvSpPr>
          <p:cNvPr id="7" name="CasellaDiTesto 6">
            <a:extLst>
              <a:ext uri="{FF2B5EF4-FFF2-40B4-BE49-F238E27FC236}">
                <a16:creationId xmlns:a16="http://schemas.microsoft.com/office/drawing/2014/main" id="{13F410ED-864A-4A27-ADBC-B17696588DCD}"/>
              </a:ext>
            </a:extLst>
          </p:cNvPr>
          <p:cNvSpPr txBox="1"/>
          <p:nvPr/>
        </p:nvSpPr>
        <p:spPr>
          <a:xfrm>
            <a:off x="119568" y="1010563"/>
            <a:ext cx="11739491" cy="3262432"/>
          </a:xfrm>
          <a:prstGeom prst="rect">
            <a:avLst/>
          </a:prstGeom>
          <a:noFill/>
        </p:spPr>
        <p:txBody>
          <a:bodyPr wrap="square" rtlCol="0">
            <a:spAutoFit/>
          </a:bodyPr>
          <a:lstStyle/>
          <a:p>
            <a:pPr algn="just"/>
            <a:r>
              <a:rPr lang="it-IT" sz="2800" dirty="0"/>
              <a:t>Questa tecnica dell’impersonalità e dell’immedesimazione è messa a punto nei </a:t>
            </a:r>
            <a:r>
              <a:rPr lang="it-IT" sz="2800" b="1" i="1" dirty="0"/>
              <a:t>Malavoglia</a:t>
            </a:r>
            <a:r>
              <a:rPr lang="it-IT" sz="2800" i="1" dirty="0"/>
              <a:t> </a:t>
            </a:r>
            <a:r>
              <a:rPr lang="it-IT" sz="2800" dirty="0"/>
              <a:t>(1881): la rovina della famiglia è descritta, implicitamente, con gli occhi dei paesani. </a:t>
            </a:r>
          </a:p>
          <a:p>
            <a:pPr algn="just"/>
            <a:r>
              <a:rPr lang="it-IT" sz="2800" dirty="0"/>
              <a:t>Già dall’esordio si gioca sulla presupposizione:</a:t>
            </a:r>
          </a:p>
          <a:p>
            <a:pPr algn="just"/>
            <a:endParaRPr lang="it-IT" sz="1000" dirty="0"/>
          </a:p>
          <a:p>
            <a:pPr algn="just"/>
            <a:r>
              <a:rPr lang="it-IT" sz="2800" i="1" dirty="0"/>
              <a:t>Un tempo i Malavoglia erano stati numerosi come i sassi della strada vecchia di Trezza: ce n’erano persino a </a:t>
            </a:r>
            <a:r>
              <a:rPr lang="it-IT" sz="2800" i="1" dirty="0" err="1"/>
              <a:t>Ognina</a:t>
            </a:r>
            <a:r>
              <a:rPr lang="it-IT" sz="2800" i="1" dirty="0"/>
              <a:t>, ad Aci Castello, tutti buona e brava gente di mare, proprio all’opposto di quel che sembrava dal nomignolo, come dev’essere.</a:t>
            </a:r>
          </a:p>
        </p:txBody>
      </p:sp>
    </p:spTree>
    <p:extLst>
      <p:ext uri="{BB962C8B-B14F-4D97-AF65-F5344CB8AC3E}">
        <p14:creationId xmlns:p14="http://schemas.microsoft.com/office/powerpoint/2010/main" val="237419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49459" y="3338771"/>
            <a:ext cx="11893081" cy="3293209"/>
          </a:xfrm>
          <a:prstGeom prst="rect">
            <a:avLst/>
          </a:prstGeom>
          <a:noFill/>
        </p:spPr>
        <p:txBody>
          <a:bodyPr wrap="square" rtlCol="0">
            <a:spAutoFit/>
          </a:bodyPr>
          <a:lstStyle/>
          <a:p>
            <a:pPr algn="just"/>
            <a:r>
              <a:rPr lang="it-IT" sz="2600" dirty="0"/>
              <a:t>Stavolta i Malavoglia erano là, seduti sulle calcagna, davanti al cataletto, e lavavano il pavimento dal gran piangere, come se il morto fosse davvero fra quelle quattro tavole, coi suoi lupini al collo, che lo zio Crocifisso gli aveva dati a credenza, perché aveva sempre conosciuto padron ’</a:t>
            </a:r>
            <a:r>
              <a:rPr lang="it-IT" sz="2600" dirty="0" err="1"/>
              <a:t>Ntoni</a:t>
            </a:r>
            <a:r>
              <a:rPr lang="it-IT" sz="2600" dirty="0"/>
              <a:t> per galantuomo; ma se volevano truffargli la </a:t>
            </a:r>
            <a:r>
              <a:rPr lang="it-IT" sz="2600" u="sng" dirty="0"/>
              <a:t>sua</a:t>
            </a:r>
            <a:r>
              <a:rPr lang="it-IT" sz="2600" dirty="0"/>
              <a:t> roba, col pretesto che </a:t>
            </a:r>
            <a:r>
              <a:rPr lang="it-IT" sz="2600" dirty="0" err="1"/>
              <a:t>Bastianazzo</a:t>
            </a:r>
            <a:r>
              <a:rPr lang="it-IT" sz="2600" dirty="0"/>
              <a:t> s’era annegato, la truffavano a Cristo, </a:t>
            </a:r>
            <a:r>
              <a:rPr lang="it-IT" sz="2600" u="sng" dirty="0"/>
              <a:t>com’è vero Dio! </a:t>
            </a:r>
            <a:r>
              <a:rPr lang="it-IT" sz="2600" dirty="0"/>
              <a:t>ché quello era un credito sacrosanto come l’ostia consacrata, e quelle cinquecento lire ei l’appendeva ai piedi di Gesù crocifisso; </a:t>
            </a:r>
            <a:r>
              <a:rPr lang="it-IT" sz="2600" u="sng" dirty="0"/>
              <a:t>ma santo diavolone! padron ’</a:t>
            </a:r>
            <a:r>
              <a:rPr lang="it-IT" sz="2600" u="sng" dirty="0" err="1"/>
              <a:t>Ntoni</a:t>
            </a:r>
            <a:r>
              <a:rPr lang="it-IT" sz="2600" u="sng" dirty="0"/>
              <a:t> sarebbe andato in galera! La legge c’era anche a Trezza!</a:t>
            </a:r>
          </a:p>
        </p:txBody>
      </p:sp>
      <p:sp>
        <p:nvSpPr>
          <p:cNvPr id="7" name="CasellaDiTesto 6">
            <a:extLst>
              <a:ext uri="{FF2B5EF4-FFF2-40B4-BE49-F238E27FC236}">
                <a16:creationId xmlns:a16="http://schemas.microsoft.com/office/drawing/2014/main" id="{13F410ED-864A-4A27-ADBC-B17696588DCD}"/>
              </a:ext>
            </a:extLst>
          </p:cNvPr>
          <p:cNvSpPr txBox="1"/>
          <p:nvPr/>
        </p:nvSpPr>
        <p:spPr>
          <a:xfrm>
            <a:off x="119568" y="1010563"/>
            <a:ext cx="11893081" cy="2246769"/>
          </a:xfrm>
          <a:prstGeom prst="rect">
            <a:avLst/>
          </a:prstGeom>
          <a:noFill/>
        </p:spPr>
        <p:txBody>
          <a:bodyPr wrap="square" rtlCol="0">
            <a:spAutoFit/>
          </a:bodyPr>
          <a:lstStyle/>
          <a:p>
            <a:pPr algn="just"/>
            <a:r>
              <a:rPr lang="it-IT" sz="2800" dirty="0"/>
              <a:t>Altra caratteristica del racconto corale è il </a:t>
            </a:r>
            <a:r>
              <a:rPr lang="it-IT" sz="2800" b="1" dirty="0"/>
              <a:t>discorso indiretto libero </a:t>
            </a:r>
            <a:r>
              <a:rPr lang="it-IT" sz="2800" dirty="0"/>
              <a:t>(DIL), formalmente un discorso indiretto (senza virgolette) nel quale però si insinuano frammenti del discorso diretto, delle parole dette da qualcuno. La tecnica c’è già nel primo Ottocento, compare anche in Manzoni, ma in Verga è usata con larghezza senza precedenti. In questo brano irrompe la voce dello zio Crocifisso:</a:t>
            </a:r>
          </a:p>
        </p:txBody>
      </p:sp>
    </p:spTree>
    <p:extLst>
      <p:ext uri="{BB962C8B-B14F-4D97-AF65-F5344CB8AC3E}">
        <p14:creationId xmlns:p14="http://schemas.microsoft.com/office/powerpoint/2010/main" val="329419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7" y="3688219"/>
            <a:ext cx="11739491" cy="3016210"/>
          </a:xfrm>
          <a:prstGeom prst="rect">
            <a:avLst/>
          </a:prstGeom>
          <a:noFill/>
        </p:spPr>
        <p:txBody>
          <a:bodyPr wrap="square" rtlCol="0">
            <a:spAutoFit/>
          </a:bodyPr>
          <a:lstStyle/>
          <a:p>
            <a:pPr algn="just"/>
            <a:r>
              <a:rPr lang="it-IT" sz="2800" dirty="0"/>
              <a:t>La voce popolare è riprodotta in due modi:</a:t>
            </a:r>
          </a:p>
          <a:p>
            <a:pPr marL="514350" indent="-514350" algn="just">
              <a:buAutoNum type="arabicParenR"/>
            </a:pPr>
            <a:r>
              <a:rPr lang="it-IT" sz="2800" b="1" dirty="0"/>
              <a:t>trasposizione</a:t>
            </a:r>
            <a:r>
              <a:rPr lang="it-IT" sz="2800" dirty="0"/>
              <a:t> di modi di dire e proverbi </a:t>
            </a:r>
            <a:r>
              <a:rPr lang="it-IT" sz="2800" b="1" dirty="0"/>
              <a:t>siciliani</a:t>
            </a:r>
            <a:r>
              <a:rPr lang="it-IT" sz="2800" dirty="0"/>
              <a:t> in </a:t>
            </a:r>
            <a:r>
              <a:rPr lang="it-IT" sz="2800" b="1" dirty="0"/>
              <a:t>italiano</a:t>
            </a:r>
            <a:r>
              <a:rPr lang="it-IT" sz="2800" dirty="0"/>
              <a:t> (Verga parla il dialetto ma si documenta anche attraverso le raccolte di Giuseppe </a:t>
            </a:r>
            <a:r>
              <a:rPr lang="it-IT" sz="2800" dirty="0" err="1"/>
              <a:t>Pitrè</a:t>
            </a:r>
            <a:r>
              <a:rPr lang="it-IT" sz="2800" dirty="0"/>
              <a:t>).</a:t>
            </a:r>
          </a:p>
          <a:p>
            <a:pPr marL="514350" indent="-514350" algn="just">
              <a:buAutoNum type="arabicParenR"/>
            </a:pPr>
            <a:endParaRPr lang="it-IT" sz="1000" dirty="0"/>
          </a:p>
          <a:p>
            <a:pPr algn="just"/>
            <a:r>
              <a:rPr lang="it-IT" sz="2800" dirty="0"/>
              <a:t>  -  </a:t>
            </a:r>
            <a:r>
              <a:rPr lang="it-IT" sz="2800" i="1" dirty="0"/>
              <a:t>pigliarsela in criminale </a:t>
            </a:r>
            <a:r>
              <a:rPr lang="it-IT" sz="2800" dirty="0"/>
              <a:t>‘prendersela a </a:t>
            </a:r>
            <a:r>
              <a:rPr lang="it-IT" sz="2800" dirty="0" err="1"/>
              <a:t>male’</a:t>
            </a:r>
            <a:r>
              <a:rPr lang="it-IT" sz="2800" dirty="0"/>
              <a:t> dal sic. </a:t>
            </a:r>
            <a:r>
              <a:rPr lang="it-IT" sz="2800" i="1" dirty="0" err="1"/>
              <a:t>pigghiarisìlla</a:t>
            </a:r>
            <a:r>
              <a:rPr lang="it-IT" sz="2800" i="1" dirty="0"/>
              <a:t> n criminali</a:t>
            </a:r>
          </a:p>
          <a:p>
            <a:pPr algn="just"/>
            <a:r>
              <a:rPr lang="it-IT" sz="2800" i="1" dirty="0"/>
              <a:t>   - chi ha il cuor contento sempre canta </a:t>
            </a:r>
            <a:r>
              <a:rPr lang="it-IT" sz="2800" dirty="0"/>
              <a:t>dal sic. </a:t>
            </a:r>
            <a:r>
              <a:rPr lang="it-IT" sz="2800" i="1" dirty="0"/>
              <a:t>cu avi cori </a:t>
            </a:r>
            <a:r>
              <a:rPr lang="it-IT" sz="2800" i="1" dirty="0" err="1"/>
              <a:t>cuntenti</a:t>
            </a:r>
            <a:r>
              <a:rPr lang="it-IT" sz="2800" i="1" dirty="0"/>
              <a:t> </a:t>
            </a:r>
            <a:r>
              <a:rPr lang="it-IT" sz="2800" i="1" dirty="0" err="1"/>
              <a:t>sempri</a:t>
            </a:r>
            <a:r>
              <a:rPr lang="it-IT" sz="2800" i="1" dirty="0"/>
              <a:t> canta   </a:t>
            </a:r>
          </a:p>
          <a:p>
            <a:pPr algn="just"/>
            <a:endParaRPr lang="it-IT" sz="1000" dirty="0"/>
          </a:p>
          <a:p>
            <a:pPr algn="just"/>
            <a:r>
              <a:rPr lang="it-IT" sz="2800" dirty="0"/>
              <a:t>Da notare che restano inalterato anche l’ordine delle parole del dialetto.</a:t>
            </a:r>
          </a:p>
        </p:txBody>
      </p:sp>
      <p:sp>
        <p:nvSpPr>
          <p:cNvPr id="7" name="CasellaDiTesto 6">
            <a:extLst>
              <a:ext uri="{FF2B5EF4-FFF2-40B4-BE49-F238E27FC236}">
                <a16:creationId xmlns:a16="http://schemas.microsoft.com/office/drawing/2014/main" id="{13F410ED-864A-4A27-ADBC-B17696588DCD}"/>
              </a:ext>
            </a:extLst>
          </p:cNvPr>
          <p:cNvSpPr txBox="1"/>
          <p:nvPr/>
        </p:nvSpPr>
        <p:spPr>
          <a:xfrm>
            <a:off x="119568" y="1010563"/>
            <a:ext cx="11739491" cy="2677656"/>
          </a:xfrm>
          <a:prstGeom prst="rect">
            <a:avLst/>
          </a:prstGeom>
          <a:noFill/>
        </p:spPr>
        <p:txBody>
          <a:bodyPr wrap="square" rtlCol="0">
            <a:spAutoFit/>
          </a:bodyPr>
          <a:lstStyle/>
          <a:p>
            <a:pPr algn="just"/>
            <a:r>
              <a:rPr lang="it-IT" sz="2800" dirty="0"/>
              <a:t>La stretta vicinanza con la voce del popolo pone a Verga un problema fondamentale: la voce dei pescatori siciliani non è l’italiano ma il </a:t>
            </a:r>
            <a:r>
              <a:rPr lang="it-IT" sz="2800" b="1" dirty="0"/>
              <a:t>dialetto</a:t>
            </a:r>
            <a:r>
              <a:rPr lang="it-IT" sz="2800" dirty="0"/>
              <a:t>. Come fare? La soluzione di Verga è diversa da quella del regionalismo linguistico: gli </a:t>
            </a:r>
            <a:r>
              <a:rPr lang="it-IT" sz="2800" b="1" dirty="0"/>
              <a:t>inserti dialettali </a:t>
            </a:r>
            <a:r>
              <a:rPr lang="it-IT" sz="2800" dirty="0"/>
              <a:t>sono </a:t>
            </a:r>
            <a:r>
              <a:rPr lang="it-IT" sz="2800" b="1" dirty="0"/>
              <a:t>quasi inesistenti</a:t>
            </a:r>
            <a:r>
              <a:rPr lang="it-IT" sz="2800" dirty="0"/>
              <a:t>, si limitano a nomi propri </a:t>
            </a:r>
            <a:r>
              <a:rPr lang="it-IT" sz="2800" i="1" dirty="0"/>
              <a:t>(‘</a:t>
            </a:r>
            <a:r>
              <a:rPr lang="it-IT" sz="2800" i="1" dirty="0" err="1"/>
              <a:t>Ntoni</a:t>
            </a:r>
            <a:r>
              <a:rPr lang="it-IT" sz="2800" dirty="0"/>
              <a:t>, </a:t>
            </a:r>
            <a:r>
              <a:rPr lang="it-IT" sz="2800" i="1" dirty="0"/>
              <a:t>Alessi)</a:t>
            </a:r>
            <a:r>
              <a:rPr lang="it-IT" sz="2800" dirty="0"/>
              <a:t>, a titoli </a:t>
            </a:r>
            <a:r>
              <a:rPr lang="it-IT" sz="2800" i="1" dirty="0"/>
              <a:t>(</a:t>
            </a:r>
            <a:r>
              <a:rPr lang="it-IT" sz="2800" i="1" dirty="0" err="1"/>
              <a:t>gna</a:t>
            </a:r>
            <a:r>
              <a:rPr lang="it-IT" sz="2800" i="1" dirty="0"/>
              <a:t>, comare)</a:t>
            </a:r>
            <a:r>
              <a:rPr lang="it-IT" sz="2800" dirty="0"/>
              <a:t> e a pochi referenti locali come monete </a:t>
            </a:r>
            <a:r>
              <a:rPr lang="it-IT" sz="2800" i="1" dirty="0"/>
              <a:t>(onza, tarì)</a:t>
            </a:r>
            <a:r>
              <a:rPr lang="it-IT" sz="2800" dirty="0"/>
              <a:t>, misure </a:t>
            </a:r>
            <a:r>
              <a:rPr lang="it-IT" sz="2800" i="1" dirty="0"/>
              <a:t>(salma)</a:t>
            </a:r>
            <a:r>
              <a:rPr lang="it-IT" sz="2800" dirty="0"/>
              <a:t>, imbarcazioni </a:t>
            </a:r>
            <a:r>
              <a:rPr lang="it-IT" sz="2800" i="1" dirty="0"/>
              <a:t>(paranza).  </a:t>
            </a:r>
          </a:p>
        </p:txBody>
      </p:sp>
    </p:spTree>
    <p:extLst>
      <p:ext uri="{BB962C8B-B14F-4D97-AF65-F5344CB8AC3E}">
        <p14:creationId xmlns:p14="http://schemas.microsoft.com/office/powerpoint/2010/main" val="409723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47234" y="212106"/>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3126" y="816938"/>
            <a:ext cx="11739491" cy="4401205"/>
          </a:xfrm>
          <a:prstGeom prst="rect">
            <a:avLst/>
          </a:prstGeom>
          <a:noFill/>
        </p:spPr>
        <p:txBody>
          <a:bodyPr wrap="square" rtlCol="0">
            <a:spAutoFit/>
          </a:bodyPr>
          <a:lstStyle/>
          <a:p>
            <a:pPr algn="just"/>
            <a:r>
              <a:rPr lang="it-IT" sz="2800" dirty="0"/>
              <a:t>2) Riproduzione dell’</a:t>
            </a:r>
            <a:r>
              <a:rPr lang="it-IT" sz="2800" b="1" dirty="0"/>
              <a:t>oralità</a:t>
            </a:r>
            <a:r>
              <a:rPr lang="it-IT" sz="2800" dirty="0"/>
              <a:t>, anche nella narrazione (che è impersonale), praticata in modo più intenso rispetto a tutti gli autori precedenti. Volontà di rappresentare una lingua media, ma rivolgendosi a un pubblico nazionale (come Manzoni, ma con mezzi parzialmente diversi):</a:t>
            </a:r>
          </a:p>
          <a:p>
            <a:pPr marL="457200" indent="-457200" algn="just">
              <a:buFontTx/>
              <a:buChar char="-"/>
            </a:pPr>
            <a:r>
              <a:rPr lang="it-IT" sz="2800" i="1" dirty="0"/>
              <a:t>che </a:t>
            </a:r>
            <a:r>
              <a:rPr lang="it-IT" sz="2800" dirty="0"/>
              <a:t>polivalente, di cui si fa un uso molto più esteso e variegato rispetto al passato (rafforzato dal </a:t>
            </a:r>
            <a:r>
              <a:rPr lang="it-IT" sz="2800" i="1" dirty="0" err="1"/>
              <a:t>ca</a:t>
            </a:r>
            <a:r>
              <a:rPr lang="it-IT" sz="2800" i="1" dirty="0"/>
              <a:t> </a:t>
            </a:r>
            <a:r>
              <a:rPr lang="it-IT" sz="2800" dirty="0"/>
              <a:t>siciliano): </a:t>
            </a:r>
            <a:r>
              <a:rPr lang="it-IT" sz="2800" i="1" dirty="0"/>
              <a:t>Siete asini che vi manca soltanto la coda</a:t>
            </a:r>
            <a:r>
              <a:rPr lang="it-IT" sz="2800" dirty="0"/>
              <a:t>. </a:t>
            </a:r>
          </a:p>
          <a:p>
            <a:pPr marL="457200" indent="-457200" algn="just">
              <a:buFontTx/>
              <a:buChar char="-"/>
            </a:pPr>
            <a:r>
              <a:rPr lang="it-IT" sz="2800" dirty="0"/>
              <a:t>Dislocazioni a sinistra </a:t>
            </a:r>
            <a:r>
              <a:rPr lang="it-IT" sz="2800" i="1" dirty="0"/>
              <a:t>(il pesce bisognava darlo per l’anima dei morti) </a:t>
            </a:r>
            <a:r>
              <a:rPr lang="it-IT" sz="2800" dirty="0"/>
              <a:t>e a destra </a:t>
            </a:r>
            <a:r>
              <a:rPr lang="it-IT" sz="2800" i="1" dirty="0"/>
              <a:t>(Ve l’avrei venduta a voi)</a:t>
            </a:r>
          </a:p>
          <a:p>
            <a:pPr marL="457200" indent="-457200" algn="just">
              <a:buFontTx/>
              <a:buChar char="-"/>
            </a:pPr>
            <a:r>
              <a:rPr lang="it-IT" sz="2800" dirty="0"/>
              <a:t>Sconcordanze </a:t>
            </a:r>
            <a:r>
              <a:rPr lang="it-IT" sz="2800" i="1" dirty="0"/>
              <a:t>(gente che scorrazzavano)</a:t>
            </a:r>
          </a:p>
          <a:p>
            <a:pPr marL="457200" indent="-457200" algn="just">
              <a:buFontTx/>
              <a:buChar char="-"/>
            </a:pPr>
            <a:r>
              <a:rPr lang="it-IT" sz="2800" dirty="0"/>
              <a:t>Ci attualizzante </a:t>
            </a:r>
            <a:r>
              <a:rPr lang="it-IT" sz="2800" i="1" dirty="0"/>
              <a:t>(ella ci aveva la bocca amara)</a:t>
            </a:r>
          </a:p>
        </p:txBody>
      </p:sp>
      <p:sp>
        <p:nvSpPr>
          <p:cNvPr id="4" name="CasellaDiTesto 3">
            <a:extLst>
              <a:ext uri="{FF2B5EF4-FFF2-40B4-BE49-F238E27FC236}">
                <a16:creationId xmlns:a16="http://schemas.microsoft.com/office/drawing/2014/main" id="{C7527F59-C0F9-4D90-90DE-27F0472E1E21}"/>
              </a:ext>
            </a:extLst>
          </p:cNvPr>
          <p:cNvSpPr txBox="1"/>
          <p:nvPr/>
        </p:nvSpPr>
        <p:spPr>
          <a:xfrm>
            <a:off x="113126" y="5091622"/>
            <a:ext cx="11965745" cy="1815882"/>
          </a:xfrm>
          <a:prstGeom prst="rect">
            <a:avLst/>
          </a:prstGeom>
          <a:noFill/>
        </p:spPr>
        <p:txBody>
          <a:bodyPr wrap="square" rtlCol="0">
            <a:spAutoFit/>
          </a:bodyPr>
          <a:lstStyle/>
          <a:p>
            <a:pPr algn="just"/>
            <a:r>
              <a:rPr lang="it-IT" sz="2800" dirty="0"/>
              <a:t>A volte per rendere la popolarità si adottano </a:t>
            </a:r>
            <a:r>
              <a:rPr lang="it-IT" sz="2800" b="1" dirty="0"/>
              <a:t>toscanismi</a:t>
            </a:r>
            <a:r>
              <a:rPr lang="it-IT" sz="2800" dirty="0"/>
              <a:t> (</a:t>
            </a:r>
            <a:r>
              <a:rPr lang="it-IT" sz="2800" i="1" dirty="0"/>
              <a:t>codesto, babbo, grullo</a:t>
            </a:r>
            <a:r>
              <a:rPr lang="it-IT" sz="2800" dirty="0"/>
              <a:t>), per i quali Verga consulta il </a:t>
            </a:r>
            <a:r>
              <a:rPr lang="it-IT" sz="2800" dirty="0" err="1"/>
              <a:t>Rigutini</a:t>
            </a:r>
            <a:r>
              <a:rPr lang="it-IT" sz="2800" dirty="0"/>
              <a:t>-Fanfani (il </a:t>
            </a:r>
            <a:r>
              <a:rPr lang="it-IT" sz="2800" i="1" dirty="0" err="1"/>
              <a:t>carrittu</a:t>
            </a:r>
            <a:r>
              <a:rPr lang="it-IT" sz="2800" i="1" dirty="0"/>
              <a:t> </a:t>
            </a:r>
            <a:r>
              <a:rPr lang="it-IT" sz="2800" dirty="0"/>
              <a:t>siciliano, a quattro ruote, viene reso con </a:t>
            </a:r>
            <a:r>
              <a:rPr lang="it-IT" sz="2800" i="1" dirty="0"/>
              <a:t>carro</a:t>
            </a:r>
            <a:r>
              <a:rPr lang="it-IT" sz="2800" dirty="0"/>
              <a:t> e non con </a:t>
            </a:r>
            <a:r>
              <a:rPr lang="it-IT" sz="2800" i="1"/>
              <a:t>carretto </a:t>
            </a:r>
            <a:r>
              <a:rPr lang="it-IT" sz="2800"/>
              <a:t>per l’indicazione </a:t>
            </a:r>
            <a:r>
              <a:rPr lang="it-IT" sz="2800" dirty="0"/>
              <a:t>del vocabolario).</a:t>
            </a:r>
          </a:p>
          <a:p>
            <a:pPr algn="just"/>
            <a:r>
              <a:rPr lang="it-IT" sz="2800" dirty="0"/>
              <a:t>Non mancano residui di lingua </a:t>
            </a:r>
            <a:r>
              <a:rPr lang="it-IT" sz="2800" b="1" dirty="0"/>
              <a:t>letteraria</a:t>
            </a:r>
            <a:r>
              <a:rPr lang="it-IT" sz="2800" dirty="0"/>
              <a:t>: </a:t>
            </a:r>
            <a:r>
              <a:rPr lang="it-IT" sz="2800" i="1" dirty="0"/>
              <a:t>ella</a:t>
            </a:r>
            <a:r>
              <a:rPr lang="it-IT" sz="2800" dirty="0"/>
              <a:t>,</a:t>
            </a:r>
            <a:r>
              <a:rPr lang="it-IT" sz="2800" i="1" dirty="0"/>
              <a:t> pel</a:t>
            </a:r>
            <a:r>
              <a:rPr lang="it-IT" sz="2800" dirty="0"/>
              <a:t>, </a:t>
            </a:r>
            <a:r>
              <a:rPr lang="it-IT" sz="2800" i="1" dirty="0" err="1"/>
              <a:t>avea</a:t>
            </a:r>
            <a:r>
              <a:rPr lang="it-IT" sz="2800" i="1" dirty="0"/>
              <a:t>, poscia, tosto.</a:t>
            </a:r>
            <a:endParaRPr lang="it-IT" sz="2800" dirty="0"/>
          </a:p>
        </p:txBody>
      </p:sp>
    </p:spTree>
    <p:extLst>
      <p:ext uri="{BB962C8B-B14F-4D97-AF65-F5344CB8AC3E}">
        <p14:creationId xmlns:p14="http://schemas.microsoft.com/office/powerpoint/2010/main" val="269411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VERGA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8" y="888615"/>
            <a:ext cx="11739491" cy="954107"/>
          </a:xfrm>
          <a:prstGeom prst="rect">
            <a:avLst/>
          </a:prstGeom>
          <a:noFill/>
        </p:spPr>
        <p:txBody>
          <a:bodyPr wrap="square" rtlCol="0">
            <a:spAutoFit/>
          </a:bodyPr>
          <a:lstStyle/>
          <a:p>
            <a:pPr algn="just"/>
            <a:r>
              <a:rPr lang="it-IT" sz="2800" i="1" dirty="0"/>
              <a:t>Mastro don Gesualdo </a:t>
            </a:r>
            <a:r>
              <a:rPr lang="it-IT" sz="2800" dirty="0"/>
              <a:t>(1889) è il secondo tassello del ciclo dei vinti, ascesa e caduta di un muratore arricchito che cerca di inserirsi nella nobiltà del paese.</a:t>
            </a:r>
            <a:endParaRPr lang="it-IT" sz="2800" i="1" dirty="0"/>
          </a:p>
        </p:txBody>
      </p:sp>
      <p:sp>
        <p:nvSpPr>
          <p:cNvPr id="8" name="CasellaDiTesto 7">
            <a:extLst>
              <a:ext uri="{FF2B5EF4-FFF2-40B4-BE49-F238E27FC236}">
                <a16:creationId xmlns:a16="http://schemas.microsoft.com/office/drawing/2014/main" id="{9A9ECEE5-D2A9-45BC-9092-614DD3EB670F}"/>
              </a:ext>
            </a:extLst>
          </p:cNvPr>
          <p:cNvSpPr txBox="1"/>
          <p:nvPr/>
        </p:nvSpPr>
        <p:spPr>
          <a:xfrm>
            <a:off x="119567" y="1842722"/>
            <a:ext cx="11739491" cy="3108543"/>
          </a:xfrm>
          <a:prstGeom prst="rect">
            <a:avLst/>
          </a:prstGeom>
          <a:noFill/>
        </p:spPr>
        <p:txBody>
          <a:bodyPr wrap="square" rtlCol="0">
            <a:spAutoFit/>
          </a:bodyPr>
          <a:lstStyle/>
          <a:p>
            <a:pPr algn="just"/>
            <a:r>
              <a:rPr lang="it-IT" sz="2800" dirty="0"/>
              <a:t>Nella sintassi restano i tratti del parlato: dislocazioni, </a:t>
            </a:r>
            <a:r>
              <a:rPr lang="it-IT" sz="2800" i="1" dirty="0"/>
              <a:t>che </a:t>
            </a:r>
            <a:r>
              <a:rPr lang="it-IT" sz="2800" dirty="0"/>
              <a:t>polivalente, </a:t>
            </a:r>
            <a:r>
              <a:rPr lang="it-IT" sz="2800" i="1" dirty="0"/>
              <a:t>ci </a:t>
            </a:r>
            <a:r>
              <a:rPr lang="it-IT" sz="2800" dirty="0"/>
              <a:t>attualizzante, frasi</a:t>
            </a:r>
            <a:r>
              <a:rPr lang="it-IT" sz="2800" i="1" dirty="0"/>
              <a:t> </a:t>
            </a:r>
            <a:r>
              <a:rPr lang="it-IT" sz="2800" dirty="0"/>
              <a:t>foderate</a:t>
            </a:r>
            <a:r>
              <a:rPr lang="it-IT" sz="2800" i="1" dirty="0"/>
              <a:t>, gli </a:t>
            </a:r>
            <a:r>
              <a:rPr lang="it-IT" sz="2800" dirty="0"/>
              <a:t>per </a:t>
            </a:r>
            <a:r>
              <a:rPr lang="it-IT" sz="2800" i="1" dirty="0"/>
              <a:t>le</a:t>
            </a:r>
            <a:r>
              <a:rPr lang="it-IT" sz="2800" dirty="0"/>
              <a:t>.</a:t>
            </a:r>
          </a:p>
          <a:p>
            <a:pPr algn="just"/>
            <a:r>
              <a:rPr lang="it-IT" sz="2800" dirty="0"/>
              <a:t>Nel lessico aumenta il tasso di </a:t>
            </a:r>
            <a:r>
              <a:rPr lang="it-IT" sz="2800" b="1" dirty="0"/>
              <a:t>toscanismi</a:t>
            </a:r>
            <a:r>
              <a:rPr lang="it-IT" sz="2800" dirty="0"/>
              <a:t>: </a:t>
            </a:r>
            <a:r>
              <a:rPr lang="it-IT" sz="2800" i="1" dirty="0"/>
              <a:t>rimetterci il ranno e il sapone</a:t>
            </a:r>
            <a:r>
              <a:rPr lang="it-IT" sz="2800" dirty="0"/>
              <a:t>, </a:t>
            </a:r>
            <a:r>
              <a:rPr lang="it-IT" sz="2800" i="1" dirty="0"/>
              <a:t>fare il nesci</a:t>
            </a:r>
            <a:r>
              <a:rPr lang="it-IT" sz="2800" dirty="0"/>
              <a:t>, </a:t>
            </a:r>
            <a:r>
              <a:rPr lang="it-IT" sz="2800" i="1" dirty="0"/>
              <a:t>bazza </a:t>
            </a:r>
            <a:r>
              <a:rPr lang="it-IT" sz="2800" dirty="0"/>
              <a:t>‘mento sporgente’, </a:t>
            </a:r>
            <a:r>
              <a:rPr lang="it-IT" sz="2800" i="1" dirty="0"/>
              <a:t>gota</a:t>
            </a:r>
            <a:r>
              <a:rPr lang="it-IT" sz="2800" dirty="0"/>
              <a:t> ‘guancia’. </a:t>
            </a:r>
          </a:p>
          <a:p>
            <a:pPr algn="just"/>
            <a:r>
              <a:rPr lang="it-IT" sz="2800" dirty="0"/>
              <a:t>Diminuiscono i già rari sicilianismi: tra gli allocutivi non troviamo più </a:t>
            </a:r>
            <a:r>
              <a:rPr lang="it-IT" sz="2800" i="1" dirty="0"/>
              <a:t>comare</a:t>
            </a:r>
            <a:r>
              <a:rPr lang="it-IT" sz="2800" dirty="0"/>
              <a:t>, </a:t>
            </a:r>
            <a:r>
              <a:rPr lang="it-IT" sz="2800" i="1" dirty="0" err="1"/>
              <a:t>gna</a:t>
            </a:r>
            <a:r>
              <a:rPr lang="it-IT" sz="2800" dirty="0"/>
              <a:t>, </a:t>
            </a:r>
            <a:r>
              <a:rPr lang="it-IT" sz="2800" i="1" dirty="0"/>
              <a:t>massaro</a:t>
            </a:r>
            <a:r>
              <a:rPr lang="it-IT" sz="2800" dirty="0"/>
              <a:t>, solo </a:t>
            </a:r>
            <a:r>
              <a:rPr lang="it-IT" sz="2800" i="1" dirty="0"/>
              <a:t>don </a:t>
            </a:r>
            <a:r>
              <a:rPr lang="it-IT" sz="2800" dirty="0"/>
              <a:t>e </a:t>
            </a:r>
            <a:r>
              <a:rPr lang="it-IT" sz="2800" i="1" dirty="0"/>
              <a:t>mastro</a:t>
            </a:r>
            <a:r>
              <a:rPr lang="it-IT" sz="2800" dirty="0"/>
              <a:t>.</a:t>
            </a:r>
          </a:p>
          <a:p>
            <a:pPr algn="just"/>
            <a:r>
              <a:rPr lang="it-IT" sz="2800" dirty="0"/>
              <a:t>Diminuiscono forme letterarie come </a:t>
            </a:r>
            <a:r>
              <a:rPr lang="it-IT" sz="2800" i="1" dirty="0"/>
              <a:t>ei</a:t>
            </a:r>
            <a:r>
              <a:rPr lang="it-IT" sz="2800" dirty="0"/>
              <a:t>, </a:t>
            </a:r>
            <a:r>
              <a:rPr lang="it-IT" sz="2800" i="1" dirty="0" err="1"/>
              <a:t>avea</a:t>
            </a:r>
            <a:r>
              <a:rPr lang="it-IT" sz="2800" dirty="0"/>
              <a:t> ma restano </a:t>
            </a:r>
            <a:r>
              <a:rPr lang="it-IT" sz="2800" i="1" dirty="0"/>
              <a:t>pel</a:t>
            </a:r>
            <a:r>
              <a:rPr lang="it-IT" sz="2800" dirty="0"/>
              <a:t>, </a:t>
            </a:r>
            <a:r>
              <a:rPr lang="it-IT" sz="2800" i="1" dirty="0"/>
              <a:t>poscia</a:t>
            </a:r>
            <a:r>
              <a:rPr lang="it-IT" sz="2800" dirty="0"/>
              <a:t>, </a:t>
            </a:r>
            <a:r>
              <a:rPr lang="it-IT" sz="2800" i="1" dirty="0"/>
              <a:t>tosto</a:t>
            </a:r>
            <a:r>
              <a:rPr lang="it-IT" sz="2800" dirty="0"/>
              <a:t>.</a:t>
            </a:r>
          </a:p>
        </p:txBody>
      </p:sp>
      <p:sp>
        <p:nvSpPr>
          <p:cNvPr id="9" name="CasellaDiTesto 8">
            <a:extLst>
              <a:ext uri="{FF2B5EF4-FFF2-40B4-BE49-F238E27FC236}">
                <a16:creationId xmlns:a16="http://schemas.microsoft.com/office/drawing/2014/main" id="{B980270F-8F4A-4DB1-8AE6-7B3BAD446EA7}"/>
              </a:ext>
            </a:extLst>
          </p:cNvPr>
          <p:cNvSpPr txBox="1"/>
          <p:nvPr/>
        </p:nvSpPr>
        <p:spPr>
          <a:xfrm>
            <a:off x="119566" y="4951265"/>
            <a:ext cx="11739491" cy="1815882"/>
          </a:xfrm>
          <a:prstGeom prst="rect">
            <a:avLst/>
          </a:prstGeom>
          <a:noFill/>
        </p:spPr>
        <p:txBody>
          <a:bodyPr wrap="square" rtlCol="0">
            <a:spAutoFit/>
          </a:bodyPr>
          <a:lstStyle/>
          <a:p>
            <a:pPr algn="just"/>
            <a:r>
              <a:rPr lang="it-IT" sz="2800" dirty="0"/>
              <a:t>Alcune differenze con i </a:t>
            </a:r>
            <a:r>
              <a:rPr lang="it-IT" sz="2800" i="1" dirty="0"/>
              <a:t>Malavoglia</a:t>
            </a:r>
            <a:r>
              <a:rPr lang="it-IT" sz="2800" dirty="0"/>
              <a:t>: </a:t>
            </a:r>
          </a:p>
          <a:p>
            <a:pPr marL="457200" indent="-457200" algn="just">
              <a:buFontTx/>
              <a:buChar char="-"/>
            </a:pPr>
            <a:r>
              <a:rPr lang="it-IT" sz="2800" dirty="0"/>
              <a:t>restano l’impersonalità e il DIL ma non più la coralità dello </a:t>
            </a:r>
            <a:r>
              <a:rPr lang="it-IT" sz="2800"/>
              <a:t>sguardo popolare</a:t>
            </a:r>
            <a:endParaRPr lang="it-IT" sz="2800" dirty="0"/>
          </a:p>
          <a:p>
            <a:pPr marL="457200" indent="-457200" algn="just">
              <a:buFontTx/>
              <a:buChar char="-"/>
            </a:pPr>
            <a:r>
              <a:rPr lang="it-IT" sz="2800" dirty="0"/>
              <a:t>scompare il periodo lungo a favore della sintassi nominale (più dialoghi)</a:t>
            </a:r>
          </a:p>
          <a:p>
            <a:pPr marL="457200" indent="-457200" algn="just">
              <a:buFontTx/>
              <a:buChar char="-"/>
            </a:pPr>
            <a:r>
              <a:rPr lang="it-IT" sz="2800" dirty="0"/>
              <a:t>si accentuano le differenze linguistiche tra personaggi (popolani/nobili) </a:t>
            </a:r>
          </a:p>
        </p:txBody>
      </p:sp>
    </p:spTree>
    <p:extLst>
      <p:ext uri="{BB962C8B-B14F-4D97-AF65-F5344CB8AC3E}">
        <p14:creationId xmlns:p14="http://schemas.microsoft.com/office/powerpoint/2010/main" val="340415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CAPUANA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8" y="888615"/>
            <a:ext cx="11739491" cy="954107"/>
          </a:xfrm>
          <a:prstGeom prst="rect">
            <a:avLst/>
          </a:prstGeom>
          <a:noFill/>
        </p:spPr>
        <p:txBody>
          <a:bodyPr wrap="square" rtlCol="0">
            <a:spAutoFit/>
          </a:bodyPr>
          <a:lstStyle/>
          <a:p>
            <a:pPr algn="just"/>
            <a:r>
              <a:rPr lang="it-IT" sz="2800" dirty="0"/>
              <a:t>L’eccellenza del risultato raggiunto da Verga risalta ancora di più se confrontiamo la sua opera con quella di Luigi Capuana. </a:t>
            </a:r>
            <a:endParaRPr lang="it-IT" sz="2800" i="1" dirty="0"/>
          </a:p>
        </p:txBody>
      </p:sp>
      <p:sp>
        <p:nvSpPr>
          <p:cNvPr id="8" name="CasellaDiTesto 7">
            <a:extLst>
              <a:ext uri="{FF2B5EF4-FFF2-40B4-BE49-F238E27FC236}">
                <a16:creationId xmlns:a16="http://schemas.microsoft.com/office/drawing/2014/main" id="{9A9ECEE5-D2A9-45BC-9092-614DD3EB670F}"/>
              </a:ext>
            </a:extLst>
          </p:cNvPr>
          <p:cNvSpPr txBox="1"/>
          <p:nvPr/>
        </p:nvSpPr>
        <p:spPr>
          <a:xfrm>
            <a:off x="119567" y="1842722"/>
            <a:ext cx="11739491" cy="1815882"/>
          </a:xfrm>
          <a:prstGeom prst="rect">
            <a:avLst/>
          </a:prstGeom>
          <a:noFill/>
        </p:spPr>
        <p:txBody>
          <a:bodyPr wrap="square" rtlCol="0">
            <a:spAutoFit/>
          </a:bodyPr>
          <a:lstStyle/>
          <a:p>
            <a:pPr algn="just"/>
            <a:r>
              <a:rPr lang="it-IT" sz="2800" i="1" dirty="0"/>
              <a:t>Capuana</a:t>
            </a:r>
            <a:r>
              <a:rPr lang="it-IT" sz="2800" dirty="0"/>
              <a:t>, catanese e amico di Verga, è insieme a lui il teorico del Verismo.</a:t>
            </a:r>
          </a:p>
          <a:p>
            <a:pPr algn="just"/>
            <a:r>
              <a:rPr lang="it-IT" sz="2800" dirty="0"/>
              <a:t>Il suo romanzo più celebre, </a:t>
            </a:r>
            <a:r>
              <a:rPr lang="it-IT" sz="2800" i="1" dirty="0"/>
              <a:t>Giacinta</a:t>
            </a:r>
            <a:r>
              <a:rPr lang="it-IT" sz="2800" dirty="0"/>
              <a:t> (1879), adotta la tecnica dell’impersonalità, ma è molto distante dalle soluzioni linguistiche verghiane (anche perché esce due anni prima dei </a:t>
            </a:r>
            <a:r>
              <a:rPr lang="it-IT" sz="2800" i="1" dirty="0"/>
              <a:t>Malavoglia</a:t>
            </a:r>
            <a:r>
              <a:rPr lang="it-IT" sz="2800" dirty="0"/>
              <a:t>).</a:t>
            </a:r>
          </a:p>
        </p:txBody>
      </p:sp>
      <p:sp>
        <p:nvSpPr>
          <p:cNvPr id="9" name="CasellaDiTesto 8">
            <a:extLst>
              <a:ext uri="{FF2B5EF4-FFF2-40B4-BE49-F238E27FC236}">
                <a16:creationId xmlns:a16="http://schemas.microsoft.com/office/drawing/2014/main" id="{B980270F-8F4A-4DB1-8AE6-7B3BAD446EA7}"/>
              </a:ext>
            </a:extLst>
          </p:cNvPr>
          <p:cNvSpPr txBox="1"/>
          <p:nvPr/>
        </p:nvSpPr>
        <p:spPr>
          <a:xfrm>
            <a:off x="119567" y="3658604"/>
            <a:ext cx="11739491" cy="3108543"/>
          </a:xfrm>
          <a:prstGeom prst="rect">
            <a:avLst/>
          </a:prstGeom>
          <a:noFill/>
        </p:spPr>
        <p:txBody>
          <a:bodyPr wrap="square" rtlCol="0">
            <a:spAutoFit/>
          </a:bodyPr>
          <a:lstStyle/>
          <a:p>
            <a:pPr algn="just"/>
            <a:r>
              <a:rPr lang="it-IT" sz="2800" dirty="0"/>
              <a:t>I tratti </a:t>
            </a:r>
            <a:r>
              <a:rPr lang="it-IT" sz="2800" b="1" dirty="0"/>
              <a:t>aulici</a:t>
            </a:r>
            <a:r>
              <a:rPr lang="it-IT" sz="2800" dirty="0"/>
              <a:t> residui sono più marcati </a:t>
            </a:r>
            <a:r>
              <a:rPr lang="it-IT" sz="2800" i="1" dirty="0"/>
              <a:t>(</a:t>
            </a:r>
            <a:r>
              <a:rPr lang="it-IT" sz="2800" i="1" dirty="0" err="1"/>
              <a:t>avea</a:t>
            </a:r>
            <a:r>
              <a:rPr lang="it-IT" sz="2800" i="1" dirty="0"/>
              <a:t>, </a:t>
            </a:r>
            <a:r>
              <a:rPr lang="it-IT" sz="2800" i="1" dirty="0" err="1"/>
              <a:t>scorgevansi</a:t>
            </a:r>
            <a:r>
              <a:rPr lang="it-IT" sz="2800" i="1" dirty="0"/>
              <a:t>) </a:t>
            </a:r>
            <a:r>
              <a:rPr lang="it-IT" sz="2800" dirty="0"/>
              <a:t>e sono presenti diversi </a:t>
            </a:r>
            <a:r>
              <a:rPr lang="it-IT" sz="2800" b="1" dirty="0"/>
              <a:t>francesismi</a:t>
            </a:r>
            <a:r>
              <a:rPr lang="it-IT" sz="2800" dirty="0"/>
              <a:t>. Come in Verga, si fa largo uso di </a:t>
            </a:r>
            <a:r>
              <a:rPr lang="it-IT" sz="2800" b="1" dirty="0"/>
              <a:t>toscanismi</a:t>
            </a:r>
            <a:r>
              <a:rPr lang="it-IT" sz="2800" dirty="0"/>
              <a:t> </a:t>
            </a:r>
            <a:r>
              <a:rPr lang="it-IT" sz="2800" i="1" dirty="0"/>
              <a:t>(punto, cotesto, </a:t>
            </a:r>
            <a:r>
              <a:rPr lang="it-IT" sz="2800" i="1" dirty="0" err="1"/>
              <a:t>ugne</a:t>
            </a:r>
            <a:r>
              <a:rPr lang="it-IT" sz="2800" i="1" dirty="0"/>
              <a:t>).</a:t>
            </a:r>
          </a:p>
          <a:p>
            <a:pPr algn="just"/>
            <a:r>
              <a:rPr lang="it-IT" sz="2800" dirty="0"/>
              <a:t>Anche in Capuana c’è la volontà di non usare il dialetto e di servirsi solo dei tratti della sintassi del parlato, ma compaiono dei </a:t>
            </a:r>
            <a:r>
              <a:rPr lang="it-IT" sz="2800" b="1" dirty="0"/>
              <a:t>sicilianismi</a:t>
            </a:r>
            <a:r>
              <a:rPr lang="it-IT" sz="2800" dirty="0"/>
              <a:t> involontari, come il passato remoto per un evento appena accaduto </a:t>
            </a:r>
            <a:r>
              <a:rPr lang="it-IT" sz="2800" i="1" dirty="0"/>
              <a:t>(Che avvenne?).</a:t>
            </a:r>
          </a:p>
          <a:p>
            <a:pPr algn="just"/>
            <a:r>
              <a:rPr lang="it-IT" sz="2800" dirty="0"/>
              <a:t>Lo stesso Capuana è consapevole delle sue difficoltà linguistiche e giudica la lingua del romanzo «mezza francese, mezza regionale, mezza confusionale».</a:t>
            </a:r>
          </a:p>
        </p:txBody>
      </p:sp>
    </p:spTree>
    <p:extLst>
      <p:ext uri="{BB962C8B-B14F-4D97-AF65-F5344CB8AC3E}">
        <p14:creationId xmlns:p14="http://schemas.microsoft.com/office/powerpoint/2010/main" val="374510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80" y="226020"/>
            <a:ext cx="11071274" cy="646331"/>
          </a:xfrm>
          <a:prstGeom prst="rect">
            <a:avLst/>
          </a:prstGeom>
          <a:noFill/>
        </p:spPr>
        <p:txBody>
          <a:bodyPr wrap="square" rtlCol="0">
            <a:spAutoFit/>
          </a:bodyPr>
          <a:lstStyle/>
          <a:p>
            <a:pPr algn="ctr"/>
            <a:r>
              <a:rPr lang="it-IT" sz="3600" b="1" dirty="0"/>
              <a:t>IL VERISMO: DE ROBERTO</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68" y="888615"/>
            <a:ext cx="11739491" cy="954107"/>
          </a:xfrm>
          <a:prstGeom prst="rect">
            <a:avLst/>
          </a:prstGeom>
          <a:noFill/>
        </p:spPr>
        <p:txBody>
          <a:bodyPr wrap="square" rtlCol="0">
            <a:spAutoFit/>
          </a:bodyPr>
          <a:lstStyle/>
          <a:p>
            <a:pPr algn="just"/>
            <a:r>
              <a:rPr lang="it-IT" sz="2800" dirty="0"/>
              <a:t>Più vicino a soluzioni verghiane è </a:t>
            </a:r>
            <a:r>
              <a:rPr lang="it-IT" sz="2800" b="1" dirty="0"/>
              <a:t>Federico De Roberto</a:t>
            </a:r>
            <a:r>
              <a:rPr lang="it-IT" sz="2800" dirty="0"/>
              <a:t>, nato a Napoli ma vissuto a Catania.</a:t>
            </a:r>
            <a:endParaRPr lang="it-IT" sz="2800" i="1" dirty="0"/>
          </a:p>
        </p:txBody>
      </p:sp>
      <p:sp>
        <p:nvSpPr>
          <p:cNvPr id="8" name="CasellaDiTesto 7">
            <a:extLst>
              <a:ext uri="{FF2B5EF4-FFF2-40B4-BE49-F238E27FC236}">
                <a16:creationId xmlns:a16="http://schemas.microsoft.com/office/drawing/2014/main" id="{9A9ECEE5-D2A9-45BC-9092-614DD3EB670F}"/>
              </a:ext>
            </a:extLst>
          </p:cNvPr>
          <p:cNvSpPr txBox="1"/>
          <p:nvPr/>
        </p:nvSpPr>
        <p:spPr>
          <a:xfrm>
            <a:off x="119567" y="1842722"/>
            <a:ext cx="11739491" cy="1815882"/>
          </a:xfrm>
          <a:prstGeom prst="rect">
            <a:avLst/>
          </a:prstGeom>
          <a:noFill/>
        </p:spPr>
        <p:txBody>
          <a:bodyPr wrap="square" rtlCol="0">
            <a:spAutoFit/>
          </a:bodyPr>
          <a:lstStyle/>
          <a:p>
            <a:pPr algn="just"/>
            <a:r>
              <a:rPr lang="it-IT" sz="2800" dirty="0"/>
              <a:t>In particolare, il modello del Verismo è forte nei </a:t>
            </a:r>
            <a:r>
              <a:rPr lang="it-IT" sz="2800" i="1" dirty="0"/>
              <a:t>Viceré </a:t>
            </a:r>
            <a:r>
              <a:rPr lang="it-IT" sz="2800" dirty="0"/>
              <a:t>(1894), ispirato al </a:t>
            </a:r>
            <a:r>
              <a:rPr lang="it-IT" sz="2800" i="1" dirty="0"/>
              <a:t>Mastro don Gesualdo</a:t>
            </a:r>
            <a:r>
              <a:rPr lang="it-IT" sz="2800" dirty="0"/>
              <a:t>. Come in Verga, una quota di </a:t>
            </a:r>
            <a:r>
              <a:rPr lang="it-IT" sz="2800" dirty="0" err="1"/>
              <a:t>aulicismi</a:t>
            </a:r>
            <a:r>
              <a:rPr lang="it-IT" sz="2800" dirty="0"/>
              <a:t> e toscanismi si accompagna a un uso molto parco di </a:t>
            </a:r>
            <a:r>
              <a:rPr lang="it-IT" sz="2800" b="1" dirty="0"/>
              <a:t>sicilianismi</a:t>
            </a:r>
            <a:r>
              <a:rPr lang="it-IT" sz="2800" dirty="0"/>
              <a:t>, impiegati per elementi della realtà locale </a:t>
            </a:r>
            <a:r>
              <a:rPr lang="it-IT" sz="2800" i="1" dirty="0"/>
              <a:t>(sciara </a:t>
            </a:r>
            <a:r>
              <a:rPr lang="it-IT" sz="2800" dirty="0"/>
              <a:t>‘terreno vulcanico’</a:t>
            </a:r>
            <a:r>
              <a:rPr lang="it-IT" sz="2800" i="1" dirty="0"/>
              <a:t>). </a:t>
            </a:r>
          </a:p>
        </p:txBody>
      </p:sp>
      <p:sp>
        <p:nvSpPr>
          <p:cNvPr id="9" name="CasellaDiTesto 8">
            <a:extLst>
              <a:ext uri="{FF2B5EF4-FFF2-40B4-BE49-F238E27FC236}">
                <a16:creationId xmlns:a16="http://schemas.microsoft.com/office/drawing/2014/main" id="{B980270F-8F4A-4DB1-8AE6-7B3BAD446EA7}"/>
              </a:ext>
            </a:extLst>
          </p:cNvPr>
          <p:cNvSpPr txBox="1"/>
          <p:nvPr/>
        </p:nvSpPr>
        <p:spPr>
          <a:xfrm>
            <a:off x="119567" y="3658604"/>
            <a:ext cx="11739491" cy="3108543"/>
          </a:xfrm>
          <a:prstGeom prst="rect">
            <a:avLst/>
          </a:prstGeom>
          <a:noFill/>
        </p:spPr>
        <p:txBody>
          <a:bodyPr wrap="square" rtlCol="0">
            <a:spAutoFit/>
          </a:bodyPr>
          <a:lstStyle/>
          <a:p>
            <a:pPr algn="just"/>
            <a:r>
              <a:rPr lang="it-IT" sz="2800" dirty="0"/>
              <a:t>Come in Verga, si punta molto su tutte le tecniche di riproduzione del </a:t>
            </a:r>
            <a:r>
              <a:rPr lang="it-IT" sz="2800" b="1" dirty="0"/>
              <a:t>parlato</a:t>
            </a:r>
            <a:r>
              <a:rPr lang="it-IT" sz="2800" dirty="0"/>
              <a:t>, anche perché rispetto a Verga si accentua molto l’importanza dei dialoghi.</a:t>
            </a:r>
          </a:p>
          <a:p>
            <a:pPr algn="just"/>
            <a:r>
              <a:rPr lang="it-IT" sz="2800" dirty="0"/>
              <a:t>Rappresentando una realtà sociale molto variegata, però, De Roberto attua una differenziazione del parlato a seconda delle classi sociali, come facevano autori della corrente regionalista. </a:t>
            </a:r>
          </a:p>
          <a:p>
            <a:pPr algn="just"/>
            <a:r>
              <a:rPr lang="it-IT" sz="2800" dirty="0"/>
              <a:t>Ad esempio, solo nel parlato delle classi popolari troviamo il </a:t>
            </a:r>
            <a:r>
              <a:rPr lang="it-IT" sz="2800" i="1" dirty="0"/>
              <a:t>ci </a:t>
            </a:r>
            <a:r>
              <a:rPr lang="it-IT" sz="2800" dirty="0"/>
              <a:t>attualizzante o un tratto locale come l’accusativo preposizionale </a:t>
            </a:r>
            <a:r>
              <a:rPr lang="it-IT" sz="2800" i="1" dirty="0"/>
              <a:t>(vogliono a te).</a:t>
            </a:r>
          </a:p>
        </p:txBody>
      </p:sp>
    </p:spTree>
    <p:extLst>
      <p:ext uri="{BB962C8B-B14F-4D97-AF65-F5344CB8AC3E}">
        <p14:creationId xmlns:p14="http://schemas.microsoft.com/office/powerpoint/2010/main" val="2868044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7" y="283983"/>
            <a:ext cx="11071274" cy="646331"/>
          </a:xfrm>
          <a:prstGeom prst="rect">
            <a:avLst/>
          </a:prstGeom>
          <a:noFill/>
        </p:spPr>
        <p:txBody>
          <a:bodyPr wrap="square" rtlCol="0">
            <a:spAutoFit/>
          </a:bodyPr>
          <a:lstStyle/>
          <a:p>
            <a:pPr algn="ctr"/>
            <a:r>
              <a:rPr lang="it-IT" sz="3600" b="1" dirty="0"/>
              <a:t>IL ROMANZO POSTUNITARIO</a:t>
            </a:r>
          </a:p>
        </p:txBody>
      </p:sp>
      <p:sp>
        <p:nvSpPr>
          <p:cNvPr id="5" name="CasellaDiTesto 4">
            <a:extLst>
              <a:ext uri="{FF2B5EF4-FFF2-40B4-BE49-F238E27FC236}">
                <a16:creationId xmlns:a16="http://schemas.microsoft.com/office/drawing/2014/main" id="{A6C1B83A-23C1-4C89-A369-3586BD100D4A}"/>
              </a:ext>
            </a:extLst>
          </p:cNvPr>
          <p:cNvSpPr txBox="1"/>
          <p:nvPr/>
        </p:nvSpPr>
        <p:spPr>
          <a:xfrm>
            <a:off x="257908" y="1039477"/>
            <a:ext cx="11676184" cy="5693866"/>
          </a:xfrm>
          <a:prstGeom prst="rect">
            <a:avLst/>
          </a:prstGeom>
          <a:noFill/>
        </p:spPr>
        <p:txBody>
          <a:bodyPr wrap="square" rtlCol="0">
            <a:spAutoFit/>
          </a:bodyPr>
          <a:lstStyle/>
          <a:p>
            <a:pPr algn="just"/>
            <a:r>
              <a:rPr lang="it-IT" sz="2800" dirty="0"/>
              <a:t>Non solo nel romanzo si afferma il modello del fiorentino contemporaneo, ma in vari settori della produzione culturale: </a:t>
            </a:r>
          </a:p>
          <a:p>
            <a:pPr marL="457200" indent="-457200" algn="just">
              <a:buFontTx/>
              <a:buChar char="-"/>
            </a:pPr>
            <a:r>
              <a:rPr lang="it-IT" sz="2800" dirty="0"/>
              <a:t>nella </a:t>
            </a:r>
            <a:r>
              <a:rPr lang="it-IT" sz="2800" b="1" dirty="0"/>
              <a:t>lessicografia</a:t>
            </a:r>
            <a:r>
              <a:rPr lang="it-IT" sz="2800" dirty="0"/>
              <a:t>, con il </a:t>
            </a:r>
            <a:r>
              <a:rPr lang="it-IT" sz="2800" i="1" dirty="0"/>
              <a:t>Novo vocabolario della lingua italiana secondo l’uso di Firenze</a:t>
            </a:r>
            <a:r>
              <a:rPr lang="it-IT" sz="2800" dirty="0"/>
              <a:t> di Giorgini-Broglio (1870-97), e il </a:t>
            </a:r>
            <a:r>
              <a:rPr lang="it-IT" sz="2800" i="1" dirty="0"/>
              <a:t>Vocabolario italiano della lingua parlata </a:t>
            </a:r>
            <a:r>
              <a:rPr lang="it-IT" sz="2800" dirty="0"/>
              <a:t>di </a:t>
            </a:r>
            <a:r>
              <a:rPr lang="it-IT" sz="2800" dirty="0" err="1"/>
              <a:t>Rigutini</a:t>
            </a:r>
            <a:r>
              <a:rPr lang="it-IT" sz="2800" dirty="0"/>
              <a:t>-Fanfani (1875), che diventeranno anche strumenti fondamentali per gli scrittori non toscani come Verga.</a:t>
            </a:r>
          </a:p>
          <a:p>
            <a:pPr marL="457200" indent="-457200" algn="just">
              <a:buFontTx/>
              <a:buChar char="-"/>
            </a:pPr>
            <a:r>
              <a:rPr lang="it-IT" sz="2800" dirty="0"/>
              <a:t>nella </a:t>
            </a:r>
            <a:r>
              <a:rPr lang="it-IT" sz="2800" b="1" dirty="0"/>
              <a:t>grammatica</a:t>
            </a:r>
            <a:r>
              <a:rPr lang="it-IT" sz="2800" dirty="0"/>
              <a:t>, con le opere dei manzoniani </a:t>
            </a:r>
            <a:r>
              <a:rPr lang="it-IT" sz="2800" dirty="0" err="1"/>
              <a:t>Petrocchi</a:t>
            </a:r>
            <a:r>
              <a:rPr lang="it-IT" sz="2800" dirty="0"/>
              <a:t> e di Morandi-Cappuccini; c’è chi, come Temistocle Gradi, teorizza la necessità di adeguarsi al fiorentino anche nella pronuncia della gorgia.</a:t>
            </a:r>
          </a:p>
          <a:p>
            <a:pPr marL="457200" indent="-457200" algn="just">
              <a:buFontTx/>
              <a:buChar char="-"/>
            </a:pPr>
            <a:r>
              <a:rPr lang="it-IT" sz="2800" dirty="0"/>
              <a:t>nella </a:t>
            </a:r>
            <a:r>
              <a:rPr lang="it-IT" sz="2800" b="1" dirty="0"/>
              <a:t>prosa non letteraria</a:t>
            </a:r>
            <a:r>
              <a:rPr lang="it-IT" sz="2800" dirty="0"/>
              <a:t>. Un ruolo nella diffusione del toscano, ad esempio, è riconosciuto anche a un libro di ricette di grande successo come  </a:t>
            </a:r>
            <a:r>
              <a:rPr lang="it-IT" sz="2800" i="1" dirty="0"/>
              <a:t>La scienza in tavola e l’arte di mangiar bene </a:t>
            </a:r>
            <a:r>
              <a:rPr lang="it-IT" sz="2800" dirty="0"/>
              <a:t>(1891)</a:t>
            </a:r>
            <a:r>
              <a:rPr lang="it-IT" sz="2800" i="1" dirty="0"/>
              <a:t> </a:t>
            </a:r>
            <a:r>
              <a:rPr lang="it-IT" sz="2800" dirty="0"/>
              <a:t>di Pellegrino Artusi, un romagnolo fiorentinizzato.</a:t>
            </a:r>
          </a:p>
        </p:txBody>
      </p:sp>
    </p:spTree>
    <p:extLst>
      <p:ext uri="{BB962C8B-B14F-4D97-AF65-F5344CB8AC3E}">
        <p14:creationId xmlns:p14="http://schemas.microsoft.com/office/powerpoint/2010/main" val="3979134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9" y="914174"/>
            <a:ext cx="11605848" cy="1384995"/>
          </a:xfrm>
          <a:prstGeom prst="rect">
            <a:avLst/>
          </a:prstGeom>
          <a:noFill/>
        </p:spPr>
        <p:txBody>
          <a:bodyPr wrap="square" rtlCol="0">
            <a:spAutoFit/>
          </a:bodyPr>
          <a:lstStyle/>
          <a:p>
            <a:pPr algn="just"/>
            <a:r>
              <a:rPr lang="it-IT" sz="2800" dirty="0"/>
              <a:t>Carlo Lorenzini, in arte Collodi (dal nome del paese di origine, prov. di Pistoia), pubblica </a:t>
            </a:r>
            <a:r>
              <a:rPr lang="it-IT" sz="2800" i="1" dirty="0"/>
              <a:t>Pinocchio </a:t>
            </a:r>
            <a:r>
              <a:rPr lang="it-IT" sz="2800" dirty="0"/>
              <a:t>a puntate tra 1881 e 1883 nel «Giornale dei bambini», periodico che mira alla diffusione del modello fiorentino tra i bambini.</a:t>
            </a:r>
          </a:p>
        </p:txBody>
      </p:sp>
      <p:sp>
        <p:nvSpPr>
          <p:cNvPr id="3" name="CasellaDiTesto 2"/>
          <p:cNvSpPr txBox="1"/>
          <p:nvPr/>
        </p:nvSpPr>
        <p:spPr>
          <a:xfrm>
            <a:off x="351692" y="238314"/>
            <a:ext cx="11071274" cy="646331"/>
          </a:xfrm>
          <a:prstGeom prst="rect">
            <a:avLst/>
          </a:prstGeom>
          <a:noFill/>
        </p:spPr>
        <p:txBody>
          <a:bodyPr wrap="square" rtlCol="0">
            <a:spAutoFit/>
          </a:bodyPr>
          <a:lstStyle/>
          <a:p>
            <a:pPr algn="ctr"/>
            <a:r>
              <a:rPr lang="it-IT" sz="3600" b="1" dirty="0"/>
              <a:t>COLLODI</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9" y="2308091"/>
            <a:ext cx="11605848" cy="2677656"/>
          </a:xfrm>
          <a:prstGeom prst="rect">
            <a:avLst/>
          </a:prstGeom>
          <a:noFill/>
        </p:spPr>
        <p:txBody>
          <a:bodyPr wrap="square" rtlCol="0">
            <a:spAutoFit/>
          </a:bodyPr>
          <a:lstStyle/>
          <a:p>
            <a:pPr algn="just"/>
            <a:r>
              <a:rPr lang="it-IT" sz="2800" dirty="0"/>
              <a:t>Ricerca del tono medio che si avvicina alla Quarantana. L’elemento </a:t>
            </a:r>
            <a:r>
              <a:rPr lang="it-IT" sz="2800" b="1" dirty="0"/>
              <a:t>toscano</a:t>
            </a:r>
            <a:r>
              <a:rPr lang="it-IT" sz="2800" dirty="0"/>
              <a:t> è molto forte nel </a:t>
            </a:r>
            <a:r>
              <a:rPr lang="it-IT" sz="2800" b="1" dirty="0"/>
              <a:t>lessico</a:t>
            </a:r>
            <a:r>
              <a:rPr lang="it-IT" sz="2800" dirty="0"/>
              <a:t> (</a:t>
            </a:r>
            <a:r>
              <a:rPr lang="it-IT" sz="2800" i="1" dirty="0"/>
              <a:t>berciare </a:t>
            </a:r>
            <a:r>
              <a:rPr lang="it-IT" sz="2800" dirty="0"/>
              <a:t>‘gridare’, </a:t>
            </a:r>
            <a:r>
              <a:rPr lang="it-IT" sz="2800" i="1" dirty="0"/>
              <a:t>babbo</a:t>
            </a:r>
            <a:r>
              <a:rPr lang="it-IT" sz="2800" dirty="0"/>
              <a:t>, </a:t>
            </a:r>
            <a:r>
              <a:rPr lang="it-IT" sz="2800" i="1" dirty="0"/>
              <a:t>garbare</a:t>
            </a:r>
            <a:r>
              <a:rPr lang="it-IT" sz="2800" dirty="0"/>
              <a:t>, </a:t>
            </a:r>
            <a:r>
              <a:rPr lang="it-IT" sz="2800" i="1" dirty="0"/>
              <a:t>capo</a:t>
            </a:r>
            <a:r>
              <a:rPr lang="it-IT" sz="2800" dirty="0"/>
              <a:t>,</a:t>
            </a:r>
            <a:r>
              <a:rPr lang="it-IT" sz="2800" i="1" dirty="0"/>
              <a:t> moccichino </a:t>
            </a:r>
            <a:r>
              <a:rPr lang="it-IT" sz="2800" dirty="0"/>
              <a:t>‘fazzoletto’) e nella </a:t>
            </a:r>
            <a:r>
              <a:rPr lang="it-IT" sz="2800" b="1" dirty="0"/>
              <a:t>morfologia</a:t>
            </a:r>
            <a:r>
              <a:rPr lang="it-IT" sz="2800" dirty="0"/>
              <a:t> (</a:t>
            </a:r>
            <a:r>
              <a:rPr lang="it-IT" sz="2800" i="1" dirty="0" err="1"/>
              <a:t>anderò</a:t>
            </a:r>
            <a:r>
              <a:rPr lang="it-IT" sz="2800" i="1" dirty="0"/>
              <a:t>, costì</a:t>
            </a:r>
            <a:r>
              <a:rPr lang="it-IT" sz="2800" dirty="0"/>
              <a:t>, </a:t>
            </a:r>
            <a:r>
              <a:rPr lang="it-IT" sz="2800" i="1" dirty="0"/>
              <a:t>codesto</a:t>
            </a:r>
            <a:r>
              <a:rPr lang="it-IT" sz="2800" dirty="0"/>
              <a:t>, </a:t>
            </a:r>
            <a:r>
              <a:rPr lang="it-IT" sz="2800" i="1" dirty="0"/>
              <a:t>mi’ </a:t>
            </a:r>
            <a:r>
              <a:rPr lang="it-IT" sz="2800" dirty="0"/>
              <a:t>oltre a</a:t>
            </a:r>
            <a:r>
              <a:rPr lang="it-IT" sz="2800" i="1" dirty="0"/>
              <a:t> lui, lei</a:t>
            </a:r>
            <a:r>
              <a:rPr lang="it-IT" sz="2800" dirty="0"/>
              <a:t>, </a:t>
            </a:r>
            <a:r>
              <a:rPr lang="it-IT" sz="2800" i="1" dirty="0"/>
              <a:t>io</a:t>
            </a:r>
            <a:r>
              <a:rPr lang="it-IT" sz="2800" dirty="0"/>
              <a:t> </a:t>
            </a:r>
            <a:r>
              <a:rPr lang="it-IT" sz="2800" i="1" dirty="0"/>
              <a:t>andavo</a:t>
            </a:r>
            <a:r>
              <a:rPr lang="it-IT" sz="2800" dirty="0"/>
              <a:t>). Nella </a:t>
            </a:r>
            <a:r>
              <a:rPr lang="it-IT" sz="2800" b="1" dirty="0"/>
              <a:t>fonologia</a:t>
            </a:r>
            <a:r>
              <a:rPr lang="it-IT" sz="2800" dirty="0"/>
              <a:t> sono presenti tratti locali marcati come </a:t>
            </a:r>
            <a:r>
              <a:rPr lang="it-IT" sz="2800" i="1" dirty="0"/>
              <a:t>stiacciare </a:t>
            </a:r>
            <a:r>
              <a:rPr lang="it-IT" sz="2800" dirty="0"/>
              <a:t>per </a:t>
            </a:r>
            <a:r>
              <a:rPr lang="it-IT" sz="2800" i="1" dirty="0"/>
              <a:t>schiacciare</a:t>
            </a:r>
            <a:r>
              <a:rPr lang="it-IT" sz="2800" dirty="0"/>
              <a:t> e si alternano dittonghi e monottonghi di </a:t>
            </a:r>
            <a:r>
              <a:rPr lang="it-IT" sz="2800" i="1" dirty="0" err="1"/>
              <a:t>uo</a:t>
            </a:r>
            <a:r>
              <a:rPr lang="it-IT" sz="2800" i="1" dirty="0"/>
              <a:t> (gioco/giuoco, omo/uomo, bono/buono</a:t>
            </a:r>
            <a:r>
              <a:rPr lang="it-IT" sz="2800" dirty="0"/>
              <a:t>, quindi anche oltre il modello manzoniano).</a:t>
            </a:r>
          </a:p>
        </p:txBody>
      </p:sp>
      <p:sp>
        <p:nvSpPr>
          <p:cNvPr id="5" name="CasellaDiTesto 4">
            <a:extLst>
              <a:ext uri="{FF2B5EF4-FFF2-40B4-BE49-F238E27FC236}">
                <a16:creationId xmlns:a16="http://schemas.microsoft.com/office/drawing/2014/main" id="{CF0CC36A-5C0E-436E-9E5E-58849126D743}"/>
              </a:ext>
            </a:extLst>
          </p:cNvPr>
          <p:cNvSpPr txBox="1"/>
          <p:nvPr/>
        </p:nvSpPr>
        <p:spPr>
          <a:xfrm>
            <a:off x="239149" y="4985747"/>
            <a:ext cx="11605848" cy="1815882"/>
          </a:xfrm>
          <a:prstGeom prst="rect">
            <a:avLst/>
          </a:prstGeom>
          <a:noFill/>
        </p:spPr>
        <p:txBody>
          <a:bodyPr wrap="square" rtlCol="0">
            <a:spAutoFit/>
          </a:bodyPr>
          <a:lstStyle/>
          <a:p>
            <a:pPr algn="just"/>
            <a:r>
              <a:rPr lang="it-IT" sz="2800" dirty="0"/>
              <a:t>La </a:t>
            </a:r>
            <a:r>
              <a:rPr lang="it-IT" sz="2800" b="1" dirty="0"/>
              <a:t>fraseologia</a:t>
            </a:r>
            <a:r>
              <a:rPr lang="it-IT" sz="2800" dirty="0"/>
              <a:t> è ricchissima: </a:t>
            </a:r>
            <a:r>
              <a:rPr lang="it-IT" sz="2800" i="1" dirty="0"/>
              <a:t>dall’oggi al domani</a:t>
            </a:r>
            <a:r>
              <a:rPr lang="it-IT" sz="2800" dirty="0"/>
              <a:t>, </a:t>
            </a:r>
            <a:r>
              <a:rPr lang="it-IT" sz="2800" i="1" dirty="0"/>
              <a:t>essere agli sgoccioli</a:t>
            </a:r>
            <a:r>
              <a:rPr lang="it-IT" sz="2800" dirty="0"/>
              <a:t>, </a:t>
            </a:r>
            <a:r>
              <a:rPr lang="it-IT" sz="2800" i="1" dirty="0"/>
              <a:t>montare su tutte le furie, essere sul più bello</a:t>
            </a:r>
            <a:r>
              <a:rPr lang="it-IT" sz="2800" dirty="0"/>
              <a:t>, </a:t>
            </a:r>
            <a:r>
              <a:rPr lang="it-IT" sz="2800" i="1" dirty="0"/>
              <a:t>non spiccicare parola</a:t>
            </a:r>
            <a:r>
              <a:rPr lang="it-IT" sz="2800" dirty="0"/>
              <a:t>,</a:t>
            </a:r>
            <a:r>
              <a:rPr lang="it-IT" sz="2800" i="1" dirty="0"/>
              <a:t> </a:t>
            </a:r>
            <a:r>
              <a:rPr lang="it-IT" sz="2800" dirty="0"/>
              <a:t>ecc.</a:t>
            </a:r>
          </a:p>
          <a:p>
            <a:pPr algn="just"/>
            <a:r>
              <a:rPr lang="it-IT" sz="2800" dirty="0"/>
              <a:t>Proprio </a:t>
            </a:r>
            <a:r>
              <a:rPr lang="it-IT" sz="2800" i="1" dirty="0"/>
              <a:t>Pinocchio </a:t>
            </a:r>
            <a:r>
              <a:rPr lang="it-IT" sz="2800" dirty="0"/>
              <a:t>ha avuto un ruolo determinante nella diffusione in italiano di queste locuzioni, gran parte delle quali sono ancora in uso. Cfr. testo a p. 11.</a:t>
            </a:r>
            <a:endParaRPr lang="it-IT" sz="2800" i="1" dirty="0"/>
          </a:p>
        </p:txBody>
      </p:sp>
    </p:spTree>
    <p:extLst>
      <p:ext uri="{BB962C8B-B14F-4D97-AF65-F5344CB8AC3E}">
        <p14:creationId xmlns:p14="http://schemas.microsoft.com/office/powerpoint/2010/main" val="303267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7" y="283983"/>
            <a:ext cx="11071274" cy="646331"/>
          </a:xfrm>
          <a:prstGeom prst="rect">
            <a:avLst/>
          </a:prstGeom>
          <a:noFill/>
        </p:spPr>
        <p:txBody>
          <a:bodyPr wrap="square" rtlCol="0">
            <a:spAutoFit/>
          </a:bodyPr>
          <a:lstStyle/>
          <a:p>
            <a:pPr algn="ctr"/>
            <a:r>
              <a:rPr lang="it-IT" sz="3600" b="1" dirty="0"/>
              <a:t>DE AMICIS</a:t>
            </a:r>
          </a:p>
        </p:txBody>
      </p:sp>
      <p:sp>
        <p:nvSpPr>
          <p:cNvPr id="5" name="CasellaDiTesto 4">
            <a:extLst>
              <a:ext uri="{FF2B5EF4-FFF2-40B4-BE49-F238E27FC236}">
                <a16:creationId xmlns:a16="http://schemas.microsoft.com/office/drawing/2014/main" id="{DF41875B-A13E-4ADC-BFE4-023D327EED74}"/>
              </a:ext>
            </a:extLst>
          </p:cNvPr>
          <p:cNvSpPr txBox="1"/>
          <p:nvPr/>
        </p:nvSpPr>
        <p:spPr>
          <a:xfrm>
            <a:off x="168811" y="930314"/>
            <a:ext cx="11760590" cy="1384995"/>
          </a:xfrm>
          <a:prstGeom prst="rect">
            <a:avLst/>
          </a:prstGeom>
          <a:noFill/>
        </p:spPr>
        <p:txBody>
          <a:bodyPr wrap="square" rtlCol="0">
            <a:spAutoFit/>
          </a:bodyPr>
          <a:lstStyle/>
          <a:p>
            <a:pPr algn="just"/>
            <a:r>
              <a:rPr lang="it-IT" sz="2800" dirty="0"/>
              <a:t>La ricerca del tono medio è tipica anche di </a:t>
            </a:r>
            <a:r>
              <a:rPr lang="it-IT" sz="2800" i="1" dirty="0"/>
              <a:t>Cuore </a:t>
            </a:r>
            <a:r>
              <a:rPr lang="it-IT" sz="2800" dirty="0"/>
              <a:t>di Edmondo De Amicis (1886). </a:t>
            </a:r>
          </a:p>
          <a:p>
            <a:pPr algn="just"/>
            <a:r>
              <a:rPr lang="it-IT" sz="2800" dirty="0"/>
              <a:t>A differenza di Collodi, De Amicis non è toscano ma ligure. Il romanzo è ambientato in una scuola torinese che accoglie bambini di molte aree d’Italia.</a:t>
            </a:r>
          </a:p>
        </p:txBody>
      </p:sp>
      <p:sp>
        <p:nvSpPr>
          <p:cNvPr id="6" name="CasellaDiTesto 5">
            <a:extLst>
              <a:ext uri="{FF2B5EF4-FFF2-40B4-BE49-F238E27FC236}">
                <a16:creationId xmlns:a16="http://schemas.microsoft.com/office/drawing/2014/main" id="{442AC24A-B9AA-46CB-8E45-7366676ED05D}"/>
              </a:ext>
            </a:extLst>
          </p:cNvPr>
          <p:cNvSpPr txBox="1"/>
          <p:nvPr/>
        </p:nvSpPr>
        <p:spPr>
          <a:xfrm>
            <a:off x="168811" y="2295923"/>
            <a:ext cx="11854378" cy="2246769"/>
          </a:xfrm>
          <a:prstGeom prst="rect">
            <a:avLst/>
          </a:prstGeom>
          <a:noFill/>
        </p:spPr>
        <p:txBody>
          <a:bodyPr wrap="square" rtlCol="0">
            <a:spAutoFit/>
          </a:bodyPr>
          <a:lstStyle/>
          <a:p>
            <a:pPr algn="just"/>
            <a:r>
              <a:rPr lang="it-IT" sz="2800" dirty="0"/>
              <a:t>Resta qualche </a:t>
            </a:r>
            <a:r>
              <a:rPr lang="it-IT" sz="2800" b="1" dirty="0" err="1"/>
              <a:t>aulicismo</a:t>
            </a:r>
            <a:r>
              <a:rPr lang="it-IT" sz="2800" dirty="0"/>
              <a:t> non manzoniano come </a:t>
            </a:r>
            <a:r>
              <a:rPr lang="it-IT" sz="2800" i="1" dirty="0"/>
              <a:t>egli</a:t>
            </a:r>
            <a:r>
              <a:rPr lang="it-IT" sz="2800" dirty="0"/>
              <a:t> o </a:t>
            </a:r>
            <a:r>
              <a:rPr lang="it-IT" sz="2800" i="1" dirty="0" err="1"/>
              <a:t>volea</a:t>
            </a:r>
            <a:r>
              <a:rPr lang="it-IT" sz="2800" dirty="0"/>
              <a:t>, ma è vasta la presenza di </a:t>
            </a:r>
            <a:r>
              <a:rPr lang="it-IT" sz="2800" b="1" dirty="0"/>
              <a:t>toscanismi</a:t>
            </a:r>
            <a:r>
              <a:rPr lang="it-IT" sz="2800" dirty="0"/>
              <a:t>: </a:t>
            </a:r>
            <a:r>
              <a:rPr lang="it-IT" sz="2800" i="1" dirty="0"/>
              <a:t>punto, babbo, chetarsi</a:t>
            </a:r>
            <a:r>
              <a:rPr lang="it-IT" sz="2800" dirty="0"/>
              <a:t>, </a:t>
            </a:r>
            <a:r>
              <a:rPr lang="it-IT" sz="2800" i="1" dirty="0"/>
              <a:t>al tocco, fare il chiasso </a:t>
            </a:r>
            <a:r>
              <a:rPr lang="it-IT" sz="2800" dirty="0"/>
              <a:t>‘giocare’.</a:t>
            </a:r>
          </a:p>
          <a:p>
            <a:pPr algn="just"/>
            <a:r>
              <a:rPr lang="it-IT" sz="2800" dirty="0"/>
              <a:t>Nella sintassi, forme del </a:t>
            </a:r>
            <a:r>
              <a:rPr lang="it-IT" sz="2800" b="1" dirty="0"/>
              <a:t>parlato</a:t>
            </a:r>
            <a:r>
              <a:rPr lang="it-IT" sz="2800" dirty="0"/>
              <a:t> e, nella riproduzione del diario di Enrico Bottino, strutture </a:t>
            </a:r>
            <a:r>
              <a:rPr lang="it-IT" sz="2800" b="1" dirty="0"/>
              <a:t>paratattiche</a:t>
            </a:r>
            <a:r>
              <a:rPr lang="it-IT" sz="2800" dirty="0"/>
              <a:t> (Garrone «è più alto e il più forte della classe, alza un banco con una mano, mangia sempre, è buono»).</a:t>
            </a:r>
          </a:p>
        </p:txBody>
      </p:sp>
      <p:sp>
        <p:nvSpPr>
          <p:cNvPr id="7" name="CasellaDiTesto 6">
            <a:extLst>
              <a:ext uri="{FF2B5EF4-FFF2-40B4-BE49-F238E27FC236}">
                <a16:creationId xmlns:a16="http://schemas.microsoft.com/office/drawing/2014/main" id="{0479EE9D-B7FD-42D5-8483-9A6B684ABE6A}"/>
              </a:ext>
            </a:extLst>
          </p:cNvPr>
          <p:cNvSpPr txBox="1"/>
          <p:nvPr/>
        </p:nvSpPr>
        <p:spPr>
          <a:xfrm>
            <a:off x="168811" y="4542692"/>
            <a:ext cx="11760590" cy="2246769"/>
          </a:xfrm>
          <a:prstGeom prst="rect">
            <a:avLst/>
          </a:prstGeom>
          <a:noFill/>
        </p:spPr>
        <p:txBody>
          <a:bodyPr wrap="square" rtlCol="0">
            <a:spAutoFit/>
          </a:bodyPr>
          <a:lstStyle/>
          <a:p>
            <a:pPr algn="just"/>
            <a:r>
              <a:rPr lang="it-IT" sz="2800" dirty="0"/>
              <a:t>Uso occasionale di </a:t>
            </a:r>
            <a:r>
              <a:rPr lang="it-IT" sz="2800" b="1" dirty="0"/>
              <a:t>dialettismi</a:t>
            </a:r>
            <a:r>
              <a:rPr lang="it-IT" sz="2800" dirty="0"/>
              <a:t> di altre aree: </a:t>
            </a:r>
            <a:r>
              <a:rPr lang="it-IT" sz="2800" i="1" dirty="0"/>
              <a:t>piccirillo </a:t>
            </a:r>
            <a:r>
              <a:rPr lang="it-IT" sz="2800" dirty="0"/>
              <a:t>napoletano, </a:t>
            </a:r>
            <a:r>
              <a:rPr lang="it-IT" sz="2800" i="1" dirty="0" err="1"/>
              <a:t>bagài</a:t>
            </a:r>
            <a:r>
              <a:rPr lang="it-IT" sz="2800" dirty="0"/>
              <a:t> genovese. Presenza significativa, perché proprio in questa fase molti regionalismi si vanno diffondendo in italiano. De Amicis si interesserà al tema anche nell’</a:t>
            </a:r>
            <a:r>
              <a:rPr lang="it-IT" sz="2800" i="1" dirty="0"/>
              <a:t>Idioma gentile </a:t>
            </a:r>
            <a:r>
              <a:rPr lang="it-IT" sz="2800" dirty="0"/>
              <a:t>(1905), testo didattico di ispirazione manzoniana che passa in rassegna tratti regionali più diffusi nelle varie aree.</a:t>
            </a:r>
          </a:p>
        </p:txBody>
      </p:sp>
    </p:spTree>
    <p:extLst>
      <p:ext uri="{BB962C8B-B14F-4D97-AF65-F5344CB8AC3E}">
        <p14:creationId xmlns:p14="http://schemas.microsoft.com/office/powerpoint/2010/main" val="414723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9573" y="815828"/>
            <a:ext cx="11739489" cy="954107"/>
          </a:xfrm>
          <a:prstGeom prst="rect">
            <a:avLst/>
          </a:prstGeom>
          <a:noFill/>
        </p:spPr>
        <p:txBody>
          <a:bodyPr wrap="square" rtlCol="0">
            <a:spAutoFit/>
          </a:bodyPr>
          <a:lstStyle/>
          <a:p>
            <a:pPr algn="just"/>
            <a:r>
              <a:rPr lang="it-IT" sz="2800" dirty="0"/>
              <a:t>Prima di affrontare il Verismo, che si sviluppa tra gli anni Settanta e gli anni Ottanta, vediamo che in tutta Italia nascono correnti regionali.</a:t>
            </a:r>
          </a:p>
        </p:txBody>
      </p:sp>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PRATESI</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73" y="1769935"/>
            <a:ext cx="11739491" cy="1384995"/>
          </a:xfrm>
          <a:prstGeom prst="rect">
            <a:avLst/>
          </a:prstGeom>
          <a:noFill/>
        </p:spPr>
        <p:txBody>
          <a:bodyPr wrap="square" rtlCol="0">
            <a:spAutoFit/>
          </a:bodyPr>
          <a:lstStyle/>
          <a:p>
            <a:pPr algn="just"/>
            <a:r>
              <a:rPr lang="it-IT" sz="2800" dirty="0"/>
              <a:t>Proprio in </a:t>
            </a:r>
            <a:r>
              <a:rPr lang="it-IT" sz="2800" b="1" dirty="0"/>
              <a:t>Toscana</a:t>
            </a:r>
            <a:r>
              <a:rPr lang="it-IT" sz="2800" dirty="0"/>
              <a:t> alcuni autori scelgono di impiegare il vero e proprio dialetto per una rappresentazione realistica delle condizioni di vita locali, rappresentando spesso ambienti popolari: Mario Pratesi e Renato Fucini.</a:t>
            </a:r>
          </a:p>
        </p:txBody>
      </p:sp>
      <p:sp>
        <p:nvSpPr>
          <p:cNvPr id="7" name="CasellaDiTesto 6">
            <a:extLst>
              <a:ext uri="{FF2B5EF4-FFF2-40B4-BE49-F238E27FC236}">
                <a16:creationId xmlns:a16="http://schemas.microsoft.com/office/drawing/2014/main" id="{E364B0B1-0B0E-489A-BED9-E3EF11770EB3}"/>
              </a:ext>
            </a:extLst>
          </p:cNvPr>
          <p:cNvSpPr txBox="1"/>
          <p:nvPr/>
        </p:nvSpPr>
        <p:spPr>
          <a:xfrm>
            <a:off x="119574" y="3149073"/>
            <a:ext cx="11952851" cy="3539430"/>
          </a:xfrm>
          <a:prstGeom prst="rect">
            <a:avLst/>
          </a:prstGeom>
          <a:noFill/>
        </p:spPr>
        <p:txBody>
          <a:bodyPr wrap="square" rtlCol="0">
            <a:spAutoFit/>
          </a:bodyPr>
          <a:lstStyle/>
          <a:p>
            <a:pPr algn="just"/>
            <a:r>
              <a:rPr lang="it-IT" sz="2800" b="1" dirty="0"/>
              <a:t>Mario Pratesi</a:t>
            </a:r>
            <a:r>
              <a:rPr lang="it-IT" sz="2800" dirty="0"/>
              <a:t>, nel romanzo </a:t>
            </a:r>
            <a:r>
              <a:rPr lang="it-IT" sz="2800" i="1" dirty="0"/>
              <a:t>L’eredità</a:t>
            </a:r>
            <a:r>
              <a:rPr lang="it-IT" sz="2800" dirty="0"/>
              <a:t> (1889) differenzia la voce del narratore, che conserva una patina aulica (</a:t>
            </a:r>
            <a:r>
              <a:rPr lang="it-IT" sz="2800" i="1" dirty="0"/>
              <a:t>egli</a:t>
            </a:r>
            <a:r>
              <a:rPr lang="it-IT" sz="2800" dirty="0"/>
              <a:t>, </a:t>
            </a:r>
            <a:r>
              <a:rPr lang="it-IT" sz="2800" i="1" dirty="0"/>
              <a:t>ei</a:t>
            </a:r>
            <a:r>
              <a:rPr lang="it-IT" sz="2800" dirty="0"/>
              <a:t>, </a:t>
            </a:r>
            <a:r>
              <a:rPr lang="it-IT" sz="2800" i="1" dirty="0"/>
              <a:t>io</a:t>
            </a:r>
            <a:r>
              <a:rPr lang="it-IT" sz="2800" dirty="0"/>
              <a:t> </a:t>
            </a:r>
            <a:r>
              <a:rPr lang="it-IT" sz="2800" i="1" dirty="0"/>
              <a:t>andava</a:t>
            </a:r>
            <a:r>
              <a:rPr lang="it-IT" sz="2800" dirty="0"/>
              <a:t>; </a:t>
            </a:r>
            <a:r>
              <a:rPr lang="it-IT" sz="2800" i="1" dirty="0"/>
              <a:t>ascoso</a:t>
            </a:r>
            <a:r>
              <a:rPr lang="it-IT" sz="2800" dirty="0"/>
              <a:t>, </a:t>
            </a:r>
            <a:r>
              <a:rPr lang="it-IT" sz="2800" i="1" dirty="0"/>
              <a:t>antivedere </a:t>
            </a:r>
            <a:r>
              <a:rPr lang="it-IT" sz="2800" dirty="0"/>
              <a:t>‘prevedere’) mescolata a toscanismi</a:t>
            </a:r>
            <a:r>
              <a:rPr lang="it-IT" sz="2800" i="1" dirty="0"/>
              <a:t>,</a:t>
            </a:r>
            <a:r>
              <a:rPr lang="it-IT" sz="2800" dirty="0"/>
              <a:t> da quella dei personaggi, che usano in abbondanza forme popolari </a:t>
            </a:r>
            <a:r>
              <a:rPr lang="it-IT" sz="2800" b="1" dirty="0"/>
              <a:t>senesi</a:t>
            </a:r>
            <a:r>
              <a:rPr lang="it-IT" sz="2800" dirty="0"/>
              <a:t>, come </a:t>
            </a:r>
            <a:r>
              <a:rPr lang="it-IT" sz="2800" i="1" dirty="0" err="1"/>
              <a:t>bifi</a:t>
            </a:r>
            <a:r>
              <a:rPr lang="it-IT" sz="2800" i="1" dirty="0"/>
              <a:t> </a:t>
            </a:r>
            <a:r>
              <a:rPr lang="it-IT" sz="2800" dirty="0"/>
              <a:t>‘bifolchi’, </a:t>
            </a:r>
            <a:r>
              <a:rPr lang="it-IT" sz="2800" i="1" dirty="0" err="1"/>
              <a:t>billo</a:t>
            </a:r>
            <a:r>
              <a:rPr lang="it-IT" sz="2800" i="1" dirty="0"/>
              <a:t> </a:t>
            </a:r>
            <a:r>
              <a:rPr lang="it-IT" sz="2800" dirty="0"/>
              <a:t>‘tacchino’, </a:t>
            </a:r>
            <a:r>
              <a:rPr lang="it-IT" sz="2800" i="1" dirty="0" err="1"/>
              <a:t>scallaiato</a:t>
            </a:r>
            <a:r>
              <a:rPr lang="it-IT" sz="2800" i="1" dirty="0"/>
              <a:t> </a:t>
            </a:r>
            <a:r>
              <a:rPr lang="it-IT" sz="2800" dirty="0"/>
              <a:t>‘malaticcio’, </a:t>
            </a:r>
            <a:r>
              <a:rPr lang="it-IT" sz="2800" i="1" dirty="0"/>
              <a:t>uzza </a:t>
            </a:r>
            <a:r>
              <a:rPr lang="it-IT" sz="2800" dirty="0"/>
              <a:t>‘luogo all’ombra’ sia colloquialismi di basso livello.</a:t>
            </a:r>
          </a:p>
          <a:p>
            <a:pPr algn="just"/>
            <a:r>
              <a:rPr lang="it-IT" sz="2800" dirty="0"/>
              <a:t>Nella fonologia tratti popolari toscano come i monottonghi </a:t>
            </a:r>
            <a:r>
              <a:rPr lang="it-IT" sz="2800" i="1" dirty="0"/>
              <a:t>bono</a:t>
            </a:r>
            <a:r>
              <a:rPr lang="it-IT" sz="2800" dirty="0"/>
              <a:t>, </a:t>
            </a:r>
            <a:r>
              <a:rPr lang="it-IT" sz="2800" i="1" dirty="0"/>
              <a:t>omo</a:t>
            </a:r>
            <a:r>
              <a:rPr lang="it-IT" sz="2800" dirty="0"/>
              <a:t>, </a:t>
            </a:r>
            <a:r>
              <a:rPr lang="it-IT" sz="2800" i="1" dirty="0"/>
              <a:t>novo, </a:t>
            </a:r>
            <a:r>
              <a:rPr lang="it-IT" sz="2800" dirty="0"/>
              <a:t>i possessivi </a:t>
            </a:r>
            <a:r>
              <a:rPr lang="it-IT" sz="2800" i="1" dirty="0"/>
              <a:t>mi’, tu’, su’, </a:t>
            </a:r>
            <a:r>
              <a:rPr lang="it-IT" sz="2800" dirty="0"/>
              <a:t>nella morfologia i congiuntivi </a:t>
            </a:r>
            <a:r>
              <a:rPr lang="it-IT" sz="2800" i="1" dirty="0" err="1"/>
              <a:t>dasse</a:t>
            </a:r>
            <a:r>
              <a:rPr lang="it-IT" sz="2800" i="1" dirty="0"/>
              <a:t> </a:t>
            </a:r>
            <a:r>
              <a:rPr lang="it-IT" sz="2800" dirty="0"/>
              <a:t>e </a:t>
            </a:r>
            <a:r>
              <a:rPr lang="it-IT" sz="2800" i="1" dirty="0" err="1"/>
              <a:t>stasse</a:t>
            </a:r>
            <a:r>
              <a:rPr lang="it-IT" sz="2800" dirty="0"/>
              <a:t>, il tipo </a:t>
            </a:r>
            <a:r>
              <a:rPr lang="it-IT" sz="2800" i="1" dirty="0"/>
              <a:t>noi si fa. </a:t>
            </a:r>
            <a:r>
              <a:rPr lang="it-IT" sz="2800" dirty="0"/>
              <a:t>La sintassi riproduce il parlato, accentuando anacoluti, </a:t>
            </a:r>
            <a:r>
              <a:rPr lang="it-IT" sz="2800" i="1" dirty="0"/>
              <a:t>che </a:t>
            </a:r>
            <a:r>
              <a:rPr lang="it-IT" sz="2800" dirty="0" err="1"/>
              <a:t>polival</a:t>
            </a:r>
            <a:r>
              <a:rPr lang="it-IT" sz="2800" dirty="0"/>
              <a:t>., ridondanze.</a:t>
            </a:r>
          </a:p>
        </p:txBody>
      </p:sp>
    </p:spTree>
    <p:extLst>
      <p:ext uri="{BB962C8B-B14F-4D97-AF65-F5344CB8AC3E}">
        <p14:creationId xmlns:p14="http://schemas.microsoft.com/office/powerpoint/2010/main" val="282104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FUCINI</a:t>
            </a:r>
          </a:p>
        </p:txBody>
      </p:sp>
      <p:sp>
        <p:nvSpPr>
          <p:cNvPr id="7" name="CasellaDiTesto 6">
            <a:extLst>
              <a:ext uri="{FF2B5EF4-FFF2-40B4-BE49-F238E27FC236}">
                <a16:creationId xmlns:a16="http://schemas.microsoft.com/office/drawing/2014/main" id="{E364B0B1-0B0E-489A-BED9-E3EF11770EB3}"/>
              </a:ext>
            </a:extLst>
          </p:cNvPr>
          <p:cNvSpPr txBox="1"/>
          <p:nvPr/>
        </p:nvSpPr>
        <p:spPr>
          <a:xfrm>
            <a:off x="119574" y="955932"/>
            <a:ext cx="11952851" cy="1384995"/>
          </a:xfrm>
          <a:prstGeom prst="rect">
            <a:avLst/>
          </a:prstGeom>
          <a:noFill/>
        </p:spPr>
        <p:txBody>
          <a:bodyPr wrap="square" rtlCol="0">
            <a:spAutoFit/>
          </a:bodyPr>
          <a:lstStyle/>
          <a:p>
            <a:pPr algn="just"/>
            <a:r>
              <a:rPr lang="it-IT" sz="2800" dirty="0"/>
              <a:t>Anche la narrativa di </a:t>
            </a:r>
            <a:r>
              <a:rPr lang="it-IT" sz="2800" b="1" dirty="0"/>
              <a:t>Renato Fucini </a:t>
            </a:r>
            <a:r>
              <a:rPr lang="it-IT" sz="2800" dirty="0"/>
              <a:t>dà spazio ad ambientazioni popolari: siamo nella campagna dell’area pistoiese. Opera più celebre è la raccolta di racconti </a:t>
            </a:r>
            <a:r>
              <a:rPr lang="it-IT" sz="2800" i="1" dirty="0"/>
              <a:t>Le veglie di Neri</a:t>
            </a:r>
            <a:r>
              <a:rPr lang="it-IT" sz="2800" dirty="0"/>
              <a:t> (1882).</a:t>
            </a:r>
          </a:p>
        </p:txBody>
      </p:sp>
      <p:sp>
        <p:nvSpPr>
          <p:cNvPr id="5" name="CasellaDiTesto 4">
            <a:extLst>
              <a:ext uri="{FF2B5EF4-FFF2-40B4-BE49-F238E27FC236}">
                <a16:creationId xmlns:a16="http://schemas.microsoft.com/office/drawing/2014/main" id="{7BB6619F-5C76-4C08-9AF2-89E52E16A5AD}"/>
              </a:ext>
            </a:extLst>
          </p:cNvPr>
          <p:cNvSpPr txBox="1"/>
          <p:nvPr/>
        </p:nvSpPr>
        <p:spPr>
          <a:xfrm>
            <a:off x="119571" y="2261109"/>
            <a:ext cx="11952851" cy="2246769"/>
          </a:xfrm>
          <a:prstGeom prst="rect">
            <a:avLst/>
          </a:prstGeom>
          <a:noFill/>
        </p:spPr>
        <p:txBody>
          <a:bodyPr wrap="square" rtlCol="0">
            <a:spAutoFit/>
          </a:bodyPr>
          <a:lstStyle/>
          <a:p>
            <a:pPr algn="just"/>
            <a:r>
              <a:rPr lang="it-IT" sz="2800" dirty="0"/>
              <a:t>Per esigenza di verosimiglianza si usano </a:t>
            </a:r>
            <a:r>
              <a:rPr lang="it-IT" sz="2800" b="1" dirty="0"/>
              <a:t>toscanismi</a:t>
            </a:r>
            <a:r>
              <a:rPr lang="it-IT" sz="2800" dirty="0"/>
              <a:t> popolari legati alla </a:t>
            </a:r>
            <a:r>
              <a:rPr lang="it-IT" sz="2800" b="1" dirty="0"/>
              <a:t>cultura materiale</a:t>
            </a:r>
            <a:r>
              <a:rPr lang="it-IT" sz="2800" dirty="0"/>
              <a:t>, come i </a:t>
            </a:r>
            <a:r>
              <a:rPr lang="it-IT" sz="2800" dirty="0" err="1"/>
              <a:t>pistoiesismi</a:t>
            </a:r>
            <a:r>
              <a:rPr lang="it-IT" sz="2800" dirty="0"/>
              <a:t> </a:t>
            </a:r>
            <a:r>
              <a:rPr lang="it-IT" sz="2800" i="1" dirty="0" err="1"/>
              <a:t>mandretta</a:t>
            </a:r>
            <a:r>
              <a:rPr lang="it-IT" sz="2800" i="1" dirty="0"/>
              <a:t> </a:t>
            </a:r>
            <a:r>
              <a:rPr lang="it-IT" sz="2800" dirty="0"/>
              <a:t>‘piccola scure’, </a:t>
            </a:r>
            <a:r>
              <a:rPr lang="it-IT" sz="2800" i="1" dirty="0"/>
              <a:t>neccio</a:t>
            </a:r>
            <a:r>
              <a:rPr lang="it-IT" sz="2800" dirty="0"/>
              <a:t> ‘focaccia di </a:t>
            </a:r>
            <a:r>
              <a:rPr lang="it-IT" sz="2800" dirty="0" err="1"/>
              <a:t>castagne’</a:t>
            </a:r>
            <a:r>
              <a:rPr lang="it-IT" sz="2800" dirty="0"/>
              <a:t>, </a:t>
            </a:r>
            <a:r>
              <a:rPr lang="it-IT" sz="2800" i="1" dirty="0"/>
              <a:t>sinibbio</a:t>
            </a:r>
            <a:r>
              <a:rPr lang="it-IT" sz="2800" dirty="0"/>
              <a:t> ‘vento misto a </a:t>
            </a:r>
            <a:r>
              <a:rPr lang="it-IT" sz="2800" dirty="0" err="1"/>
              <a:t>nevischio’</a:t>
            </a:r>
            <a:r>
              <a:rPr lang="it-IT" sz="2800" dirty="0"/>
              <a:t>, ecc. I tratti </a:t>
            </a:r>
            <a:r>
              <a:rPr lang="it-IT" sz="2800" b="1" dirty="0"/>
              <a:t>fonomorfologici</a:t>
            </a:r>
            <a:r>
              <a:rPr lang="it-IT" sz="2800" dirty="0"/>
              <a:t> sono ancora più marcati che in Pratesi («</a:t>
            </a:r>
            <a:r>
              <a:rPr lang="it-IT" sz="2800" dirty="0" err="1"/>
              <a:t>Sìe</a:t>
            </a:r>
            <a:r>
              <a:rPr lang="it-IT" sz="2800" dirty="0"/>
              <a:t>, </a:t>
            </a:r>
            <a:r>
              <a:rPr lang="it-IT" sz="2800" dirty="0" err="1"/>
              <a:t>sìe</a:t>
            </a:r>
            <a:r>
              <a:rPr lang="it-IT" sz="2800" dirty="0"/>
              <a:t>: ‘un pensate, che ve l’aveva detto mi’ padre»; si trova anche il rotacismo toscano meridionale «Dio </a:t>
            </a:r>
            <a:r>
              <a:rPr lang="it-IT" sz="2800" dirty="0" err="1"/>
              <a:t>der</a:t>
            </a:r>
            <a:r>
              <a:rPr lang="it-IT" sz="2800" dirty="0"/>
              <a:t> cielo»).</a:t>
            </a:r>
          </a:p>
        </p:txBody>
      </p:sp>
      <p:sp>
        <p:nvSpPr>
          <p:cNvPr id="6" name="CasellaDiTesto 5">
            <a:extLst>
              <a:ext uri="{FF2B5EF4-FFF2-40B4-BE49-F238E27FC236}">
                <a16:creationId xmlns:a16="http://schemas.microsoft.com/office/drawing/2014/main" id="{3E4B1163-9597-43F3-9C3F-2A33438DD89C}"/>
              </a:ext>
            </a:extLst>
          </p:cNvPr>
          <p:cNvSpPr txBox="1"/>
          <p:nvPr/>
        </p:nvSpPr>
        <p:spPr>
          <a:xfrm>
            <a:off x="119571" y="4504221"/>
            <a:ext cx="12072428" cy="2246769"/>
          </a:xfrm>
          <a:prstGeom prst="rect">
            <a:avLst/>
          </a:prstGeom>
          <a:noFill/>
        </p:spPr>
        <p:txBody>
          <a:bodyPr wrap="square" rtlCol="0">
            <a:spAutoFit/>
          </a:bodyPr>
          <a:lstStyle/>
          <a:p>
            <a:pPr algn="just"/>
            <a:r>
              <a:rPr lang="it-IT" sz="2800" dirty="0"/>
              <a:t>Come in Pratesi, il dialetto appartiene soprattutto ai personaggi popolari in contrapposizioni con quelli di classi sociali più elevate, come in questo brano:</a:t>
            </a:r>
            <a:endParaRPr lang="it-IT" sz="800" dirty="0"/>
          </a:p>
          <a:p>
            <a:pPr algn="just"/>
            <a:r>
              <a:rPr lang="it-IT" sz="2800" i="1" dirty="0"/>
              <a:t>- Se </a:t>
            </a:r>
            <a:r>
              <a:rPr lang="it-IT" sz="2800" i="1" dirty="0" err="1"/>
              <a:t>vole</a:t>
            </a:r>
            <a:r>
              <a:rPr lang="it-IT" sz="2800" i="1" dirty="0"/>
              <a:t> che gli affrittelli dell’</a:t>
            </a:r>
            <a:r>
              <a:rPr lang="it-IT" sz="2800" i="1" dirty="0" err="1"/>
              <a:t>ova</a:t>
            </a:r>
            <a:r>
              <a:rPr lang="it-IT" sz="2800" i="1" dirty="0"/>
              <a:t>, si fa in un momento; se no, gli posso dare un po’ di cacio fresco, ma proprio bono. Non ci ho altro.</a:t>
            </a:r>
          </a:p>
          <a:p>
            <a:pPr algn="just"/>
            <a:r>
              <a:rPr lang="it-IT" sz="2800" i="1" dirty="0"/>
              <a:t>- Tre uova pochissimo cotte, e subito.</a:t>
            </a:r>
          </a:p>
        </p:txBody>
      </p:sp>
    </p:spTree>
    <p:extLst>
      <p:ext uri="{BB962C8B-B14F-4D97-AF65-F5344CB8AC3E}">
        <p14:creationId xmlns:p14="http://schemas.microsoft.com/office/powerpoint/2010/main" val="109374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9571" y="783586"/>
            <a:ext cx="11952851" cy="2677656"/>
          </a:xfrm>
          <a:prstGeom prst="rect">
            <a:avLst/>
          </a:prstGeom>
          <a:noFill/>
        </p:spPr>
        <p:txBody>
          <a:bodyPr wrap="square" rtlCol="0">
            <a:spAutoFit/>
          </a:bodyPr>
          <a:lstStyle/>
          <a:p>
            <a:pPr algn="just"/>
            <a:r>
              <a:rPr lang="it-IT" sz="2800" dirty="0"/>
              <a:t>Anche al Nord si afferma una linea di narrativa regionale. </a:t>
            </a:r>
          </a:p>
          <a:p>
            <a:pPr algn="just"/>
            <a:r>
              <a:rPr lang="it-IT" sz="2800" b="1" dirty="0"/>
              <a:t>Emilio De Marchi</a:t>
            </a:r>
            <a:r>
              <a:rPr lang="it-IT" sz="2800" dirty="0"/>
              <a:t>,</a:t>
            </a:r>
            <a:r>
              <a:rPr lang="it-IT" sz="2800" b="1" dirty="0"/>
              <a:t> </a:t>
            </a:r>
            <a:r>
              <a:rPr lang="it-IT" sz="2800" dirty="0"/>
              <a:t>milanese</a:t>
            </a:r>
            <a:r>
              <a:rPr lang="it-IT" sz="2800" b="1" dirty="0"/>
              <a:t>, </a:t>
            </a:r>
            <a:r>
              <a:rPr lang="it-IT" sz="2800" dirty="0"/>
              <a:t>scrive una serie di romanzi di ambientazione cittadina, che ruotano spesso attorno a figure di impiegati.</a:t>
            </a:r>
          </a:p>
          <a:p>
            <a:pPr algn="just"/>
            <a:r>
              <a:rPr lang="it-IT" sz="2800" dirty="0"/>
              <a:t>I suoi romanzi sono ricchi di riferimenti a Manzoni nelle trame (la monacazione forzata) e nelle citazioni </a:t>
            </a:r>
            <a:r>
              <a:rPr lang="it-IT" sz="2800" i="1" dirty="0"/>
              <a:t>(tornava bel bello),</a:t>
            </a:r>
            <a:r>
              <a:rPr lang="it-IT" sz="2800" dirty="0"/>
              <a:t> ma il modello è più la Ventisettana che la Quarantana. </a:t>
            </a:r>
          </a:p>
        </p:txBody>
      </p:sp>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DE MARCHI</a:t>
            </a:r>
          </a:p>
        </p:txBody>
      </p:sp>
      <p:sp>
        <p:nvSpPr>
          <p:cNvPr id="8" name="CasellaDiTesto 7">
            <a:extLst>
              <a:ext uri="{FF2B5EF4-FFF2-40B4-BE49-F238E27FC236}">
                <a16:creationId xmlns:a16="http://schemas.microsoft.com/office/drawing/2014/main" id="{11B68825-81FA-49CE-99D8-12168B4C55DD}"/>
              </a:ext>
            </a:extLst>
          </p:cNvPr>
          <p:cNvSpPr txBox="1"/>
          <p:nvPr/>
        </p:nvSpPr>
        <p:spPr>
          <a:xfrm>
            <a:off x="119570" y="3461242"/>
            <a:ext cx="11952851" cy="1384995"/>
          </a:xfrm>
          <a:prstGeom prst="rect">
            <a:avLst/>
          </a:prstGeom>
          <a:noFill/>
        </p:spPr>
        <p:txBody>
          <a:bodyPr wrap="square" rtlCol="0">
            <a:spAutoFit/>
          </a:bodyPr>
          <a:lstStyle/>
          <a:p>
            <a:pPr algn="just"/>
            <a:r>
              <a:rPr lang="it-IT" sz="2800" dirty="0"/>
              <a:t>Le prime opere di De Marchi conservano una componente </a:t>
            </a:r>
            <a:r>
              <a:rPr lang="it-IT" sz="2800" b="1" dirty="0"/>
              <a:t>aulica</a:t>
            </a:r>
            <a:r>
              <a:rPr lang="it-IT" sz="2800" dirty="0"/>
              <a:t> netta nella fonologia </a:t>
            </a:r>
            <a:r>
              <a:rPr lang="it-IT" sz="2800" i="1" dirty="0"/>
              <a:t>(giuoco, conchiudere),</a:t>
            </a:r>
            <a:r>
              <a:rPr lang="it-IT" sz="2800" dirty="0"/>
              <a:t> nella morfologia </a:t>
            </a:r>
            <a:r>
              <a:rPr lang="it-IT" sz="2800" i="1" dirty="0"/>
              <a:t>(ei, egli, ella</a:t>
            </a:r>
            <a:r>
              <a:rPr lang="it-IT" sz="2800" dirty="0"/>
              <a:t>, </a:t>
            </a:r>
            <a:r>
              <a:rPr lang="it-IT" sz="2800" i="1" dirty="0"/>
              <a:t>io andava) </a:t>
            </a:r>
            <a:r>
              <a:rPr lang="it-IT" sz="2800" dirty="0"/>
              <a:t>e nel lessico </a:t>
            </a:r>
            <a:r>
              <a:rPr lang="it-IT" sz="2800" i="1" dirty="0"/>
              <a:t>(mercede, requiare, fidanza).</a:t>
            </a:r>
          </a:p>
        </p:txBody>
      </p:sp>
      <p:sp>
        <p:nvSpPr>
          <p:cNvPr id="5" name="CasellaDiTesto 4">
            <a:extLst>
              <a:ext uri="{FF2B5EF4-FFF2-40B4-BE49-F238E27FC236}">
                <a16:creationId xmlns:a16="http://schemas.microsoft.com/office/drawing/2014/main" id="{727BED50-9FF8-4434-B014-0CC91EF4502F}"/>
              </a:ext>
            </a:extLst>
          </p:cNvPr>
          <p:cNvSpPr txBox="1"/>
          <p:nvPr/>
        </p:nvSpPr>
        <p:spPr>
          <a:xfrm>
            <a:off x="119569" y="4846237"/>
            <a:ext cx="11952851" cy="1815882"/>
          </a:xfrm>
          <a:prstGeom prst="rect">
            <a:avLst/>
          </a:prstGeom>
          <a:noFill/>
        </p:spPr>
        <p:txBody>
          <a:bodyPr wrap="square" rtlCol="0">
            <a:spAutoFit/>
          </a:bodyPr>
          <a:lstStyle/>
          <a:p>
            <a:pPr algn="just"/>
            <a:r>
              <a:rPr lang="it-IT" sz="2800" dirty="0"/>
              <a:t>Un primo cambiamento avviene nel </a:t>
            </a:r>
            <a:r>
              <a:rPr lang="it-IT" sz="2800" i="1" dirty="0"/>
              <a:t>Cappello del prete</a:t>
            </a:r>
            <a:r>
              <a:rPr lang="it-IT" sz="2800" dirty="0"/>
              <a:t> (1888), che presenta una sintassi molto snella e ricca di frasi nominali e che si apre ai </a:t>
            </a:r>
            <a:r>
              <a:rPr lang="it-IT" sz="2800" b="1" dirty="0"/>
              <a:t>forestierismi</a:t>
            </a:r>
            <a:r>
              <a:rPr lang="it-IT" sz="2800" dirty="0"/>
              <a:t> </a:t>
            </a:r>
            <a:r>
              <a:rPr lang="it-IT" sz="2800" i="1" dirty="0"/>
              <a:t>(bookmakers, </a:t>
            </a:r>
            <a:r>
              <a:rPr lang="it-IT" sz="2800" i="1" dirty="0" err="1"/>
              <a:t>roletta</a:t>
            </a:r>
            <a:r>
              <a:rPr lang="it-IT" sz="2800" i="1" dirty="0"/>
              <a:t> </a:t>
            </a:r>
            <a:r>
              <a:rPr lang="it-IT" sz="2800" dirty="0"/>
              <a:t>‘roulette’</a:t>
            </a:r>
            <a:r>
              <a:rPr lang="it-IT" sz="2800" i="1" dirty="0"/>
              <a:t>) </a:t>
            </a:r>
            <a:r>
              <a:rPr lang="it-IT" sz="2800" dirty="0"/>
              <a:t>e ad alcuni </a:t>
            </a:r>
            <a:r>
              <a:rPr lang="it-IT" sz="2800" b="1" dirty="0"/>
              <a:t>inserti dialettali napoletani </a:t>
            </a:r>
            <a:r>
              <a:rPr lang="it-IT" sz="2800" dirty="0"/>
              <a:t>legati all’ambientazione (</a:t>
            </a:r>
            <a:r>
              <a:rPr lang="it-IT" sz="2800" i="1" dirty="0"/>
              <a:t>U </a:t>
            </a:r>
            <a:r>
              <a:rPr lang="it-IT" sz="2800" i="1" dirty="0" err="1"/>
              <a:t>cappiello</a:t>
            </a:r>
            <a:r>
              <a:rPr lang="it-IT" sz="2800" i="1" dirty="0"/>
              <a:t> </a:t>
            </a:r>
            <a:r>
              <a:rPr lang="it-IT" sz="2800" i="1" dirty="0" err="1"/>
              <a:t>du</a:t>
            </a:r>
            <a:r>
              <a:rPr lang="it-IT" sz="2800" i="1" dirty="0"/>
              <a:t> </a:t>
            </a:r>
            <a:r>
              <a:rPr lang="it-IT" sz="2800" i="1" dirty="0" err="1"/>
              <a:t>prevete</a:t>
            </a:r>
            <a:r>
              <a:rPr lang="it-IT" sz="2800" dirty="0"/>
              <a:t>).</a:t>
            </a:r>
            <a:endParaRPr lang="it-IT" sz="2800" i="1" dirty="0"/>
          </a:p>
        </p:txBody>
      </p:sp>
    </p:spTree>
    <p:extLst>
      <p:ext uri="{BB962C8B-B14F-4D97-AF65-F5344CB8AC3E}">
        <p14:creationId xmlns:p14="http://schemas.microsoft.com/office/powerpoint/2010/main" val="122605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9784" y="801662"/>
            <a:ext cx="11952851" cy="1384995"/>
          </a:xfrm>
          <a:prstGeom prst="rect">
            <a:avLst/>
          </a:prstGeom>
          <a:noFill/>
        </p:spPr>
        <p:txBody>
          <a:bodyPr wrap="square" rtlCol="0">
            <a:spAutoFit/>
          </a:bodyPr>
          <a:lstStyle/>
          <a:p>
            <a:pPr algn="just"/>
            <a:r>
              <a:rPr lang="it-IT" sz="2800" dirty="0"/>
              <a:t>La vera svolta avviene con </a:t>
            </a:r>
            <a:r>
              <a:rPr lang="it-IT" sz="2800" i="1" dirty="0"/>
              <a:t>Demetrio Pianelli </a:t>
            </a:r>
            <a:r>
              <a:rPr lang="it-IT" sz="2800" dirty="0"/>
              <a:t>(1890). Resta un fondo di letterarietà (oscilla tra </a:t>
            </a:r>
            <a:r>
              <a:rPr lang="it-IT" sz="2800" i="1" dirty="0"/>
              <a:t>egli, ella</a:t>
            </a:r>
            <a:r>
              <a:rPr lang="it-IT" sz="2800" dirty="0"/>
              <a:t> e </a:t>
            </a:r>
            <a:r>
              <a:rPr lang="it-IT" sz="2800" i="1" dirty="0"/>
              <a:t>lui, lei</a:t>
            </a:r>
            <a:r>
              <a:rPr lang="it-IT" sz="2800" dirty="0"/>
              <a:t>; ricco di enclisi pronominale; </a:t>
            </a:r>
            <a:r>
              <a:rPr lang="it-IT" sz="2800" i="1" dirty="0"/>
              <a:t>esitanza, </a:t>
            </a:r>
            <a:r>
              <a:rPr lang="it-IT" sz="2800" i="1" dirty="0" err="1"/>
              <a:t>dimandare</a:t>
            </a:r>
            <a:r>
              <a:rPr lang="it-IT" sz="2800" dirty="0"/>
              <a:t>), ma è originale nell’uso di </a:t>
            </a:r>
            <a:r>
              <a:rPr lang="it-IT" sz="2800" b="1" dirty="0"/>
              <a:t>tecnicismi della burocrazia </a:t>
            </a:r>
            <a:r>
              <a:rPr lang="it-IT" sz="2800" dirty="0"/>
              <a:t>e </a:t>
            </a:r>
            <a:r>
              <a:rPr lang="it-IT" sz="2800" b="1" dirty="0"/>
              <a:t>dialettismi lombardi</a:t>
            </a:r>
            <a:r>
              <a:rPr lang="it-IT" sz="2800" dirty="0"/>
              <a:t>.</a:t>
            </a:r>
            <a:endParaRPr lang="it-IT" sz="2800" i="1" dirty="0"/>
          </a:p>
        </p:txBody>
      </p:sp>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DE MARCHI</a:t>
            </a:r>
          </a:p>
        </p:txBody>
      </p:sp>
      <p:sp>
        <p:nvSpPr>
          <p:cNvPr id="4" name="CasellaDiTesto 3">
            <a:extLst>
              <a:ext uri="{FF2B5EF4-FFF2-40B4-BE49-F238E27FC236}">
                <a16:creationId xmlns:a16="http://schemas.microsoft.com/office/drawing/2014/main" id="{89F86CEF-D563-432E-89CC-8A37247A5C78}"/>
              </a:ext>
            </a:extLst>
          </p:cNvPr>
          <p:cNvSpPr txBox="1"/>
          <p:nvPr/>
        </p:nvSpPr>
        <p:spPr>
          <a:xfrm>
            <a:off x="119571" y="2323010"/>
            <a:ext cx="11893064" cy="4555093"/>
          </a:xfrm>
          <a:prstGeom prst="rect">
            <a:avLst/>
          </a:prstGeom>
          <a:noFill/>
        </p:spPr>
        <p:txBody>
          <a:bodyPr wrap="square" rtlCol="0">
            <a:spAutoFit/>
          </a:bodyPr>
          <a:lstStyle/>
          <a:p>
            <a:pPr algn="just"/>
            <a:r>
              <a:rPr lang="it-IT" sz="2800" dirty="0"/>
              <a:t>1) Rappresentando la realtà del ceto impiegatizio, è ricco di forme burocratico-economiche: </a:t>
            </a:r>
            <a:r>
              <a:rPr lang="it-IT" sz="2800" i="1" dirty="0"/>
              <a:t>ammanco</a:t>
            </a:r>
            <a:r>
              <a:rPr lang="it-IT" sz="2800" dirty="0"/>
              <a:t>, </a:t>
            </a:r>
            <a:r>
              <a:rPr lang="it-IT" sz="2800" i="1" dirty="0"/>
              <a:t>obbligazione</a:t>
            </a:r>
            <a:r>
              <a:rPr lang="it-IT" sz="2800" dirty="0"/>
              <a:t>, </a:t>
            </a:r>
            <a:r>
              <a:rPr lang="it-IT" sz="2800" i="1" dirty="0"/>
              <a:t>parcella</a:t>
            </a:r>
            <a:r>
              <a:rPr lang="it-IT" sz="2800" dirty="0"/>
              <a:t>, </a:t>
            </a:r>
            <a:r>
              <a:rPr lang="it-IT" sz="2800" i="1" dirty="0"/>
              <a:t>aggiornare la pratica</a:t>
            </a:r>
            <a:r>
              <a:rPr lang="it-IT" sz="2800" dirty="0"/>
              <a:t>, </a:t>
            </a:r>
            <a:r>
              <a:rPr lang="it-IT" sz="2800" i="1" dirty="0"/>
              <a:t>mandato di pagamento</a:t>
            </a:r>
            <a:r>
              <a:rPr lang="it-IT" sz="2800" dirty="0"/>
              <a:t>, </a:t>
            </a:r>
            <a:r>
              <a:rPr lang="it-IT" sz="2800" i="1" dirty="0"/>
              <a:t>capo ufficio</a:t>
            </a:r>
            <a:r>
              <a:rPr lang="it-IT" sz="2800" dirty="0"/>
              <a:t>. Perfino nel linguaggio figurato: </a:t>
            </a:r>
            <a:r>
              <a:rPr lang="it-IT" sz="2800" i="1" dirty="0"/>
              <a:t>Demetrio aveva sul libro vecchio della memoria tutti gli arretrati delle passate mortificazioni</a:t>
            </a:r>
            <a:r>
              <a:rPr lang="it-IT" sz="2800" dirty="0"/>
              <a:t>.</a:t>
            </a:r>
            <a:endParaRPr lang="it-IT" sz="2800" i="1" dirty="0"/>
          </a:p>
          <a:p>
            <a:pPr algn="just"/>
            <a:endParaRPr lang="it-IT" sz="1000" dirty="0"/>
          </a:p>
          <a:p>
            <a:pPr algn="just"/>
            <a:r>
              <a:rPr lang="it-IT" sz="2800" dirty="0"/>
              <a:t>2) I dialettismi si trovano sia nella diegesi sia nei dialoghi: </a:t>
            </a:r>
            <a:r>
              <a:rPr lang="it-IT" sz="2800" i="1" dirty="0"/>
              <a:t>magiostrina </a:t>
            </a:r>
            <a:r>
              <a:rPr lang="it-IT" sz="2800" dirty="0"/>
              <a:t>‘cappello’, </a:t>
            </a:r>
            <a:r>
              <a:rPr lang="it-IT" sz="2800" i="1" dirty="0" err="1"/>
              <a:t>pigotta</a:t>
            </a:r>
            <a:r>
              <a:rPr lang="it-IT" sz="2800" dirty="0"/>
              <a:t> ‘bambola’, </a:t>
            </a:r>
            <a:r>
              <a:rPr lang="it-IT" sz="2800" i="1" dirty="0"/>
              <a:t>tosa </a:t>
            </a:r>
            <a:r>
              <a:rPr lang="it-IT" sz="2800" dirty="0"/>
              <a:t>‘ragazza’, </a:t>
            </a:r>
            <a:r>
              <a:rPr lang="it-IT" sz="2800" i="1" dirty="0"/>
              <a:t>voltar via </a:t>
            </a:r>
            <a:r>
              <a:rPr lang="it-IT" sz="2800" dirty="0"/>
              <a:t>‘andarsene’; nella morfosintassi </a:t>
            </a:r>
            <a:r>
              <a:rPr lang="it-IT" sz="2800" i="1" dirty="0"/>
              <a:t>ha nulla da fare.</a:t>
            </a:r>
            <a:r>
              <a:rPr lang="it-IT" sz="2800" dirty="0"/>
              <a:t> Come nella ventisettana, abbondano le convergenze toscano-milanesi: </a:t>
            </a:r>
            <a:r>
              <a:rPr lang="it-IT" sz="2800" i="1" dirty="0"/>
              <a:t>sor</a:t>
            </a:r>
            <a:r>
              <a:rPr lang="it-IT" sz="2800" dirty="0"/>
              <a:t>, </a:t>
            </a:r>
            <a:r>
              <a:rPr lang="it-IT" sz="2800" i="1" dirty="0"/>
              <a:t>contare </a:t>
            </a:r>
            <a:r>
              <a:rPr lang="it-IT" sz="2800" dirty="0"/>
              <a:t>‘raccontare’, </a:t>
            </a:r>
            <a:r>
              <a:rPr lang="it-IT" sz="2800" i="1" dirty="0"/>
              <a:t>saccoccia, stracco</a:t>
            </a:r>
            <a:r>
              <a:rPr lang="it-IT" sz="2800" dirty="0"/>
              <a:t>.</a:t>
            </a:r>
          </a:p>
          <a:p>
            <a:pPr algn="just"/>
            <a:r>
              <a:rPr lang="it-IT" sz="2800" dirty="0"/>
              <a:t>Solo nei dialoghi compaiono alcune frasi in dialetto, ma limitate alle classi popolari:</a:t>
            </a:r>
            <a:r>
              <a:rPr lang="it-IT" sz="2800" i="1" dirty="0"/>
              <a:t> «</a:t>
            </a:r>
            <a:r>
              <a:rPr lang="it-IT" sz="2800" dirty="0"/>
              <a:t>Cosa </a:t>
            </a:r>
            <a:r>
              <a:rPr lang="it-IT" sz="2800" dirty="0" err="1"/>
              <a:t>gh’è</a:t>
            </a:r>
            <a:r>
              <a:rPr lang="it-IT" sz="2800" dirty="0"/>
              <a:t>? – esclamò – </a:t>
            </a:r>
            <a:r>
              <a:rPr lang="it-IT" sz="2800" dirty="0" err="1"/>
              <a:t>semm</a:t>
            </a:r>
            <a:r>
              <a:rPr lang="it-IT" sz="2800" dirty="0"/>
              <a:t> al dazi?» </a:t>
            </a:r>
            <a:r>
              <a:rPr lang="it-IT" sz="2800" i="1" dirty="0"/>
              <a:t>(siamo al dazio?). </a:t>
            </a:r>
            <a:r>
              <a:rPr lang="it-IT" sz="2800" dirty="0"/>
              <a:t>Cfr. p. 12.</a:t>
            </a:r>
          </a:p>
        </p:txBody>
      </p:sp>
    </p:spTree>
    <p:extLst>
      <p:ext uri="{BB962C8B-B14F-4D97-AF65-F5344CB8AC3E}">
        <p14:creationId xmlns:p14="http://schemas.microsoft.com/office/powerpoint/2010/main" val="341616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9571" y="783586"/>
            <a:ext cx="11952851" cy="1384995"/>
          </a:xfrm>
          <a:prstGeom prst="rect">
            <a:avLst/>
          </a:prstGeom>
          <a:noFill/>
        </p:spPr>
        <p:txBody>
          <a:bodyPr wrap="square" rtlCol="0">
            <a:spAutoFit/>
          </a:bodyPr>
          <a:lstStyle/>
          <a:p>
            <a:pPr algn="just"/>
            <a:r>
              <a:rPr lang="it-IT" sz="2800" dirty="0"/>
              <a:t>La componente regionale è forte anche nel vicentino </a:t>
            </a:r>
            <a:r>
              <a:rPr lang="it-IT" sz="2800" b="1" dirty="0"/>
              <a:t>Antonio Fogazzaro</a:t>
            </a:r>
            <a:r>
              <a:rPr lang="it-IT" sz="2800" dirty="0"/>
              <a:t>, ma la prospettiva è diversa. Il dialetto è usato spesso in contrapposizione all’italiano non per rappresentare classi diverse ma psicologie diverse.</a:t>
            </a:r>
            <a:endParaRPr lang="it-IT" sz="2800" i="1" dirty="0"/>
          </a:p>
        </p:txBody>
      </p:sp>
      <p:sp>
        <p:nvSpPr>
          <p:cNvPr id="3" name="CasellaDiTesto 2"/>
          <p:cNvSpPr txBox="1"/>
          <p:nvPr/>
        </p:nvSpPr>
        <p:spPr>
          <a:xfrm>
            <a:off x="453679" y="169497"/>
            <a:ext cx="11071274" cy="646331"/>
          </a:xfrm>
          <a:prstGeom prst="rect">
            <a:avLst/>
          </a:prstGeom>
          <a:noFill/>
        </p:spPr>
        <p:txBody>
          <a:bodyPr wrap="square" rtlCol="0">
            <a:spAutoFit/>
          </a:bodyPr>
          <a:lstStyle/>
          <a:p>
            <a:pPr algn="ctr"/>
            <a:r>
              <a:rPr lang="it-IT" sz="3600" b="1" dirty="0"/>
              <a:t>IL REGIONALISMO: FOGAZZARO</a:t>
            </a:r>
          </a:p>
        </p:txBody>
      </p:sp>
      <p:sp>
        <p:nvSpPr>
          <p:cNvPr id="8" name="CasellaDiTesto 7">
            <a:extLst>
              <a:ext uri="{FF2B5EF4-FFF2-40B4-BE49-F238E27FC236}">
                <a16:creationId xmlns:a16="http://schemas.microsoft.com/office/drawing/2014/main" id="{11B68825-81FA-49CE-99D8-12168B4C55DD}"/>
              </a:ext>
            </a:extLst>
          </p:cNvPr>
          <p:cNvSpPr txBox="1"/>
          <p:nvPr/>
        </p:nvSpPr>
        <p:spPr>
          <a:xfrm>
            <a:off x="119567" y="2168581"/>
            <a:ext cx="11952851" cy="2677656"/>
          </a:xfrm>
          <a:prstGeom prst="rect">
            <a:avLst/>
          </a:prstGeom>
          <a:noFill/>
        </p:spPr>
        <p:txBody>
          <a:bodyPr wrap="square" rtlCol="0">
            <a:spAutoFit/>
          </a:bodyPr>
          <a:lstStyle/>
          <a:p>
            <a:pPr algn="just"/>
            <a:r>
              <a:rPr lang="it-IT" sz="2800" i="1" dirty="0"/>
              <a:t>Piccolo mondo antico </a:t>
            </a:r>
            <a:r>
              <a:rPr lang="it-IT" sz="2800" dirty="0"/>
              <a:t>(1895), ambientato in Lombardia, presenta diversi tratti dialettali settentrionali: milanese, piemontese, padovano. </a:t>
            </a:r>
          </a:p>
          <a:p>
            <a:pPr algn="just"/>
            <a:r>
              <a:rPr lang="it-IT" sz="2800" dirty="0"/>
              <a:t>Spesso </a:t>
            </a:r>
            <a:r>
              <a:rPr lang="it-IT" sz="2800" b="1" dirty="0"/>
              <a:t>interi dialoghi in dialetto </a:t>
            </a:r>
            <a:r>
              <a:rPr lang="it-IT" sz="2800" dirty="0"/>
              <a:t>(con problemi di rappresentazione grafica di fonemi non italiani: </a:t>
            </a:r>
            <a:r>
              <a:rPr lang="it-IT" sz="2800" i="1" dirty="0"/>
              <a:t>che la </a:t>
            </a:r>
            <a:r>
              <a:rPr lang="it-IT" sz="2800" i="1" dirty="0" err="1"/>
              <a:t>vegna</a:t>
            </a:r>
            <a:r>
              <a:rPr lang="it-IT" sz="2800" i="1" dirty="0"/>
              <a:t> a </a:t>
            </a:r>
            <a:r>
              <a:rPr lang="it-IT" sz="2800" i="1" dirty="0" err="1"/>
              <a:t>cà</a:t>
            </a:r>
            <a:r>
              <a:rPr lang="it-IT" sz="2800" i="1" dirty="0"/>
              <a:t> </a:t>
            </a:r>
            <a:r>
              <a:rPr lang="it-IT" sz="2800" i="1" dirty="0" err="1"/>
              <a:t>sübet</a:t>
            </a:r>
            <a:r>
              <a:rPr lang="it-IT" sz="2800" dirty="0"/>
              <a:t>, con </a:t>
            </a:r>
            <a:r>
              <a:rPr lang="it-IT" sz="2800" i="1" dirty="0"/>
              <a:t>ü </a:t>
            </a:r>
            <a:r>
              <a:rPr lang="it-IT" sz="2800" dirty="0"/>
              <a:t>per la vocale turbata). </a:t>
            </a:r>
          </a:p>
          <a:p>
            <a:pPr algn="just"/>
            <a:r>
              <a:rPr lang="it-IT" sz="2800" dirty="0"/>
              <a:t>A differenza di De Marchi, il dialetto interessa tutte le classi sociali: contrassegna l’emotività, la spontaneità (contro l’artificiosità dell’italiano).</a:t>
            </a:r>
          </a:p>
        </p:txBody>
      </p:sp>
      <p:sp>
        <p:nvSpPr>
          <p:cNvPr id="5" name="CasellaDiTesto 4">
            <a:extLst>
              <a:ext uri="{FF2B5EF4-FFF2-40B4-BE49-F238E27FC236}">
                <a16:creationId xmlns:a16="http://schemas.microsoft.com/office/drawing/2014/main" id="{58BCE90B-BFFB-4858-894E-2906D564C858}"/>
              </a:ext>
            </a:extLst>
          </p:cNvPr>
          <p:cNvSpPr txBox="1"/>
          <p:nvPr/>
        </p:nvSpPr>
        <p:spPr>
          <a:xfrm>
            <a:off x="119563" y="4846237"/>
            <a:ext cx="11952851" cy="1815882"/>
          </a:xfrm>
          <a:prstGeom prst="rect">
            <a:avLst/>
          </a:prstGeom>
          <a:noFill/>
        </p:spPr>
        <p:txBody>
          <a:bodyPr wrap="square" rtlCol="0">
            <a:spAutoFit/>
          </a:bodyPr>
          <a:lstStyle/>
          <a:p>
            <a:pPr algn="just"/>
            <a:r>
              <a:rPr lang="it-IT" sz="2800" dirty="0"/>
              <a:t>La lingua della diegesi è fedele al modello </a:t>
            </a:r>
            <a:r>
              <a:rPr lang="it-IT" sz="2800" b="1" dirty="0"/>
              <a:t>letterario</a:t>
            </a:r>
            <a:r>
              <a:rPr lang="it-IT" sz="2800" dirty="0"/>
              <a:t>: </a:t>
            </a:r>
            <a:r>
              <a:rPr lang="it-IT" sz="2800" i="1" dirty="0"/>
              <a:t>egli, ella</a:t>
            </a:r>
            <a:r>
              <a:rPr lang="it-IT" sz="2800" dirty="0"/>
              <a:t>; </a:t>
            </a:r>
            <a:r>
              <a:rPr lang="it-IT" sz="2800" i="1" dirty="0"/>
              <a:t>giuoco</a:t>
            </a:r>
            <a:r>
              <a:rPr lang="it-IT" sz="2800" dirty="0"/>
              <a:t>; </a:t>
            </a:r>
            <a:r>
              <a:rPr lang="it-IT" sz="2800" i="1" dirty="0"/>
              <a:t>conchiudere</a:t>
            </a:r>
            <a:r>
              <a:rPr lang="it-IT" sz="2800" dirty="0"/>
              <a:t>,</a:t>
            </a:r>
            <a:r>
              <a:rPr lang="it-IT" sz="2800" i="1" dirty="0"/>
              <a:t> </a:t>
            </a:r>
            <a:r>
              <a:rPr lang="it-IT" sz="2800" i="1" dirty="0" err="1"/>
              <a:t>avea</a:t>
            </a:r>
            <a:r>
              <a:rPr lang="it-IT" sz="2800" dirty="0"/>
              <a:t>; </a:t>
            </a:r>
            <a:r>
              <a:rPr lang="it-IT" sz="2800" i="1" dirty="0"/>
              <a:t>cui </a:t>
            </a:r>
            <a:r>
              <a:rPr lang="it-IT" sz="2800" dirty="0"/>
              <a:t>al posto di </a:t>
            </a:r>
            <a:r>
              <a:rPr lang="it-IT" sz="2800" i="1" dirty="0"/>
              <a:t>che</a:t>
            </a:r>
            <a:r>
              <a:rPr lang="it-IT" sz="2800" dirty="0"/>
              <a:t>; </a:t>
            </a:r>
            <a:r>
              <a:rPr lang="it-IT" sz="2800" dirty="0" err="1"/>
              <a:t>aulicismi</a:t>
            </a:r>
            <a:r>
              <a:rPr lang="it-IT" sz="2800" dirty="0"/>
              <a:t> lessicali (</a:t>
            </a:r>
            <a:r>
              <a:rPr lang="it-IT" sz="2800" i="1" dirty="0"/>
              <a:t>aspettazione, tosto, mansuefarsi</a:t>
            </a:r>
            <a:r>
              <a:rPr lang="it-IT" sz="2800" dirty="0"/>
              <a:t>). Ma anche nelle descrizioni possono emergere settentrionalismi: </a:t>
            </a:r>
            <a:r>
              <a:rPr lang="it-IT" sz="2800" i="1" dirty="0"/>
              <a:t>Soffiava sul lago una breva fredda.</a:t>
            </a:r>
            <a:endParaRPr lang="it-IT" sz="2800" dirty="0"/>
          </a:p>
        </p:txBody>
      </p:sp>
    </p:spTree>
    <p:extLst>
      <p:ext uri="{BB962C8B-B14F-4D97-AF65-F5344CB8AC3E}">
        <p14:creationId xmlns:p14="http://schemas.microsoft.com/office/powerpoint/2010/main" val="3236948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5"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1933</TotalTime>
  <Words>3225</Words>
  <Application>Microsoft Office PowerPoint</Application>
  <PresentationFormat>Widescreen</PresentationFormat>
  <Paragraphs>121</Paragraphs>
  <Slides>19</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19</vt:i4>
      </vt:variant>
    </vt:vector>
  </HeadingPairs>
  <TitlesOfParts>
    <vt:vector size="23"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Picchiorri</cp:lastModifiedBy>
  <cp:revision>222</cp:revision>
  <dcterms:created xsi:type="dcterms:W3CDTF">2017-03-09T18:13:56Z</dcterms:created>
  <dcterms:modified xsi:type="dcterms:W3CDTF">2018-05-17T17:10:58Z</dcterms:modified>
</cp:coreProperties>
</file>