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8" r:id="rId2"/>
    <p:sldId id="269" r:id="rId3"/>
    <p:sldId id="270" r:id="rId4"/>
    <p:sldId id="271" r:id="rId5"/>
    <p:sldId id="272" r:id="rId6"/>
    <p:sldId id="273" r:id="rId7"/>
    <p:sldId id="277" r:id="rId8"/>
    <p:sldId id="274" r:id="rId9"/>
    <p:sldId id="275" r:id="rId10"/>
    <p:sldId id="276" r:id="rId11"/>
    <p:sldId id="279" r:id="rId12"/>
    <p:sldId id="278" r:id="rId13"/>
    <p:sldId id="280" r:id="rId1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37A92E-DFCE-49F6-9562-5124AA9FFDFF}" type="datetimeFigureOut">
              <a:rPr lang="it-IT" smtClean="0"/>
              <a:t>30/04/2018</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3CF1C9-702D-486E-B569-BFF0DA748247}" type="slidenum">
              <a:rPr lang="it-IT" smtClean="0"/>
              <a:t>‹N›</a:t>
            </a:fld>
            <a:endParaRPr lang="it-IT"/>
          </a:p>
        </p:txBody>
      </p:sp>
    </p:spTree>
    <p:extLst>
      <p:ext uri="{BB962C8B-B14F-4D97-AF65-F5344CB8AC3E}">
        <p14:creationId xmlns:p14="http://schemas.microsoft.com/office/powerpoint/2010/main" val="486996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i="1" dirty="0"/>
              <a:t>p</a:t>
            </a:r>
          </a:p>
        </p:txBody>
      </p:sp>
      <p:sp>
        <p:nvSpPr>
          <p:cNvPr id="4" name="Segnaposto numero diapositiva 3"/>
          <p:cNvSpPr>
            <a:spLocks noGrp="1"/>
          </p:cNvSpPr>
          <p:nvPr>
            <p:ph type="sldNum" sz="quarter" idx="10"/>
          </p:nvPr>
        </p:nvSpPr>
        <p:spPr/>
        <p:txBody>
          <a:bodyPr/>
          <a:lstStyle/>
          <a:p>
            <a:fld id="{0B3CF1C9-702D-486E-B569-BFF0DA748247}" type="slidenum">
              <a:rPr lang="it-IT" smtClean="0"/>
              <a:t>12</a:t>
            </a:fld>
            <a:endParaRPr lang="it-IT"/>
          </a:p>
        </p:txBody>
      </p:sp>
    </p:spTree>
    <p:extLst>
      <p:ext uri="{BB962C8B-B14F-4D97-AF65-F5344CB8AC3E}">
        <p14:creationId xmlns:p14="http://schemas.microsoft.com/office/powerpoint/2010/main" val="2073420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i="1" dirty="0"/>
              <a:t>p</a:t>
            </a:r>
          </a:p>
        </p:txBody>
      </p:sp>
      <p:sp>
        <p:nvSpPr>
          <p:cNvPr id="4" name="Segnaposto numero diapositiva 3"/>
          <p:cNvSpPr>
            <a:spLocks noGrp="1"/>
          </p:cNvSpPr>
          <p:nvPr>
            <p:ph type="sldNum" sz="quarter" idx="10"/>
          </p:nvPr>
        </p:nvSpPr>
        <p:spPr/>
        <p:txBody>
          <a:bodyPr/>
          <a:lstStyle/>
          <a:p>
            <a:fld id="{0B3CF1C9-702D-486E-B569-BFF0DA748247}" type="slidenum">
              <a:rPr lang="it-IT" smtClean="0"/>
              <a:t>13</a:t>
            </a:fld>
            <a:endParaRPr lang="it-IT"/>
          </a:p>
        </p:txBody>
      </p:sp>
    </p:spTree>
    <p:extLst>
      <p:ext uri="{BB962C8B-B14F-4D97-AF65-F5344CB8AC3E}">
        <p14:creationId xmlns:p14="http://schemas.microsoft.com/office/powerpoint/2010/main" val="1111148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B3209094-8D7C-460E-A5FE-3D6969FA53F7}" type="datetimeFigureOut">
              <a:rPr lang="it-IT" smtClean="0"/>
              <a:t>30/04/2018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140560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30/04/2018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78987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30/04/2018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3406965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30/04/2018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1187430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B3209094-8D7C-460E-A5FE-3D6969FA53F7}" type="datetimeFigureOut">
              <a:rPr lang="it-IT" smtClean="0"/>
              <a:t>30/04/2018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356888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B3209094-8D7C-460E-A5FE-3D6969FA53F7}" type="datetimeFigureOut">
              <a:rPr lang="it-IT" smtClean="0"/>
              <a:t>30/04/2018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43630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B3209094-8D7C-460E-A5FE-3D6969FA53F7}" type="datetimeFigureOut">
              <a:rPr lang="it-IT" smtClean="0"/>
              <a:t>30/04/2018</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971056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B3209094-8D7C-460E-A5FE-3D6969FA53F7}" type="datetimeFigureOut">
              <a:rPr lang="it-IT" smtClean="0"/>
              <a:t>30/04/2018</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3603341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3209094-8D7C-460E-A5FE-3D6969FA53F7}" type="datetimeFigureOut">
              <a:rPr lang="it-IT" smtClean="0"/>
              <a:t>30/04/2018</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950934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B3209094-8D7C-460E-A5FE-3D6969FA53F7}" type="datetimeFigureOut">
              <a:rPr lang="it-IT" smtClean="0"/>
              <a:t>30/04/2018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893539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B3209094-8D7C-460E-A5FE-3D6969FA53F7}" type="datetimeFigureOut">
              <a:rPr lang="it-IT" smtClean="0"/>
              <a:t>30/04/2018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81261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209094-8D7C-460E-A5FE-3D6969FA53F7}" type="datetimeFigureOut">
              <a:rPr lang="it-IT" smtClean="0"/>
              <a:t>30/04/2018</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D224C0-14EB-4D3F-B920-A696B1FB3EFA}" type="slidenum">
              <a:rPr lang="it-IT" smtClean="0"/>
              <a:t>‹N›</a:t>
            </a:fld>
            <a:endParaRPr lang="it-IT"/>
          </a:p>
        </p:txBody>
      </p:sp>
    </p:spTree>
    <p:extLst>
      <p:ext uri="{BB962C8B-B14F-4D97-AF65-F5344CB8AC3E}">
        <p14:creationId xmlns:p14="http://schemas.microsoft.com/office/powerpoint/2010/main" val="3504946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9827" y="1058930"/>
            <a:ext cx="11493305" cy="954107"/>
          </a:xfrm>
          <a:prstGeom prst="rect">
            <a:avLst/>
          </a:prstGeom>
          <a:noFill/>
        </p:spPr>
        <p:txBody>
          <a:bodyPr wrap="square" rtlCol="0">
            <a:spAutoFit/>
          </a:bodyPr>
          <a:lstStyle/>
          <a:p>
            <a:pPr algn="just"/>
            <a:r>
              <a:rPr lang="it-IT" sz="2800" dirty="0"/>
              <a:t>Il romanzo dell’Ottocento affronterà, e risolverà in modi diversi, il problema della mancanza di un italiano della conversazione.</a:t>
            </a:r>
          </a:p>
        </p:txBody>
      </p:sp>
      <p:sp>
        <p:nvSpPr>
          <p:cNvPr id="3" name="CasellaDiTesto 2"/>
          <p:cNvSpPr txBox="1"/>
          <p:nvPr/>
        </p:nvSpPr>
        <p:spPr>
          <a:xfrm>
            <a:off x="379827" y="350855"/>
            <a:ext cx="11071274" cy="646331"/>
          </a:xfrm>
          <a:prstGeom prst="rect">
            <a:avLst/>
          </a:prstGeom>
          <a:noFill/>
        </p:spPr>
        <p:txBody>
          <a:bodyPr wrap="square" rtlCol="0">
            <a:spAutoFit/>
          </a:bodyPr>
          <a:lstStyle/>
          <a:p>
            <a:pPr algn="ctr"/>
            <a:r>
              <a:rPr lang="it-IT" sz="3600" b="1" dirty="0"/>
              <a:t>IL ROMANZO DELL’OTTOCENTO</a:t>
            </a:r>
          </a:p>
        </p:txBody>
      </p:sp>
      <p:sp>
        <p:nvSpPr>
          <p:cNvPr id="4" name="CasellaDiTesto 3"/>
          <p:cNvSpPr txBox="1"/>
          <p:nvPr/>
        </p:nvSpPr>
        <p:spPr>
          <a:xfrm>
            <a:off x="349348" y="2013037"/>
            <a:ext cx="11493304" cy="4985980"/>
          </a:xfrm>
          <a:prstGeom prst="rect">
            <a:avLst/>
          </a:prstGeom>
          <a:noFill/>
        </p:spPr>
        <p:txBody>
          <a:bodyPr wrap="square" rtlCol="0">
            <a:spAutoFit/>
          </a:bodyPr>
          <a:lstStyle/>
          <a:p>
            <a:pPr algn="just"/>
            <a:r>
              <a:rPr lang="it-IT" sz="2800" dirty="0"/>
              <a:t>Premessa metodologica: quali strumenti abbiamo per valutare la lingua dell’Ottocento? Non è sufficiente la nostra competenza di contemporanei. Attenzione all’errore di </a:t>
            </a:r>
            <a:r>
              <a:rPr lang="it-IT" sz="2800" b="1" dirty="0"/>
              <a:t>prospettiva</a:t>
            </a:r>
            <a:r>
              <a:rPr lang="it-IT" sz="2800" dirty="0"/>
              <a:t>. </a:t>
            </a:r>
          </a:p>
          <a:p>
            <a:pPr algn="just"/>
            <a:r>
              <a:rPr lang="it-IT" sz="2800" dirty="0"/>
              <a:t>Due esempi:</a:t>
            </a:r>
            <a:endParaRPr lang="it-IT" sz="1000" dirty="0"/>
          </a:p>
          <a:p>
            <a:pPr algn="just"/>
            <a:r>
              <a:rPr lang="it-IT" sz="2800" dirty="0"/>
              <a:t>- </a:t>
            </a:r>
            <a:r>
              <a:rPr lang="it-IT" sz="2800" i="1" dirty="0"/>
              <a:t>Niuno </a:t>
            </a:r>
            <a:r>
              <a:rPr lang="it-IT" sz="2800" dirty="0"/>
              <a:t>e </a:t>
            </a:r>
            <a:r>
              <a:rPr lang="it-IT" sz="2800" i="1" dirty="0"/>
              <a:t>nessuno</a:t>
            </a:r>
            <a:r>
              <a:rPr lang="it-IT" sz="2800" dirty="0"/>
              <a:t>. Oggi non abbiamo dubbi nel dire che la prima è la forma arcaica e aulica rispetto alla seconda, ma nel primo Ottocento le due forme sono quasi equivalenti. Ce lo dicono vocabolari, grammatiche e altre testimonianze dell’epoca.</a:t>
            </a:r>
          </a:p>
          <a:p>
            <a:pPr algn="just"/>
            <a:r>
              <a:rPr lang="it-IT" sz="2800" i="1" dirty="0"/>
              <a:t>- Aula e classe</a:t>
            </a:r>
            <a:r>
              <a:rPr lang="it-IT" sz="2800" dirty="0"/>
              <a:t>. Oggi sono forme quasi equivalenti, ma nell’Ottocento solo </a:t>
            </a:r>
            <a:r>
              <a:rPr lang="it-IT" sz="2800" i="1" dirty="0"/>
              <a:t>classe</a:t>
            </a:r>
            <a:r>
              <a:rPr lang="it-IT" sz="2800" dirty="0"/>
              <a:t> è la forma corrente (un purista deriso per aver detto, a scuola, «Esca dall’aula»).</a:t>
            </a:r>
          </a:p>
        </p:txBody>
      </p:sp>
    </p:spTree>
    <p:extLst>
      <p:ext uri="{BB962C8B-B14F-4D97-AF65-F5344CB8AC3E}">
        <p14:creationId xmlns:p14="http://schemas.microsoft.com/office/powerpoint/2010/main" val="2132385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3497" y="904854"/>
            <a:ext cx="11573029" cy="1384995"/>
          </a:xfrm>
          <a:prstGeom prst="rect">
            <a:avLst/>
          </a:prstGeom>
          <a:noFill/>
        </p:spPr>
        <p:txBody>
          <a:bodyPr wrap="square" rtlCol="0">
            <a:spAutoFit/>
          </a:bodyPr>
          <a:lstStyle/>
          <a:p>
            <a:pPr algn="just"/>
            <a:r>
              <a:rPr lang="it-IT" sz="2800" dirty="0"/>
              <a:t>Una seconda fase della riflessione manzoniana va dal 1824 al 1827 e porta alla prima edizione dei </a:t>
            </a:r>
            <a:r>
              <a:rPr lang="it-IT" sz="2800" b="1" i="1" dirty="0"/>
              <a:t>Promessi sposi </a:t>
            </a:r>
            <a:r>
              <a:rPr lang="it-IT" sz="2800" dirty="0"/>
              <a:t>(in tre tomi, dal </a:t>
            </a:r>
            <a:r>
              <a:rPr lang="it-IT" sz="2800" b="1" dirty="0"/>
              <a:t>1825 al 1827</a:t>
            </a:r>
            <a:r>
              <a:rPr lang="it-IT" sz="2800" dirty="0"/>
              <a:t>).Non una semplice revisione, ma una nuova vicenda anche sul piano narrativo. </a:t>
            </a:r>
          </a:p>
        </p:txBody>
      </p:sp>
      <p:sp>
        <p:nvSpPr>
          <p:cNvPr id="3" name="CasellaDiTesto 2"/>
          <p:cNvSpPr txBox="1"/>
          <p:nvPr/>
        </p:nvSpPr>
        <p:spPr>
          <a:xfrm>
            <a:off x="379827" y="350855"/>
            <a:ext cx="11071274" cy="646331"/>
          </a:xfrm>
          <a:prstGeom prst="rect">
            <a:avLst/>
          </a:prstGeom>
          <a:noFill/>
        </p:spPr>
        <p:txBody>
          <a:bodyPr wrap="square" rtlCol="0">
            <a:spAutoFit/>
          </a:bodyPr>
          <a:lstStyle/>
          <a:p>
            <a:pPr algn="ctr"/>
            <a:r>
              <a:rPr lang="it-IT" sz="3600" b="1" dirty="0"/>
              <a:t>LA VENTISETTANA</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173495" y="2231076"/>
            <a:ext cx="11573029" cy="1815882"/>
          </a:xfrm>
          <a:prstGeom prst="rect">
            <a:avLst/>
          </a:prstGeom>
          <a:noFill/>
        </p:spPr>
        <p:txBody>
          <a:bodyPr wrap="square" rtlCol="0">
            <a:spAutoFit/>
          </a:bodyPr>
          <a:lstStyle/>
          <a:p>
            <a:pPr algn="just"/>
            <a:r>
              <a:rPr lang="it-IT" sz="2800" dirty="0"/>
              <a:t>Cambiamento di prospettiva: l’autore non deve più plasmare una lingua, ma deve adottare una lingua realmente esistente e viva (dall’individuo alla società), e questa lingua sarà il toscano. All’indomani del fallimento dei moti del 1821 si tratta anche di una scelta politica: indicare un modello di italiano.</a:t>
            </a:r>
            <a:endParaRPr lang="it-IT" sz="2800" i="1" dirty="0"/>
          </a:p>
        </p:txBody>
      </p:sp>
      <p:sp>
        <p:nvSpPr>
          <p:cNvPr id="8" name="CasellaDiTesto 7">
            <a:extLst>
              <a:ext uri="{FF2B5EF4-FFF2-40B4-BE49-F238E27FC236}">
                <a16:creationId xmlns:a16="http://schemas.microsoft.com/office/drawing/2014/main" id="{6A03DCDC-9922-4087-BD9E-21B58371CD0C}"/>
              </a:ext>
            </a:extLst>
          </p:cNvPr>
          <p:cNvSpPr txBox="1"/>
          <p:nvPr/>
        </p:nvSpPr>
        <p:spPr>
          <a:xfrm>
            <a:off x="173495" y="3986839"/>
            <a:ext cx="11704321" cy="2677656"/>
          </a:xfrm>
          <a:prstGeom prst="rect">
            <a:avLst/>
          </a:prstGeom>
          <a:noFill/>
        </p:spPr>
        <p:txBody>
          <a:bodyPr wrap="square" rtlCol="0">
            <a:spAutoFit/>
          </a:bodyPr>
          <a:lstStyle/>
          <a:p>
            <a:pPr algn="just"/>
            <a:r>
              <a:rPr lang="it-IT" sz="2800" dirty="0"/>
              <a:t>Come può uno scrittore milanese individuare il toscano dell’uso? Manzoni intraprende un lavoro di ricerca sui testi, attraverso lo spoglio della </a:t>
            </a:r>
            <a:r>
              <a:rPr lang="it-IT" sz="2800" i="1" dirty="0"/>
              <a:t>Crusca veronese</a:t>
            </a:r>
            <a:r>
              <a:rPr lang="it-IT" sz="2800" dirty="0"/>
              <a:t>, del </a:t>
            </a:r>
            <a:r>
              <a:rPr lang="it-IT" sz="2800" i="1" dirty="0"/>
              <a:t>Vocabolario milanese </a:t>
            </a:r>
            <a:r>
              <a:rPr lang="it-IT" sz="2800" dirty="0"/>
              <a:t>di Francesco Cherubini e la lettura di autori toscani comici del Cinque e Seicento. Quello che cerca di individuare non è il modo popolare o espressionistica, ma il termine «normale», il </a:t>
            </a:r>
            <a:r>
              <a:rPr lang="it-IT" sz="2800" b="1" dirty="0"/>
              <a:t>tono medio </a:t>
            </a:r>
            <a:r>
              <a:rPr lang="it-IT" sz="2800" dirty="0"/>
              <a:t>per trasferire in toscano ciò che direbbe spontaneamente in milanese.</a:t>
            </a:r>
          </a:p>
        </p:txBody>
      </p:sp>
    </p:spTree>
    <p:extLst>
      <p:ext uri="{BB962C8B-B14F-4D97-AF65-F5344CB8AC3E}">
        <p14:creationId xmlns:p14="http://schemas.microsoft.com/office/powerpoint/2010/main" val="2732581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79827" y="261475"/>
            <a:ext cx="11071274" cy="646331"/>
          </a:xfrm>
          <a:prstGeom prst="rect">
            <a:avLst/>
          </a:prstGeom>
          <a:noFill/>
        </p:spPr>
        <p:txBody>
          <a:bodyPr wrap="square" rtlCol="0">
            <a:spAutoFit/>
          </a:bodyPr>
          <a:lstStyle/>
          <a:p>
            <a:pPr algn="ctr"/>
            <a:r>
              <a:rPr lang="it-IT" sz="3600" b="1" dirty="0"/>
              <a:t>LA VENTISETTANA</a:t>
            </a:r>
          </a:p>
        </p:txBody>
      </p:sp>
      <p:sp>
        <p:nvSpPr>
          <p:cNvPr id="8" name="CasellaDiTesto 7">
            <a:extLst>
              <a:ext uri="{FF2B5EF4-FFF2-40B4-BE49-F238E27FC236}">
                <a16:creationId xmlns:a16="http://schemas.microsoft.com/office/drawing/2014/main" id="{6A03DCDC-9922-4087-BD9E-21B58371CD0C}"/>
              </a:ext>
            </a:extLst>
          </p:cNvPr>
          <p:cNvSpPr txBox="1"/>
          <p:nvPr/>
        </p:nvSpPr>
        <p:spPr>
          <a:xfrm>
            <a:off x="208672" y="2813271"/>
            <a:ext cx="11704321" cy="3970318"/>
          </a:xfrm>
          <a:prstGeom prst="rect">
            <a:avLst/>
          </a:prstGeom>
          <a:noFill/>
        </p:spPr>
        <p:txBody>
          <a:bodyPr wrap="square" rtlCol="0">
            <a:spAutoFit/>
          </a:bodyPr>
          <a:lstStyle/>
          <a:p>
            <a:pPr algn="just"/>
            <a:r>
              <a:rPr lang="it-IT" sz="2800" dirty="0"/>
              <a:t>Il settore che mostra una vera rivoluzione è la </a:t>
            </a:r>
            <a:r>
              <a:rPr lang="it-IT" sz="2800" b="1" dirty="0"/>
              <a:t>sintassi</a:t>
            </a:r>
            <a:r>
              <a:rPr lang="it-IT" sz="2800" dirty="0"/>
              <a:t>: </a:t>
            </a:r>
          </a:p>
          <a:p>
            <a:pPr marL="457200" indent="-457200" algn="just">
              <a:buFont typeface="Arial" panose="020B0604020202020204" pitchFamily="34" charset="0"/>
              <a:buChar char="•"/>
            </a:pPr>
            <a:r>
              <a:rPr lang="it-IT" sz="2800" dirty="0"/>
              <a:t>nella narrazione sintassi più duttile (frasi nominali: </a:t>
            </a:r>
            <a:r>
              <a:rPr lang="it-IT" sz="2800" i="1" dirty="0"/>
              <a:t>A ogni passo, botteghe chiuse; le fabbriche in gran parte deserte; le vie, un indicibile spettacolo</a:t>
            </a:r>
            <a:r>
              <a:rPr lang="it-IT" sz="2800" dirty="0"/>
              <a:t>) </a:t>
            </a:r>
          </a:p>
          <a:p>
            <a:pPr marL="457200" indent="-457200" algn="just">
              <a:buFont typeface="Arial" panose="020B0604020202020204" pitchFamily="34" charset="0"/>
              <a:buChar char="•"/>
            </a:pPr>
            <a:r>
              <a:rPr lang="it-IT" sz="2800" dirty="0"/>
              <a:t>nei dialoghi accentua tutti i fenomeni di </a:t>
            </a:r>
            <a:r>
              <a:rPr lang="it-IT" sz="2800" b="1" dirty="0"/>
              <a:t>riproduzione dell’oralità</a:t>
            </a:r>
          </a:p>
          <a:p>
            <a:pPr algn="just"/>
            <a:r>
              <a:rPr lang="it-IT" sz="2800" i="1" dirty="0"/>
              <a:t>     - </a:t>
            </a:r>
            <a:r>
              <a:rPr lang="it-IT" sz="2800" dirty="0"/>
              <a:t>dislocazioni</a:t>
            </a:r>
            <a:r>
              <a:rPr lang="it-IT" sz="2800" i="1" dirty="0"/>
              <a:t> </a:t>
            </a:r>
            <a:r>
              <a:rPr lang="it-IT" sz="2800" dirty="0"/>
              <a:t>a</a:t>
            </a:r>
            <a:r>
              <a:rPr lang="it-IT" sz="2800" i="1" dirty="0"/>
              <a:t> </a:t>
            </a:r>
            <a:r>
              <a:rPr lang="it-IT" sz="2800" dirty="0"/>
              <a:t>sinistra</a:t>
            </a:r>
            <a:r>
              <a:rPr lang="it-IT" sz="2800" i="1" dirty="0"/>
              <a:t> (il coraggio, uno non se lo può dare)</a:t>
            </a:r>
          </a:p>
          <a:p>
            <a:pPr algn="just"/>
            <a:r>
              <a:rPr lang="it-IT" sz="2800" i="1" dirty="0"/>
              <a:t>     - </a:t>
            </a:r>
            <a:r>
              <a:rPr lang="it-IT" sz="2800" dirty="0"/>
              <a:t>anacoluti</a:t>
            </a:r>
            <a:r>
              <a:rPr lang="it-IT" sz="2800" i="1" dirty="0"/>
              <a:t> (Non sapete che i soldati, è il loro mestiere prendere le fortezze?)</a:t>
            </a:r>
          </a:p>
          <a:p>
            <a:pPr algn="just"/>
            <a:r>
              <a:rPr lang="it-IT" sz="2800" i="1" dirty="0"/>
              <a:t>     - che </a:t>
            </a:r>
            <a:r>
              <a:rPr lang="it-IT" sz="2800" dirty="0"/>
              <a:t>polivalente</a:t>
            </a:r>
            <a:r>
              <a:rPr lang="it-IT" sz="2800" i="1" dirty="0"/>
              <a:t> (bisogna andar da </a:t>
            </a:r>
            <a:r>
              <a:rPr lang="it-IT" sz="2800" i="1" dirty="0" err="1"/>
              <a:t>Ferrer</a:t>
            </a:r>
            <a:r>
              <a:rPr lang="it-IT" sz="2800" i="1" dirty="0"/>
              <a:t>, che quegli è un galantuomo)</a:t>
            </a:r>
          </a:p>
          <a:p>
            <a:pPr algn="just"/>
            <a:r>
              <a:rPr lang="it-IT" sz="2800" i="1" dirty="0"/>
              <a:t>     - </a:t>
            </a:r>
            <a:r>
              <a:rPr lang="it-IT" sz="2800" dirty="0"/>
              <a:t>sconcordanze</a:t>
            </a:r>
            <a:r>
              <a:rPr lang="it-IT" sz="2800" i="1" dirty="0"/>
              <a:t> (soldati non ne verrà)</a:t>
            </a:r>
          </a:p>
          <a:p>
            <a:pPr algn="just"/>
            <a:r>
              <a:rPr lang="it-IT" sz="2800" i="1" dirty="0"/>
              <a:t>     - </a:t>
            </a:r>
            <a:r>
              <a:rPr lang="it-IT" sz="2800" dirty="0"/>
              <a:t>frasi</a:t>
            </a:r>
            <a:r>
              <a:rPr lang="it-IT" sz="2800" i="1" dirty="0"/>
              <a:t> </a:t>
            </a:r>
            <a:r>
              <a:rPr lang="it-IT" sz="2800" dirty="0"/>
              <a:t>scisse</a:t>
            </a:r>
            <a:r>
              <a:rPr lang="it-IT" sz="2800" i="1" dirty="0"/>
              <a:t> </a:t>
            </a:r>
            <a:r>
              <a:rPr lang="it-IT" sz="2800" dirty="0"/>
              <a:t>(</a:t>
            </a:r>
            <a:r>
              <a:rPr lang="it-IT" sz="2800" i="1" dirty="0"/>
              <a:t>non è che sia la badessa)</a:t>
            </a:r>
          </a:p>
        </p:txBody>
      </p:sp>
      <p:sp>
        <p:nvSpPr>
          <p:cNvPr id="2" name="CasellaDiTesto 1">
            <a:extLst>
              <a:ext uri="{FF2B5EF4-FFF2-40B4-BE49-F238E27FC236}">
                <a16:creationId xmlns:a16="http://schemas.microsoft.com/office/drawing/2014/main" id="{440CA403-183F-40F2-877F-4A6D0549607D}"/>
              </a:ext>
            </a:extLst>
          </p:cNvPr>
          <p:cNvSpPr txBox="1"/>
          <p:nvPr/>
        </p:nvSpPr>
        <p:spPr>
          <a:xfrm>
            <a:off x="208672" y="966732"/>
            <a:ext cx="11633988" cy="1815882"/>
          </a:xfrm>
          <a:prstGeom prst="rect">
            <a:avLst/>
          </a:prstGeom>
          <a:noFill/>
        </p:spPr>
        <p:txBody>
          <a:bodyPr wrap="square" rtlCol="0">
            <a:spAutoFit/>
          </a:bodyPr>
          <a:lstStyle/>
          <a:p>
            <a:pPr algn="just"/>
            <a:r>
              <a:rPr lang="it-IT" sz="2800" dirty="0"/>
              <a:t>Il risultato è definito da Manzoni stesso «toscano-milanese». Nella sua ricerca valorizza le </a:t>
            </a:r>
            <a:r>
              <a:rPr lang="it-IT" sz="2800" b="1" dirty="0"/>
              <a:t>coincidenze tra toscano e milanese </a:t>
            </a:r>
            <a:r>
              <a:rPr lang="it-IT" sz="2800" dirty="0"/>
              <a:t>(</a:t>
            </a:r>
            <a:r>
              <a:rPr lang="it-IT" sz="2800" i="1" dirty="0"/>
              <a:t>testa busa, mettere in castello, minchionare</a:t>
            </a:r>
            <a:r>
              <a:rPr lang="it-IT" sz="2800" dirty="0"/>
              <a:t>). Scompaiono arcaismi fonomorfologici e lessicali come </a:t>
            </a:r>
            <a:r>
              <a:rPr lang="it-IT" sz="2800" i="1" dirty="0"/>
              <a:t>presse</a:t>
            </a:r>
            <a:r>
              <a:rPr lang="it-IT" sz="2800" dirty="0"/>
              <a:t>, </a:t>
            </a:r>
            <a:r>
              <a:rPr lang="it-IT" sz="2800" i="1" dirty="0"/>
              <a:t>apporsi, musando </a:t>
            </a:r>
            <a:r>
              <a:rPr lang="it-IT" sz="2800" dirty="0"/>
              <a:t>ma ne restano altri come </a:t>
            </a:r>
            <a:r>
              <a:rPr lang="it-IT" sz="2800" i="1" dirty="0"/>
              <a:t>abito</a:t>
            </a:r>
            <a:r>
              <a:rPr lang="it-IT" sz="2800" dirty="0"/>
              <a:t>, </a:t>
            </a:r>
            <a:r>
              <a:rPr lang="it-IT" sz="2800" i="1" dirty="0" err="1"/>
              <a:t>ponno</a:t>
            </a:r>
            <a:r>
              <a:rPr lang="it-IT" sz="2800" dirty="0"/>
              <a:t>, </a:t>
            </a:r>
            <a:r>
              <a:rPr lang="it-IT" sz="2800" i="1" dirty="0"/>
              <a:t>nimico</a:t>
            </a:r>
            <a:r>
              <a:rPr lang="it-IT" sz="2800" dirty="0"/>
              <a:t>,</a:t>
            </a:r>
            <a:r>
              <a:rPr lang="it-IT" sz="2800" i="1" dirty="0"/>
              <a:t> </a:t>
            </a:r>
            <a:r>
              <a:rPr lang="it-IT" sz="2800" i="1" dirty="0" err="1"/>
              <a:t>sciaurato</a:t>
            </a:r>
            <a:r>
              <a:rPr lang="it-IT" sz="2800" i="1" dirty="0"/>
              <a:t>.</a:t>
            </a:r>
          </a:p>
        </p:txBody>
      </p:sp>
    </p:spTree>
    <p:extLst>
      <p:ext uri="{BB962C8B-B14F-4D97-AF65-F5344CB8AC3E}">
        <p14:creationId xmlns:p14="http://schemas.microsoft.com/office/powerpoint/2010/main" val="354904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3496" y="856846"/>
            <a:ext cx="11573029" cy="1384995"/>
          </a:xfrm>
          <a:prstGeom prst="rect">
            <a:avLst/>
          </a:prstGeom>
          <a:noFill/>
        </p:spPr>
        <p:txBody>
          <a:bodyPr wrap="square" rtlCol="0">
            <a:spAutoFit/>
          </a:bodyPr>
          <a:lstStyle/>
          <a:p>
            <a:pPr algn="just"/>
            <a:r>
              <a:rPr lang="it-IT" sz="2800" dirty="0"/>
              <a:t>La tappa decisiva è il trasferimento a Firenze dal 1827. Inizierà un lungo lavoro di riscrittura, attraverso il parere di consulenti sia popolari (Emilia Luti) sia colti (Borghi, </a:t>
            </a:r>
            <a:r>
              <a:rPr lang="it-IT" sz="2800" dirty="0" err="1"/>
              <a:t>Cioni</a:t>
            </a:r>
            <a:r>
              <a:rPr lang="it-IT" sz="2800" dirty="0"/>
              <a:t>, Niccolini), per arrivare al </a:t>
            </a:r>
            <a:r>
              <a:rPr lang="it-IT" sz="2800" b="1" dirty="0"/>
              <a:t>fiorentino dell’uso colto</a:t>
            </a:r>
          </a:p>
        </p:txBody>
      </p:sp>
      <p:sp>
        <p:nvSpPr>
          <p:cNvPr id="3" name="CasellaDiTesto 2"/>
          <p:cNvSpPr txBox="1"/>
          <p:nvPr/>
        </p:nvSpPr>
        <p:spPr>
          <a:xfrm>
            <a:off x="424374" y="262361"/>
            <a:ext cx="11071274" cy="646331"/>
          </a:xfrm>
          <a:prstGeom prst="rect">
            <a:avLst/>
          </a:prstGeom>
          <a:noFill/>
        </p:spPr>
        <p:txBody>
          <a:bodyPr wrap="square" rtlCol="0">
            <a:spAutoFit/>
          </a:bodyPr>
          <a:lstStyle/>
          <a:p>
            <a:pPr algn="ctr"/>
            <a:r>
              <a:rPr lang="it-IT" sz="3600" b="1" dirty="0"/>
              <a:t>LA QUARANTANA</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276662" y="2225910"/>
            <a:ext cx="11573029" cy="523220"/>
          </a:xfrm>
          <a:prstGeom prst="rect">
            <a:avLst/>
          </a:prstGeom>
          <a:noFill/>
        </p:spPr>
        <p:txBody>
          <a:bodyPr wrap="square" rtlCol="0">
            <a:spAutoFit/>
          </a:bodyPr>
          <a:lstStyle/>
          <a:p>
            <a:pPr algn="just"/>
            <a:r>
              <a:rPr lang="it-IT" sz="2800" dirty="0"/>
              <a:t>La revisione segue </a:t>
            </a:r>
            <a:r>
              <a:rPr lang="it-IT" sz="2800" b="1" dirty="0"/>
              <a:t>4 direttrici</a:t>
            </a:r>
            <a:endParaRPr lang="it-IT" sz="2800" b="1" i="1" dirty="0"/>
          </a:p>
        </p:txBody>
      </p:sp>
      <p:sp>
        <p:nvSpPr>
          <p:cNvPr id="9" name="CasellaDiTesto 8">
            <a:extLst>
              <a:ext uri="{FF2B5EF4-FFF2-40B4-BE49-F238E27FC236}">
                <a16:creationId xmlns:a16="http://schemas.microsoft.com/office/drawing/2014/main" id="{640358E7-055D-4740-8A44-CA05CC95010A}"/>
              </a:ext>
            </a:extLst>
          </p:cNvPr>
          <p:cNvSpPr txBox="1"/>
          <p:nvPr/>
        </p:nvSpPr>
        <p:spPr>
          <a:xfrm>
            <a:off x="0" y="2749130"/>
            <a:ext cx="12126355" cy="4093428"/>
          </a:xfrm>
          <a:prstGeom prst="rect">
            <a:avLst/>
          </a:prstGeom>
          <a:noFill/>
        </p:spPr>
        <p:txBody>
          <a:bodyPr wrap="square" rtlCol="0">
            <a:spAutoFit/>
          </a:bodyPr>
          <a:lstStyle/>
          <a:p>
            <a:pPr marL="514350" indent="-514350" algn="just">
              <a:buAutoNum type="arabicParenR"/>
            </a:pPr>
            <a:r>
              <a:rPr lang="it-IT" sz="2800" u="sng" dirty="0"/>
              <a:t>Sostituzione di forme auliche e arcaiche </a:t>
            </a:r>
            <a:r>
              <a:rPr lang="it-IT" sz="2800" dirty="0"/>
              <a:t>(a volte anche solo sostenute)</a:t>
            </a:r>
          </a:p>
          <a:p>
            <a:pPr marL="514350" indent="-514350" algn="just">
              <a:buAutoNum type="arabicParenR"/>
            </a:pPr>
            <a:endParaRPr lang="it-IT" sz="800" dirty="0"/>
          </a:p>
          <a:p>
            <a:pPr algn="just"/>
            <a:r>
              <a:rPr lang="it-IT" sz="2800" dirty="0"/>
              <a:t>     </a:t>
            </a:r>
            <a:r>
              <a:rPr lang="it-IT" sz="2800" b="1" dirty="0"/>
              <a:t>fonologia</a:t>
            </a:r>
            <a:r>
              <a:rPr lang="it-IT" sz="2800" dirty="0"/>
              <a:t>: </a:t>
            </a:r>
            <a:r>
              <a:rPr lang="it-IT" sz="2800" i="1" dirty="0"/>
              <a:t>nimico</a:t>
            </a:r>
            <a:r>
              <a:rPr lang="it-IT" sz="2800" dirty="0"/>
              <a:t> &gt; </a:t>
            </a:r>
            <a:r>
              <a:rPr lang="it-IT" sz="2800" i="1" dirty="0"/>
              <a:t>nemico</a:t>
            </a:r>
            <a:r>
              <a:rPr lang="it-IT" sz="2800" dirty="0"/>
              <a:t>, </a:t>
            </a:r>
            <a:r>
              <a:rPr lang="it-IT" sz="2800" i="1" dirty="0" err="1"/>
              <a:t>romore</a:t>
            </a:r>
            <a:r>
              <a:rPr lang="it-IT" sz="2800" dirty="0"/>
              <a:t> &gt; </a:t>
            </a:r>
            <a:r>
              <a:rPr lang="it-IT" sz="2800" i="1" dirty="0"/>
              <a:t>rumore</a:t>
            </a:r>
            <a:r>
              <a:rPr lang="it-IT" sz="2800" dirty="0"/>
              <a:t>, </a:t>
            </a:r>
            <a:r>
              <a:rPr lang="it-IT" sz="2800" i="1" dirty="0"/>
              <a:t>conchiudere</a:t>
            </a:r>
            <a:r>
              <a:rPr lang="it-IT" sz="2800" dirty="0"/>
              <a:t> &gt; </a:t>
            </a:r>
            <a:r>
              <a:rPr lang="it-IT" sz="2800" i="1" dirty="0"/>
              <a:t>concludere</a:t>
            </a:r>
          </a:p>
          <a:p>
            <a:pPr algn="just"/>
            <a:r>
              <a:rPr lang="it-IT" sz="2800" dirty="0"/>
              <a:t>     </a:t>
            </a:r>
            <a:r>
              <a:rPr lang="it-IT" sz="2800" b="1" dirty="0"/>
              <a:t>morfologia</a:t>
            </a:r>
            <a:r>
              <a:rPr lang="it-IT" sz="2800" dirty="0"/>
              <a:t>: </a:t>
            </a:r>
            <a:r>
              <a:rPr lang="it-IT" sz="2800" i="1" dirty="0"/>
              <a:t>vi</a:t>
            </a:r>
            <a:r>
              <a:rPr lang="it-IT" sz="2800" dirty="0"/>
              <a:t> &gt; </a:t>
            </a:r>
            <a:r>
              <a:rPr lang="it-IT" sz="2800" i="1" dirty="0"/>
              <a:t>ci</a:t>
            </a:r>
            <a:r>
              <a:rPr lang="it-IT" sz="2800" dirty="0"/>
              <a:t>, </a:t>
            </a:r>
            <a:r>
              <a:rPr lang="it-IT" sz="2800" i="1" dirty="0" err="1"/>
              <a:t>fe</a:t>
            </a:r>
            <a:r>
              <a:rPr lang="it-IT" sz="2800" dirty="0"/>
              <a:t>’ &gt; </a:t>
            </a:r>
            <a:r>
              <a:rPr lang="it-IT" sz="2800" i="1" dirty="0"/>
              <a:t>fece</a:t>
            </a:r>
            <a:r>
              <a:rPr lang="it-IT" sz="2800" dirty="0"/>
              <a:t>, </a:t>
            </a:r>
            <a:r>
              <a:rPr lang="it-IT" sz="2800" i="1" dirty="0" err="1"/>
              <a:t>ponno</a:t>
            </a:r>
            <a:r>
              <a:rPr lang="it-IT" sz="2800" dirty="0"/>
              <a:t> &gt; </a:t>
            </a:r>
            <a:r>
              <a:rPr lang="it-IT" sz="2800" i="1" dirty="0"/>
              <a:t>possono</a:t>
            </a:r>
          </a:p>
          <a:p>
            <a:pPr algn="just"/>
            <a:r>
              <a:rPr lang="it-IT" sz="2800" i="1" dirty="0"/>
              <a:t>     </a:t>
            </a:r>
            <a:r>
              <a:rPr lang="it-IT" sz="2800" b="1" dirty="0"/>
              <a:t>sintassi</a:t>
            </a:r>
            <a:r>
              <a:rPr lang="it-IT" sz="2800" dirty="0"/>
              <a:t>: elimina pronome sogg. </a:t>
            </a:r>
            <a:r>
              <a:rPr lang="it-IT" sz="2800" i="1" dirty="0"/>
              <a:t>(noi ci eravamo &gt; ci eravamo); </a:t>
            </a:r>
          </a:p>
          <a:p>
            <a:pPr algn="just"/>
            <a:r>
              <a:rPr lang="it-IT" sz="2800" i="1" dirty="0"/>
              <a:t>        </a:t>
            </a:r>
            <a:r>
              <a:rPr lang="it-IT" sz="2800" dirty="0"/>
              <a:t>pospone l’</a:t>
            </a:r>
            <a:r>
              <a:rPr lang="it-IT" sz="2800" dirty="0" err="1"/>
              <a:t>agg</a:t>
            </a:r>
            <a:r>
              <a:rPr lang="it-IT" sz="2800" dirty="0"/>
              <a:t>. qualificativo </a:t>
            </a:r>
            <a:r>
              <a:rPr lang="it-IT" sz="2800" i="1" dirty="0"/>
              <a:t>(una subita gioia </a:t>
            </a:r>
            <a:r>
              <a:rPr lang="it-IT" sz="2800" dirty="0"/>
              <a:t>&gt; </a:t>
            </a:r>
            <a:r>
              <a:rPr lang="it-IT" sz="2800" i="1" dirty="0"/>
              <a:t>una gioia improvvisa);</a:t>
            </a:r>
            <a:endParaRPr lang="it-IT" sz="2800" dirty="0"/>
          </a:p>
          <a:p>
            <a:pPr algn="just"/>
            <a:r>
              <a:rPr lang="it-IT" sz="2800" dirty="0"/>
              <a:t>        elimina tmesi ausiliare-participio </a:t>
            </a:r>
            <a:r>
              <a:rPr lang="it-IT" sz="2800" i="1" dirty="0"/>
              <a:t>(s’era di nuovo veduto </a:t>
            </a:r>
            <a:r>
              <a:rPr lang="it-IT" sz="2800" dirty="0"/>
              <a:t>&gt; </a:t>
            </a:r>
            <a:r>
              <a:rPr lang="it-IT" sz="2800" i="1" dirty="0"/>
              <a:t>s’era visto di nuovo);</a:t>
            </a:r>
            <a:r>
              <a:rPr lang="it-IT" sz="2800" dirty="0"/>
              <a:t> </a:t>
            </a:r>
          </a:p>
          <a:p>
            <a:pPr algn="just"/>
            <a:r>
              <a:rPr lang="it-IT" sz="2800" dirty="0"/>
              <a:t>        elimina </a:t>
            </a:r>
            <a:r>
              <a:rPr lang="it-IT" sz="2800" i="1" dirty="0"/>
              <a:t>in + gerundio </a:t>
            </a:r>
            <a:r>
              <a:rPr lang="it-IT" sz="2800" dirty="0"/>
              <a:t>e </a:t>
            </a:r>
            <a:r>
              <a:rPr lang="it-IT" sz="2800" i="1" dirty="0"/>
              <a:t>infinito + sogg. espresso.</a:t>
            </a:r>
          </a:p>
          <a:p>
            <a:pPr algn="just"/>
            <a:r>
              <a:rPr lang="it-IT" sz="2800" i="1" dirty="0"/>
              <a:t>     </a:t>
            </a:r>
            <a:r>
              <a:rPr lang="it-IT" sz="2800" b="1" dirty="0"/>
              <a:t>lessico</a:t>
            </a:r>
            <a:r>
              <a:rPr lang="it-IT" sz="2800" dirty="0"/>
              <a:t>: </a:t>
            </a:r>
            <a:r>
              <a:rPr lang="it-IT" sz="2800" i="1" dirty="0"/>
              <a:t>aere </a:t>
            </a:r>
            <a:r>
              <a:rPr lang="it-IT" sz="2800" dirty="0"/>
              <a:t>&gt; </a:t>
            </a:r>
            <a:r>
              <a:rPr lang="it-IT" sz="2800" i="1" dirty="0"/>
              <a:t>aria</a:t>
            </a:r>
            <a:r>
              <a:rPr lang="it-IT" sz="2800" dirty="0"/>
              <a:t>, </a:t>
            </a:r>
            <a:r>
              <a:rPr lang="it-IT" sz="2800" i="1" dirty="0"/>
              <a:t>desco </a:t>
            </a:r>
            <a:r>
              <a:rPr lang="it-IT" sz="2800" dirty="0"/>
              <a:t>&gt; </a:t>
            </a:r>
            <a:r>
              <a:rPr lang="it-IT" sz="2800" i="1" dirty="0"/>
              <a:t>tavola, fidanza </a:t>
            </a:r>
            <a:r>
              <a:rPr lang="it-IT" sz="2800" dirty="0"/>
              <a:t>&gt; </a:t>
            </a:r>
            <a:r>
              <a:rPr lang="it-IT" sz="2800" i="1" dirty="0"/>
              <a:t>fiducia</a:t>
            </a:r>
            <a:r>
              <a:rPr lang="it-IT" sz="2800" dirty="0"/>
              <a:t>, </a:t>
            </a:r>
            <a:r>
              <a:rPr lang="it-IT" sz="2800" i="1" dirty="0"/>
              <a:t>orare</a:t>
            </a:r>
            <a:r>
              <a:rPr lang="it-IT" sz="2800" dirty="0"/>
              <a:t> &gt; </a:t>
            </a:r>
            <a:r>
              <a:rPr lang="it-IT" sz="2800" i="1" dirty="0"/>
              <a:t>pregare</a:t>
            </a:r>
            <a:r>
              <a:rPr lang="it-IT" sz="2800" dirty="0"/>
              <a:t>, </a:t>
            </a:r>
            <a:r>
              <a:rPr lang="it-IT" sz="2800" i="1" dirty="0"/>
              <a:t>tema </a:t>
            </a:r>
            <a:r>
              <a:rPr lang="it-IT" sz="2800" dirty="0"/>
              <a:t>&gt;       </a:t>
            </a:r>
          </a:p>
          <a:p>
            <a:pPr algn="just"/>
            <a:r>
              <a:rPr lang="it-IT" sz="2800" i="1" dirty="0"/>
              <a:t>                  paura</a:t>
            </a:r>
            <a:r>
              <a:rPr lang="it-IT" sz="2800" dirty="0"/>
              <a:t>, </a:t>
            </a:r>
            <a:r>
              <a:rPr lang="it-IT" sz="2800" i="1" dirty="0"/>
              <a:t>uopo </a:t>
            </a:r>
            <a:r>
              <a:rPr lang="it-IT" sz="2800" dirty="0"/>
              <a:t>&gt; </a:t>
            </a:r>
            <a:r>
              <a:rPr lang="it-IT" sz="2800" i="1" dirty="0"/>
              <a:t>bisogno</a:t>
            </a:r>
            <a:r>
              <a:rPr lang="it-IT" sz="2800" dirty="0"/>
              <a:t>, </a:t>
            </a:r>
            <a:r>
              <a:rPr lang="it-IT" sz="2800" i="1" dirty="0"/>
              <a:t>ricordanza </a:t>
            </a:r>
            <a:r>
              <a:rPr lang="it-IT" sz="2800" dirty="0"/>
              <a:t>&gt; </a:t>
            </a:r>
            <a:r>
              <a:rPr lang="it-IT" sz="2800" i="1" dirty="0"/>
              <a:t>memoria, coltre</a:t>
            </a:r>
            <a:r>
              <a:rPr lang="it-IT" sz="2800" dirty="0"/>
              <a:t> &gt; </a:t>
            </a:r>
            <a:r>
              <a:rPr lang="it-IT" sz="2800" i="1" dirty="0"/>
              <a:t>coperta.</a:t>
            </a:r>
            <a:r>
              <a:rPr lang="it-IT" sz="2800" dirty="0"/>
              <a:t>  </a:t>
            </a:r>
          </a:p>
        </p:txBody>
      </p:sp>
    </p:spTree>
    <p:extLst>
      <p:ext uri="{BB962C8B-B14F-4D97-AF65-F5344CB8AC3E}">
        <p14:creationId xmlns:p14="http://schemas.microsoft.com/office/powerpoint/2010/main" val="290989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24374" y="262361"/>
            <a:ext cx="11071274" cy="646331"/>
          </a:xfrm>
          <a:prstGeom prst="rect">
            <a:avLst/>
          </a:prstGeom>
          <a:noFill/>
        </p:spPr>
        <p:txBody>
          <a:bodyPr wrap="square" rtlCol="0">
            <a:spAutoFit/>
          </a:bodyPr>
          <a:lstStyle/>
          <a:p>
            <a:pPr algn="ctr"/>
            <a:r>
              <a:rPr lang="it-IT" sz="3600" b="1" dirty="0"/>
              <a:t>LA QUARANTANA</a:t>
            </a:r>
          </a:p>
        </p:txBody>
      </p:sp>
      <p:sp>
        <p:nvSpPr>
          <p:cNvPr id="9" name="CasellaDiTesto 8">
            <a:extLst>
              <a:ext uri="{FF2B5EF4-FFF2-40B4-BE49-F238E27FC236}">
                <a16:creationId xmlns:a16="http://schemas.microsoft.com/office/drawing/2014/main" id="{640358E7-055D-4740-8A44-CA05CC95010A}"/>
              </a:ext>
            </a:extLst>
          </p:cNvPr>
          <p:cNvSpPr txBox="1"/>
          <p:nvPr/>
        </p:nvSpPr>
        <p:spPr>
          <a:xfrm>
            <a:off x="32822" y="807789"/>
            <a:ext cx="12126355" cy="2800767"/>
          </a:xfrm>
          <a:prstGeom prst="rect">
            <a:avLst/>
          </a:prstGeom>
          <a:noFill/>
        </p:spPr>
        <p:txBody>
          <a:bodyPr wrap="square" rtlCol="0">
            <a:spAutoFit/>
          </a:bodyPr>
          <a:lstStyle/>
          <a:p>
            <a:pPr algn="just"/>
            <a:r>
              <a:rPr lang="it-IT" sz="2800" dirty="0"/>
              <a:t>2) </a:t>
            </a:r>
            <a:r>
              <a:rPr lang="it-IT" sz="2800" u="sng" dirty="0"/>
              <a:t>Introduzione di forme fiorentine</a:t>
            </a:r>
            <a:r>
              <a:rPr lang="it-IT" sz="2800" dirty="0"/>
              <a:t> (ma non popolari)</a:t>
            </a:r>
          </a:p>
          <a:p>
            <a:pPr algn="just"/>
            <a:r>
              <a:rPr lang="it-IT" sz="800" dirty="0"/>
              <a:t>  </a:t>
            </a:r>
          </a:p>
          <a:p>
            <a:pPr algn="just"/>
            <a:r>
              <a:rPr lang="it-IT" sz="2800" i="1" dirty="0"/>
              <a:t>     </a:t>
            </a:r>
            <a:r>
              <a:rPr lang="it-IT" sz="2800" dirty="0"/>
              <a:t>fonologia: </a:t>
            </a:r>
            <a:r>
              <a:rPr lang="it-IT" sz="2800" dirty="0" err="1"/>
              <a:t>Riduz</a:t>
            </a:r>
            <a:r>
              <a:rPr lang="it-IT" sz="2800" dirty="0"/>
              <a:t>. di </a:t>
            </a:r>
            <a:r>
              <a:rPr lang="it-IT" sz="2800" i="1" dirty="0" err="1"/>
              <a:t>uo</a:t>
            </a:r>
            <a:r>
              <a:rPr lang="it-IT" sz="2800" i="1" dirty="0"/>
              <a:t> </a:t>
            </a:r>
            <a:r>
              <a:rPr lang="it-IT" sz="2800" dirty="0"/>
              <a:t>a </a:t>
            </a:r>
            <a:r>
              <a:rPr lang="it-IT" sz="2800" i="1" dirty="0"/>
              <a:t>o</a:t>
            </a:r>
            <a:r>
              <a:rPr lang="it-IT" sz="2800" dirty="0"/>
              <a:t> dopo palatale (</a:t>
            </a:r>
            <a:r>
              <a:rPr lang="it-IT" sz="2800" i="1" dirty="0"/>
              <a:t>giuoco</a:t>
            </a:r>
            <a:r>
              <a:rPr lang="it-IT" sz="2800" dirty="0"/>
              <a:t> &gt; </a:t>
            </a:r>
            <a:r>
              <a:rPr lang="it-IT" sz="2800" i="1" dirty="0"/>
              <a:t>gioco</a:t>
            </a:r>
            <a:r>
              <a:rPr lang="it-IT" sz="2800" dirty="0"/>
              <a:t>, </a:t>
            </a:r>
            <a:r>
              <a:rPr lang="it-IT" sz="2800" i="1" dirty="0" err="1"/>
              <a:t>spagnuolo</a:t>
            </a:r>
            <a:r>
              <a:rPr lang="it-IT" sz="2800" dirty="0"/>
              <a:t> &gt; </a:t>
            </a:r>
            <a:r>
              <a:rPr lang="it-IT" sz="2800" i="1" dirty="0"/>
              <a:t>spagnolo </a:t>
            </a:r>
          </a:p>
          <a:p>
            <a:pPr algn="just"/>
            <a:r>
              <a:rPr lang="it-IT" sz="2800" i="1" dirty="0"/>
              <a:t>      </a:t>
            </a:r>
            <a:r>
              <a:rPr lang="it-IT" sz="2800" dirty="0"/>
              <a:t>ma resta </a:t>
            </a:r>
            <a:r>
              <a:rPr lang="it-IT" sz="2800" i="1" dirty="0"/>
              <a:t>figliuolo</a:t>
            </a:r>
            <a:r>
              <a:rPr lang="it-IT" sz="2800" dirty="0"/>
              <a:t>) e in qualche altro caso </a:t>
            </a:r>
            <a:r>
              <a:rPr lang="it-IT" sz="2800" i="1" dirty="0"/>
              <a:t>(</a:t>
            </a:r>
            <a:r>
              <a:rPr lang="it-IT" sz="2800" i="1" dirty="0" err="1"/>
              <a:t>move</a:t>
            </a:r>
            <a:r>
              <a:rPr lang="it-IT" sz="2800" i="1" dirty="0"/>
              <a:t>, </a:t>
            </a:r>
            <a:r>
              <a:rPr lang="it-IT" sz="2800" i="1" dirty="0" err="1"/>
              <a:t>ova</a:t>
            </a:r>
            <a:r>
              <a:rPr lang="it-IT" sz="2800" i="1" dirty="0"/>
              <a:t> </a:t>
            </a:r>
            <a:r>
              <a:rPr lang="it-IT" sz="2800" dirty="0"/>
              <a:t>MA </a:t>
            </a:r>
            <a:r>
              <a:rPr lang="it-IT" sz="2800" i="1" dirty="0"/>
              <a:t>buono, nuovo, cuore)</a:t>
            </a:r>
          </a:p>
          <a:p>
            <a:pPr algn="just"/>
            <a:r>
              <a:rPr lang="it-IT" sz="2800" i="1" dirty="0"/>
              <a:t>      </a:t>
            </a:r>
            <a:r>
              <a:rPr lang="it-IT" sz="2800" dirty="0"/>
              <a:t>Affricata palatale muta in alveolare in </a:t>
            </a:r>
            <a:r>
              <a:rPr lang="it-IT" sz="2800" i="1" dirty="0"/>
              <a:t>edificio &gt; </a:t>
            </a:r>
            <a:r>
              <a:rPr lang="it-IT" sz="2800" i="1" dirty="0" err="1"/>
              <a:t>edifizio</a:t>
            </a:r>
            <a:r>
              <a:rPr lang="it-IT" sz="2800" i="1" dirty="0"/>
              <a:t>, beneficio &gt; benefizio</a:t>
            </a:r>
            <a:r>
              <a:rPr lang="it-IT" sz="2800" dirty="0"/>
              <a:t> </a:t>
            </a:r>
            <a:endParaRPr lang="it-IT" sz="2800" i="1" dirty="0"/>
          </a:p>
          <a:p>
            <a:pPr algn="just"/>
            <a:r>
              <a:rPr lang="it-IT" sz="2800" dirty="0"/>
              <a:t>     morfologia: </a:t>
            </a:r>
            <a:r>
              <a:rPr lang="it-IT" sz="2800" i="1" dirty="0"/>
              <a:t>egli, ella </a:t>
            </a:r>
            <a:r>
              <a:rPr lang="it-IT" sz="2800" dirty="0"/>
              <a:t>&gt; </a:t>
            </a:r>
            <a:r>
              <a:rPr lang="it-IT" sz="2800" i="1" dirty="0"/>
              <a:t>lui, lei</a:t>
            </a:r>
            <a:r>
              <a:rPr lang="it-IT" sz="2800" dirty="0"/>
              <a:t>; </a:t>
            </a:r>
            <a:r>
              <a:rPr lang="it-IT" sz="2800" i="1" dirty="0"/>
              <a:t>io</a:t>
            </a:r>
            <a:r>
              <a:rPr lang="it-IT" sz="2800" dirty="0"/>
              <a:t> </a:t>
            </a:r>
            <a:r>
              <a:rPr lang="it-IT" sz="2800" i="1" dirty="0"/>
              <a:t>andava &gt; io</a:t>
            </a:r>
            <a:r>
              <a:rPr lang="it-IT" sz="2800" dirty="0"/>
              <a:t> </a:t>
            </a:r>
            <a:r>
              <a:rPr lang="it-IT" sz="2800" i="1" dirty="0"/>
              <a:t>andavo; che cosa &gt; cosa</a:t>
            </a:r>
          </a:p>
          <a:p>
            <a:pPr algn="just"/>
            <a:r>
              <a:rPr lang="it-IT" sz="2800" b="1" dirty="0"/>
              <a:t>     </a:t>
            </a:r>
            <a:r>
              <a:rPr lang="it-IT" sz="2800" dirty="0"/>
              <a:t>lessico: </a:t>
            </a:r>
            <a:r>
              <a:rPr lang="it-IT" sz="2800" i="1" dirty="0"/>
              <a:t>spedito </a:t>
            </a:r>
            <a:r>
              <a:rPr lang="it-IT" sz="2800" dirty="0"/>
              <a:t>&gt; </a:t>
            </a:r>
            <a:r>
              <a:rPr lang="it-IT" sz="2800" i="1" dirty="0"/>
              <a:t>lesto</a:t>
            </a:r>
            <a:r>
              <a:rPr lang="it-IT" sz="2800" dirty="0"/>
              <a:t>, </a:t>
            </a:r>
            <a:r>
              <a:rPr lang="it-IT" sz="2800" i="1" dirty="0"/>
              <a:t>cominciare </a:t>
            </a:r>
            <a:r>
              <a:rPr lang="it-IT" sz="2800" dirty="0"/>
              <a:t>&gt; </a:t>
            </a:r>
            <a:r>
              <a:rPr lang="it-IT" sz="2800" i="1" dirty="0"/>
              <a:t>principiare, ridere </a:t>
            </a:r>
            <a:r>
              <a:rPr lang="it-IT" sz="2800" dirty="0"/>
              <a:t>&gt; </a:t>
            </a:r>
            <a:r>
              <a:rPr lang="it-IT" sz="2800" i="1" dirty="0"/>
              <a:t>per celia</a:t>
            </a:r>
            <a:r>
              <a:rPr lang="it-IT" sz="2800" dirty="0"/>
              <a:t>, </a:t>
            </a:r>
            <a:r>
              <a:rPr lang="it-IT" sz="2800" i="1" dirty="0"/>
              <a:t>mica</a:t>
            </a:r>
            <a:r>
              <a:rPr lang="it-IT" sz="2800" dirty="0"/>
              <a:t> &gt; </a:t>
            </a:r>
            <a:r>
              <a:rPr lang="it-IT" sz="2800" i="1" dirty="0"/>
              <a:t>punto</a:t>
            </a:r>
            <a:endParaRPr lang="it-IT" sz="2800" dirty="0"/>
          </a:p>
        </p:txBody>
      </p:sp>
      <p:sp>
        <p:nvSpPr>
          <p:cNvPr id="8" name="CasellaDiTesto 7">
            <a:extLst>
              <a:ext uri="{FF2B5EF4-FFF2-40B4-BE49-F238E27FC236}">
                <a16:creationId xmlns:a16="http://schemas.microsoft.com/office/drawing/2014/main" id="{82E57696-6A66-4C22-9B30-9A8E37564248}"/>
              </a:ext>
            </a:extLst>
          </p:cNvPr>
          <p:cNvSpPr txBox="1"/>
          <p:nvPr/>
        </p:nvSpPr>
        <p:spPr>
          <a:xfrm>
            <a:off x="32821" y="3718826"/>
            <a:ext cx="12126355" cy="1508105"/>
          </a:xfrm>
          <a:prstGeom prst="rect">
            <a:avLst/>
          </a:prstGeom>
          <a:noFill/>
        </p:spPr>
        <p:txBody>
          <a:bodyPr wrap="square" rtlCol="0">
            <a:spAutoFit/>
          </a:bodyPr>
          <a:lstStyle/>
          <a:p>
            <a:pPr algn="just"/>
            <a:r>
              <a:rPr lang="it-IT" sz="2800" dirty="0"/>
              <a:t>3) </a:t>
            </a:r>
            <a:r>
              <a:rPr lang="it-IT" sz="2800" u="sng" dirty="0"/>
              <a:t>Eliminazione di forme concorrenti</a:t>
            </a:r>
            <a:r>
              <a:rPr lang="it-IT" sz="2800" dirty="0"/>
              <a:t> (anche se entrambe fiorentine)</a:t>
            </a:r>
          </a:p>
          <a:p>
            <a:pPr algn="just"/>
            <a:r>
              <a:rPr lang="it-IT" sz="800" dirty="0"/>
              <a:t>  </a:t>
            </a:r>
          </a:p>
          <a:p>
            <a:pPr algn="just"/>
            <a:r>
              <a:rPr lang="it-IT" sz="2800" dirty="0"/>
              <a:t>     hanno la meglio </a:t>
            </a:r>
            <a:r>
              <a:rPr lang="it-IT" sz="2800" i="1" dirty="0"/>
              <a:t>domandare </a:t>
            </a:r>
            <a:r>
              <a:rPr lang="it-IT" sz="2800" dirty="0"/>
              <a:t>su </a:t>
            </a:r>
            <a:r>
              <a:rPr lang="it-IT" sz="2800" i="1" dirty="0" err="1"/>
              <a:t>dimandare</a:t>
            </a:r>
            <a:r>
              <a:rPr lang="it-IT" sz="2800" i="1" dirty="0"/>
              <a:t>, questione </a:t>
            </a:r>
            <a:r>
              <a:rPr lang="it-IT" sz="2800" dirty="0"/>
              <a:t>su</a:t>
            </a:r>
            <a:r>
              <a:rPr lang="it-IT" sz="2800" i="1" dirty="0"/>
              <a:t> </a:t>
            </a:r>
            <a:r>
              <a:rPr lang="it-IT" sz="2800" i="1" dirty="0" err="1"/>
              <a:t>quistione</a:t>
            </a:r>
            <a:r>
              <a:rPr lang="it-IT" sz="2800" i="1" dirty="0"/>
              <a:t>, tra </a:t>
            </a:r>
            <a:r>
              <a:rPr lang="it-IT" sz="2800" dirty="0"/>
              <a:t>su</a:t>
            </a:r>
            <a:r>
              <a:rPr lang="it-IT" sz="2800" i="1" dirty="0"/>
              <a:t> fra </a:t>
            </a:r>
          </a:p>
          <a:p>
            <a:pPr algn="just"/>
            <a:r>
              <a:rPr lang="it-IT" sz="2800" i="1" dirty="0"/>
              <a:t>    </a:t>
            </a:r>
            <a:r>
              <a:rPr lang="it-IT" sz="2800" dirty="0"/>
              <a:t>(al punto di modificare un passo), </a:t>
            </a:r>
            <a:r>
              <a:rPr lang="it-IT" sz="2800" i="1" dirty="0"/>
              <a:t>uguale</a:t>
            </a:r>
            <a:r>
              <a:rPr lang="it-IT" sz="2800" dirty="0"/>
              <a:t> su </a:t>
            </a:r>
            <a:r>
              <a:rPr lang="it-IT" sz="2800" i="1" dirty="0"/>
              <a:t>eguale </a:t>
            </a:r>
            <a:r>
              <a:rPr lang="it-IT" sz="2800" dirty="0"/>
              <a:t>[lettera al Carena]</a:t>
            </a:r>
          </a:p>
        </p:txBody>
      </p:sp>
      <p:sp>
        <p:nvSpPr>
          <p:cNvPr id="10" name="CasellaDiTesto 9">
            <a:extLst>
              <a:ext uri="{FF2B5EF4-FFF2-40B4-BE49-F238E27FC236}">
                <a16:creationId xmlns:a16="http://schemas.microsoft.com/office/drawing/2014/main" id="{0EB461EA-9B73-4863-AF0E-4CBD14B5E34E}"/>
              </a:ext>
            </a:extLst>
          </p:cNvPr>
          <p:cNvSpPr txBox="1"/>
          <p:nvPr/>
        </p:nvSpPr>
        <p:spPr>
          <a:xfrm>
            <a:off x="65645" y="5226931"/>
            <a:ext cx="12126355" cy="1508105"/>
          </a:xfrm>
          <a:prstGeom prst="rect">
            <a:avLst/>
          </a:prstGeom>
          <a:noFill/>
        </p:spPr>
        <p:txBody>
          <a:bodyPr wrap="square" rtlCol="0">
            <a:spAutoFit/>
          </a:bodyPr>
          <a:lstStyle/>
          <a:p>
            <a:pPr algn="just"/>
            <a:r>
              <a:rPr lang="it-IT" sz="2800" dirty="0"/>
              <a:t>4) </a:t>
            </a:r>
            <a:r>
              <a:rPr lang="it-IT" sz="2800" u="sng" dirty="0"/>
              <a:t>Eliminazione di lombardismi</a:t>
            </a:r>
            <a:r>
              <a:rPr lang="it-IT" sz="2800" dirty="0"/>
              <a:t> </a:t>
            </a:r>
          </a:p>
          <a:p>
            <a:pPr algn="just"/>
            <a:r>
              <a:rPr lang="it-IT" sz="800" dirty="0"/>
              <a:t>  </a:t>
            </a:r>
          </a:p>
          <a:p>
            <a:pPr algn="just"/>
            <a:r>
              <a:rPr lang="it-IT" sz="2800" dirty="0"/>
              <a:t>     </a:t>
            </a:r>
            <a:r>
              <a:rPr lang="it-IT" sz="2800" i="1" dirty="0"/>
              <a:t>pontando </a:t>
            </a:r>
            <a:r>
              <a:rPr lang="it-IT" sz="2800" dirty="0"/>
              <a:t>&gt; </a:t>
            </a:r>
            <a:r>
              <a:rPr lang="it-IT" sz="2800" i="1" dirty="0"/>
              <a:t>puntando</a:t>
            </a:r>
            <a:r>
              <a:rPr lang="it-IT" sz="2800" dirty="0"/>
              <a:t>, </a:t>
            </a:r>
            <a:r>
              <a:rPr lang="it-IT" sz="2800" i="1" dirty="0"/>
              <a:t>la è chiara </a:t>
            </a:r>
            <a:r>
              <a:rPr lang="it-IT" sz="2800" dirty="0"/>
              <a:t>&gt; </a:t>
            </a:r>
            <a:r>
              <a:rPr lang="it-IT" sz="2800" i="1" dirty="0"/>
              <a:t>è chiara</a:t>
            </a:r>
            <a:r>
              <a:rPr lang="it-IT" sz="2800" dirty="0"/>
              <a:t>, </a:t>
            </a:r>
            <a:r>
              <a:rPr lang="it-IT" sz="2800" i="1" dirty="0" err="1"/>
              <a:t>martorello</a:t>
            </a:r>
            <a:r>
              <a:rPr lang="it-IT" sz="2800" i="1" dirty="0"/>
              <a:t> </a:t>
            </a:r>
            <a:r>
              <a:rPr lang="it-IT" sz="2800" dirty="0"/>
              <a:t>&gt; </a:t>
            </a:r>
            <a:r>
              <a:rPr lang="it-IT" sz="2800" i="1" dirty="0"/>
              <a:t>sempliciotto</a:t>
            </a:r>
            <a:r>
              <a:rPr lang="it-IT" sz="2800" dirty="0"/>
              <a:t>, </a:t>
            </a:r>
            <a:r>
              <a:rPr lang="it-IT" sz="2800" i="1" dirty="0"/>
              <a:t>cera </a:t>
            </a:r>
            <a:r>
              <a:rPr lang="it-IT" sz="2800" dirty="0"/>
              <a:t>&gt; </a:t>
            </a:r>
          </a:p>
          <a:p>
            <a:pPr algn="just"/>
            <a:r>
              <a:rPr lang="it-IT" sz="2800" i="1" dirty="0"/>
              <a:t>     viso, marrone</a:t>
            </a:r>
            <a:r>
              <a:rPr lang="it-IT" sz="2800" dirty="0"/>
              <a:t> &gt; </a:t>
            </a:r>
            <a:r>
              <a:rPr lang="it-IT" sz="2800" i="1" dirty="0"/>
              <a:t>sbaglio</a:t>
            </a:r>
            <a:r>
              <a:rPr lang="it-IT" sz="2800" dirty="0"/>
              <a:t>, </a:t>
            </a:r>
            <a:r>
              <a:rPr lang="it-IT" sz="2800" i="1" dirty="0"/>
              <a:t>scappare su </a:t>
            </a:r>
            <a:r>
              <a:rPr lang="it-IT" sz="2800" dirty="0"/>
              <a:t>&gt; </a:t>
            </a:r>
            <a:r>
              <a:rPr lang="it-IT" sz="2800" i="1" dirty="0"/>
              <a:t>scappare fuori</a:t>
            </a:r>
            <a:r>
              <a:rPr lang="it-IT" sz="2800" dirty="0"/>
              <a:t>, </a:t>
            </a:r>
            <a:r>
              <a:rPr lang="it-IT" sz="2800" i="1" dirty="0"/>
              <a:t>sulla </a:t>
            </a:r>
            <a:r>
              <a:rPr lang="it-IT" sz="2800" i="1" dirty="0" err="1"/>
              <a:t>bass’ora</a:t>
            </a:r>
            <a:r>
              <a:rPr lang="it-IT" sz="2800" i="1" dirty="0"/>
              <a:t> </a:t>
            </a:r>
            <a:r>
              <a:rPr lang="it-IT" sz="2800" dirty="0"/>
              <a:t>&gt; </a:t>
            </a:r>
            <a:r>
              <a:rPr lang="it-IT" sz="2800" i="1" dirty="0"/>
              <a:t>verso sera </a:t>
            </a:r>
            <a:endParaRPr lang="it-IT" sz="2800" dirty="0"/>
          </a:p>
        </p:txBody>
      </p:sp>
    </p:spTree>
    <p:extLst>
      <p:ext uri="{BB962C8B-B14F-4D97-AF65-F5344CB8AC3E}">
        <p14:creationId xmlns:p14="http://schemas.microsoft.com/office/powerpoint/2010/main" val="1569029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9149" y="1139308"/>
            <a:ext cx="11605848" cy="1384995"/>
          </a:xfrm>
          <a:prstGeom prst="rect">
            <a:avLst/>
          </a:prstGeom>
          <a:noFill/>
        </p:spPr>
        <p:txBody>
          <a:bodyPr wrap="square" rtlCol="0">
            <a:spAutoFit/>
          </a:bodyPr>
          <a:lstStyle/>
          <a:p>
            <a:pPr algn="just"/>
            <a:r>
              <a:rPr lang="it-IT" sz="2800" dirty="0"/>
              <a:t>Nel Settecento fiorisce in Europa il romanzo moderno: </a:t>
            </a:r>
            <a:r>
              <a:rPr lang="it-IT" sz="2800" i="1" dirty="0"/>
              <a:t>Robinson </a:t>
            </a:r>
            <a:r>
              <a:rPr lang="it-IT" sz="2800" i="1" dirty="0" err="1"/>
              <a:t>Crusoe</a:t>
            </a:r>
            <a:r>
              <a:rPr lang="it-IT" sz="2800" dirty="0"/>
              <a:t> di Defoe, </a:t>
            </a:r>
            <a:r>
              <a:rPr lang="it-IT" sz="2800" i="1" dirty="0"/>
              <a:t>Pamela </a:t>
            </a:r>
            <a:r>
              <a:rPr lang="it-IT" sz="2800" dirty="0"/>
              <a:t>di Richardson, </a:t>
            </a:r>
            <a:r>
              <a:rPr lang="it-IT" sz="2800" i="1" dirty="0"/>
              <a:t>Giulia o la nuova Eloisa </a:t>
            </a:r>
            <a:r>
              <a:rPr lang="it-IT" sz="2800" dirty="0"/>
              <a:t>di Rousseau, </a:t>
            </a:r>
            <a:r>
              <a:rPr lang="it-IT" sz="2800" i="1" dirty="0"/>
              <a:t>Viaggio sentimentale </a:t>
            </a:r>
            <a:r>
              <a:rPr lang="it-IT" sz="2800" dirty="0"/>
              <a:t>di Sterne</a:t>
            </a:r>
            <a:r>
              <a:rPr lang="it-IT" sz="2800" i="1" dirty="0"/>
              <a:t>, I dolori del giovane Werther </a:t>
            </a:r>
            <a:r>
              <a:rPr lang="it-IT" sz="2800" dirty="0"/>
              <a:t>di Goethe. </a:t>
            </a:r>
          </a:p>
        </p:txBody>
      </p:sp>
      <p:sp>
        <p:nvSpPr>
          <p:cNvPr id="3" name="CasellaDiTesto 2"/>
          <p:cNvSpPr txBox="1"/>
          <p:nvPr/>
        </p:nvSpPr>
        <p:spPr>
          <a:xfrm>
            <a:off x="379827" y="350855"/>
            <a:ext cx="11071274" cy="646331"/>
          </a:xfrm>
          <a:prstGeom prst="rect">
            <a:avLst/>
          </a:prstGeom>
          <a:noFill/>
        </p:spPr>
        <p:txBody>
          <a:bodyPr wrap="square" rtlCol="0">
            <a:spAutoFit/>
          </a:bodyPr>
          <a:lstStyle/>
          <a:p>
            <a:pPr algn="ctr"/>
            <a:r>
              <a:rPr lang="it-IT" sz="3600" b="1" dirty="0"/>
              <a:t>UN PASSO INDIETRO: IL ROMANZO NEL SETTECENTO</a:t>
            </a:r>
          </a:p>
        </p:txBody>
      </p:sp>
      <p:sp>
        <p:nvSpPr>
          <p:cNvPr id="5" name="CasellaDiTesto 4">
            <a:extLst>
              <a:ext uri="{FF2B5EF4-FFF2-40B4-BE49-F238E27FC236}">
                <a16:creationId xmlns:a16="http://schemas.microsoft.com/office/drawing/2014/main" id="{05DB6EA7-2D17-4A11-AC58-D660E600F672}"/>
              </a:ext>
            </a:extLst>
          </p:cNvPr>
          <p:cNvSpPr txBox="1"/>
          <p:nvPr/>
        </p:nvSpPr>
        <p:spPr>
          <a:xfrm>
            <a:off x="239149" y="2524303"/>
            <a:ext cx="11605848" cy="954107"/>
          </a:xfrm>
          <a:prstGeom prst="rect">
            <a:avLst/>
          </a:prstGeom>
          <a:noFill/>
        </p:spPr>
        <p:txBody>
          <a:bodyPr wrap="square" rtlCol="0">
            <a:spAutoFit/>
          </a:bodyPr>
          <a:lstStyle/>
          <a:p>
            <a:pPr algn="just"/>
            <a:r>
              <a:rPr lang="it-IT" sz="2800" dirty="0"/>
              <a:t>In Italia la situazione è attardata, anche per ragioni linguistiche: manca un italiano colloquiale per i dialoghi e un italiano non aulico per le narrazioni</a:t>
            </a:r>
            <a:r>
              <a:rPr lang="it-IT" sz="2800" i="1" dirty="0"/>
              <a:t>.</a:t>
            </a:r>
            <a:endParaRPr lang="it-IT" sz="2800" dirty="0"/>
          </a:p>
        </p:txBody>
      </p:sp>
      <p:sp>
        <p:nvSpPr>
          <p:cNvPr id="6" name="CasellaDiTesto 5">
            <a:extLst>
              <a:ext uri="{FF2B5EF4-FFF2-40B4-BE49-F238E27FC236}">
                <a16:creationId xmlns:a16="http://schemas.microsoft.com/office/drawing/2014/main" id="{21CCCE97-563B-40E6-AEBE-6769686C7DE9}"/>
              </a:ext>
            </a:extLst>
          </p:cNvPr>
          <p:cNvSpPr txBox="1"/>
          <p:nvPr/>
        </p:nvSpPr>
        <p:spPr>
          <a:xfrm>
            <a:off x="239148" y="3607910"/>
            <a:ext cx="11493305" cy="3116447"/>
          </a:xfrm>
          <a:prstGeom prst="rect">
            <a:avLst/>
          </a:prstGeom>
          <a:noFill/>
        </p:spPr>
        <p:txBody>
          <a:bodyPr wrap="square" rtlCol="0">
            <a:spAutoFit/>
          </a:bodyPr>
          <a:lstStyle/>
          <a:p>
            <a:pPr algn="just"/>
            <a:r>
              <a:rPr lang="it-IT" sz="2800" dirty="0"/>
              <a:t>- </a:t>
            </a:r>
            <a:r>
              <a:rPr lang="it-IT" sz="2800" b="1" dirty="0"/>
              <a:t>Traduzioni</a:t>
            </a:r>
            <a:r>
              <a:rPr lang="it-IT" sz="2800" dirty="0"/>
              <a:t>. La prima traduzione di </a:t>
            </a:r>
            <a:r>
              <a:rPr lang="it-IT" sz="2800" i="1" dirty="0"/>
              <a:t>Pamela</a:t>
            </a:r>
            <a:r>
              <a:rPr lang="it-IT" sz="2800" dirty="0"/>
              <a:t>, 1744-45, stravolge il tono colloquiale dell’originale: inversioni (</a:t>
            </a:r>
            <a:r>
              <a:rPr lang="it-IT" sz="2800" i="1" dirty="0"/>
              <a:t>sfuggir non mi potete</a:t>
            </a:r>
            <a:r>
              <a:rPr lang="it-IT" sz="2800" dirty="0"/>
              <a:t>)</a:t>
            </a:r>
            <a:r>
              <a:rPr lang="it-IT" sz="2800" i="1" dirty="0"/>
              <a:t> </a:t>
            </a:r>
            <a:r>
              <a:rPr lang="it-IT" sz="2800" dirty="0"/>
              <a:t>e </a:t>
            </a:r>
            <a:r>
              <a:rPr lang="it-IT" sz="2800" dirty="0" err="1"/>
              <a:t>aulicismi</a:t>
            </a:r>
            <a:r>
              <a:rPr lang="it-IT" sz="2800" dirty="0"/>
              <a:t> </a:t>
            </a:r>
            <a:r>
              <a:rPr lang="it-IT" sz="2800" i="1" dirty="0"/>
              <a:t>(tuttavolta </a:t>
            </a:r>
            <a:r>
              <a:rPr lang="it-IT" sz="2800" dirty="0"/>
              <a:t>‘tuttavia’, </a:t>
            </a:r>
            <a:r>
              <a:rPr lang="it-IT" sz="2800" i="1" dirty="0"/>
              <a:t>imperocché </a:t>
            </a:r>
            <a:r>
              <a:rPr lang="it-IT" sz="2800" dirty="0"/>
              <a:t>‘perciò’)</a:t>
            </a:r>
            <a:r>
              <a:rPr lang="it-IT" sz="2800" i="1" dirty="0"/>
              <a:t> </a:t>
            </a:r>
          </a:p>
          <a:p>
            <a:pPr algn="just"/>
            <a:r>
              <a:rPr lang="it-IT" sz="2800" dirty="0"/>
              <a:t>- </a:t>
            </a:r>
            <a:r>
              <a:rPr lang="it-IT" sz="2800" b="1" dirty="0"/>
              <a:t>Romanzo colto</a:t>
            </a:r>
            <a:r>
              <a:rPr lang="it-IT" sz="2800" dirty="0"/>
              <a:t>. Autori come Ippolito </a:t>
            </a:r>
            <a:r>
              <a:rPr lang="it-IT" sz="2800" dirty="0" err="1"/>
              <a:t>Pindemonte</a:t>
            </a:r>
            <a:r>
              <a:rPr lang="it-IT" sz="2800" dirty="0"/>
              <a:t> e Alessandro Verri scrivono romanzi che, pur con una sintassi paratattica sul modello francese, conservano una forte patina letteraria nella fonologia </a:t>
            </a:r>
            <a:r>
              <a:rPr lang="it-IT" sz="2800" i="1" dirty="0"/>
              <a:t>(</a:t>
            </a:r>
            <a:r>
              <a:rPr lang="it-IT" sz="2800" i="1" dirty="0" err="1"/>
              <a:t>cuopre</a:t>
            </a:r>
            <a:r>
              <a:rPr lang="it-IT" sz="2800" dirty="0"/>
              <a:t>, </a:t>
            </a:r>
            <a:r>
              <a:rPr lang="it-IT" sz="2800" i="1" dirty="0" err="1"/>
              <a:t>rivolgeano</a:t>
            </a:r>
            <a:r>
              <a:rPr lang="it-IT" sz="2800" i="1" dirty="0"/>
              <a:t>) </a:t>
            </a:r>
            <a:r>
              <a:rPr lang="it-IT" sz="2800" dirty="0"/>
              <a:t>e nel lessico </a:t>
            </a:r>
            <a:r>
              <a:rPr lang="it-IT" sz="2800" i="1" dirty="0"/>
              <a:t>(conciossiaché, pelago</a:t>
            </a:r>
            <a:r>
              <a:rPr lang="it-IT" sz="2800" dirty="0"/>
              <a:t>, </a:t>
            </a:r>
            <a:r>
              <a:rPr lang="it-IT" sz="2800" i="1" dirty="0"/>
              <a:t>aura</a:t>
            </a:r>
            <a:r>
              <a:rPr lang="it-IT" sz="2800" dirty="0"/>
              <a:t>, </a:t>
            </a:r>
            <a:r>
              <a:rPr lang="it-IT" sz="2800" i="1" dirty="0"/>
              <a:t>ricordevole) </a:t>
            </a:r>
            <a:r>
              <a:rPr lang="it-IT" sz="2800" dirty="0"/>
              <a:t>[cfr. brano a p. 1]</a:t>
            </a:r>
          </a:p>
        </p:txBody>
      </p:sp>
    </p:spTree>
    <p:extLst>
      <p:ext uri="{BB962C8B-B14F-4D97-AF65-F5344CB8AC3E}">
        <p14:creationId xmlns:p14="http://schemas.microsoft.com/office/powerpoint/2010/main" val="3032673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19575" y="1035213"/>
            <a:ext cx="11612880" cy="954107"/>
          </a:xfrm>
          <a:prstGeom prst="rect">
            <a:avLst/>
          </a:prstGeom>
          <a:noFill/>
        </p:spPr>
        <p:txBody>
          <a:bodyPr wrap="square" rtlCol="0">
            <a:spAutoFit/>
          </a:bodyPr>
          <a:lstStyle/>
          <a:p>
            <a:pPr algn="just"/>
            <a:r>
              <a:rPr lang="it-IT" sz="2800" b="1" dirty="0"/>
              <a:t>Pietro Chiari </a:t>
            </a:r>
            <a:r>
              <a:rPr lang="it-IT" sz="2800" dirty="0"/>
              <a:t>e </a:t>
            </a:r>
            <a:r>
              <a:rPr lang="it-IT" sz="2800" b="1" dirty="0"/>
              <a:t>Antonio Piazza </a:t>
            </a:r>
            <a:r>
              <a:rPr lang="it-IT" sz="2800" dirty="0"/>
              <a:t>sono i due più prolifici autori di </a:t>
            </a:r>
            <a:r>
              <a:rPr lang="it-IT" sz="2800" b="1" dirty="0"/>
              <a:t>romanzi di consumo</a:t>
            </a:r>
            <a:r>
              <a:rPr lang="it-IT" sz="2800" dirty="0"/>
              <a:t> nel Settecento. Poca attenzione allo stile, trame che si ripetono.</a:t>
            </a:r>
          </a:p>
        </p:txBody>
      </p:sp>
      <p:sp>
        <p:nvSpPr>
          <p:cNvPr id="3" name="CasellaDiTesto 2"/>
          <p:cNvSpPr txBox="1"/>
          <p:nvPr/>
        </p:nvSpPr>
        <p:spPr>
          <a:xfrm>
            <a:off x="379827" y="350855"/>
            <a:ext cx="11071274" cy="646331"/>
          </a:xfrm>
          <a:prstGeom prst="rect">
            <a:avLst/>
          </a:prstGeom>
          <a:noFill/>
        </p:spPr>
        <p:txBody>
          <a:bodyPr wrap="square" rtlCol="0">
            <a:spAutoFit/>
          </a:bodyPr>
          <a:lstStyle/>
          <a:p>
            <a:pPr algn="ctr"/>
            <a:r>
              <a:rPr lang="it-IT" sz="3600" b="1" dirty="0"/>
              <a:t>IL ROMANZO NEL SETTECENTO</a:t>
            </a:r>
          </a:p>
        </p:txBody>
      </p:sp>
      <p:sp>
        <p:nvSpPr>
          <p:cNvPr id="5" name="CasellaDiTesto 4">
            <a:extLst>
              <a:ext uri="{FF2B5EF4-FFF2-40B4-BE49-F238E27FC236}">
                <a16:creationId xmlns:a16="http://schemas.microsoft.com/office/drawing/2014/main" id="{05DB6EA7-2D17-4A11-AC58-D660E600F672}"/>
              </a:ext>
            </a:extLst>
          </p:cNvPr>
          <p:cNvSpPr txBox="1"/>
          <p:nvPr/>
        </p:nvSpPr>
        <p:spPr>
          <a:xfrm>
            <a:off x="119574" y="1935455"/>
            <a:ext cx="11612880" cy="954107"/>
          </a:xfrm>
          <a:prstGeom prst="rect">
            <a:avLst/>
          </a:prstGeom>
          <a:noFill/>
        </p:spPr>
        <p:txBody>
          <a:bodyPr wrap="square" rtlCol="0">
            <a:spAutoFit/>
          </a:bodyPr>
          <a:lstStyle/>
          <a:p>
            <a:pPr algn="just"/>
            <a:r>
              <a:rPr lang="it-IT" sz="2800" dirty="0"/>
              <a:t>A colpire non è tanto il tasso di arcaismi lessicali quanto la presenza di </a:t>
            </a:r>
            <a:r>
              <a:rPr lang="it-IT" sz="2800" b="1" dirty="0"/>
              <a:t>forme auliche</a:t>
            </a:r>
            <a:r>
              <a:rPr lang="it-IT" sz="2800" dirty="0"/>
              <a:t> nei settori della </a:t>
            </a:r>
            <a:r>
              <a:rPr lang="it-IT" sz="2800" dirty="0" err="1"/>
              <a:t>fonomorfologia</a:t>
            </a:r>
            <a:r>
              <a:rPr lang="it-IT" sz="2800" dirty="0"/>
              <a:t> e della sintassi.</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119574" y="2796010"/>
            <a:ext cx="11352628" cy="1815882"/>
          </a:xfrm>
          <a:prstGeom prst="rect">
            <a:avLst/>
          </a:prstGeom>
          <a:noFill/>
        </p:spPr>
        <p:txBody>
          <a:bodyPr wrap="square" rtlCol="0">
            <a:spAutoFit/>
          </a:bodyPr>
          <a:lstStyle/>
          <a:p>
            <a:pPr algn="just"/>
            <a:r>
              <a:rPr lang="it-IT" sz="2800" b="1" dirty="0" err="1"/>
              <a:t>Fonomorfologia</a:t>
            </a:r>
            <a:r>
              <a:rPr lang="it-IT" sz="2800" dirty="0"/>
              <a:t>:</a:t>
            </a:r>
          </a:p>
          <a:p>
            <a:pPr marL="514350" indent="-514350" algn="just">
              <a:buAutoNum type="arabicParenR"/>
            </a:pPr>
            <a:r>
              <a:rPr lang="it-IT" sz="2800" dirty="0"/>
              <a:t>dittonghi </a:t>
            </a:r>
            <a:r>
              <a:rPr lang="it-IT" sz="2800" i="1" dirty="0" err="1"/>
              <a:t>pruova</a:t>
            </a:r>
            <a:r>
              <a:rPr lang="it-IT" sz="2800" dirty="0"/>
              <a:t>, </a:t>
            </a:r>
            <a:r>
              <a:rPr lang="it-IT" sz="2800" i="1" dirty="0" err="1"/>
              <a:t>triegua</a:t>
            </a:r>
            <a:r>
              <a:rPr lang="it-IT" sz="2800" i="1" dirty="0"/>
              <a:t> </a:t>
            </a:r>
          </a:p>
          <a:p>
            <a:pPr marL="514350" indent="-514350" algn="just">
              <a:buAutoNum type="arabicParenR"/>
            </a:pPr>
            <a:r>
              <a:rPr lang="it-IT" sz="2800" dirty="0"/>
              <a:t>condizionali in </a:t>
            </a:r>
            <a:r>
              <a:rPr lang="it-IT" sz="2800" i="1" dirty="0"/>
              <a:t>-</a:t>
            </a:r>
            <a:r>
              <a:rPr lang="it-IT" sz="2800" i="1" dirty="0" err="1"/>
              <a:t>ia</a:t>
            </a:r>
            <a:r>
              <a:rPr lang="it-IT" sz="2800" i="1" dirty="0"/>
              <a:t> </a:t>
            </a:r>
            <a:r>
              <a:rPr lang="it-IT" sz="2800" dirty="0"/>
              <a:t>(</a:t>
            </a:r>
            <a:r>
              <a:rPr lang="it-IT" sz="2800" i="1" dirty="0" err="1"/>
              <a:t>avria</a:t>
            </a:r>
            <a:r>
              <a:rPr lang="it-IT" sz="2800" i="1" dirty="0"/>
              <a:t>, </a:t>
            </a:r>
            <a:r>
              <a:rPr lang="it-IT" sz="2800" i="1" dirty="0" err="1"/>
              <a:t>avriano</a:t>
            </a:r>
            <a:r>
              <a:rPr lang="it-IT" sz="2800" dirty="0"/>
              <a:t>)</a:t>
            </a:r>
          </a:p>
          <a:p>
            <a:pPr marL="514350" indent="-514350" algn="just">
              <a:buAutoNum type="arabicParenR"/>
            </a:pPr>
            <a:r>
              <a:rPr lang="it-IT" sz="2800" dirty="0"/>
              <a:t>forme non apocopate </a:t>
            </a:r>
            <a:r>
              <a:rPr lang="it-IT" sz="2800" i="1" dirty="0" err="1"/>
              <a:t>fedeltade</a:t>
            </a:r>
            <a:r>
              <a:rPr lang="it-IT" sz="2800" dirty="0"/>
              <a:t>, </a:t>
            </a:r>
            <a:r>
              <a:rPr lang="it-IT" sz="2800" i="1" dirty="0" err="1"/>
              <a:t>probabilitade</a:t>
            </a:r>
            <a:r>
              <a:rPr lang="it-IT" sz="2800" i="1" dirty="0"/>
              <a:t>  </a:t>
            </a:r>
          </a:p>
        </p:txBody>
      </p:sp>
      <p:sp>
        <p:nvSpPr>
          <p:cNvPr id="7" name="CasellaDiTesto 6">
            <a:extLst>
              <a:ext uri="{FF2B5EF4-FFF2-40B4-BE49-F238E27FC236}">
                <a16:creationId xmlns:a16="http://schemas.microsoft.com/office/drawing/2014/main" id="{E364B0B1-0B0E-489A-BED9-E3EF11770EB3}"/>
              </a:ext>
            </a:extLst>
          </p:cNvPr>
          <p:cNvSpPr txBox="1"/>
          <p:nvPr/>
        </p:nvSpPr>
        <p:spPr>
          <a:xfrm>
            <a:off x="119574" y="4611892"/>
            <a:ext cx="11952851" cy="2246769"/>
          </a:xfrm>
          <a:prstGeom prst="rect">
            <a:avLst/>
          </a:prstGeom>
          <a:noFill/>
        </p:spPr>
        <p:txBody>
          <a:bodyPr wrap="square" rtlCol="0">
            <a:spAutoFit/>
          </a:bodyPr>
          <a:lstStyle/>
          <a:p>
            <a:pPr algn="just"/>
            <a:r>
              <a:rPr lang="it-IT" sz="2800" b="1" dirty="0"/>
              <a:t>Sintassi</a:t>
            </a:r>
            <a:r>
              <a:rPr lang="it-IT" sz="2800" dirty="0"/>
              <a:t> del periodo moderna (paratassi, frasi nominali), ma tradizionale nell’</a:t>
            </a:r>
            <a:r>
              <a:rPr lang="it-IT" sz="2800" b="1" dirty="0"/>
              <a:t>ordine delle parole</a:t>
            </a:r>
            <a:r>
              <a:rPr lang="it-IT" sz="2800" dirty="0"/>
              <a:t>:</a:t>
            </a:r>
          </a:p>
          <a:p>
            <a:pPr marL="514350" indent="-514350" algn="just">
              <a:buAutoNum type="arabicParenR"/>
            </a:pPr>
            <a:r>
              <a:rPr lang="it-IT" sz="2800" dirty="0"/>
              <a:t>inversioni </a:t>
            </a:r>
            <a:r>
              <a:rPr lang="it-IT" sz="2800" i="1" dirty="0"/>
              <a:t>(raccontarmi volle</a:t>
            </a:r>
            <a:r>
              <a:rPr lang="it-IT" sz="2800" dirty="0"/>
              <a:t>; </a:t>
            </a:r>
            <a:r>
              <a:rPr lang="it-IT" sz="2800" i="1" dirty="0"/>
              <a:t>far si possono)</a:t>
            </a:r>
          </a:p>
          <a:p>
            <a:pPr marL="514350" indent="-514350" algn="just">
              <a:buAutoNum type="arabicParenR"/>
            </a:pPr>
            <a:r>
              <a:rPr lang="it-IT" sz="2800" dirty="0"/>
              <a:t>anteposizione dell’aggettivo di relazione </a:t>
            </a:r>
            <a:r>
              <a:rPr lang="it-IT" sz="2800" i="1" dirty="0"/>
              <a:t>(la casalinga eloquenza)</a:t>
            </a:r>
          </a:p>
          <a:p>
            <a:pPr marL="514350" indent="-514350" algn="just">
              <a:buAutoNum type="arabicParenR"/>
            </a:pPr>
            <a:r>
              <a:rPr lang="it-IT" sz="2800" dirty="0"/>
              <a:t>tmesi tra ausiliare e participio </a:t>
            </a:r>
            <a:r>
              <a:rPr lang="it-IT" sz="2800" i="1" dirty="0"/>
              <a:t>(pareva che fossero dal suolo spuntati)</a:t>
            </a:r>
          </a:p>
        </p:txBody>
      </p:sp>
    </p:spTree>
    <p:extLst>
      <p:ext uri="{BB962C8B-B14F-4D97-AF65-F5344CB8AC3E}">
        <p14:creationId xmlns:p14="http://schemas.microsoft.com/office/powerpoint/2010/main" val="2821043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9149" y="1035213"/>
            <a:ext cx="11493305" cy="1538883"/>
          </a:xfrm>
          <a:prstGeom prst="rect">
            <a:avLst/>
          </a:prstGeom>
          <a:noFill/>
        </p:spPr>
        <p:txBody>
          <a:bodyPr wrap="square" rtlCol="0">
            <a:spAutoFit/>
          </a:bodyPr>
          <a:lstStyle/>
          <a:p>
            <a:pPr algn="just"/>
            <a:r>
              <a:rPr lang="it-IT" sz="2800" dirty="0"/>
              <a:t>Nel </a:t>
            </a:r>
            <a:r>
              <a:rPr lang="it-IT" sz="2800" b="1" dirty="0"/>
              <a:t>lessico</a:t>
            </a:r>
            <a:r>
              <a:rPr lang="it-IT" sz="2800" dirty="0"/>
              <a:t> Chiari e Piazza sono ricchi di espressioni stereotipate: </a:t>
            </a:r>
            <a:r>
              <a:rPr lang="it-IT" sz="2800" i="1" dirty="0" err="1"/>
              <a:t>amabil</a:t>
            </a:r>
            <a:r>
              <a:rPr lang="it-IT" sz="2800" i="1" dirty="0"/>
              <a:t> giovinetta</a:t>
            </a:r>
            <a:r>
              <a:rPr lang="it-IT" sz="2800" dirty="0"/>
              <a:t>, </a:t>
            </a:r>
            <a:r>
              <a:rPr lang="it-IT" sz="2800" i="1" dirty="0"/>
              <a:t>colpo di fulmine</a:t>
            </a:r>
            <a:r>
              <a:rPr lang="it-IT" sz="2800" dirty="0"/>
              <a:t>, </a:t>
            </a:r>
            <a:r>
              <a:rPr lang="it-IT" sz="2800" i="1" dirty="0"/>
              <a:t>indissolubile nodo</a:t>
            </a:r>
            <a:r>
              <a:rPr lang="it-IT" sz="2800" dirty="0"/>
              <a:t>,</a:t>
            </a:r>
            <a:r>
              <a:rPr lang="it-IT" sz="2800" i="1" dirty="0"/>
              <a:t> mare di lagrime.</a:t>
            </a:r>
          </a:p>
          <a:p>
            <a:pPr algn="just"/>
            <a:endParaRPr lang="it-IT" sz="1000" dirty="0"/>
          </a:p>
          <a:p>
            <a:pPr algn="just"/>
            <a:r>
              <a:rPr lang="it-IT" sz="2800" dirty="0"/>
              <a:t>Accostano elementi diversi tra loro, senza molta attenzione per lo stile:</a:t>
            </a:r>
          </a:p>
        </p:txBody>
      </p:sp>
      <p:sp>
        <p:nvSpPr>
          <p:cNvPr id="3" name="CasellaDiTesto 2"/>
          <p:cNvSpPr txBox="1"/>
          <p:nvPr/>
        </p:nvSpPr>
        <p:spPr>
          <a:xfrm>
            <a:off x="379827" y="350855"/>
            <a:ext cx="11071274" cy="646331"/>
          </a:xfrm>
          <a:prstGeom prst="rect">
            <a:avLst/>
          </a:prstGeom>
          <a:noFill/>
        </p:spPr>
        <p:txBody>
          <a:bodyPr wrap="square" rtlCol="0">
            <a:spAutoFit/>
          </a:bodyPr>
          <a:lstStyle/>
          <a:p>
            <a:pPr algn="ctr"/>
            <a:r>
              <a:rPr lang="it-IT" sz="3600" b="1" dirty="0"/>
              <a:t>IL ROMANZO NEL SETTECENTO</a:t>
            </a:r>
          </a:p>
        </p:txBody>
      </p:sp>
      <p:sp>
        <p:nvSpPr>
          <p:cNvPr id="5" name="CasellaDiTesto 4">
            <a:extLst>
              <a:ext uri="{FF2B5EF4-FFF2-40B4-BE49-F238E27FC236}">
                <a16:creationId xmlns:a16="http://schemas.microsoft.com/office/drawing/2014/main" id="{05DB6EA7-2D17-4A11-AC58-D660E600F672}"/>
              </a:ext>
            </a:extLst>
          </p:cNvPr>
          <p:cNvSpPr txBox="1"/>
          <p:nvPr/>
        </p:nvSpPr>
        <p:spPr>
          <a:xfrm>
            <a:off x="239149" y="2639466"/>
            <a:ext cx="11352628" cy="1384995"/>
          </a:xfrm>
          <a:prstGeom prst="rect">
            <a:avLst/>
          </a:prstGeom>
          <a:noFill/>
        </p:spPr>
        <p:txBody>
          <a:bodyPr wrap="square" rtlCol="0">
            <a:spAutoFit/>
          </a:bodyPr>
          <a:lstStyle/>
          <a:p>
            <a:pPr algn="just"/>
            <a:r>
              <a:rPr lang="it-IT" sz="2800" b="1" dirty="0"/>
              <a:t>Voci auliche e letterarie</a:t>
            </a:r>
            <a:r>
              <a:rPr lang="it-IT" sz="2800" dirty="0"/>
              <a:t>, soprattutto «</a:t>
            </a:r>
            <a:r>
              <a:rPr lang="it-IT" sz="2800" dirty="0" err="1"/>
              <a:t>aulicismi</a:t>
            </a:r>
            <a:r>
              <a:rPr lang="it-IT" sz="2800" dirty="0"/>
              <a:t> di inerzia», cioè non marcati intenzionalmente ma usati in quanto diffusi nella lingua letteraria tradizionale: </a:t>
            </a:r>
            <a:r>
              <a:rPr lang="it-IT" sz="2800" i="1" dirty="0"/>
              <a:t>guardo</a:t>
            </a:r>
            <a:r>
              <a:rPr lang="it-IT" sz="2800" dirty="0"/>
              <a:t>, </a:t>
            </a:r>
            <a:r>
              <a:rPr lang="it-IT" sz="2800" i="1" dirty="0"/>
              <a:t>menomo</a:t>
            </a:r>
            <a:r>
              <a:rPr lang="it-IT" sz="2800" dirty="0"/>
              <a:t>, </a:t>
            </a:r>
            <a:r>
              <a:rPr lang="it-IT" sz="2800" i="1" dirty="0"/>
              <a:t>abbondevole, somiglievole</a:t>
            </a:r>
            <a:r>
              <a:rPr lang="it-IT" sz="2800" dirty="0"/>
              <a:t>.</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239149" y="4102674"/>
            <a:ext cx="11352628" cy="954107"/>
          </a:xfrm>
          <a:prstGeom prst="rect">
            <a:avLst/>
          </a:prstGeom>
          <a:noFill/>
        </p:spPr>
        <p:txBody>
          <a:bodyPr wrap="square" rtlCol="0">
            <a:spAutoFit/>
          </a:bodyPr>
          <a:lstStyle/>
          <a:p>
            <a:pPr algn="just"/>
            <a:r>
              <a:rPr lang="it-IT" sz="2800" b="1" dirty="0"/>
              <a:t>Neologismi</a:t>
            </a:r>
            <a:r>
              <a:rPr lang="it-IT" sz="2800" dirty="0"/>
              <a:t>: </a:t>
            </a:r>
            <a:r>
              <a:rPr lang="it-IT" sz="2800" i="1" dirty="0"/>
              <a:t>avventura</a:t>
            </a:r>
            <a:r>
              <a:rPr lang="it-IT" sz="2800" dirty="0"/>
              <a:t> ‘breve relazione sentimentale’, </a:t>
            </a:r>
            <a:r>
              <a:rPr lang="it-IT" sz="2800" i="1" dirty="0"/>
              <a:t>cambiale</a:t>
            </a:r>
            <a:r>
              <a:rPr lang="it-IT" sz="2800" dirty="0"/>
              <a:t>, </a:t>
            </a:r>
            <a:r>
              <a:rPr lang="it-IT" sz="2800" i="1" dirty="0"/>
              <a:t>cerino</a:t>
            </a:r>
            <a:r>
              <a:rPr lang="it-IT" sz="2800" dirty="0"/>
              <a:t>. Spesso francesismi, come </a:t>
            </a:r>
            <a:r>
              <a:rPr lang="it-IT" sz="2800" i="1" dirty="0"/>
              <a:t>azzardare</a:t>
            </a:r>
            <a:r>
              <a:rPr lang="it-IT" sz="2800" dirty="0"/>
              <a:t>, </a:t>
            </a:r>
            <a:r>
              <a:rPr lang="it-IT" sz="2800" i="1" dirty="0"/>
              <a:t>bastimento</a:t>
            </a:r>
            <a:r>
              <a:rPr lang="it-IT" sz="2800" dirty="0"/>
              <a:t>,</a:t>
            </a:r>
            <a:r>
              <a:rPr lang="it-IT" sz="2800" i="1" dirty="0"/>
              <a:t> pipa</a:t>
            </a:r>
            <a:r>
              <a:rPr lang="it-IT" sz="2800" dirty="0"/>
              <a:t>; </a:t>
            </a:r>
            <a:r>
              <a:rPr lang="it-IT" sz="2800" i="1" dirty="0"/>
              <a:t>parterre</a:t>
            </a:r>
            <a:r>
              <a:rPr lang="it-IT" sz="2800" dirty="0"/>
              <a:t>, </a:t>
            </a:r>
            <a:r>
              <a:rPr lang="it-IT" sz="2800" i="1" dirty="0"/>
              <a:t>rendez-vous. </a:t>
            </a:r>
          </a:p>
        </p:txBody>
      </p:sp>
      <p:sp>
        <p:nvSpPr>
          <p:cNvPr id="8" name="CasellaDiTesto 7">
            <a:extLst>
              <a:ext uri="{FF2B5EF4-FFF2-40B4-BE49-F238E27FC236}">
                <a16:creationId xmlns:a16="http://schemas.microsoft.com/office/drawing/2014/main" id="{67D6BAC6-875B-4540-BB73-9202C13CDC8E}"/>
              </a:ext>
            </a:extLst>
          </p:cNvPr>
          <p:cNvSpPr txBox="1"/>
          <p:nvPr/>
        </p:nvSpPr>
        <p:spPr>
          <a:xfrm>
            <a:off x="239149" y="5134994"/>
            <a:ext cx="11352628" cy="954107"/>
          </a:xfrm>
          <a:prstGeom prst="rect">
            <a:avLst/>
          </a:prstGeom>
          <a:noFill/>
        </p:spPr>
        <p:txBody>
          <a:bodyPr wrap="square" rtlCol="0">
            <a:spAutoFit/>
          </a:bodyPr>
          <a:lstStyle/>
          <a:p>
            <a:pPr algn="just"/>
            <a:r>
              <a:rPr lang="it-IT" sz="2800" b="1" dirty="0"/>
              <a:t>Colloquialismi toscani</a:t>
            </a:r>
            <a:r>
              <a:rPr lang="it-IT" sz="2800" dirty="0"/>
              <a:t>, che provengono dalla tradizione letteraria comica (novella e teatro): </a:t>
            </a:r>
            <a:r>
              <a:rPr lang="it-IT" sz="2800" i="1" dirty="0"/>
              <a:t>baia </a:t>
            </a:r>
            <a:r>
              <a:rPr lang="it-IT" sz="2800" dirty="0"/>
              <a:t>‘fandonia’, </a:t>
            </a:r>
            <a:r>
              <a:rPr lang="it-IT" sz="2800" i="1" dirty="0"/>
              <a:t>carogna</a:t>
            </a:r>
            <a:r>
              <a:rPr lang="it-IT" sz="2800" dirty="0"/>
              <a:t>, </a:t>
            </a:r>
            <a:r>
              <a:rPr lang="it-IT" sz="2800" i="1" dirty="0"/>
              <a:t>sgangherato</a:t>
            </a:r>
            <a:r>
              <a:rPr lang="it-IT" sz="2800" dirty="0"/>
              <a:t>, </a:t>
            </a:r>
            <a:r>
              <a:rPr lang="it-IT" sz="2800" i="1" dirty="0"/>
              <a:t>cucirsi la bocca</a:t>
            </a:r>
            <a:r>
              <a:rPr lang="it-IT" sz="2800" dirty="0"/>
              <a:t> </a:t>
            </a:r>
            <a:endParaRPr lang="it-IT" sz="2800" i="1" dirty="0"/>
          </a:p>
        </p:txBody>
      </p:sp>
      <p:sp>
        <p:nvSpPr>
          <p:cNvPr id="7" name="CasellaDiTesto 6">
            <a:extLst>
              <a:ext uri="{FF2B5EF4-FFF2-40B4-BE49-F238E27FC236}">
                <a16:creationId xmlns:a16="http://schemas.microsoft.com/office/drawing/2014/main" id="{29DE1285-9A35-4E76-9F47-15755DDB408F}"/>
              </a:ext>
            </a:extLst>
          </p:cNvPr>
          <p:cNvSpPr txBox="1"/>
          <p:nvPr/>
        </p:nvSpPr>
        <p:spPr>
          <a:xfrm>
            <a:off x="239149" y="6089101"/>
            <a:ext cx="11352628" cy="523220"/>
          </a:xfrm>
          <a:prstGeom prst="rect">
            <a:avLst/>
          </a:prstGeom>
          <a:noFill/>
        </p:spPr>
        <p:txBody>
          <a:bodyPr wrap="square" rtlCol="0">
            <a:spAutoFit/>
          </a:bodyPr>
          <a:lstStyle/>
          <a:p>
            <a:pPr algn="just"/>
            <a:r>
              <a:rPr lang="it-IT" sz="2800" dirty="0"/>
              <a:t>Cfr. brano a p. 1</a:t>
            </a:r>
          </a:p>
        </p:txBody>
      </p:sp>
    </p:spTree>
    <p:extLst>
      <p:ext uri="{BB962C8B-B14F-4D97-AF65-F5344CB8AC3E}">
        <p14:creationId xmlns:p14="http://schemas.microsoft.com/office/powerpoint/2010/main" val="3246720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8"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9149" y="1035213"/>
            <a:ext cx="11493305" cy="954107"/>
          </a:xfrm>
          <a:prstGeom prst="rect">
            <a:avLst/>
          </a:prstGeom>
          <a:noFill/>
        </p:spPr>
        <p:txBody>
          <a:bodyPr wrap="square" rtlCol="0">
            <a:spAutoFit/>
          </a:bodyPr>
          <a:lstStyle/>
          <a:p>
            <a:pPr algn="just"/>
            <a:r>
              <a:rPr lang="it-IT" sz="2800" dirty="0"/>
              <a:t>Il primo grande romanzo della nostra letteratura moderna arriva a fine Settecento, </a:t>
            </a:r>
            <a:r>
              <a:rPr lang="it-IT" sz="2800" i="1" dirty="0"/>
              <a:t>Le ultime lettere di Jacopo Ortis.</a:t>
            </a:r>
            <a:endParaRPr lang="it-IT" sz="2800" dirty="0"/>
          </a:p>
        </p:txBody>
      </p:sp>
      <p:sp>
        <p:nvSpPr>
          <p:cNvPr id="3" name="CasellaDiTesto 2"/>
          <p:cNvSpPr txBox="1"/>
          <p:nvPr/>
        </p:nvSpPr>
        <p:spPr>
          <a:xfrm>
            <a:off x="379827" y="350855"/>
            <a:ext cx="11071274" cy="646331"/>
          </a:xfrm>
          <a:prstGeom prst="rect">
            <a:avLst/>
          </a:prstGeom>
          <a:noFill/>
        </p:spPr>
        <p:txBody>
          <a:bodyPr wrap="square" rtlCol="0">
            <a:spAutoFit/>
          </a:bodyPr>
          <a:lstStyle/>
          <a:p>
            <a:pPr algn="ctr"/>
            <a:r>
              <a:rPr lang="it-IT" sz="3600" b="1" dirty="0"/>
              <a:t>UGO FOSCOLO</a:t>
            </a:r>
          </a:p>
        </p:txBody>
      </p:sp>
      <p:sp>
        <p:nvSpPr>
          <p:cNvPr id="5" name="CasellaDiTesto 4">
            <a:extLst>
              <a:ext uri="{FF2B5EF4-FFF2-40B4-BE49-F238E27FC236}">
                <a16:creationId xmlns:a16="http://schemas.microsoft.com/office/drawing/2014/main" id="{05DB6EA7-2D17-4A11-AC58-D660E600F672}"/>
              </a:ext>
            </a:extLst>
          </p:cNvPr>
          <p:cNvSpPr txBox="1"/>
          <p:nvPr/>
        </p:nvSpPr>
        <p:spPr>
          <a:xfrm>
            <a:off x="239149" y="1989320"/>
            <a:ext cx="11352628" cy="1815882"/>
          </a:xfrm>
          <a:prstGeom prst="rect">
            <a:avLst/>
          </a:prstGeom>
          <a:noFill/>
        </p:spPr>
        <p:txBody>
          <a:bodyPr wrap="square" rtlCol="0">
            <a:spAutoFit/>
          </a:bodyPr>
          <a:lstStyle/>
          <a:p>
            <a:pPr algn="just"/>
            <a:r>
              <a:rPr lang="it-IT" sz="2800" dirty="0"/>
              <a:t>Una prima edizione, parziale, nel 1798; la </a:t>
            </a:r>
            <a:r>
              <a:rPr lang="it-IT" sz="2800" b="1" dirty="0"/>
              <a:t>prima edizione completa</a:t>
            </a:r>
            <a:r>
              <a:rPr lang="it-IT" sz="2800" dirty="0"/>
              <a:t> è del </a:t>
            </a:r>
            <a:r>
              <a:rPr lang="it-IT" sz="2800" b="1" dirty="0"/>
              <a:t>1802</a:t>
            </a:r>
            <a:r>
              <a:rPr lang="it-IT" sz="2800" dirty="0"/>
              <a:t>: romanzo epistolare nel quale Jacopo racconta a Lorenzo le sue vicende</a:t>
            </a:r>
          </a:p>
          <a:p>
            <a:pPr algn="just"/>
            <a:r>
              <a:rPr lang="it-IT" sz="2800" dirty="0"/>
              <a:t>amorose infelici (Teresa è sposata) intrecciandole con quelle politiche (Venezia in mano austriaca dopo il trattato di Campoformio). </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239149" y="3946166"/>
            <a:ext cx="11352628" cy="1815882"/>
          </a:xfrm>
          <a:prstGeom prst="rect">
            <a:avLst/>
          </a:prstGeom>
          <a:noFill/>
        </p:spPr>
        <p:txBody>
          <a:bodyPr wrap="square" rtlCol="0">
            <a:spAutoFit/>
          </a:bodyPr>
          <a:lstStyle/>
          <a:p>
            <a:pPr algn="just"/>
            <a:r>
              <a:rPr lang="it-IT" sz="2800" dirty="0"/>
              <a:t>In assenza di un modello di prosa Foscolo si rivolge da un lato alla lingua poetica, dall’altro a modelli di prosa stranieri (Goethe). Inoltra sfrutta la propria esperienza privata: somiglianza tra passi dell’Ortis e alcune lettere inviate ad Antonietta </a:t>
            </a:r>
            <a:r>
              <a:rPr lang="it-IT" sz="2800" dirty="0" err="1"/>
              <a:t>Fagnani</a:t>
            </a:r>
            <a:r>
              <a:rPr lang="it-IT" sz="2800" dirty="0"/>
              <a:t> Arese. </a:t>
            </a:r>
          </a:p>
        </p:txBody>
      </p:sp>
      <p:sp>
        <p:nvSpPr>
          <p:cNvPr id="7" name="CasellaDiTesto 6">
            <a:extLst>
              <a:ext uri="{FF2B5EF4-FFF2-40B4-BE49-F238E27FC236}">
                <a16:creationId xmlns:a16="http://schemas.microsoft.com/office/drawing/2014/main" id="{E364B0B1-0B0E-489A-BED9-E3EF11770EB3}"/>
              </a:ext>
            </a:extLst>
          </p:cNvPr>
          <p:cNvSpPr txBox="1"/>
          <p:nvPr/>
        </p:nvSpPr>
        <p:spPr>
          <a:xfrm>
            <a:off x="239149" y="5822787"/>
            <a:ext cx="11352628" cy="523220"/>
          </a:xfrm>
          <a:prstGeom prst="rect">
            <a:avLst/>
          </a:prstGeom>
          <a:noFill/>
        </p:spPr>
        <p:txBody>
          <a:bodyPr wrap="square" rtlCol="0">
            <a:spAutoFit/>
          </a:bodyPr>
          <a:lstStyle/>
          <a:p>
            <a:pPr algn="just"/>
            <a:r>
              <a:rPr lang="it-IT" sz="2800" dirty="0"/>
              <a:t>La lingua dell’Ortis è caratterizzata dall’</a:t>
            </a:r>
            <a:r>
              <a:rPr lang="it-IT" sz="2800" b="1" dirty="0"/>
              <a:t>eterogeneità stilistica</a:t>
            </a:r>
            <a:r>
              <a:rPr lang="it-IT" sz="2800" dirty="0"/>
              <a:t>.</a:t>
            </a:r>
          </a:p>
        </p:txBody>
      </p:sp>
    </p:spTree>
    <p:extLst>
      <p:ext uri="{BB962C8B-B14F-4D97-AF65-F5344CB8AC3E}">
        <p14:creationId xmlns:p14="http://schemas.microsoft.com/office/powerpoint/2010/main" val="4029112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9148" y="828758"/>
            <a:ext cx="11713705" cy="4093428"/>
          </a:xfrm>
          <a:prstGeom prst="rect">
            <a:avLst/>
          </a:prstGeom>
          <a:noFill/>
        </p:spPr>
        <p:txBody>
          <a:bodyPr wrap="square" rtlCol="0">
            <a:spAutoFit/>
          </a:bodyPr>
          <a:lstStyle/>
          <a:p>
            <a:pPr algn="just"/>
            <a:r>
              <a:rPr lang="it-IT" sz="2800" dirty="0"/>
              <a:t>L’opera è ricca di </a:t>
            </a:r>
            <a:r>
              <a:rPr lang="it-IT" sz="2800" b="1" dirty="0"/>
              <a:t>figure retoriche</a:t>
            </a:r>
            <a:r>
              <a:rPr lang="it-IT" sz="2800" dirty="0"/>
              <a:t>:</a:t>
            </a:r>
          </a:p>
          <a:p>
            <a:pPr algn="just"/>
            <a:endParaRPr lang="it-IT" sz="800" dirty="0"/>
          </a:p>
          <a:p>
            <a:pPr marL="457200" indent="-457200" algn="just">
              <a:buFontTx/>
              <a:buChar char="-"/>
            </a:pPr>
            <a:r>
              <a:rPr lang="it-IT" sz="2800" dirty="0"/>
              <a:t>parallelismi </a:t>
            </a:r>
            <a:r>
              <a:rPr lang="it-IT" sz="2800" i="1" dirty="0"/>
              <a:t>(mi propongo mille argomenti; mi s’affacciano mille idee)</a:t>
            </a:r>
          </a:p>
          <a:p>
            <a:pPr marL="457200" indent="-457200" algn="just">
              <a:buFontTx/>
              <a:buChar char="-"/>
            </a:pPr>
            <a:r>
              <a:rPr lang="it-IT" sz="2800" dirty="0"/>
              <a:t>terne </a:t>
            </a:r>
            <a:r>
              <a:rPr lang="it-IT" sz="2800" i="1" dirty="0"/>
              <a:t>(discaccio i miei </a:t>
            </a:r>
            <a:r>
              <a:rPr lang="it-IT" sz="2800" i="1" dirty="0" err="1"/>
              <a:t>desiderj</a:t>
            </a:r>
            <a:r>
              <a:rPr lang="it-IT" sz="2800" i="1" dirty="0"/>
              <a:t>, condanno le mie speranze, piango i miei inganni)</a:t>
            </a:r>
          </a:p>
          <a:p>
            <a:pPr marL="457200" indent="-457200" algn="just">
              <a:buFontTx/>
              <a:buChar char="-"/>
            </a:pPr>
            <a:r>
              <a:rPr lang="it-IT" sz="2800" dirty="0"/>
              <a:t>anadiplosi (</a:t>
            </a:r>
            <a:r>
              <a:rPr lang="it-IT" sz="2800" i="1" dirty="0"/>
              <a:t>questa mia misera vita è tutta tua: io te la consacro; e la consacro alla tua felicità</a:t>
            </a:r>
            <a:r>
              <a:rPr lang="it-IT" sz="2800" dirty="0"/>
              <a:t>)</a:t>
            </a:r>
          </a:p>
          <a:p>
            <a:pPr marL="457200" indent="-457200" algn="just">
              <a:buFontTx/>
              <a:buChar char="-"/>
            </a:pPr>
            <a:r>
              <a:rPr lang="it-IT" sz="2800" dirty="0"/>
              <a:t>epanalessi </a:t>
            </a:r>
            <a:r>
              <a:rPr lang="it-IT" sz="2800" i="1" dirty="0"/>
              <a:t>(io, io stesso ti dovrà per pietà consigliare)</a:t>
            </a:r>
          </a:p>
          <a:p>
            <a:pPr marL="457200" indent="-457200" algn="just">
              <a:buFontTx/>
              <a:buChar char="-"/>
            </a:pPr>
            <a:r>
              <a:rPr lang="it-IT" sz="2800" dirty="0"/>
              <a:t>metafore </a:t>
            </a:r>
            <a:r>
              <a:rPr lang="it-IT" sz="2800" i="1" dirty="0"/>
              <a:t>(il sacrificio della nostra patria è consumato: tutto è perduto</a:t>
            </a:r>
            <a:r>
              <a:rPr lang="it-IT" sz="2800" dirty="0"/>
              <a:t>; che è citazione dal vangelo di Giovanni)</a:t>
            </a:r>
            <a:endParaRPr lang="it-IT" sz="2800" i="1" dirty="0"/>
          </a:p>
        </p:txBody>
      </p:sp>
      <p:sp>
        <p:nvSpPr>
          <p:cNvPr id="3" name="CasellaDiTesto 2"/>
          <p:cNvSpPr txBox="1"/>
          <p:nvPr/>
        </p:nvSpPr>
        <p:spPr>
          <a:xfrm>
            <a:off x="379825" y="182427"/>
            <a:ext cx="11071274" cy="646331"/>
          </a:xfrm>
          <a:prstGeom prst="rect">
            <a:avLst/>
          </a:prstGeom>
          <a:noFill/>
        </p:spPr>
        <p:txBody>
          <a:bodyPr wrap="square" rtlCol="0">
            <a:spAutoFit/>
          </a:bodyPr>
          <a:lstStyle/>
          <a:p>
            <a:pPr algn="ctr"/>
            <a:r>
              <a:rPr lang="it-IT" sz="3600" b="1" dirty="0"/>
              <a:t>UGO FOSCOLO</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239147" y="5090339"/>
            <a:ext cx="11713706" cy="1569660"/>
          </a:xfrm>
          <a:prstGeom prst="rect">
            <a:avLst/>
          </a:prstGeom>
          <a:noFill/>
        </p:spPr>
        <p:txBody>
          <a:bodyPr wrap="square" rtlCol="0">
            <a:spAutoFit/>
          </a:bodyPr>
          <a:lstStyle/>
          <a:p>
            <a:pPr marL="457200" indent="-457200" algn="just">
              <a:buFont typeface="Arial" panose="020B0604020202020204" pitchFamily="34" charset="0"/>
              <a:buChar char="•"/>
            </a:pPr>
            <a:r>
              <a:rPr lang="it-IT" sz="2800" dirty="0"/>
              <a:t>La </a:t>
            </a:r>
            <a:r>
              <a:rPr lang="it-IT" sz="2800" b="1" dirty="0"/>
              <a:t>morfologia</a:t>
            </a:r>
            <a:r>
              <a:rPr lang="it-IT" sz="2800" dirty="0"/>
              <a:t> è tradizionale </a:t>
            </a:r>
            <a:r>
              <a:rPr lang="it-IT" sz="2800" i="1" dirty="0"/>
              <a:t>(egli</a:t>
            </a:r>
            <a:r>
              <a:rPr lang="it-IT" sz="2800" dirty="0"/>
              <a:t>, </a:t>
            </a:r>
            <a:r>
              <a:rPr lang="it-IT" sz="2800" i="1" dirty="0"/>
              <a:t>ella, io aveva</a:t>
            </a:r>
            <a:r>
              <a:rPr lang="it-IT" sz="2800" dirty="0"/>
              <a:t>/</a:t>
            </a:r>
            <a:r>
              <a:rPr lang="it-IT" sz="2800" i="1" dirty="0" err="1"/>
              <a:t>avea</a:t>
            </a:r>
            <a:r>
              <a:rPr lang="it-IT" sz="2800" i="1" dirty="0"/>
              <a:t>)</a:t>
            </a:r>
          </a:p>
          <a:p>
            <a:pPr marL="457200" indent="-457200" algn="just">
              <a:buFont typeface="Arial" panose="020B0604020202020204" pitchFamily="34" charset="0"/>
              <a:buChar char="•"/>
            </a:pPr>
            <a:endParaRPr lang="it-IT" sz="1200" i="1" dirty="0"/>
          </a:p>
          <a:p>
            <a:pPr marL="457200" indent="-457200" algn="just">
              <a:buFont typeface="Arial" panose="020B0604020202020204" pitchFamily="34" charset="0"/>
              <a:buChar char="•"/>
            </a:pPr>
            <a:r>
              <a:rPr lang="it-IT" sz="2800" dirty="0"/>
              <a:t>Il </a:t>
            </a:r>
            <a:r>
              <a:rPr lang="it-IT" sz="2800" b="1" dirty="0"/>
              <a:t>lessico</a:t>
            </a:r>
            <a:r>
              <a:rPr lang="it-IT" sz="2800" dirty="0"/>
              <a:t> è sostenuto ma quasi mai arcaico. Spesso si usano colloquialismi toscani per rendere l’espressività </a:t>
            </a:r>
            <a:r>
              <a:rPr lang="it-IT" sz="2800" i="1" dirty="0"/>
              <a:t>(ciarlare, frascheria, gentaglia, scroccare)</a:t>
            </a:r>
          </a:p>
        </p:txBody>
      </p:sp>
    </p:spTree>
    <p:extLst>
      <p:ext uri="{BB962C8B-B14F-4D97-AF65-F5344CB8AC3E}">
        <p14:creationId xmlns:p14="http://schemas.microsoft.com/office/powerpoint/2010/main" val="1154883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79825" y="347518"/>
            <a:ext cx="11071274" cy="646331"/>
          </a:xfrm>
          <a:prstGeom prst="rect">
            <a:avLst/>
          </a:prstGeom>
          <a:noFill/>
        </p:spPr>
        <p:txBody>
          <a:bodyPr wrap="square" rtlCol="0">
            <a:spAutoFit/>
          </a:bodyPr>
          <a:lstStyle/>
          <a:p>
            <a:pPr algn="ctr"/>
            <a:r>
              <a:rPr lang="it-IT" sz="3600" b="1" dirty="0"/>
              <a:t>UGO FOSCOLO</a:t>
            </a:r>
          </a:p>
        </p:txBody>
      </p:sp>
      <p:sp>
        <p:nvSpPr>
          <p:cNvPr id="7" name="CasellaDiTesto 6">
            <a:extLst>
              <a:ext uri="{FF2B5EF4-FFF2-40B4-BE49-F238E27FC236}">
                <a16:creationId xmlns:a16="http://schemas.microsoft.com/office/drawing/2014/main" id="{E364B0B1-0B0E-489A-BED9-E3EF11770EB3}"/>
              </a:ext>
            </a:extLst>
          </p:cNvPr>
          <p:cNvSpPr txBox="1"/>
          <p:nvPr/>
        </p:nvSpPr>
        <p:spPr>
          <a:xfrm>
            <a:off x="239147" y="1158940"/>
            <a:ext cx="11713706" cy="3262432"/>
          </a:xfrm>
          <a:prstGeom prst="rect">
            <a:avLst/>
          </a:prstGeom>
          <a:noFill/>
        </p:spPr>
        <p:txBody>
          <a:bodyPr wrap="square" rtlCol="0">
            <a:spAutoFit/>
          </a:bodyPr>
          <a:lstStyle/>
          <a:p>
            <a:pPr algn="just"/>
            <a:r>
              <a:rPr lang="it-IT" sz="2800" dirty="0"/>
              <a:t>L’aspetto </a:t>
            </a:r>
            <a:r>
              <a:rPr lang="it-IT" sz="2800" b="1" dirty="0"/>
              <a:t>più moderno </a:t>
            </a:r>
            <a:r>
              <a:rPr lang="it-IT" sz="2800" dirty="0"/>
              <a:t>è la </a:t>
            </a:r>
            <a:r>
              <a:rPr lang="it-IT" sz="2800" b="1" dirty="0"/>
              <a:t>sintassi</a:t>
            </a:r>
            <a:r>
              <a:rPr lang="it-IT" sz="2800" dirty="0"/>
              <a:t>: </a:t>
            </a:r>
          </a:p>
          <a:p>
            <a:pPr algn="just"/>
            <a:endParaRPr lang="it-IT" sz="1000" dirty="0"/>
          </a:p>
          <a:p>
            <a:pPr marL="457200" indent="-457200" algn="just">
              <a:buFont typeface="Arial" panose="020B0604020202020204" pitchFamily="34" charset="0"/>
              <a:buChar char="•"/>
            </a:pPr>
            <a:r>
              <a:rPr lang="it-IT" sz="2800" dirty="0"/>
              <a:t>Diventano rare le anteposizioni dell’aggettivo di relazione, la tmesi tra ausiliare e participio e tra verbo servile e infinito.</a:t>
            </a:r>
          </a:p>
          <a:p>
            <a:pPr marL="457200" indent="-457200" algn="just">
              <a:buFont typeface="Arial" panose="020B0604020202020204" pitchFamily="34" charset="0"/>
              <a:buChar char="•"/>
            </a:pPr>
            <a:r>
              <a:rPr lang="it-IT" sz="2800" dirty="0"/>
              <a:t>Scompaiono le inversioni di tipo poetico.</a:t>
            </a:r>
          </a:p>
          <a:p>
            <a:pPr marL="457200" indent="-457200" algn="just">
              <a:buFont typeface="Arial" panose="020B0604020202020204" pitchFamily="34" charset="0"/>
              <a:buChar char="•"/>
            </a:pPr>
            <a:r>
              <a:rPr lang="it-IT" sz="2800" dirty="0"/>
              <a:t>Il periodo è spesso alleggerito per mezzo di frasi brevi.</a:t>
            </a:r>
          </a:p>
          <a:p>
            <a:pPr marL="457200" indent="-457200" algn="just">
              <a:buFont typeface="Arial" panose="020B0604020202020204" pitchFamily="34" charset="0"/>
              <a:buChar char="•"/>
            </a:pPr>
            <a:r>
              <a:rPr lang="it-IT" sz="2800" dirty="0"/>
              <a:t>La paratassi e l’asindeto conferiscono spesso al periodo un ritmo concitato.</a:t>
            </a:r>
          </a:p>
          <a:p>
            <a:pPr marL="457200" indent="-457200" algn="just">
              <a:buFont typeface="Arial" panose="020B0604020202020204" pitchFamily="34" charset="0"/>
              <a:buChar char="•"/>
            </a:pPr>
            <a:r>
              <a:rPr lang="it-IT" sz="2800" dirty="0"/>
              <a:t>A volte si accumulano frasi esclamative e interrogative.</a:t>
            </a:r>
          </a:p>
        </p:txBody>
      </p:sp>
      <p:sp>
        <p:nvSpPr>
          <p:cNvPr id="8" name="CasellaDiTesto 7">
            <a:extLst>
              <a:ext uri="{FF2B5EF4-FFF2-40B4-BE49-F238E27FC236}">
                <a16:creationId xmlns:a16="http://schemas.microsoft.com/office/drawing/2014/main" id="{D5969DAA-7718-4749-AB0D-7C4B210ED52B}"/>
              </a:ext>
            </a:extLst>
          </p:cNvPr>
          <p:cNvSpPr txBox="1"/>
          <p:nvPr/>
        </p:nvSpPr>
        <p:spPr>
          <a:xfrm>
            <a:off x="239147" y="4751554"/>
            <a:ext cx="11713706" cy="1815882"/>
          </a:xfrm>
          <a:prstGeom prst="rect">
            <a:avLst/>
          </a:prstGeom>
          <a:noFill/>
        </p:spPr>
        <p:txBody>
          <a:bodyPr wrap="square" rtlCol="0">
            <a:spAutoFit/>
          </a:bodyPr>
          <a:lstStyle/>
          <a:p>
            <a:pPr algn="just"/>
            <a:r>
              <a:rPr lang="it-IT" sz="2800" dirty="0"/>
              <a:t>Sia il tono elevato sia i cambiamenti improvvisi di registro hanno anche una giustificazione interna: è sempre Jacopo che scrive, con la sua cultura raffinata e con i suoi cambiamenti di umore. </a:t>
            </a:r>
          </a:p>
          <a:p>
            <a:pPr algn="just"/>
            <a:r>
              <a:rPr lang="it-IT" sz="2800" dirty="0"/>
              <a:t>[cfr. testo p. 2]</a:t>
            </a:r>
          </a:p>
        </p:txBody>
      </p:sp>
    </p:spTree>
    <p:extLst>
      <p:ext uri="{BB962C8B-B14F-4D97-AF65-F5344CB8AC3E}">
        <p14:creationId xmlns:p14="http://schemas.microsoft.com/office/powerpoint/2010/main" val="2620714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9146" y="1135343"/>
            <a:ext cx="11493305" cy="1815882"/>
          </a:xfrm>
          <a:prstGeom prst="rect">
            <a:avLst/>
          </a:prstGeom>
          <a:noFill/>
        </p:spPr>
        <p:txBody>
          <a:bodyPr wrap="square" rtlCol="0">
            <a:spAutoFit/>
          </a:bodyPr>
          <a:lstStyle/>
          <a:p>
            <a:pPr algn="just"/>
            <a:r>
              <a:rPr lang="it-IT" sz="2800" dirty="0"/>
              <a:t>L’</a:t>
            </a:r>
            <a:r>
              <a:rPr lang="it-IT" sz="2800" i="1" dirty="0"/>
              <a:t>Ortis </a:t>
            </a:r>
            <a:r>
              <a:rPr lang="it-IT" sz="2800" dirty="0"/>
              <a:t>non aveva risolto il problema dell’assenza di un italiano medio. Quando Alessandro Manzoni decide di scrivere un romanzo storico sul modello di Walter Scott ha bisogno di un tono omogeneo per la narrazione e di una lingua per il discorso diretto di personaggi umili.</a:t>
            </a:r>
          </a:p>
        </p:txBody>
      </p:sp>
      <p:sp>
        <p:nvSpPr>
          <p:cNvPr id="3" name="CasellaDiTesto 2"/>
          <p:cNvSpPr txBox="1"/>
          <p:nvPr/>
        </p:nvSpPr>
        <p:spPr>
          <a:xfrm>
            <a:off x="379827" y="350855"/>
            <a:ext cx="11071274" cy="646331"/>
          </a:xfrm>
          <a:prstGeom prst="rect">
            <a:avLst/>
          </a:prstGeom>
          <a:noFill/>
        </p:spPr>
        <p:txBody>
          <a:bodyPr wrap="square" rtlCol="0">
            <a:spAutoFit/>
          </a:bodyPr>
          <a:lstStyle/>
          <a:p>
            <a:pPr algn="ctr"/>
            <a:r>
              <a:rPr lang="it-IT" sz="3600" b="1" dirty="0"/>
              <a:t>MANZONI DI FRONTE AL ROMANZO</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239147" y="3120758"/>
            <a:ext cx="11493305" cy="1384995"/>
          </a:xfrm>
          <a:prstGeom prst="rect">
            <a:avLst/>
          </a:prstGeom>
          <a:noFill/>
        </p:spPr>
        <p:txBody>
          <a:bodyPr wrap="square" rtlCol="0">
            <a:spAutoFit/>
          </a:bodyPr>
          <a:lstStyle/>
          <a:p>
            <a:pPr algn="just"/>
            <a:r>
              <a:rPr lang="it-IT" sz="2800" dirty="0"/>
              <a:t>Lettera a Claude </a:t>
            </a:r>
            <a:r>
              <a:rPr lang="it-IT" sz="2800" dirty="0" err="1"/>
              <a:t>Fauriel</a:t>
            </a:r>
            <a:r>
              <a:rPr lang="it-IT" sz="2800" dirty="0"/>
              <a:t> del 3 nov. 1821: a differenza di un francese, che può riferirsi a un uso comune, un italiano, se non è toscano, usa una lingua che non ha mai parlato e che non è adatta a trattare materie e idee moderne.</a:t>
            </a:r>
            <a:endParaRPr lang="it-IT" sz="2800" i="1" dirty="0"/>
          </a:p>
        </p:txBody>
      </p:sp>
      <p:sp>
        <p:nvSpPr>
          <p:cNvPr id="7" name="CasellaDiTesto 6">
            <a:extLst>
              <a:ext uri="{FF2B5EF4-FFF2-40B4-BE49-F238E27FC236}">
                <a16:creationId xmlns:a16="http://schemas.microsoft.com/office/drawing/2014/main" id="{E364B0B1-0B0E-489A-BED9-E3EF11770EB3}"/>
              </a:ext>
            </a:extLst>
          </p:cNvPr>
          <p:cNvSpPr txBox="1"/>
          <p:nvPr/>
        </p:nvSpPr>
        <p:spPr>
          <a:xfrm>
            <a:off x="239146" y="4611231"/>
            <a:ext cx="11493305" cy="2246769"/>
          </a:xfrm>
          <a:prstGeom prst="rect">
            <a:avLst/>
          </a:prstGeom>
          <a:noFill/>
        </p:spPr>
        <p:txBody>
          <a:bodyPr wrap="square" rtlCol="0">
            <a:spAutoFit/>
          </a:bodyPr>
          <a:lstStyle/>
          <a:p>
            <a:pPr algn="just"/>
            <a:r>
              <a:rPr lang="it-IT" sz="2800" dirty="0"/>
              <a:t>Il primo esperimento, che risale al </a:t>
            </a:r>
            <a:r>
              <a:rPr lang="it-IT" sz="2800" b="1" dirty="0"/>
              <a:t>1821-23</a:t>
            </a:r>
            <a:r>
              <a:rPr lang="it-IT" sz="2800" dirty="0"/>
              <a:t> e non viene dato alle stampe (</a:t>
            </a:r>
            <a:r>
              <a:rPr lang="it-IT" sz="2800" i="1" dirty="0"/>
              <a:t>Fermo e Lucia</a:t>
            </a:r>
            <a:r>
              <a:rPr lang="it-IT" sz="2800" dirty="0"/>
              <a:t>), non lo soddisfa (nell</a:t>
            </a:r>
            <a:r>
              <a:rPr lang="it-IT" sz="2800" i="1" dirty="0"/>
              <a:t>’Introduzione</a:t>
            </a:r>
            <a:r>
              <a:rPr lang="it-IT" sz="2800" dirty="0"/>
              <a:t>:</a:t>
            </a:r>
            <a:r>
              <a:rPr lang="it-IT" sz="2800" i="1" dirty="0"/>
              <a:t> «</a:t>
            </a:r>
            <a:r>
              <a:rPr lang="it-IT" sz="2800" dirty="0"/>
              <a:t>Scrivo male […] e se conoscessi il modo si scriver bene, non lascerei certo di porlo in opera»): è una lingua </a:t>
            </a:r>
            <a:r>
              <a:rPr lang="it-IT" sz="2800" b="1" dirty="0"/>
              <a:t>eclettica </a:t>
            </a:r>
            <a:r>
              <a:rPr lang="it-IT" sz="2800" dirty="0"/>
              <a:t>forgiata dall’autore, che mescola arcaismi, francesismi, lombardismi e colloquialismi toscani.</a:t>
            </a:r>
          </a:p>
        </p:txBody>
      </p:sp>
    </p:spTree>
    <p:extLst>
      <p:ext uri="{BB962C8B-B14F-4D97-AF65-F5344CB8AC3E}">
        <p14:creationId xmlns:p14="http://schemas.microsoft.com/office/powerpoint/2010/main" val="3867552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9144" y="928948"/>
            <a:ext cx="11573029" cy="1815882"/>
          </a:xfrm>
          <a:prstGeom prst="rect">
            <a:avLst/>
          </a:prstGeom>
          <a:noFill/>
        </p:spPr>
        <p:txBody>
          <a:bodyPr wrap="square" rtlCol="0">
            <a:spAutoFit/>
          </a:bodyPr>
          <a:lstStyle/>
          <a:p>
            <a:pPr algn="just"/>
            <a:r>
              <a:rPr lang="it-IT" sz="2800" dirty="0"/>
              <a:t>1) </a:t>
            </a:r>
            <a:r>
              <a:rPr lang="it-IT" sz="2800" b="1" dirty="0"/>
              <a:t>arcaismi</a:t>
            </a:r>
            <a:r>
              <a:rPr lang="it-IT" sz="2800" dirty="0"/>
              <a:t>, spesso non intenzionali. Nella morfologia </a:t>
            </a:r>
            <a:r>
              <a:rPr lang="it-IT" sz="2800" i="1" dirty="0" err="1"/>
              <a:t>precesse</a:t>
            </a:r>
            <a:r>
              <a:rPr lang="it-IT" sz="2800" i="1" dirty="0"/>
              <a:t> </a:t>
            </a:r>
            <a:r>
              <a:rPr lang="it-IT" sz="2800" dirty="0"/>
              <a:t>‘precedette’, </a:t>
            </a:r>
            <a:r>
              <a:rPr lang="it-IT" sz="2800" i="1" dirty="0"/>
              <a:t>presse </a:t>
            </a:r>
            <a:r>
              <a:rPr lang="it-IT" sz="2800" dirty="0"/>
              <a:t>‘premette’, </a:t>
            </a:r>
            <a:r>
              <a:rPr lang="it-IT" sz="2800" i="1" dirty="0" err="1"/>
              <a:t>ponno</a:t>
            </a:r>
            <a:r>
              <a:rPr lang="it-IT" sz="2800" dirty="0"/>
              <a:t> ‘possono’; nel lessico </a:t>
            </a:r>
            <a:r>
              <a:rPr lang="it-IT" sz="2800" i="1" dirty="0"/>
              <a:t>abito </a:t>
            </a:r>
            <a:r>
              <a:rPr lang="it-IT" sz="2800" dirty="0"/>
              <a:t>‘abitudine’, </a:t>
            </a:r>
            <a:r>
              <a:rPr lang="it-IT" sz="2800" i="1" dirty="0"/>
              <a:t>apporsi </a:t>
            </a:r>
            <a:r>
              <a:rPr lang="it-IT" sz="2800" dirty="0"/>
              <a:t>‘indovinare’, </a:t>
            </a:r>
            <a:r>
              <a:rPr lang="it-IT" sz="2800" i="1" dirty="0"/>
              <a:t>tampoco </a:t>
            </a:r>
            <a:r>
              <a:rPr lang="it-IT" sz="2800" dirty="0"/>
              <a:t>‘tanto </a:t>
            </a:r>
            <a:r>
              <a:rPr lang="it-IT" sz="2800" dirty="0" err="1"/>
              <a:t>meno’</a:t>
            </a:r>
            <a:r>
              <a:rPr lang="it-IT" sz="2800" dirty="0"/>
              <a:t>; nella sintassi l’</a:t>
            </a:r>
            <a:r>
              <a:rPr lang="it-IT" sz="2800" dirty="0" err="1"/>
              <a:t>inf</a:t>
            </a:r>
            <a:r>
              <a:rPr lang="it-IT" sz="2800" dirty="0"/>
              <a:t>. con sogg. espresso (</a:t>
            </a:r>
            <a:r>
              <a:rPr lang="it-IT" sz="2800" i="1" dirty="0"/>
              <a:t>vide quello esser un luogo abitato</a:t>
            </a:r>
            <a:r>
              <a:rPr lang="it-IT" sz="2800" dirty="0"/>
              <a:t>) o </a:t>
            </a:r>
            <a:r>
              <a:rPr lang="it-IT" sz="2800" i="1" dirty="0"/>
              <a:t>in + gerundio </a:t>
            </a:r>
            <a:r>
              <a:rPr lang="it-IT" sz="2800" dirty="0"/>
              <a:t>(</a:t>
            </a:r>
            <a:r>
              <a:rPr lang="it-IT" sz="2800" i="1" dirty="0"/>
              <a:t>in passando </a:t>
            </a:r>
            <a:r>
              <a:rPr lang="it-IT" sz="2800" dirty="0"/>
              <a:t>‘nel passare’).</a:t>
            </a:r>
          </a:p>
        </p:txBody>
      </p:sp>
      <p:sp>
        <p:nvSpPr>
          <p:cNvPr id="3" name="CasellaDiTesto 2"/>
          <p:cNvSpPr txBox="1"/>
          <p:nvPr/>
        </p:nvSpPr>
        <p:spPr>
          <a:xfrm>
            <a:off x="379827" y="282617"/>
            <a:ext cx="11071274" cy="646331"/>
          </a:xfrm>
          <a:prstGeom prst="rect">
            <a:avLst/>
          </a:prstGeom>
          <a:noFill/>
        </p:spPr>
        <p:txBody>
          <a:bodyPr wrap="square" rtlCol="0">
            <a:spAutoFit/>
          </a:bodyPr>
          <a:lstStyle/>
          <a:p>
            <a:pPr algn="ctr"/>
            <a:r>
              <a:rPr lang="it-IT" sz="3600" b="1" dirty="0"/>
              <a:t>FERMO E LUCIA</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234456" y="2696109"/>
            <a:ext cx="11573029" cy="1384995"/>
          </a:xfrm>
          <a:prstGeom prst="rect">
            <a:avLst/>
          </a:prstGeom>
          <a:noFill/>
        </p:spPr>
        <p:txBody>
          <a:bodyPr wrap="square" rtlCol="0">
            <a:spAutoFit/>
          </a:bodyPr>
          <a:lstStyle/>
          <a:p>
            <a:pPr algn="just"/>
            <a:r>
              <a:rPr lang="it-IT" sz="2800" dirty="0"/>
              <a:t>2) Molte forme </a:t>
            </a:r>
            <a:r>
              <a:rPr lang="it-IT" sz="2800" b="1" dirty="0"/>
              <a:t>toscane popolareggianti</a:t>
            </a:r>
            <a:r>
              <a:rPr lang="it-IT" sz="2800" dirty="0"/>
              <a:t>, non ricavate dall’uso vivo ma dalla tradizioni letteraria comica: </a:t>
            </a:r>
            <a:r>
              <a:rPr lang="it-IT" sz="2800" i="1" dirty="0"/>
              <a:t>gagnolare </a:t>
            </a:r>
            <a:r>
              <a:rPr lang="it-IT" sz="2800" dirty="0"/>
              <a:t>‘lamentarsi’, </a:t>
            </a:r>
            <a:r>
              <a:rPr lang="it-IT" sz="2800" i="1" dirty="0"/>
              <a:t>pappolata </a:t>
            </a:r>
            <a:r>
              <a:rPr lang="it-IT" sz="2800" dirty="0"/>
              <a:t>‘sciocchezza’. Spesso questo genera il ricorso a espressioni desuete (</a:t>
            </a:r>
            <a:r>
              <a:rPr lang="it-IT" sz="2800" i="1" dirty="0"/>
              <a:t>musare </a:t>
            </a:r>
            <a:r>
              <a:rPr lang="it-IT" sz="2800" dirty="0"/>
              <a:t>‘bighellonare’).</a:t>
            </a:r>
            <a:endParaRPr lang="it-IT" sz="2800" i="1" dirty="0"/>
          </a:p>
        </p:txBody>
      </p:sp>
      <p:sp>
        <p:nvSpPr>
          <p:cNvPr id="7" name="CasellaDiTesto 6">
            <a:extLst>
              <a:ext uri="{FF2B5EF4-FFF2-40B4-BE49-F238E27FC236}">
                <a16:creationId xmlns:a16="http://schemas.microsoft.com/office/drawing/2014/main" id="{E364B0B1-0B0E-489A-BED9-E3EF11770EB3}"/>
              </a:ext>
            </a:extLst>
          </p:cNvPr>
          <p:cNvSpPr txBox="1"/>
          <p:nvPr/>
        </p:nvSpPr>
        <p:spPr>
          <a:xfrm>
            <a:off x="239144" y="4083767"/>
            <a:ext cx="11633988" cy="1384995"/>
          </a:xfrm>
          <a:prstGeom prst="rect">
            <a:avLst/>
          </a:prstGeom>
          <a:noFill/>
        </p:spPr>
        <p:txBody>
          <a:bodyPr wrap="square" rtlCol="0">
            <a:spAutoFit/>
          </a:bodyPr>
          <a:lstStyle/>
          <a:p>
            <a:pPr algn="just"/>
            <a:r>
              <a:rPr lang="it-IT" sz="2800" dirty="0"/>
              <a:t>3) </a:t>
            </a:r>
            <a:r>
              <a:rPr lang="it-IT" sz="2800" b="1" dirty="0"/>
              <a:t>francesismi</a:t>
            </a:r>
            <a:r>
              <a:rPr lang="it-IT" sz="2800" dirty="0"/>
              <a:t>: pochi nel lessico </a:t>
            </a:r>
            <a:r>
              <a:rPr lang="it-IT" sz="2800" i="1" dirty="0"/>
              <a:t>(</a:t>
            </a:r>
            <a:r>
              <a:rPr lang="it-IT" sz="2800" i="1" dirty="0" err="1"/>
              <a:t>inesecuzione</a:t>
            </a:r>
            <a:r>
              <a:rPr lang="it-IT" sz="2800" i="1" dirty="0"/>
              <a:t>) </a:t>
            </a:r>
            <a:r>
              <a:rPr lang="it-IT" sz="2800" dirty="0"/>
              <a:t>e nella morfologia </a:t>
            </a:r>
            <a:r>
              <a:rPr lang="it-IT" sz="2800" i="1" dirty="0"/>
              <a:t>(qualche </a:t>
            </a:r>
            <a:r>
              <a:rPr lang="it-IT" sz="2800" dirty="0"/>
              <a:t>usato al plurale:</a:t>
            </a:r>
            <a:r>
              <a:rPr lang="it-IT" sz="2800" i="1" dirty="0"/>
              <a:t> qualche</a:t>
            </a:r>
            <a:r>
              <a:rPr lang="it-IT" sz="2800" dirty="0"/>
              <a:t> </a:t>
            </a:r>
            <a:r>
              <a:rPr lang="it-IT" sz="2800" i="1" dirty="0"/>
              <a:t>momenti </a:t>
            </a:r>
            <a:r>
              <a:rPr lang="it-IT" sz="2800" i="1" dirty="0" err="1"/>
              <a:t>gaj</a:t>
            </a:r>
            <a:r>
              <a:rPr lang="it-IT" sz="2800" i="1" dirty="0"/>
              <a:t>)</a:t>
            </a:r>
            <a:r>
              <a:rPr lang="it-IT" sz="2800" dirty="0"/>
              <a:t>, più numerosi nella sintassi </a:t>
            </a:r>
            <a:r>
              <a:rPr lang="it-IT" sz="2800" i="1" dirty="0"/>
              <a:t>avvisare a</a:t>
            </a:r>
            <a:r>
              <a:rPr lang="it-IT" sz="2800" dirty="0"/>
              <a:t>, </a:t>
            </a:r>
            <a:r>
              <a:rPr lang="it-IT" sz="2800" i="1" dirty="0"/>
              <a:t>il rispetto il più puro </a:t>
            </a:r>
            <a:r>
              <a:rPr lang="it-IT" sz="2800" dirty="0"/>
              <a:t>(superlativo con doppio articolo).</a:t>
            </a:r>
            <a:endParaRPr lang="it-IT" sz="2800" i="1" dirty="0"/>
          </a:p>
        </p:txBody>
      </p:sp>
      <p:sp>
        <p:nvSpPr>
          <p:cNvPr id="8" name="CasellaDiTesto 7">
            <a:extLst>
              <a:ext uri="{FF2B5EF4-FFF2-40B4-BE49-F238E27FC236}">
                <a16:creationId xmlns:a16="http://schemas.microsoft.com/office/drawing/2014/main" id="{6A03DCDC-9922-4087-BD9E-21B58371CD0C}"/>
              </a:ext>
            </a:extLst>
          </p:cNvPr>
          <p:cNvSpPr txBox="1"/>
          <p:nvPr/>
        </p:nvSpPr>
        <p:spPr>
          <a:xfrm>
            <a:off x="168811" y="5417379"/>
            <a:ext cx="11704321" cy="1384995"/>
          </a:xfrm>
          <a:prstGeom prst="rect">
            <a:avLst/>
          </a:prstGeom>
          <a:noFill/>
        </p:spPr>
        <p:txBody>
          <a:bodyPr wrap="square" rtlCol="0">
            <a:spAutoFit/>
          </a:bodyPr>
          <a:lstStyle/>
          <a:p>
            <a:pPr algn="just"/>
            <a:r>
              <a:rPr lang="it-IT" sz="2800" dirty="0"/>
              <a:t>4) Notevole presenza di </a:t>
            </a:r>
            <a:r>
              <a:rPr lang="it-IT" sz="2800" b="1" dirty="0" err="1"/>
              <a:t>milanesismi</a:t>
            </a:r>
            <a:r>
              <a:rPr lang="it-IT" sz="2800" dirty="0"/>
              <a:t>: fonetici (scempiamento </a:t>
            </a:r>
            <a:r>
              <a:rPr lang="it-IT" sz="2800" i="1" dirty="0" err="1"/>
              <a:t>abachiare</a:t>
            </a:r>
            <a:r>
              <a:rPr lang="it-IT" sz="2800" i="1" dirty="0"/>
              <a:t> </a:t>
            </a:r>
            <a:r>
              <a:rPr lang="it-IT" sz="2800" dirty="0"/>
              <a:t>e ipercorrettismo </a:t>
            </a:r>
            <a:r>
              <a:rPr lang="it-IT" sz="2800" i="1" dirty="0" err="1"/>
              <a:t>cappriccio</a:t>
            </a:r>
            <a:r>
              <a:rPr lang="it-IT" sz="2800" i="1" dirty="0"/>
              <a:t>)</a:t>
            </a:r>
            <a:r>
              <a:rPr lang="it-IT" sz="2800" dirty="0"/>
              <a:t>, sintattici </a:t>
            </a:r>
            <a:r>
              <a:rPr lang="it-IT" sz="2800" i="1" dirty="0"/>
              <a:t>(la Lucia), </a:t>
            </a:r>
            <a:r>
              <a:rPr lang="it-IT" sz="2800" dirty="0"/>
              <a:t>ma soprattutto lessicali (</a:t>
            </a:r>
            <a:r>
              <a:rPr lang="it-IT" sz="2800" i="1" dirty="0" err="1"/>
              <a:t>martoraccio</a:t>
            </a:r>
            <a:r>
              <a:rPr lang="it-IT" sz="2800" dirty="0"/>
              <a:t> ‘uomo bonario’, </a:t>
            </a:r>
            <a:r>
              <a:rPr lang="it-IT" sz="2800" i="1" dirty="0"/>
              <a:t>marrone </a:t>
            </a:r>
            <a:r>
              <a:rPr lang="it-IT" sz="2800" dirty="0"/>
              <a:t>‘sbaglio’, </a:t>
            </a:r>
            <a:r>
              <a:rPr lang="it-IT" sz="2800" i="1" dirty="0"/>
              <a:t>restare di stucco</a:t>
            </a:r>
            <a:r>
              <a:rPr lang="it-IT" sz="2800" dirty="0"/>
              <a:t>, </a:t>
            </a:r>
            <a:r>
              <a:rPr lang="it-IT" sz="2800" i="1"/>
              <a:t>bugiarderia</a:t>
            </a:r>
            <a:r>
              <a:rPr lang="it-IT" sz="2800"/>
              <a:t>).</a:t>
            </a:r>
            <a:endParaRPr lang="it-IT" sz="2800" i="1" dirty="0"/>
          </a:p>
        </p:txBody>
      </p:sp>
    </p:spTree>
    <p:extLst>
      <p:ext uri="{BB962C8B-B14F-4D97-AF65-F5344CB8AC3E}">
        <p14:creationId xmlns:p14="http://schemas.microsoft.com/office/powerpoint/2010/main" val="2752276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928</TotalTime>
  <Words>2019</Words>
  <Application>Microsoft Office PowerPoint</Application>
  <PresentationFormat>Widescreen</PresentationFormat>
  <Paragraphs>113</Paragraphs>
  <Slides>13</Slides>
  <Notes>2</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13</vt:i4>
      </vt:variant>
    </vt:vector>
  </HeadingPairs>
  <TitlesOfParts>
    <vt:vector size="17" baseType="lpstr">
      <vt:lpstr>Arial</vt:lpstr>
      <vt:lpstr>Calibri</vt:lpstr>
      <vt:lpstr>Calibri Light</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Picchiorri</dc:creator>
  <cp:lastModifiedBy>Emiliano Picchiorri</cp:lastModifiedBy>
  <cp:revision>111</cp:revision>
  <dcterms:created xsi:type="dcterms:W3CDTF">2017-03-09T18:13:56Z</dcterms:created>
  <dcterms:modified xsi:type="dcterms:W3CDTF">2018-04-30T14:21:22Z</dcterms:modified>
</cp:coreProperties>
</file>