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98" r:id="rId3"/>
    <p:sldId id="293" r:id="rId4"/>
    <p:sldId id="294" r:id="rId5"/>
    <p:sldId id="301" r:id="rId6"/>
    <p:sldId id="290" r:id="rId7"/>
    <p:sldId id="299" r:id="rId8"/>
    <p:sldId id="297" r:id="rId9"/>
    <p:sldId id="300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7A92E-DFCE-49F6-9562-5124AA9FFDFF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CF1C9-702D-486E-B569-BFF0DA7482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99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CF1C9-702D-486E-B569-BFF0DA74824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199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2" y="960855"/>
            <a:ext cx="117746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Parallelamente alle esperienze osservate, nel secondo Ottocento operano scrittori definiti </a:t>
            </a:r>
            <a:r>
              <a:rPr lang="it-IT" sz="2800" b="1" dirty="0"/>
              <a:t>espressionisti</a:t>
            </a:r>
            <a:r>
              <a:rPr lang="it-IT" sz="2800" dirty="0"/>
              <a:t>, vicini agli ambienti della Scapigliatura. Una reazione al realismo linguistico e all’omogeneità tonale della prosa postunitaria.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1663" y="23447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ESPRESSIONISTI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8812" y="2351630"/>
            <a:ext cx="116761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Autori molto diversi per le tematiche (dall’autobiografia al ritratto di famiglie borghesi) accomunati dalla </a:t>
            </a:r>
            <a:r>
              <a:rPr lang="it-IT" sz="2800" b="1" dirty="0"/>
              <a:t>sperimentazione linguistica</a:t>
            </a:r>
            <a:r>
              <a:rPr lang="it-IT" sz="2800" dirty="0"/>
              <a:t>. I più interessanti sono </a:t>
            </a:r>
          </a:p>
          <a:p>
            <a:pPr algn="just"/>
            <a:endParaRPr lang="it-IT" sz="800" b="1" dirty="0"/>
          </a:p>
          <a:p>
            <a:pPr algn="just"/>
            <a:r>
              <a:rPr lang="it-IT" sz="2800" b="1" dirty="0"/>
              <a:t>Carlo Dossi</a:t>
            </a:r>
            <a:r>
              <a:rPr lang="it-IT" sz="2800" dirty="0"/>
              <a:t>, milanese: </a:t>
            </a:r>
            <a:r>
              <a:rPr lang="it-IT" sz="2800" i="1" dirty="0"/>
              <a:t>L’Altrieri </a:t>
            </a:r>
            <a:r>
              <a:rPr lang="it-IT" sz="2800" dirty="0"/>
              <a:t>(1868 e ‘81), </a:t>
            </a:r>
            <a:r>
              <a:rPr lang="it-IT" sz="2800" i="1" dirty="0"/>
              <a:t>Vita di Alberto Pisani </a:t>
            </a:r>
            <a:r>
              <a:rPr lang="it-IT" sz="2800" dirty="0"/>
              <a:t>(1870) </a:t>
            </a:r>
          </a:p>
          <a:p>
            <a:pPr algn="just"/>
            <a:r>
              <a:rPr lang="it-IT" sz="2800" b="1" dirty="0"/>
              <a:t>Giovanni Faldella</a:t>
            </a:r>
            <a:r>
              <a:rPr lang="it-IT" sz="2800" dirty="0"/>
              <a:t>, piemontese: </a:t>
            </a:r>
            <a:r>
              <a:rPr lang="it-IT" sz="2800" i="1" dirty="0"/>
              <a:t>A Vienna </a:t>
            </a:r>
            <a:r>
              <a:rPr lang="it-IT" sz="2800" dirty="0"/>
              <a:t>(1874), </a:t>
            </a:r>
            <a:r>
              <a:rPr lang="it-IT" sz="2800" i="1" dirty="0"/>
              <a:t>Figurine </a:t>
            </a:r>
            <a:r>
              <a:rPr lang="it-IT" sz="2800" dirty="0"/>
              <a:t>(1875)</a:t>
            </a:r>
          </a:p>
          <a:p>
            <a:pPr algn="just"/>
            <a:r>
              <a:rPr lang="it-IT" sz="2800" b="1" dirty="0"/>
              <a:t>Vittorio Imbriani</a:t>
            </a:r>
            <a:r>
              <a:rPr lang="it-IT" sz="2800" dirty="0"/>
              <a:t>, napoletano: </a:t>
            </a:r>
            <a:r>
              <a:rPr lang="it-IT" sz="2800" i="1" dirty="0"/>
              <a:t>Dio ne scampi dagli Orsenigo </a:t>
            </a:r>
            <a:r>
              <a:rPr lang="it-IT" sz="2800" dirty="0"/>
              <a:t>(1876)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1D8BF7-2F1F-4B28-A3BE-57D9A7084E90}"/>
              </a:ext>
            </a:extLst>
          </p:cNvPr>
          <p:cNvSpPr txBox="1"/>
          <p:nvPr/>
        </p:nvSpPr>
        <p:spPr>
          <a:xfrm>
            <a:off x="168812" y="4807643"/>
            <a:ext cx="116761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sintassi di questi autori tende a essere lineare, non complessa, e la morfologia oscilla tra forme moderne e tradizionali. È soprattutto nel </a:t>
            </a:r>
            <a:r>
              <a:rPr lang="it-IT" sz="2800" b="1" dirty="0"/>
              <a:t>lessico</a:t>
            </a:r>
            <a:r>
              <a:rPr lang="it-IT" sz="2800" dirty="0"/>
              <a:t> che emerge la volontà di </a:t>
            </a:r>
            <a:r>
              <a:rPr lang="it-IT" sz="2800" b="1" dirty="0"/>
              <a:t>stravolgere la norma</a:t>
            </a:r>
            <a:r>
              <a:rPr lang="it-IT" sz="2800" dirty="0"/>
              <a:t>, di </a:t>
            </a:r>
            <a:r>
              <a:rPr lang="it-IT" sz="2800" b="1" dirty="0"/>
              <a:t>superare il tono medio</a:t>
            </a:r>
            <a:r>
              <a:rPr lang="it-IT" sz="2800" dirty="0"/>
              <a:t>, sia attraverso arcaismi sia attraverso neologismi e neoformazioni.</a:t>
            </a:r>
          </a:p>
        </p:txBody>
      </p:sp>
    </p:spTree>
    <p:extLst>
      <p:ext uri="{BB962C8B-B14F-4D97-AF65-F5344CB8AC3E}">
        <p14:creationId xmlns:p14="http://schemas.microsoft.com/office/powerpoint/2010/main" val="21323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2" y="1038211"/>
            <a:ext cx="1177465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Accomuna questi autori un grande interesse per la </a:t>
            </a:r>
            <a:r>
              <a:rPr lang="it-IT" sz="2800" b="1" dirty="0"/>
              <a:t>lessicografia</a:t>
            </a:r>
            <a:r>
              <a:rPr lang="it-IT" sz="2800" dirty="0"/>
              <a:t>: 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Carlo Dossi afferma di preferire la lettura di un vocabolario a quella di un romanzo. È stato dimostrato che spesso ciò che trova in un vocabolario lo ispira nella scrittura (come sarà per D’Annunzio). </a:t>
            </a:r>
          </a:p>
          <a:p>
            <a:pPr algn="just"/>
            <a:endParaRPr lang="it-IT" sz="2800" dirty="0"/>
          </a:p>
          <a:p>
            <a:pPr algn="just"/>
            <a:r>
              <a:rPr lang="it-IT" sz="2800" dirty="0"/>
              <a:t>Ad esempio «la gorgogliante acqua del borbottino» che si legge nell’</a:t>
            </a:r>
            <a:r>
              <a:rPr lang="it-IT" sz="2800" i="1" dirty="0"/>
              <a:t>Altrieri</a:t>
            </a:r>
            <a:r>
              <a:rPr lang="it-IT" sz="2800" dirty="0"/>
              <a:t> deriva dal </a:t>
            </a:r>
            <a:r>
              <a:rPr lang="it-IT" sz="2800" i="1" dirty="0"/>
              <a:t>Vocabolario tascabile </a:t>
            </a:r>
            <a:r>
              <a:rPr lang="it-IT" sz="2800" dirty="0"/>
              <a:t>di Antonio </a:t>
            </a:r>
            <a:r>
              <a:rPr lang="it-IT" sz="2800" dirty="0" err="1"/>
              <a:t>Bazzarini</a:t>
            </a:r>
            <a:r>
              <a:rPr lang="it-IT" sz="2800" dirty="0"/>
              <a:t>, dove la definizione di </a:t>
            </a:r>
            <a:r>
              <a:rPr lang="it-IT" sz="2800" i="1" dirty="0"/>
              <a:t>borbottino </a:t>
            </a:r>
            <a:r>
              <a:rPr lang="it-IT" sz="2800" dirty="0"/>
              <a:t>è: «fiasco dal collo lungo e ritorto, dal quale il liquido esce gorgogliando».</a:t>
            </a:r>
            <a:endParaRPr lang="it-IT" sz="28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DOSSI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F5AE1A9-E310-46A4-AB7E-FFBE50E83634}"/>
              </a:ext>
            </a:extLst>
          </p:cNvPr>
          <p:cNvSpPr txBox="1"/>
          <p:nvPr/>
        </p:nvSpPr>
        <p:spPr>
          <a:xfrm>
            <a:off x="168812" y="5654860"/>
            <a:ext cx="1167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gusto per i vocabolari emerge dall’esibizione della </a:t>
            </a:r>
            <a:r>
              <a:rPr lang="it-IT" sz="2800" b="1" dirty="0"/>
              <a:t>parola rara</a:t>
            </a:r>
            <a:r>
              <a:rPr lang="it-IT" sz="2800" dirty="0"/>
              <a:t>, sia essa un arcaismo, un regionalismo, un neologismo, ecc.</a:t>
            </a:r>
          </a:p>
        </p:txBody>
      </p:sp>
    </p:spTree>
    <p:extLst>
      <p:ext uri="{BB962C8B-B14F-4D97-AF65-F5344CB8AC3E}">
        <p14:creationId xmlns:p14="http://schemas.microsoft.com/office/powerpoint/2010/main" val="159843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2" y="831840"/>
            <a:ext cx="11774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Regionalismi</a:t>
            </a:r>
            <a:r>
              <a:rPr lang="it-IT" sz="2800" dirty="0"/>
              <a:t>, non con funzione realistica ma di arricchire la prosa di elementi non comuni. Non a caso i regionalismi appartengono non solo all’area degli scrittori ma anche da altre: in Dossi lombardismi </a:t>
            </a:r>
            <a:r>
              <a:rPr lang="it-IT" sz="2800" i="1" dirty="0"/>
              <a:t>tosa, marrone</a:t>
            </a:r>
            <a:r>
              <a:rPr lang="it-IT" sz="2800" dirty="0"/>
              <a:t>, </a:t>
            </a:r>
            <a:r>
              <a:rPr lang="it-IT" sz="2800" i="1" dirty="0" err="1"/>
              <a:t>pampalugo</a:t>
            </a:r>
            <a:r>
              <a:rPr lang="it-IT" sz="2800" i="1" dirty="0"/>
              <a:t> </a:t>
            </a:r>
            <a:r>
              <a:rPr lang="it-IT" sz="2800" dirty="0"/>
              <a:t>‘sciocco’ ma anche il veneto </a:t>
            </a:r>
            <a:r>
              <a:rPr lang="it-IT" sz="2800" i="1" dirty="0"/>
              <a:t>refolo </a:t>
            </a:r>
            <a:r>
              <a:rPr lang="it-IT" sz="2800" dirty="0"/>
              <a:t>e il romanesco </a:t>
            </a:r>
            <a:r>
              <a:rPr lang="it-IT" sz="2800" i="1" dirty="0"/>
              <a:t>puzzone</a:t>
            </a:r>
            <a:r>
              <a:rPr lang="it-IT" sz="2800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1267" y="18550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DOSSI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C1B83A-23C1-4C89-A369-3586BD100D4A}"/>
              </a:ext>
            </a:extLst>
          </p:cNvPr>
          <p:cNvSpPr txBox="1"/>
          <p:nvPr/>
        </p:nvSpPr>
        <p:spPr>
          <a:xfrm>
            <a:off x="168811" y="2740233"/>
            <a:ext cx="1167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Toscanismi</a:t>
            </a:r>
            <a:r>
              <a:rPr lang="it-IT" sz="2800" dirty="0"/>
              <a:t> popolari poco noti: in Dossi </a:t>
            </a:r>
            <a:r>
              <a:rPr lang="it-IT" sz="2800" i="1" dirty="0" err="1"/>
              <a:t>accozzolare</a:t>
            </a:r>
            <a:r>
              <a:rPr lang="it-IT" sz="2800" i="1" dirty="0"/>
              <a:t> </a:t>
            </a:r>
            <a:r>
              <a:rPr lang="it-IT" sz="2800" dirty="0"/>
              <a:t>‘battere due cose insieme’, </a:t>
            </a:r>
            <a:r>
              <a:rPr lang="it-IT" sz="2800" i="1" dirty="0" err="1"/>
              <a:t>batulare</a:t>
            </a:r>
            <a:r>
              <a:rPr lang="it-IT" sz="2800" i="1" dirty="0"/>
              <a:t> </a:t>
            </a:r>
            <a:r>
              <a:rPr lang="it-IT" sz="2800" dirty="0"/>
              <a:t>‘tuonare’.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E374C-BA92-4D5A-9731-77B79818E389}"/>
              </a:ext>
            </a:extLst>
          </p:cNvPr>
          <p:cNvSpPr txBox="1"/>
          <p:nvPr/>
        </p:nvSpPr>
        <p:spPr>
          <a:xfrm>
            <a:off x="168811" y="3849462"/>
            <a:ext cx="117746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Arcaismi</a:t>
            </a:r>
            <a:r>
              <a:rPr lang="it-IT" sz="2800" dirty="0"/>
              <a:t>, che non sono mai di inerzia. C’è la volontà di sfoggio linguistico della preziosità, e c’è il gusto per l’accostamento di forme arcaiche e forme moderne (che nel Novecento sarà di Gadda), ad esempio nella congiunzione con </a:t>
            </a:r>
            <a:r>
              <a:rPr lang="it-IT" sz="2800" i="1" dirty="0"/>
              <a:t>d</a:t>
            </a:r>
            <a:r>
              <a:rPr lang="it-IT" sz="2800" dirty="0"/>
              <a:t> eufonica </a:t>
            </a:r>
            <a:r>
              <a:rPr lang="it-IT" sz="2800" i="1" dirty="0" err="1"/>
              <a:t>ned</a:t>
            </a:r>
            <a:r>
              <a:rPr lang="it-IT" sz="2800" i="1" dirty="0"/>
              <a:t> </a:t>
            </a:r>
            <a:r>
              <a:rPr lang="it-IT" sz="2800" dirty="0"/>
              <a:t>‘né’.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b="1" dirty="0"/>
              <a:t>Forestierismi</a:t>
            </a:r>
            <a:r>
              <a:rPr lang="it-IT" sz="2800" dirty="0"/>
              <a:t>: </a:t>
            </a:r>
            <a:r>
              <a:rPr lang="it-IT" sz="2800" i="1" dirty="0"/>
              <a:t>disabbiglio </a:t>
            </a:r>
            <a:r>
              <a:rPr lang="it-IT" sz="2800" dirty="0"/>
              <a:t>‘deshabillé’, spesso adattamenti scherzosi come </a:t>
            </a:r>
            <a:r>
              <a:rPr lang="it-IT" sz="2800" i="1" dirty="0"/>
              <a:t>branda </a:t>
            </a:r>
            <a:r>
              <a:rPr lang="it-IT" sz="2800" dirty="0"/>
              <a:t>‘brandy’, </a:t>
            </a:r>
            <a:r>
              <a:rPr lang="it-IT" sz="2800" i="1" dirty="0" err="1"/>
              <a:t>punchio</a:t>
            </a:r>
            <a:r>
              <a:rPr lang="it-IT" sz="2800" i="1" dirty="0"/>
              <a:t> </a:t>
            </a:r>
            <a:r>
              <a:rPr lang="it-IT" sz="2800" dirty="0"/>
              <a:t>‘punch’.</a:t>
            </a:r>
          </a:p>
        </p:txBody>
      </p:sp>
    </p:spTree>
    <p:extLst>
      <p:ext uri="{BB962C8B-B14F-4D97-AF65-F5344CB8AC3E}">
        <p14:creationId xmlns:p14="http://schemas.microsoft.com/office/powerpoint/2010/main" val="379595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DOSSI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07F366-D218-465E-B7CC-5DF7DC61844F}"/>
              </a:ext>
            </a:extLst>
          </p:cNvPr>
          <p:cNvSpPr txBox="1"/>
          <p:nvPr/>
        </p:nvSpPr>
        <p:spPr>
          <a:xfrm>
            <a:off x="168812" y="1060358"/>
            <a:ext cx="11732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Dossi crea moltissimi neologismi attraverso i meccanismi di </a:t>
            </a:r>
            <a:r>
              <a:rPr lang="it-IT" sz="2800" b="1" dirty="0"/>
              <a:t>formazione delle parole</a:t>
            </a:r>
            <a:r>
              <a:rPr lang="it-IT" sz="2800" dirty="0"/>
              <a:t>. </a:t>
            </a:r>
          </a:p>
          <a:p>
            <a:pPr algn="just"/>
            <a:endParaRPr lang="it-IT" sz="2800" dirty="0"/>
          </a:p>
          <a:p>
            <a:pPr algn="just"/>
            <a:r>
              <a:rPr lang="it-IT" sz="2800" dirty="0"/>
              <a:t>Crea ad esempio un composto verbo + nome come </a:t>
            </a:r>
            <a:r>
              <a:rPr lang="it-IT" sz="2800" i="1" dirty="0" err="1"/>
              <a:t>mancafiato</a:t>
            </a:r>
            <a:r>
              <a:rPr lang="it-IT" sz="2800" i="1" dirty="0"/>
              <a:t> </a:t>
            </a:r>
            <a:r>
              <a:rPr lang="it-IT" sz="2800" dirty="0"/>
              <a:t>‘batticuore’ e un sostantivo derivato dal verbo </a:t>
            </a:r>
            <a:r>
              <a:rPr lang="it-IT" sz="2800" i="1" dirty="0"/>
              <a:t>ronfare ‘</a:t>
            </a:r>
            <a:r>
              <a:rPr lang="it-IT" sz="2800" dirty="0"/>
              <a:t>russare</a:t>
            </a:r>
            <a:r>
              <a:rPr lang="it-IT" sz="2800" i="1" dirty="0"/>
              <a:t>’ </a:t>
            </a:r>
            <a:r>
              <a:rPr lang="it-IT" sz="2800" dirty="0"/>
              <a:t>come</a:t>
            </a:r>
            <a:r>
              <a:rPr lang="it-IT" sz="2800" i="1" dirty="0"/>
              <a:t> </a:t>
            </a:r>
            <a:r>
              <a:rPr lang="it-IT" sz="2800" i="1" dirty="0" err="1"/>
              <a:t>ronfatorio</a:t>
            </a:r>
            <a:r>
              <a:rPr lang="it-IT" sz="2800" i="1" dirty="0"/>
              <a:t> </a:t>
            </a:r>
            <a:r>
              <a:rPr lang="it-IT" sz="2800" dirty="0"/>
              <a:t>‘dormitorio’.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CA42A7-F62D-412B-904E-F1DC547F3497}"/>
              </a:ext>
            </a:extLst>
          </p:cNvPr>
          <p:cNvSpPr txBox="1"/>
          <p:nvPr/>
        </p:nvSpPr>
        <p:spPr>
          <a:xfrm>
            <a:off x="225962" y="3623998"/>
            <a:ext cx="118543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Molte delle sue coniazioni rientrano nella categoria dei verbi </a:t>
            </a:r>
            <a:r>
              <a:rPr lang="it-IT" sz="2800" b="1" dirty="0"/>
              <a:t>parasintetici</a:t>
            </a:r>
            <a:r>
              <a:rPr lang="it-IT" sz="2800" dirty="0"/>
              <a:t> (base + suffisso e prefisso: </a:t>
            </a:r>
            <a:r>
              <a:rPr lang="it-IT" sz="2800" i="1" dirty="0"/>
              <a:t>barca &gt; imbarcare</a:t>
            </a:r>
            <a:r>
              <a:rPr lang="it-IT" sz="2800" dirty="0"/>
              <a:t>):</a:t>
            </a:r>
          </a:p>
          <a:p>
            <a:pPr algn="just"/>
            <a:endParaRPr lang="it-IT" sz="2800" i="1" dirty="0"/>
          </a:p>
          <a:p>
            <a:pPr algn="just"/>
            <a:r>
              <a:rPr lang="it-IT" sz="2800" i="1" dirty="0" err="1"/>
              <a:t>disarmadiare</a:t>
            </a:r>
            <a:r>
              <a:rPr lang="it-IT" sz="2800" i="1" dirty="0"/>
              <a:t> </a:t>
            </a:r>
            <a:r>
              <a:rPr lang="it-IT" sz="2800" dirty="0"/>
              <a:t>‘tirare fuori dall’armadio’ </a:t>
            </a:r>
          </a:p>
          <a:p>
            <a:pPr algn="just"/>
            <a:r>
              <a:rPr lang="it-IT" sz="2800" i="1" dirty="0" err="1"/>
              <a:t>dipancarsi</a:t>
            </a:r>
            <a:r>
              <a:rPr lang="it-IT" sz="2800" i="1" dirty="0"/>
              <a:t> </a:t>
            </a:r>
            <a:r>
              <a:rPr lang="it-IT" sz="2800" dirty="0"/>
              <a:t>‘alzarsi dalla panca’</a:t>
            </a:r>
            <a:endParaRPr lang="it-IT" sz="2800" i="1" dirty="0"/>
          </a:p>
          <a:p>
            <a:pPr algn="just"/>
            <a:r>
              <a:rPr lang="it-IT" sz="2800" i="1" dirty="0" err="1"/>
              <a:t>importafogliare</a:t>
            </a:r>
            <a:r>
              <a:rPr lang="it-IT" sz="2800" dirty="0"/>
              <a:t> ‘mettere nel portafogli’</a:t>
            </a:r>
          </a:p>
          <a:p>
            <a:pPr algn="just"/>
            <a:r>
              <a:rPr lang="it-IT" sz="2800" i="1" dirty="0" err="1"/>
              <a:t>Intaschinare</a:t>
            </a:r>
            <a:r>
              <a:rPr lang="it-IT" sz="2800" dirty="0"/>
              <a:t> ‘mettere nel taschino’</a:t>
            </a:r>
          </a:p>
        </p:txBody>
      </p:sp>
    </p:spTree>
    <p:extLst>
      <p:ext uri="{BB962C8B-B14F-4D97-AF65-F5344CB8AC3E}">
        <p14:creationId xmlns:p14="http://schemas.microsoft.com/office/powerpoint/2010/main" val="163917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30233E2-C76E-3BDA-932D-8D8F8D012726}"/>
              </a:ext>
            </a:extLst>
          </p:cNvPr>
          <p:cNvSpPr txBox="1"/>
          <p:nvPr/>
        </p:nvSpPr>
        <p:spPr>
          <a:xfrm>
            <a:off x="168812" y="463023"/>
            <a:ext cx="1185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Dossi, nella</a:t>
            </a:r>
            <a:r>
              <a:rPr lang="it-IT" sz="2800" i="1" dirty="0"/>
              <a:t> Desinenza in A, </a:t>
            </a:r>
            <a:r>
              <a:rPr lang="it-IT" sz="2800" dirty="0"/>
              <a:t>sperimenta anche in settori diversi dal lessico, cioè nella </a:t>
            </a:r>
            <a:r>
              <a:rPr lang="it-IT" sz="2800" b="1" dirty="0"/>
              <a:t>punteggiatura </a:t>
            </a:r>
            <a:r>
              <a:rPr lang="it-IT" sz="2800" dirty="0"/>
              <a:t>e nei </a:t>
            </a:r>
            <a:r>
              <a:rPr lang="it-IT" sz="2800" b="1" dirty="0"/>
              <a:t>segni </a:t>
            </a:r>
            <a:r>
              <a:rPr lang="it-IT" sz="2800" b="1" dirty="0" err="1"/>
              <a:t>paragrafematici</a:t>
            </a:r>
            <a:r>
              <a:rPr lang="it-IT" sz="2800" dirty="0"/>
              <a:t>: </a:t>
            </a:r>
          </a:p>
          <a:p>
            <a:pPr algn="just"/>
            <a:r>
              <a:rPr lang="it-IT" sz="2800" dirty="0"/>
              <a:t>- uso di accenti su monosillabi o polisillabi di vario tipo;</a:t>
            </a:r>
          </a:p>
          <a:p>
            <a:pPr algn="just"/>
            <a:r>
              <a:rPr lang="it-IT" sz="2800" dirty="0"/>
              <a:t>- uso di una doppia virgola per indicare l’intonazione e del punto esclamativo e interrogativo rovesciati, posti prima e dopo la frase (come nello spagnolo): </a:t>
            </a:r>
            <a:r>
              <a:rPr lang="it-IT" sz="2800" i="1" dirty="0"/>
              <a:t>  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8ED88A3D-FE76-225B-D43E-E53E63B7A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19" y="2842806"/>
            <a:ext cx="10829864" cy="317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8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FALDELLA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C1B83A-23C1-4C89-A369-3586BD100D4A}"/>
              </a:ext>
            </a:extLst>
          </p:cNvPr>
          <p:cNvSpPr txBox="1"/>
          <p:nvPr/>
        </p:nvSpPr>
        <p:spPr>
          <a:xfrm>
            <a:off x="168812" y="1000504"/>
            <a:ext cx="116761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in Giovanni Faldella c’è un grande interesse per la per la </a:t>
            </a:r>
            <a:r>
              <a:rPr lang="it-IT" sz="2800" b="1" dirty="0"/>
              <a:t>lessicografia</a:t>
            </a:r>
            <a:r>
              <a:rPr lang="it-IT" sz="2800" dirty="0"/>
              <a:t>: Faldella è autore di un suo vocabolario privato, uno </a:t>
            </a:r>
            <a:r>
              <a:rPr lang="it-IT" sz="2800" i="1" dirty="0"/>
              <a:t>Zibaldone</a:t>
            </a:r>
            <a:r>
              <a:rPr lang="it-IT" sz="2800" dirty="0"/>
              <a:t> nel quale confronta voci piemontesi e italiane e in cui annota parole particolari e poco comuni che poi usa nei nelle sue opere.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1810931-97E9-FAEB-7F4D-AAAB977211CF}"/>
              </a:ext>
            </a:extLst>
          </p:cNvPr>
          <p:cNvSpPr txBox="1"/>
          <p:nvPr/>
        </p:nvSpPr>
        <p:spPr>
          <a:xfrm>
            <a:off x="168812" y="2886576"/>
            <a:ext cx="11838213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Ad esempio, qui registra il toscanismo </a:t>
            </a:r>
            <a:r>
              <a:rPr lang="it-IT" sz="2800" i="1" dirty="0" err="1"/>
              <a:t>frucchino</a:t>
            </a:r>
            <a:r>
              <a:rPr lang="it-IT" sz="2800" dirty="0"/>
              <a:t>:</a:t>
            </a:r>
          </a:p>
          <a:p>
            <a:pPr algn="just"/>
            <a:endParaRPr lang="it-IT" sz="2400" b="1" dirty="0"/>
          </a:p>
          <a:p>
            <a:pPr algn="just"/>
            <a:r>
              <a:rPr lang="it-IT" sz="2400" b="1" dirty="0" err="1"/>
              <a:t>Frucchino</a:t>
            </a:r>
            <a:r>
              <a:rPr lang="it-IT" sz="2400" dirty="0"/>
              <a:t>, chi </a:t>
            </a:r>
            <a:r>
              <a:rPr lang="it-IT" sz="2400" dirty="0" err="1"/>
              <a:t>frucchia</a:t>
            </a:r>
            <a:r>
              <a:rPr lang="it-IT" sz="2400" dirty="0"/>
              <a:t>, ο si affaccenda a sproposito, </a:t>
            </a:r>
            <a:r>
              <a:rPr lang="it-IT" sz="2400" dirty="0" err="1"/>
              <a:t>fugnin</a:t>
            </a:r>
            <a:r>
              <a:rPr lang="it-IT" sz="2400" dirty="0"/>
              <a:t> </a:t>
            </a:r>
            <a:r>
              <a:rPr lang="it-IT" sz="2400" dirty="0" err="1"/>
              <a:t>Piémont</a:t>
            </a:r>
            <a:r>
              <a:rPr lang="it-IT" sz="2400" dirty="0"/>
              <a:t>. </a:t>
            </a:r>
          </a:p>
          <a:p>
            <a:pPr algn="just"/>
            <a:r>
              <a:rPr lang="it-IT" sz="2400" dirty="0"/>
              <a:t>Es. Chi non sa fare, lasci fare, - e questo vedete com'è opportuno </a:t>
            </a:r>
            <a:r>
              <a:rPr lang="it-IT" sz="2400" dirty="0" err="1"/>
              <a:t>a'</a:t>
            </a:r>
            <a:r>
              <a:rPr lang="it-IT" sz="2400" dirty="0"/>
              <a:t> nostri giorni, che ci sono tanti </a:t>
            </a:r>
            <a:r>
              <a:rPr lang="it-IT" sz="2400" dirty="0" err="1"/>
              <a:t>frucchini</a:t>
            </a:r>
            <a:r>
              <a:rPr lang="it-IT" sz="2400" dirty="0"/>
              <a:t>, non solo inabili a far nulla che abbia garbo, ma tanto impacciosi e mettibocca e uggiosi che frastornano chi avrebbe forza e voglia di fare. Fanfani, </a:t>
            </a:r>
            <a:r>
              <a:rPr lang="it-IT" sz="2400" i="1" dirty="0"/>
              <a:t>Diporti </a:t>
            </a:r>
            <a:r>
              <a:rPr lang="it-IT" sz="2400" i="1" dirty="0" err="1"/>
              <a:t>Filol</a:t>
            </a:r>
            <a:r>
              <a:rPr lang="it-IT" sz="2400" dirty="0"/>
              <a:t>. 247. </a:t>
            </a:r>
          </a:p>
          <a:p>
            <a:endParaRPr lang="it-IT" dirty="0"/>
          </a:p>
          <a:p>
            <a:pPr algn="just"/>
            <a:r>
              <a:rPr lang="it-IT" sz="2800" dirty="0"/>
              <a:t>Anni più tardi, impiega la parola in un proprio testo letterario </a:t>
            </a:r>
            <a:r>
              <a:rPr lang="it-IT" sz="2800" i="1" dirty="0"/>
              <a:t>(A Vienna): «</a:t>
            </a:r>
            <a:r>
              <a:rPr lang="it-IT" sz="2800" dirty="0"/>
              <a:t>il muso minchionatorio del bighellone </a:t>
            </a:r>
            <a:r>
              <a:rPr lang="it-IT" sz="2800" dirty="0" err="1"/>
              <a:t>frucchino</a:t>
            </a:r>
            <a:r>
              <a:rPr lang="it-IT" sz="2800" dirty="0"/>
              <a:t>, cui ogni tavolata è sua».</a:t>
            </a:r>
          </a:p>
        </p:txBody>
      </p:sp>
    </p:spTree>
    <p:extLst>
      <p:ext uri="{BB962C8B-B14F-4D97-AF65-F5344CB8AC3E}">
        <p14:creationId xmlns:p14="http://schemas.microsoft.com/office/powerpoint/2010/main" val="352070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83112" y="1088834"/>
            <a:ext cx="11774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Regionalismi</a:t>
            </a:r>
            <a:r>
              <a:rPr lang="it-IT" sz="2800" dirty="0"/>
              <a:t>, come in Dossi, troviamo in Faldella forme della sua area ma anche forme di altre aree. Piemontesismi come </a:t>
            </a:r>
            <a:r>
              <a:rPr lang="it-IT" sz="2800" i="1" dirty="0"/>
              <a:t>boccino </a:t>
            </a:r>
            <a:r>
              <a:rPr lang="it-IT" sz="2800" dirty="0"/>
              <a:t>‘vitello’, </a:t>
            </a:r>
            <a:r>
              <a:rPr lang="it-IT" sz="2800" i="1" dirty="0"/>
              <a:t>cricca </a:t>
            </a:r>
            <a:r>
              <a:rPr lang="it-IT" sz="2800" dirty="0"/>
              <a:t>‘combriccola’, </a:t>
            </a:r>
            <a:r>
              <a:rPr lang="it-IT" sz="2800" i="1" dirty="0"/>
              <a:t>dare il blu </a:t>
            </a:r>
            <a:r>
              <a:rPr lang="it-IT" sz="2800" dirty="0"/>
              <a:t>‘abbandonare’, </a:t>
            </a:r>
            <a:r>
              <a:rPr lang="it-IT" sz="2800" i="1" dirty="0"/>
              <a:t>attaccare bottone</a:t>
            </a:r>
            <a:r>
              <a:rPr lang="it-IT" sz="2800" dirty="0"/>
              <a:t>, </a:t>
            </a:r>
            <a:r>
              <a:rPr lang="it-IT" sz="2800" i="1" dirty="0"/>
              <a:t>andare in processione </a:t>
            </a:r>
            <a:r>
              <a:rPr lang="it-IT" sz="2800" dirty="0"/>
              <a:t>‘in visibilio’, ma anche il romanesco </a:t>
            </a:r>
            <a:r>
              <a:rPr lang="it-IT" sz="2800" i="1" dirty="0"/>
              <a:t>capoccia </a:t>
            </a:r>
            <a:r>
              <a:rPr lang="it-IT" sz="2800" dirty="0"/>
              <a:t>‘persona che comanda’.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20504" y="29572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FALDELLA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C1B83A-23C1-4C89-A369-3586BD100D4A}"/>
              </a:ext>
            </a:extLst>
          </p:cNvPr>
          <p:cNvSpPr txBox="1"/>
          <p:nvPr/>
        </p:nvSpPr>
        <p:spPr>
          <a:xfrm>
            <a:off x="168812" y="3153424"/>
            <a:ext cx="1167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Toscanismi</a:t>
            </a:r>
            <a:r>
              <a:rPr lang="it-IT" sz="2800" dirty="0"/>
              <a:t> popolari poco noti: </a:t>
            </a:r>
            <a:r>
              <a:rPr lang="it-IT" sz="2800" i="1" dirty="0" err="1"/>
              <a:t>machione</a:t>
            </a:r>
            <a:r>
              <a:rPr lang="it-IT" sz="2800" i="1" dirty="0"/>
              <a:t> </a:t>
            </a:r>
            <a:r>
              <a:rPr lang="it-IT" sz="2800" dirty="0"/>
              <a:t>‘impostore’, </a:t>
            </a:r>
            <a:r>
              <a:rPr lang="it-IT" sz="2800" i="1" dirty="0" err="1"/>
              <a:t>statare</a:t>
            </a:r>
            <a:r>
              <a:rPr lang="it-IT" sz="2800" dirty="0"/>
              <a:t> ‘passare l’estate’.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E374C-BA92-4D5A-9731-77B79818E389}"/>
              </a:ext>
            </a:extLst>
          </p:cNvPr>
          <p:cNvSpPr txBox="1"/>
          <p:nvPr/>
        </p:nvSpPr>
        <p:spPr>
          <a:xfrm>
            <a:off x="208669" y="3948669"/>
            <a:ext cx="11774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Arcaismi</a:t>
            </a:r>
            <a:r>
              <a:rPr lang="it-IT" sz="2800" dirty="0"/>
              <a:t> </a:t>
            </a:r>
            <a:r>
              <a:rPr lang="it-IT" sz="2800" i="1" dirty="0"/>
              <a:t>eglino</a:t>
            </a:r>
            <a:r>
              <a:rPr lang="it-IT" sz="2800" dirty="0"/>
              <a:t> ‘loro’, </a:t>
            </a:r>
            <a:r>
              <a:rPr lang="it-IT" sz="2800" i="1" dirty="0"/>
              <a:t>bellore ‘</a:t>
            </a:r>
            <a:r>
              <a:rPr lang="it-IT" sz="2800" dirty="0"/>
              <a:t>bellezza</a:t>
            </a:r>
            <a:r>
              <a:rPr lang="it-IT" sz="2800" i="1" dirty="0"/>
              <a:t>’</a:t>
            </a:r>
            <a:r>
              <a:rPr lang="it-IT" sz="2800" dirty="0"/>
              <a:t>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B636A18-233D-9092-DBD5-8FD4DC538194}"/>
              </a:ext>
            </a:extLst>
          </p:cNvPr>
          <p:cNvSpPr txBox="1"/>
          <p:nvPr/>
        </p:nvSpPr>
        <p:spPr>
          <a:xfrm>
            <a:off x="208669" y="4705567"/>
            <a:ext cx="11774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Neologismi</a:t>
            </a:r>
            <a:r>
              <a:rPr lang="it-IT" sz="2800" dirty="0"/>
              <a:t> </a:t>
            </a:r>
            <a:r>
              <a:rPr lang="it-IT" sz="2800" i="1" dirty="0" err="1"/>
              <a:t>ghermigliare</a:t>
            </a:r>
            <a:r>
              <a:rPr lang="it-IT" sz="2800" i="1" dirty="0"/>
              <a:t> ‘</a:t>
            </a:r>
            <a:r>
              <a:rPr lang="it-IT" sz="2800" dirty="0"/>
              <a:t>ghermire, afferrare</a:t>
            </a:r>
            <a:r>
              <a:rPr lang="it-IT" sz="2800" i="1" dirty="0"/>
              <a:t>’</a:t>
            </a:r>
            <a:r>
              <a:rPr lang="it-IT" sz="2800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14B2B0B-2EF5-57E7-8F69-B84767DC660A}"/>
              </a:ext>
            </a:extLst>
          </p:cNvPr>
          <p:cNvSpPr txBox="1"/>
          <p:nvPr/>
        </p:nvSpPr>
        <p:spPr>
          <a:xfrm>
            <a:off x="168811" y="5674395"/>
            <a:ext cx="117746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Per la </a:t>
            </a:r>
            <a:r>
              <a:rPr lang="it-IT" sz="2800" b="1" dirty="0"/>
              <a:t>formazione delle parole</a:t>
            </a:r>
            <a:r>
              <a:rPr lang="it-IT" sz="2800" dirty="0"/>
              <a:t>, troviamo spesso suffissi in serie, come </a:t>
            </a:r>
            <a:r>
              <a:rPr lang="it-IT" sz="2800" i="1" dirty="0" err="1"/>
              <a:t>pozzerella</a:t>
            </a:r>
            <a:r>
              <a:rPr lang="it-IT" sz="2800" dirty="0"/>
              <a:t>, </a:t>
            </a:r>
            <a:r>
              <a:rPr lang="it-IT" sz="2800" i="1" dirty="0"/>
              <a:t>bacherozzoli</a:t>
            </a:r>
            <a:r>
              <a:rPr lang="it-IT" sz="2800" dirty="0"/>
              <a:t>, </a:t>
            </a:r>
            <a:r>
              <a:rPr lang="it-IT" sz="2800" i="1" dirty="0" err="1"/>
              <a:t>ferruzzi</a:t>
            </a:r>
            <a:r>
              <a:rPr lang="it-IT" sz="2800" dirty="0"/>
              <a:t>.</a:t>
            </a:r>
            <a:r>
              <a:rPr lang="it-IT" sz="2800" i="1" dirty="0"/>
              <a:t>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0164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E687442-1305-C7D4-CEAA-BBDC7B4F09E0}"/>
              </a:ext>
            </a:extLst>
          </p:cNvPr>
          <p:cNvSpPr txBox="1"/>
          <p:nvPr/>
        </p:nvSpPr>
        <p:spPr>
          <a:xfrm>
            <a:off x="115660" y="1004207"/>
            <a:ext cx="1196067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In un suo testo critico (una rassegna bibliografica del 1877), Faldella riflette sul suono delle parole e sui pericoli dell’uso comune (in </a:t>
            </a:r>
            <a:r>
              <a:rPr lang="it-IT" sz="2800"/>
              <a:t>senso antimanzoniano):</a:t>
            </a:r>
            <a:endParaRPr lang="it-IT" sz="2800" dirty="0"/>
          </a:p>
          <a:p>
            <a:pPr algn="just"/>
            <a:endParaRPr lang="it-IT" sz="1200" dirty="0"/>
          </a:p>
          <a:p>
            <a:pPr algn="just"/>
            <a:r>
              <a:rPr lang="it-IT" sz="2800" i="1" dirty="0"/>
              <a:t>Certe parole, a forza di essere ripetute, perdono non solo l'antica efficacia, ma ogni senso [...] Insomma, per colpire e per fermare nell'arte, come nella meccanica, ci vuole l'attrito; - ora l'uso è il peggior nemico e consumatore dell'attrito.</a:t>
            </a:r>
          </a:p>
          <a:p>
            <a:pPr algn="just"/>
            <a:endParaRPr lang="it-IT" sz="2800" dirty="0"/>
          </a:p>
          <a:p>
            <a:pPr algn="just"/>
            <a:r>
              <a:rPr lang="it-IT" sz="2800" dirty="0"/>
              <a:t>Di conseguenza, spesso il </a:t>
            </a:r>
            <a:r>
              <a:rPr lang="it-IT" sz="2800" b="1" dirty="0"/>
              <a:t>gioco linguistico </a:t>
            </a:r>
            <a:r>
              <a:rPr lang="it-IT" sz="2800" dirty="0"/>
              <a:t>di Faldella è guidato dal </a:t>
            </a:r>
            <a:r>
              <a:rPr lang="it-IT" sz="2800" b="1" dirty="0"/>
              <a:t>suono</a:t>
            </a:r>
            <a:r>
              <a:rPr lang="it-IT" sz="2800" dirty="0"/>
              <a:t> prima che dal significato, come in questo passo di </a:t>
            </a:r>
            <a:r>
              <a:rPr lang="it-IT" sz="2800" i="1" dirty="0"/>
              <a:t>Figurine</a:t>
            </a:r>
            <a:r>
              <a:rPr lang="it-IT" sz="2800" dirty="0"/>
              <a:t>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i="1" dirty="0"/>
              <a:t>Il tacchino di questo cortile è veramente magno come Carlo Magno. Sembra un'arca. Sembra tutte le arche; un'arca di scienza, un'arca santa dell'alleanza, e più che tutte, l'arca di Noè. Per di più è un patriarca, un esarca, un Petrarca.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B65B044-37FB-4303-6E9B-88A671F5ED81}"/>
              </a:ext>
            </a:extLst>
          </p:cNvPr>
          <p:cNvSpPr txBox="1"/>
          <p:nvPr/>
        </p:nvSpPr>
        <p:spPr>
          <a:xfrm>
            <a:off x="471267" y="18550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FALDELLA</a:t>
            </a:r>
          </a:p>
        </p:txBody>
      </p:sp>
    </p:spTree>
    <p:extLst>
      <p:ext uri="{BB962C8B-B14F-4D97-AF65-F5344CB8AC3E}">
        <p14:creationId xmlns:p14="http://schemas.microsoft.com/office/powerpoint/2010/main" val="1390240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2" y="831840"/>
            <a:ext cx="11774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in Vittorio Imbriani si trova il gusto espressionista di attingere a molti serbatoi diversi:</a:t>
            </a:r>
          </a:p>
          <a:p>
            <a:pPr algn="just"/>
            <a:r>
              <a:rPr lang="it-IT" sz="2800" b="1" dirty="0"/>
              <a:t>Regionalismi</a:t>
            </a:r>
            <a:r>
              <a:rPr lang="it-IT" sz="2800" dirty="0"/>
              <a:t>, sia della sua area napoletana </a:t>
            </a:r>
            <a:r>
              <a:rPr lang="it-IT" sz="2800" i="1" dirty="0" err="1"/>
              <a:t>cartuscelle</a:t>
            </a:r>
            <a:r>
              <a:rPr lang="it-IT" sz="2800" i="1" dirty="0"/>
              <a:t> </a:t>
            </a:r>
            <a:r>
              <a:rPr lang="it-IT" sz="2800" dirty="0"/>
              <a:t>‘banconote’, </a:t>
            </a:r>
            <a:r>
              <a:rPr lang="it-IT" sz="2800" i="1" dirty="0" err="1"/>
              <a:t>catarinella</a:t>
            </a:r>
            <a:r>
              <a:rPr lang="it-IT" sz="2800" dirty="0"/>
              <a:t> ‘pistola’, sia di altre aree, come il milanese </a:t>
            </a:r>
            <a:r>
              <a:rPr lang="it-IT" sz="2800" i="1" dirty="0" err="1"/>
              <a:t>mezzoncia</a:t>
            </a:r>
            <a:r>
              <a:rPr lang="it-IT" sz="2800" i="1" dirty="0"/>
              <a:t> </a:t>
            </a:r>
            <a:r>
              <a:rPr lang="it-IT" sz="2800" dirty="0"/>
              <a:t>‘buffetto’.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1267" y="18550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IMBRIANI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E374C-BA92-4D5A-9731-77B79818E389}"/>
              </a:ext>
            </a:extLst>
          </p:cNvPr>
          <p:cNvSpPr txBox="1"/>
          <p:nvPr/>
        </p:nvSpPr>
        <p:spPr>
          <a:xfrm>
            <a:off x="168811" y="3166251"/>
            <a:ext cx="117746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/>
              <a:t>Arcaismi</a:t>
            </a:r>
            <a:r>
              <a:rPr lang="it-IT" sz="2800"/>
              <a:t> soprattutto nella </a:t>
            </a:r>
            <a:r>
              <a:rPr lang="it-IT" sz="2800" dirty="0" err="1"/>
              <a:t>fonomorfologia</a:t>
            </a:r>
            <a:r>
              <a:rPr lang="it-IT" sz="2800" dirty="0"/>
              <a:t>, come </a:t>
            </a:r>
            <a:r>
              <a:rPr lang="it-IT" sz="2800" i="1" dirty="0" err="1"/>
              <a:t>pruova</a:t>
            </a:r>
            <a:r>
              <a:rPr lang="it-IT" sz="2800" dirty="0"/>
              <a:t> con dittongo e </a:t>
            </a:r>
            <a:r>
              <a:rPr lang="it-IT" sz="2800" i="1" dirty="0" err="1"/>
              <a:t>lascerebbesi</a:t>
            </a:r>
            <a:r>
              <a:rPr lang="it-IT" sz="2800" dirty="0"/>
              <a:t> con enclisi pronominale.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126708-0089-4982-DDA1-E89BF2FDC45E}"/>
              </a:ext>
            </a:extLst>
          </p:cNvPr>
          <p:cNvSpPr txBox="1"/>
          <p:nvPr/>
        </p:nvSpPr>
        <p:spPr>
          <a:xfrm>
            <a:off x="86478" y="4180344"/>
            <a:ext cx="1184085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Molto interessante è il settore della </a:t>
            </a:r>
            <a:r>
              <a:rPr lang="it-IT" sz="2800" b="1" dirty="0"/>
              <a:t>formazione delle parole:</a:t>
            </a:r>
          </a:p>
          <a:p>
            <a:pPr algn="just"/>
            <a:endParaRPr lang="it-IT" sz="1400" b="1" dirty="0"/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alterati</a:t>
            </a:r>
            <a:r>
              <a:rPr lang="it-IT" sz="2800" dirty="0"/>
              <a:t> con cumuli di suffissi (</a:t>
            </a:r>
            <a:r>
              <a:rPr lang="it-IT" sz="2800" i="1" dirty="0" err="1"/>
              <a:t>animucciaccia</a:t>
            </a:r>
            <a:r>
              <a:rPr lang="it-IT" sz="2800" dirty="0"/>
              <a:t>, </a:t>
            </a:r>
            <a:r>
              <a:rPr lang="it-IT" sz="2800" i="1" dirty="0" err="1"/>
              <a:t>giornalucolaccio</a:t>
            </a:r>
            <a:r>
              <a:rPr lang="it-IT" sz="28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composti</a:t>
            </a:r>
            <a:r>
              <a:rPr lang="it-IT" sz="2800" dirty="0"/>
              <a:t> con il prefisso </a:t>
            </a:r>
            <a:r>
              <a:rPr lang="it-IT" sz="2800" i="1" dirty="0"/>
              <a:t>arci- (</a:t>
            </a:r>
            <a:r>
              <a:rPr lang="it-IT" sz="2800" i="1" dirty="0" err="1"/>
              <a:t>arcibenissimo</a:t>
            </a:r>
            <a:r>
              <a:rPr lang="it-IT" sz="2800" i="1" dirty="0"/>
              <a:t>, </a:t>
            </a:r>
            <a:r>
              <a:rPr lang="it-IT" sz="2800" i="1" dirty="0" err="1"/>
              <a:t>arcifedelissima</a:t>
            </a:r>
            <a:r>
              <a:rPr lang="it-IT" sz="2800" i="1" dirty="0"/>
              <a:t>)</a:t>
            </a:r>
            <a:r>
              <a:rPr lang="it-IT" sz="2800" dirty="0"/>
              <a:t> notevoli per la doppia marca morfologica del superlativo 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derivati</a:t>
            </a:r>
            <a:r>
              <a:rPr lang="it-IT" sz="2800" dirty="0"/>
              <a:t> </a:t>
            </a:r>
            <a:r>
              <a:rPr lang="it-IT" sz="2800" b="1" dirty="0"/>
              <a:t>parasintetici</a:t>
            </a:r>
            <a:r>
              <a:rPr lang="it-IT" sz="2800" dirty="0"/>
              <a:t> come </a:t>
            </a:r>
            <a:r>
              <a:rPr lang="it-IT" sz="2800" i="1" dirty="0" err="1"/>
              <a:t>inussorarsi</a:t>
            </a:r>
            <a:r>
              <a:rPr lang="it-IT" sz="2800" i="1" dirty="0"/>
              <a:t> </a:t>
            </a:r>
            <a:r>
              <a:rPr lang="it-IT" sz="2800" dirty="0"/>
              <a:t>‘sposarsi (</a:t>
            </a:r>
            <a:r>
              <a:rPr lang="it-IT" sz="2800" dirty="0" err="1"/>
              <a:t>lat</a:t>
            </a:r>
            <a:r>
              <a:rPr lang="it-IT" sz="2800" dirty="0"/>
              <a:t>. </a:t>
            </a:r>
            <a:r>
              <a:rPr lang="it-IT" sz="2800" i="1" dirty="0" err="1"/>
              <a:t>uxor</a:t>
            </a:r>
            <a:r>
              <a:rPr lang="it-IT" sz="2800" dirty="0"/>
              <a:t>)’.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5ED749-E36E-C528-4304-C0D4E427D9B4}"/>
              </a:ext>
            </a:extLst>
          </p:cNvPr>
          <p:cNvSpPr txBox="1"/>
          <p:nvPr/>
        </p:nvSpPr>
        <p:spPr>
          <a:xfrm>
            <a:off x="168811" y="2583046"/>
            <a:ext cx="11774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Toscanismi</a:t>
            </a:r>
            <a:r>
              <a:rPr lang="it-IT" sz="2800" dirty="0"/>
              <a:t> di livello popolare, come </a:t>
            </a:r>
            <a:r>
              <a:rPr lang="it-IT" sz="2800" i="1" dirty="0"/>
              <a:t>becco</a:t>
            </a:r>
            <a:r>
              <a:rPr lang="it-IT" sz="2800" dirty="0"/>
              <a:t> ‘cornuto’, </a:t>
            </a:r>
            <a:r>
              <a:rPr lang="it-IT" sz="2800" i="1" dirty="0" err="1"/>
              <a:t>imbertonarsi</a:t>
            </a:r>
            <a:r>
              <a:rPr lang="it-IT" sz="2800" i="1" dirty="0"/>
              <a:t> </a:t>
            </a:r>
            <a:r>
              <a:rPr lang="it-IT" sz="2800" dirty="0"/>
              <a:t>‘innamorarsi’.</a:t>
            </a:r>
          </a:p>
        </p:txBody>
      </p:sp>
    </p:spTree>
    <p:extLst>
      <p:ext uri="{BB962C8B-B14F-4D97-AF65-F5344CB8AC3E}">
        <p14:creationId xmlns:p14="http://schemas.microsoft.com/office/powerpoint/2010/main" val="158671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2274</TotalTime>
  <Words>1099</Words>
  <Application>Microsoft Office PowerPoint</Application>
  <PresentationFormat>Widescreen</PresentationFormat>
  <Paragraphs>67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266</cp:revision>
  <dcterms:created xsi:type="dcterms:W3CDTF">2017-03-09T18:13:56Z</dcterms:created>
  <dcterms:modified xsi:type="dcterms:W3CDTF">2022-12-20T15:00:48Z</dcterms:modified>
</cp:coreProperties>
</file>