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8" r:id="rId2"/>
    <p:sldId id="281" r:id="rId3"/>
    <p:sldId id="269" r:id="rId4"/>
    <p:sldId id="270" r:id="rId5"/>
    <p:sldId id="285" r:id="rId6"/>
    <p:sldId id="282" r:id="rId7"/>
    <p:sldId id="271" r:id="rId8"/>
    <p:sldId id="284" r:id="rId9"/>
    <p:sldId id="272" r:id="rId10"/>
    <p:sldId id="283" r:id="rId11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19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37A92E-DFCE-49F6-9562-5124AA9FFDFF}" type="datetimeFigureOut">
              <a:rPr lang="it-IT" smtClean="0"/>
              <a:t>07/12/2022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3CF1C9-702D-486E-B569-BFF0DA74824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6996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07/12/2022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560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07/12/2022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8987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07/12/2022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6965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07/12/2022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7430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07/12/2022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6888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07/12/2022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3630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07/12/2022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1056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07/12/2022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3341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07/12/2022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0934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07/12/2022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3539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07/12/2022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1261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09094-8D7C-460E-A5FE-3D6969FA53F7}" type="datetimeFigureOut">
              <a:rPr lang="it-IT" smtClean="0"/>
              <a:t>07/12/2022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4946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8812" y="1038211"/>
            <a:ext cx="114933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I </a:t>
            </a:r>
            <a:r>
              <a:rPr lang="it-IT" sz="2800" i="1" dirty="0"/>
              <a:t>Promessi sposi </a:t>
            </a:r>
            <a:r>
              <a:rPr lang="it-IT" sz="2800" dirty="0"/>
              <a:t>diventano subito un modello per i contemporanei: tra gli anni Venti e gli anni Trenta l’edizione del 1827 è imitata da molti scrittori.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283983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IL SUCCESSO DELLA VENTISETTANA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168813" y="2218803"/>
            <a:ext cx="11676184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Molti romanzieri, in gran parte settentrionali, scrivono romanzi storici spesso con richiami testuali ai </a:t>
            </a:r>
            <a:r>
              <a:rPr lang="it-IT" sz="2800" i="1" dirty="0"/>
              <a:t>Promessi sposi</a:t>
            </a:r>
            <a:r>
              <a:rPr lang="it-IT" sz="2800" dirty="0"/>
              <a:t> (ambientazione sul lago di Como, un personaggio simile a don Abbondio, ecc.):</a:t>
            </a:r>
          </a:p>
          <a:p>
            <a:pPr algn="just"/>
            <a:endParaRPr lang="it-IT" sz="800" dirty="0"/>
          </a:p>
          <a:p>
            <a:pPr algn="just"/>
            <a:endParaRPr lang="it-IT" sz="800" dirty="0"/>
          </a:p>
          <a:p>
            <a:pPr algn="just"/>
            <a:r>
              <a:rPr lang="it-IT" sz="2800" dirty="0"/>
              <a:t>Massimo D’Azeglio, </a:t>
            </a:r>
            <a:r>
              <a:rPr lang="it-IT" sz="2800" i="1" dirty="0"/>
              <a:t>Ettore </a:t>
            </a:r>
            <a:r>
              <a:rPr lang="it-IT" sz="2800" i="1" dirty="0" err="1"/>
              <a:t>Fieramosca</a:t>
            </a:r>
            <a:r>
              <a:rPr lang="it-IT" sz="2800" i="1" dirty="0"/>
              <a:t> </a:t>
            </a:r>
            <a:r>
              <a:rPr lang="it-IT" sz="2800" dirty="0"/>
              <a:t>(1833)</a:t>
            </a:r>
          </a:p>
          <a:p>
            <a:pPr algn="just"/>
            <a:endParaRPr lang="it-IT" sz="800" dirty="0"/>
          </a:p>
          <a:p>
            <a:pPr algn="just"/>
            <a:r>
              <a:rPr lang="it-IT" sz="2800" dirty="0"/>
              <a:t>Tommaso Grossi, </a:t>
            </a:r>
            <a:r>
              <a:rPr lang="it-IT" sz="2800" i="1" dirty="0"/>
              <a:t>Marco Visconti </a:t>
            </a:r>
            <a:r>
              <a:rPr lang="it-IT" sz="2800" dirty="0"/>
              <a:t>(1834)</a:t>
            </a:r>
          </a:p>
          <a:p>
            <a:pPr algn="just"/>
            <a:endParaRPr lang="it-IT" sz="800" dirty="0"/>
          </a:p>
          <a:p>
            <a:pPr algn="just"/>
            <a:r>
              <a:rPr lang="it-IT" sz="2800" dirty="0"/>
              <a:t>Cesare Cantù, </a:t>
            </a:r>
            <a:r>
              <a:rPr lang="it-IT" sz="2800" i="1" dirty="0"/>
              <a:t>Margherita Pusterla </a:t>
            </a:r>
            <a:r>
              <a:rPr lang="it-IT" sz="2800" dirty="0"/>
              <a:t>(1838)</a:t>
            </a:r>
          </a:p>
          <a:p>
            <a:pPr algn="just"/>
            <a:endParaRPr lang="it-IT" sz="800" dirty="0"/>
          </a:p>
          <a:p>
            <a:pPr algn="just"/>
            <a:r>
              <a:rPr lang="it-IT" sz="2800" dirty="0"/>
              <a:t>Giulio </a:t>
            </a:r>
            <a:r>
              <a:rPr lang="it-IT" sz="2800" dirty="0" err="1"/>
              <a:t>Carcàno</a:t>
            </a:r>
            <a:r>
              <a:rPr lang="it-IT" sz="2800" i="1" dirty="0"/>
              <a:t>, Angiola Maria </a:t>
            </a:r>
            <a:r>
              <a:rPr lang="it-IT" sz="2800" dirty="0"/>
              <a:t>(1839)</a:t>
            </a:r>
            <a:endParaRPr lang="it-IT" sz="2800" i="1" dirty="0"/>
          </a:p>
        </p:txBody>
      </p:sp>
    </p:spTree>
    <p:extLst>
      <p:ext uri="{BB962C8B-B14F-4D97-AF65-F5344CB8AC3E}">
        <p14:creationId xmlns:p14="http://schemas.microsoft.com/office/powerpoint/2010/main" val="2132385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39148" y="947859"/>
            <a:ext cx="117043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b="1" dirty="0"/>
              <a:t>Toscanismi</a:t>
            </a:r>
            <a:r>
              <a:rPr lang="it-IT" sz="2800" dirty="0"/>
              <a:t> di provenienza libresca: </a:t>
            </a:r>
            <a:r>
              <a:rPr lang="it-IT" sz="2800" i="1" dirty="0"/>
              <a:t>badalucco </a:t>
            </a:r>
            <a:r>
              <a:rPr lang="it-IT" sz="2800" dirty="0"/>
              <a:t>‘scaramuccia’, </a:t>
            </a:r>
            <a:r>
              <a:rPr lang="it-IT" sz="2800" i="1" dirty="0"/>
              <a:t>busse</a:t>
            </a:r>
            <a:r>
              <a:rPr lang="it-IT" sz="2800" dirty="0"/>
              <a:t> ‘botte’, </a:t>
            </a:r>
            <a:r>
              <a:rPr lang="it-IT" sz="2800" i="1" dirty="0"/>
              <a:t>ruzzo </a:t>
            </a:r>
            <a:r>
              <a:rPr lang="it-IT" sz="2800" dirty="0"/>
              <a:t>‘voglia’, </a:t>
            </a:r>
            <a:r>
              <a:rPr lang="it-IT" sz="2800" i="1" dirty="0"/>
              <a:t>punto.</a:t>
            </a:r>
            <a:endParaRPr lang="it-IT" sz="2800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379825" y="255813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IPPOLITO NIEVO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5DB6EA7-2D17-4A11-AC58-D660E600F672}"/>
              </a:ext>
            </a:extLst>
          </p:cNvPr>
          <p:cNvSpPr txBox="1"/>
          <p:nvPr/>
        </p:nvSpPr>
        <p:spPr>
          <a:xfrm>
            <a:off x="239148" y="1901966"/>
            <a:ext cx="113526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b="1" dirty="0"/>
              <a:t>Colloquialismi</a:t>
            </a:r>
            <a:r>
              <a:rPr lang="it-IT" sz="2800" dirty="0"/>
              <a:t>: </a:t>
            </a:r>
            <a:r>
              <a:rPr lang="it-IT" sz="2800" i="1" dirty="0"/>
              <a:t>un cavolo</a:t>
            </a:r>
            <a:r>
              <a:rPr lang="it-IT" sz="2800" dirty="0"/>
              <a:t>, </a:t>
            </a:r>
            <a:r>
              <a:rPr lang="it-IT" sz="2800" i="1" dirty="0"/>
              <a:t>coso, sgarrare</a:t>
            </a:r>
            <a:r>
              <a:rPr lang="it-IT" sz="2800" dirty="0"/>
              <a:t>, </a:t>
            </a:r>
            <a:r>
              <a:rPr lang="it-IT" sz="2800" i="1" dirty="0"/>
              <a:t>bastardo, magagna</a:t>
            </a:r>
          </a:p>
          <a:p>
            <a:pPr algn="just"/>
            <a:r>
              <a:rPr lang="it-IT" sz="2800" dirty="0"/>
              <a:t>Modi di dire colloquiali: </a:t>
            </a:r>
            <a:r>
              <a:rPr lang="it-IT" sz="2800" i="1" dirty="0"/>
              <a:t>avere le mani in pasta</a:t>
            </a:r>
            <a:r>
              <a:rPr lang="it-IT" sz="2800" dirty="0"/>
              <a:t>, </a:t>
            </a:r>
            <a:r>
              <a:rPr lang="it-IT" sz="2800" i="1" dirty="0"/>
              <a:t>darsi la zappa sui piedi</a:t>
            </a:r>
          </a:p>
          <a:p>
            <a:pPr algn="just"/>
            <a:r>
              <a:rPr lang="it-IT" sz="2800" dirty="0"/>
              <a:t>Sintassi del parlato: dislocazioni </a:t>
            </a:r>
            <a:r>
              <a:rPr lang="it-IT" sz="2800" i="1" dirty="0"/>
              <a:t>(il ponte l’ho già alzato io)</a:t>
            </a:r>
            <a:r>
              <a:rPr lang="it-IT" sz="2800" dirty="0"/>
              <a:t> </a:t>
            </a:r>
          </a:p>
          <a:p>
            <a:pPr algn="just"/>
            <a:r>
              <a:rPr lang="it-IT" sz="2800" i="1" dirty="0"/>
              <a:t>ci </a:t>
            </a:r>
            <a:r>
              <a:rPr lang="it-IT" sz="2800" dirty="0"/>
              <a:t>attualizzante</a:t>
            </a:r>
            <a:r>
              <a:rPr lang="it-IT" sz="2800" i="1" dirty="0"/>
              <a:t> (ci ho le mie ragioni)</a:t>
            </a:r>
          </a:p>
          <a:p>
            <a:pPr algn="just"/>
            <a:r>
              <a:rPr lang="it-IT" sz="2800" dirty="0"/>
              <a:t>puntini di sospensione </a:t>
            </a:r>
            <a:r>
              <a:rPr lang="it-IT" sz="2800" i="1" dirty="0"/>
              <a:t>(Era… era… non era nessuno)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1CCCE97-563B-40E6-AEBE-6769686C7DE9}"/>
              </a:ext>
            </a:extLst>
          </p:cNvPr>
          <p:cNvSpPr txBox="1"/>
          <p:nvPr/>
        </p:nvSpPr>
        <p:spPr>
          <a:xfrm>
            <a:off x="239147" y="4171204"/>
            <a:ext cx="117043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b="1" dirty="0" err="1"/>
              <a:t>Aulicismi</a:t>
            </a:r>
            <a:r>
              <a:rPr lang="it-IT" sz="2800" dirty="0"/>
              <a:t>, spesso di inerzia: </a:t>
            </a:r>
            <a:r>
              <a:rPr lang="it-IT" sz="2800" i="1" dirty="0"/>
              <a:t>accagionare </a:t>
            </a:r>
            <a:r>
              <a:rPr lang="it-IT" sz="2800" dirty="0"/>
              <a:t>‘causare’, </a:t>
            </a:r>
            <a:r>
              <a:rPr lang="it-IT" sz="2800" i="1" dirty="0"/>
              <a:t>conquidere </a:t>
            </a:r>
            <a:r>
              <a:rPr lang="it-IT" sz="2800" dirty="0"/>
              <a:t>‘conquistare’, </a:t>
            </a:r>
            <a:r>
              <a:rPr lang="it-IT" sz="2800" i="1" dirty="0"/>
              <a:t>tantosto </a:t>
            </a:r>
            <a:r>
              <a:rPr lang="it-IT" sz="2800" dirty="0"/>
              <a:t>‘subito’, </a:t>
            </a:r>
            <a:r>
              <a:rPr lang="it-IT" sz="2800" i="1" dirty="0"/>
              <a:t>fidanza </a:t>
            </a:r>
            <a:r>
              <a:rPr lang="it-IT" sz="2800" dirty="0"/>
              <a:t>‘fiducia’; </a:t>
            </a:r>
            <a:r>
              <a:rPr lang="it-IT" sz="2800" i="1" dirty="0"/>
              <a:t>egli, eglino</a:t>
            </a:r>
            <a:r>
              <a:rPr lang="it-IT" sz="2800" dirty="0"/>
              <a:t>; infinito con sogg. proprio.</a:t>
            </a:r>
            <a:endParaRPr lang="it-IT" sz="2800" i="1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2C5A6FFF-584D-4749-BD5E-556E5E02E392}"/>
              </a:ext>
            </a:extLst>
          </p:cNvPr>
          <p:cNvSpPr txBox="1"/>
          <p:nvPr/>
        </p:nvSpPr>
        <p:spPr>
          <a:xfrm>
            <a:off x="239146" y="5217643"/>
            <a:ext cx="1170432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Il problema della rappresentazione realistica del dialogo è superato attraverso uno stratagemma narrativo: tutto il romanzo è raccontato dal protagonista (da vecchio) in prima persona (1. tratti colloquiali nella </a:t>
            </a:r>
            <a:r>
              <a:rPr lang="it-IT" sz="2800" dirty="0" err="1"/>
              <a:t>narraz</a:t>
            </a:r>
            <a:r>
              <a:rPr lang="it-IT" sz="2800"/>
              <a:t>.; 2. </a:t>
            </a:r>
            <a:r>
              <a:rPr lang="it-IT" sz="2800" dirty="0"/>
              <a:t>filtra i dialoghi)</a:t>
            </a:r>
            <a:endParaRPr lang="it-IT" sz="2800" i="1" dirty="0"/>
          </a:p>
        </p:txBody>
      </p:sp>
    </p:spTree>
    <p:extLst>
      <p:ext uri="{BB962C8B-B14F-4D97-AF65-F5344CB8AC3E}">
        <p14:creationId xmlns:p14="http://schemas.microsoft.com/office/powerpoint/2010/main" val="2953428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379827" y="283983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IL SUCCESSO DELLA VENTISETTANA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F41875B-A13E-4ADC-BFE4-023D327EED74}"/>
              </a:ext>
            </a:extLst>
          </p:cNvPr>
          <p:cNvSpPr txBox="1"/>
          <p:nvPr/>
        </p:nvSpPr>
        <p:spPr>
          <a:xfrm>
            <a:off x="168812" y="930314"/>
            <a:ext cx="116339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Dominano in queste opere alcuni tratti</a:t>
            </a:r>
            <a:r>
              <a:rPr lang="it-IT" sz="2800" b="1" dirty="0"/>
              <a:t> settentrionali</a:t>
            </a:r>
            <a:r>
              <a:rPr lang="it-IT" sz="2800" dirty="0"/>
              <a:t>:</a:t>
            </a:r>
          </a:p>
          <a:p>
            <a:pPr algn="just"/>
            <a:r>
              <a:rPr lang="it-IT" sz="2800" dirty="0"/>
              <a:t>- avverbio</a:t>
            </a:r>
            <a:r>
              <a:rPr lang="it-IT" sz="2800" i="1" dirty="0"/>
              <a:t> </a:t>
            </a:r>
            <a:r>
              <a:rPr lang="it-IT" sz="2800" i="1" dirty="0" err="1"/>
              <a:t>mo</a:t>
            </a:r>
            <a:r>
              <a:rPr lang="it-IT" sz="2800" dirty="0"/>
              <a:t>, pronome pleonastico </a:t>
            </a:r>
            <a:r>
              <a:rPr lang="it-IT" sz="2800" i="1" dirty="0"/>
              <a:t>(la è così)</a:t>
            </a:r>
          </a:p>
          <a:p>
            <a:pPr algn="just"/>
            <a:r>
              <a:rPr lang="it-IT" sz="2800" i="1" dirty="0"/>
              <a:t>- </a:t>
            </a:r>
            <a:r>
              <a:rPr lang="it-IT" sz="2800" dirty="0"/>
              <a:t>Nel lessico</a:t>
            </a:r>
            <a:r>
              <a:rPr lang="it-IT" sz="2800" i="1" dirty="0"/>
              <a:t> canto</a:t>
            </a:r>
            <a:r>
              <a:rPr lang="it-IT" sz="2800" dirty="0"/>
              <a:t> ‘angolo’, </a:t>
            </a:r>
            <a:r>
              <a:rPr lang="it-IT" sz="2800" i="1" dirty="0"/>
              <a:t>gavazza </a:t>
            </a:r>
            <a:r>
              <a:rPr lang="it-IT" sz="2800" dirty="0"/>
              <a:t>‘baldoria’, </a:t>
            </a:r>
            <a:r>
              <a:rPr lang="it-IT" sz="2800" i="1" dirty="0"/>
              <a:t>stracco </a:t>
            </a:r>
            <a:r>
              <a:rPr lang="it-IT" sz="2800" dirty="0"/>
              <a:t>‘stanco’, </a:t>
            </a:r>
            <a:r>
              <a:rPr lang="it-IT" sz="2800" i="1" dirty="0"/>
              <a:t>dire su</a:t>
            </a:r>
            <a:r>
              <a:rPr lang="it-IT" sz="2800" dirty="0"/>
              <a:t>, </a:t>
            </a:r>
            <a:r>
              <a:rPr lang="it-IT" sz="2800" i="1" dirty="0"/>
              <a:t>tacere lì</a:t>
            </a:r>
            <a:r>
              <a:rPr lang="it-IT" sz="2800" dirty="0"/>
              <a:t> </a:t>
            </a:r>
            <a:endParaRPr lang="it-IT" sz="2800" i="1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42AC24A-B9AA-46CB-8E45-7366676ED05D}"/>
              </a:ext>
            </a:extLst>
          </p:cNvPr>
          <p:cNvSpPr txBox="1"/>
          <p:nvPr/>
        </p:nvSpPr>
        <p:spPr>
          <a:xfrm>
            <a:off x="105507" y="2315309"/>
            <a:ext cx="1176059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Ancora forte è la patina </a:t>
            </a:r>
            <a:r>
              <a:rPr lang="it-IT" sz="2800" b="1" dirty="0"/>
              <a:t>arcaica</a:t>
            </a:r>
            <a:r>
              <a:rPr lang="it-IT" sz="2800" dirty="0"/>
              <a:t> (più che nella Ventisettana): </a:t>
            </a:r>
            <a:r>
              <a:rPr lang="it-IT" sz="2800" i="1" dirty="0"/>
              <a:t>tosto, poscia, perocché, onde, orare</a:t>
            </a:r>
            <a:r>
              <a:rPr lang="it-IT" sz="2800" dirty="0"/>
              <a:t>, </a:t>
            </a:r>
            <a:r>
              <a:rPr lang="it-IT" sz="2800" i="1" dirty="0" err="1"/>
              <a:t>sopravi</a:t>
            </a:r>
            <a:r>
              <a:rPr lang="it-IT" sz="2800" i="1" dirty="0"/>
              <a:t>, </a:t>
            </a:r>
            <a:r>
              <a:rPr lang="it-IT" sz="2800" i="1" dirty="0" err="1"/>
              <a:t>dentrovi</a:t>
            </a:r>
            <a:r>
              <a:rPr lang="it-IT" sz="2800" dirty="0"/>
              <a:t>; </a:t>
            </a:r>
            <a:r>
              <a:rPr lang="it-IT" sz="2800" i="1" dirty="0" err="1"/>
              <a:t>rispondea</a:t>
            </a:r>
            <a:r>
              <a:rPr lang="it-IT" sz="2800" i="1" dirty="0"/>
              <a:t>, </a:t>
            </a:r>
            <a:r>
              <a:rPr lang="it-IT" sz="2800" i="1" dirty="0" err="1"/>
              <a:t>tenean</a:t>
            </a:r>
            <a:r>
              <a:rPr lang="it-IT" sz="2800" dirty="0"/>
              <a:t>, </a:t>
            </a:r>
            <a:r>
              <a:rPr lang="it-IT" sz="2800" i="1" dirty="0" err="1"/>
              <a:t>ponno</a:t>
            </a:r>
            <a:r>
              <a:rPr lang="it-IT" sz="2800" i="1" dirty="0"/>
              <a:t>.</a:t>
            </a:r>
          </a:p>
          <a:p>
            <a:pPr algn="just"/>
            <a:endParaRPr lang="it-IT" sz="800" i="1" dirty="0"/>
          </a:p>
          <a:p>
            <a:pPr algn="just"/>
            <a:r>
              <a:rPr lang="it-IT" sz="2800" dirty="0"/>
              <a:t>Particolarmente in Cantù: </a:t>
            </a:r>
            <a:r>
              <a:rPr lang="it-IT" sz="2800" i="1" dirty="0"/>
              <a:t>cui</a:t>
            </a:r>
            <a:r>
              <a:rPr lang="it-IT" sz="2800" dirty="0"/>
              <a:t> ‘che’ (</a:t>
            </a:r>
            <a:r>
              <a:rPr lang="it-IT" sz="2800" i="1" dirty="0"/>
              <a:t>coloro cui miravano a spodestare</a:t>
            </a:r>
            <a:r>
              <a:rPr lang="it-IT" sz="2800" dirty="0"/>
              <a:t>), </a:t>
            </a:r>
            <a:r>
              <a:rPr lang="it-IT" sz="2800" dirty="0" err="1"/>
              <a:t>imperat</a:t>
            </a:r>
            <a:r>
              <a:rPr lang="it-IT" sz="2800" dirty="0"/>
              <a:t>. tragico (</a:t>
            </a:r>
            <a:r>
              <a:rPr lang="it-IT" sz="2800" i="1" dirty="0"/>
              <a:t>t’accosta</a:t>
            </a:r>
            <a:r>
              <a:rPr lang="it-IT" sz="2800" dirty="0"/>
              <a:t>), omissione della </a:t>
            </a:r>
            <a:r>
              <a:rPr lang="it-IT" sz="2800" dirty="0" err="1"/>
              <a:t>preposiz</a:t>
            </a:r>
            <a:r>
              <a:rPr lang="it-IT" sz="2800" dirty="0"/>
              <a:t>. (</a:t>
            </a:r>
            <a:r>
              <a:rPr lang="it-IT" sz="2800" i="1" dirty="0"/>
              <a:t>in casa i Pusterla </a:t>
            </a:r>
            <a:r>
              <a:rPr lang="it-IT" sz="2800" dirty="0"/>
              <a:t>‘dei Pusterla’)</a:t>
            </a:r>
            <a:endParaRPr lang="it-IT" sz="2800" i="1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0479EE9D-B7FD-42D5-8483-9A6B684ABE6A}"/>
              </a:ext>
            </a:extLst>
          </p:cNvPr>
          <p:cNvSpPr txBox="1"/>
          <p:nvPr/>
        </p:nvSpPr>
        <p:spPr>
          <a:xfrm>
            <a:off x="168811" y="4327248"/>
            <a:ext cx="1163398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Un settore in cui Manzoni lascia il segno è l’uso di </a:t>
            </a:r>
            <a:r>
              <a:rPr lang="it-IT" sz="2800" b="1" dirty="0"/>
              <a:t>colloquialismi</a:t>
            </a:r>
            <a:r>
              <a:rPr lang="it-IT" sz="2800" dirty="0"/>
              <a:t> e di forme dell’oralità: </a:t>
            </a:r>
            <a:r>
              <a:rPr lang="it-IT" sz="2800" i="1" dirty="0"/>
              <a:t>accopparsi</a:t>
            </a:r>
            <a:r>
              <a:rPr lang="it-IT" sz="2800" dirty="0"/>
              <a:t>, </a:t>
            </a:r>
            <a:r>
              <a:rPr lang="it-IT" sz="2800" i="1" dirty="0"/>
              <a:t>coso</a:t>
            </a:r>
            <a:r>
              <a:rPr lang="it-IT" sz="2800" dirty="0"/>
              <a:t>, </a:t>
            </a:r>
            <a:r>
              <a:rPr lang="it-IT" sz="2800" i="1" dirty="0"/>
              <a:t>cantare </a:t>
            </a:r>
            <a:r>
              <a:rPr lang="it-IT" sz="2800" dirty="0"/>
              <a:t>‘confessare’, </a:t>
            </a:r>
            <a:r>
              <a:rPr lang="it-IT" sz="2800" i="1" dirty="0"/>
              <a:t>bazzicare.</a:t>
            </a:r>
          </a:p>
          <a:p>
            <a:pPr algn="just"/>
            <a:r>
              <a:rPr lang="it-IT" sz="2800" dirty="0"/>
              <a:t>Nella sintassi dislocazioni </a:t>
            </a:r>
            <a:r>
              <a:rPr lang="it-IT" sz="2800" i="1" dirty="0"/>
              <a:t>(voi gli avete dunque parlato a quest’uomo),</a:t>
            </a:r>
            <a:r>
              <a:rPr lang="it-IT" sz="2800" dirty="0"/>
              <a:t> sconcordanze </a:t>
            </a:r>
            <a:r>
              <a:rPr lang="it-IT" sz="2800" i="1" dirty="0"/>
              <a:t>(la gente </a:t>
            </a:r>
            <a:r>
              <a:rPr lang="it-IT" sz="2800" i="1" dirty="0" err="1"/>
              <a:t>salvavansi</a:t>
            </a:r>
            <a:r>
              <a:rPr lang="it-IT" sz="2800" i="1" dirty="0"/>
              <a:t>),</a:t>
            </a:r>
            <a:r>
              <a:rPr lang="it-IT" sz="2800" dirty="0"/>
              <a:t> </a:t>
            </a:r>
            <a:r>
              <a:rPr lang="it-IT" sz="2800" i="1" dirty="0"/>
              <a:t>che</a:t>
            </a:r>
            <a:r>
              <a:rPr lang="it-IT" sz="2800" dirty="0"/>
              <a:t> polivalente </a:t>
            </a:r>
            <a:r>
              <a:rPr lang="it-IT" sz="2800" i="1" dirty="0"/>
              <a:t>(faceste quella bella predica che non ne ho sentito mai la compagna). </a:t>
            </a:r>
            <a:r>
              <a:rPr lang="it-IT" sz="2800" dirty="0"/>
              <a:t>Cfr. testi p. 6.</a:t>
            </a:r>
          </a:p>
        </p:txBody>
      </p:sp>
    </p:spTree>
    <p:extLst>
      <p:ext uri="{BB962C8B-B14F-4D97-AF65-F5344CB8AC3E}">
        <p14:creationId xmlns:p14="http://schemas.microsoft.com/office/powerpoint/2010/main" val="4147238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39149" y="1139308"/>
            <a:ext cx="116058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Molto interessante che, anche dopo la Quaranta, molti scrittori resteranno fedeli al modello della Ventisettana. Faticano a imporsi, fino agli anni Ottanta, tratti come la riduzione di </a:t>
            </a:r>
            <a:r>
              <a:rPr lang="it-IT" sz="2800" i="1" dirty="0" err="1"/>
              <a:t>uo</a:t>
            </a:r>
            <a:r>
              <a:rPr lang="it-IT" sz="2800" i="1" dirty="0"/>
              <a:t> </a:t>
            </a:r>
            <a:r>
              <a:rPr lang="it-IT" sz="2800" dirty="0"/>
              <a:t>dopo palatale </a:t>
            </a:r>
            <a:r>
              <a:rPr lang="it-IT" sz="2800" i="1" dirty="0"/>
              <a:t>(gioco)</a:t>
            </a:r>
            <a:r>
              <a:rPr lang="it-IT" sz="2800" dirty="0"/>
              <a:t>, </a:t>
            </a:r>
            <a:r>
              <a:rPr lang="it-IT" sz="2800" i="1" dirty="0"/>
              <a:t>lui/lei</a:t>
            </a:r>
            <a:r>
              <a:rPr lang="it-IT" sz="2800" dirty="0"/>
              <a:t>, </a:t>
            </a:r>
            <a:r>
              <a:rPr lang="it-IT" sz="2800" i="1" dirty="0"/>
              <a:t>cosa</a:t>
            </a:r>
            <a:r>
              <a:rPr lang="it-IT" sz="2800" dirty="0"/>
              <a:t>, </a:t>
            </a:r>
            <a:r>
              <a:rPr lang="it-IT" sz="2800" i="1" dirty="0"/>
              <a:t>io avevo. </a:t>
            </a:r>
          </a:p>
          <a:p>
            <a:pPr algn="just"/>
            <a:r>
              <a:rPr lang="it-IT" sz="2800" dirty="0"/>
              <a:t>Autori come </a:t>
            </a:r>
            <a:r>
              <a:rPr lang="it-IT" sz="2800" dirty="0" err="1"/>
              <a:t>Carcàno</a:t>
            </a:r>
            <a:r>
              <a:rPr lang="it-IT" sz="2800" dirty="0"/>
              <a:t> e Cantù replicano il modello del ’27 anche più tardi.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350855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PERSISTENZA DEL MODELLO DEL 1827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1CCCE97-563B-40E6-AEBE-6769686C7DE9}"/>
              </a:ext>
            </a:extLst>
          </p:cNvPr>
          <p:cNvSpPr txBox="1"/>
          <p:nvPr/>
        </p:nvSpPr>
        <p:spPr>
          <a:xfrm>
            <a:off x="239149" y="2967715"/>
            <a:ext cx="1149330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Anche presso un ammiratore di Manzoni come </a:t>
            </a:r>
            <a:r>
              <a:rPr lang="it-IT" sz="2800" b="1" dirty="0"/>
              <a:t>Giovanni Rovani</a:t>
            </a:r>
            <a:r>
              <a:rPr lang="it-IT" sz="2800" dirty="0"/>
              <a:t>, autore del romanzo </a:t>
            </a:r>
            <a:r>
              <a:rPr lang="it-IT" sz="2800" i="1" dirty="0"/>
              <a:t>Cento anni </a:t>
            </a:r>
            <a:r>
              <a:rPr lang="it-IT" sz="2800" dirty="0"/>
              <a:t>(1856-63), troviamo la miscela di elementi disparati tipica della Ventisettana. </a:t>
            </a:r>
          </a:p>
          <a:p>
            <a:pPr marL="457200" indent="-457200" algn="just">
              <a:buFontTx/>
              <a:buChar char="-"/>
            </a:pPr>
            <a:r>
              <a:rPr lang="it-IT" sz="2800" dirty="0"/>
              <a:t>Francesismi </a:t>
            </a:r>
            <a:r>
              <a:rPr lang="it-IT" sz="2800" i="1" dirty="0"/>
              <a:t>(apatico</a:t>
            </a:r>
            <a:r>
              <a:rPr lang="it-IT" sz="2800" dirty="0"/>
              <a:t>, </a:t>
            </a:r>
            <a:r>
              <a:rPr lang="it-IT" sz="2800" i="1" dirty="0"/>
              <a:t>mattinale </a:t>
            </a:r>
            <a:r>
              <a:rPr lang="it-IT" sz="2800" dirty="0"/>
              <a:t>‘mattiniero’, </a:t>
            </a:r>
            <a:r>
              <a:rPr lang="it-IT" sz="2800" i="1" dirty="0"/>
              <a:t>ibrido)</a:t>
            </a:r>
          </a:p>
          <a:p>
            <a:pPr marL="457200" indent="-457200" algn="just">
              <a:buFontTx/>
              <a:buChar char="-"/>
            </a:pPr>
            <a:r>
              <a:rPr lang="it-IT" sz="2800" dirty="0"/>
              <a:t>Lombardismi </a:t>
            </a:r>
            <a:r>
              <a:rPr lang="it-IT" sz="2800" i="1" dirty="0"/>
              <a:t>(dare ansa ‘</a:t>
            </a:r>
            <a:r>
              <a:rPr lang="it-IT" sz="2800" dirty="0"/>
              <a:t>occasione</a:t>
            </a:r>
            <a:r>
              <a:rPr lang="it-IT" sz="2800" i="1" dirty="0"/>
              <a:t>’, stracco</a:t>
            </a:r>
            <a:r>
              <a:rPr lang="it-IT" sz="2800" dirty="0"/>
              <a:t>, </a:t>
            </a:r>
            <a:r>
              <a:rPr lang="it-IT" sz="2800" i="1" dirty="0"/>
              <a:t>allocco)</a:t>
            </a:r>
          </a:p>
          <a:p>
            <a:pPr marL="457200" indent="-457200" algn="just">
              <a:buFontTx/>
              <a:buChar char="-"/>
            </a:pPr>
            <a:r>
              <a:rPr lang="it-IT" sz="2800" dirty="0"/>
              <a:t>Toscanismi</a:t>
            </a:r>
            <a:r>
              <a:rPr lang="it-IT" sz="2800" i="1" dirty="0"/>
              <a:t> </a:t>
            </a:r>
            <a:r>
              <a:rPr lang="it-IT" sz="2800" dirty="0"/>
              <a:t>(</a:t>
            </a:r>
            <a:r>
              <a:rPr lang="it-IT" sz="2800" i="1" dirty="0"/>
              <a:t>cignale</a:t>
            </a:r>
            <a:r>
              <a:rPr lang="it-IT" sz="2800" dirty="0"/>
              <a:t>, </a:t>
            </a:r>
            <a:r>
              <a:rPr lang="it-IT" sz="2800" i="1" dirty="0"/>
              <a:t>ciarla</a:t>
            </a:r>
            <a:r>
              <a:rPr lang="it-IT" sz="2800" dirty="0"/>
              <a:t>, </a:t>
            </a:r>
            <a:r>
              <a:rPr lang="it-IT" sz="2800" i="1" dirty="0"/>
              <a:t>garbare</a:t>
            </a:r>
            <a:r>
              <a:rPr lang="it-IT" sz="2800" dirty="0"/>
              <a:t>, </a:t>
            </a:r>
            <a:r>
              <a:rPr lang="it-IT" sz="2800" i="1" dirty="0"/>
              <a:t>uscio</a:t>
            </a:r>
            <a:r>
              <a:rPr lang="it-IT" sz="2800" dirty="0"/>
              <a:t>)</a:t>
            </a:r>
          </a:p>
          <a:p>
            <a:pPr marL="457200" indent="-457200" algn="just">
              <a:buFontTx/>
              <a:buChar char="-"/>
            </a:pPr>
            <a:r>
              <a:rPr lang="it-IT" sz="2800" dirty="0"/>
              <a:t>Arcaismi</a:t>
            </a:r>
            <a:r>
              <a:rPr lang="it-IT" sz="2800" i="1" dirty="0"/>
              <a:t> </a:t>
            </a:r>
            <a:r>
              <a:rPr lang="it-IT" sz="2800" dirty="0"/>
              <a:t>(</a:t>
            </a:r>
            <a:r>
              <a:rPr lang="it-IT" sz="2800" i="1" dirty="0"/>
              <a:t>aere</a:t>
            </a:r>
            <a:r>
              <a:rPr lang="it-IT" sz="2800" dirty="0"/>
              <a:t>, </a:t>
            </a:r>
            <a:r>
              <a:rPr lang="it-IT" sz="2800" i="1" dirty="0"/>
              <a:t>guisa</a:t>
            </a:r>
            <a:r>
              <a:rPr lang="it-IT" sz="2800" dirty="0"/>
              <a:t>, </a:t>
            </a:r>
            <a:r>
              <a:rPr lang="it-IT" sz="2800" i="1" dirty="0"/>
              <a:t>involare</a:t>
            </a:r>
            <a:r>
              <a:rPr lang="it-IT" sz="2800" dirty="0"/>
              <a:t> ‘rubare’)</a:t>
            </a:r>
            <a:endParaRPr lang="it-IT" sz="1600" dirty="0"/>
          </a:p>
          <a:p>
            <a:pPr algn="just"/>
            <a:r>
              <a:rPr lang="it-IT" sz="2800" dirty="0"/>
              <a:t>Ma la sintassi è molto scorrevole e priva di inversioni e tmesi. Cfr. p. 6.</a:t>
            </a:r>
          </a:p>
        </p:txBody>
      </p:sp>
    </p:spTree>
    <p:extLst>
      <p:ext uri="{BB962C8B-B14F-4D97-AF65-F5344CB8AC3E}">
        <p14:creationId xmlns:p14="http://schemas.microsoft.com/office/powerpoint/2010/main" val="3032673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9573" y="815828"/>
            <a:ext cx="1173948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Se il romanzo storico preferisce la Ventisettana, esiste un genere quasi del tutto sordo alla riflessione manzoniana: il romanzo popolare o d’appendice. Imitazione del </a:t>
            </a:r>
            <a:r>
              <a:rPr lang="it-IT" sz="2800" i="1" dirty="0"/>
              <a:t>feuilleton </a:t>
            </a:r>
            <a:r>
              <a:rPr lang="it-IT" sz="2800" dirty="0"/>
              <a:t>francese (Eugène Sue, </a:t>
            </a:r>
            <a:r>
              <a:rPr lang="it-IT" sz="2800" i="1" dirty="0"/>
              <a:t>I misteri di Parigi</a:t>
            </a:r>
            <a:r>
              <a:rPr lang="it-IT" sz="2800" dirty="0"/>
              <a:t>; Alexandre Dumas, </a:t>
            </a:r>
            <a:r>
              <a:rPr lang="it-IT" sz="2800" i="1" dirty="0"/>
              <a:t>Il conte di Montecristo</a:t>
            </a:r>
            <a:r>
              <a:rPr lang="it-IT" sz="2800" dirty="0"/>
              <a:t>).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453679" y="169497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IL ROMANZO POPOLARE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1CCCE97-563B-40E6-AEBE-6769686C7DE9}"/>
              </a:ext>
            </a:extLst>
          </p:cNvPr>
          <p:cNvSpPr txBox="1"/>
          <p:nvPr/>
        </p:nvSpPr>
        <p:spPr>
          <a:xfrm>
            <a:off x="119571" y="2684107"/>
            <a:ext cx="1173949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Il primo a importarlo in Italia è un padre gesuita trentino, </a:t>
            </a:r>
            <a:r>
              <a:rPr lang="it-IT" sz="2800" b="1" dirty="0"/>
              <a:t>Antonio Bresciani</a:t>
            </a:r>
            <a:r>
              <a:rPr lang="it-IT" sz="2800" dirty="0"/>
              <a:t>, che lo sfrutta per la propaganda politica reazionaria a favore di Pio IX e contro le forze democratiche: tentativo di usare il romanzo in chiave antirisorgimentale.</a:t>
            </a:r>
          </a:p>
          <a:p>
            <a:pPr algn="just"/>
            <a:r>
              <a:rPr lang="it-IT" sz="2800" dirty="0"/>
              <a:t>Pubblicazione a puntate nella </a:t>
            </a:r>
            <a:r>
              <a:rPr lang="it-IT" sz="2800" i="1" dirty="0"/>
              <a:t>Civiltà cattolica</a:t>
            </a:r>
            <a:r>
              <a:rPr lang="it-IT" sz="2800" dirty="0"/>
              <a:t> tra 1850-51: successo di vendite.</a:t>
            </a:r>
          </a:p>
          <a:p>
            <a:pPr algn="just"/>
            <a:r>
              <a:rPr lang="it-IT" sz="2800" dirty="0"/>
              <a:t>L’argomento è di stretta attualità: i moti del 1848 a Roma.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364B0B1-0B0E-489A-BED9-E3EF11770EB3}"/>
              </a:ext>
            </a:extLst>
          </p:cNvPr>
          <p:cNvSpPr txBox="1"/>
          <p:nvPr/>
        </p:nvSpPr>
        <p:spPr>
          <a:xfrm>
            <a:off x="119574" y="5038188"/>
            <a:ext cx="119528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Caratteristica è la </a:t>
            </a:r>
            <a:r>
              <a:rPr lang="it-IT" sz="2800" b="1" dirty="0"/>
              <a:t>mescolanza</a:t>
            </a:r>
            <a:r>
              <a:rPr lang="it-IT" sz="2800" dirty="0"/>
              <a:t> di elementi diversi, ma con una fortissima impronta di tipo </a:t>
            </a:r>
            <a:r>
              <a:rPr lang="it-IT" sz="2800" b="1" dirty="0"/>
              <a:t>arcaizzante</a:t>
            </a:r>
            <a:r>
              <a:rPr lang="it-IT" sz="2800" dirty="0"/>
              <a:t> soprattutto nel </a:t>
            </a:r>
            <a:r>
              <a:rPr lang="it-IT" sz="2800" b="1" dirty="0"/>
              <a:t>lessico</a:t>
            </a:r>
            <a:r>
              <a:rPr lang="it-IT" sz="2800" dirty="0"/>
              <a:t> </a:t>
            </a:r>
            <a:r>
              <a:rPr lang="it-IT" sz="2800" i="1" dirty="0"/>
              <a:t>(aere, face </a:t>
            </a:r>
            <a:r>
              <a:rPr lang="it-IT" sz="2800" dirty="0"/>
              <a:t>‘fiaccola’, </a:t>
            </a:r>
            <a:r>
              <a:rPr lang="it-IT" sz="2800" i="1" dirty="0"/>
              <a:t>speme, </a:t>
            </a:r>
            <a:r>
              <a:rPr lang="it-IT" sz="2800" i="1" dirty="0" err="1"/>
              <a:t>priego</a:t>
            </a:r>
            <a:r>
              <a:rPr lang="it-IT" sz="2800" i="1" dirty="0"/>
              <a:t>, amaritudine, buccinare </a:t>
            </a:r>
            <a:r>
              <a:rPr lang="it-IT" sz="2800" dirty="0"/>
              <a:t>‘vociferare’) e nella </a:t>
            </a:r>
            <a:r>
              <a:rPr lang="it-IT" sz="2800" b="1" dirty="0"/>
              <a:t>sintassi</a:t>
            </a:r>
            <a:r>
              <a:rPr lang="it-IT" sz="2800" dirty="0"/>
              <a:t>.</a:t>
            </a:r>
            <a:endParaRPr lang="it-IT" sz="2800" b="1" dirty="0"/>
          </a:p>
        </p:txBody>
      </p:sp>
    </p:spTree>
    <p:extLst>
      <p:ext uri="{BB962C8B-B14F-4D97-AF65-F5344CB8AC3E}">
        <p14:creationId xmlns:p14="http://schemas.microsoft.com/office/powerpoint/2010/main" val="2821043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9571" y="783586"/>
            <a:ext cx="1195285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- aggettivo anticipato </a:t>
            </a:r>
            <a:r>
              <a:rPr lang="it-IT" sz="2800" i="1" dirty="0"/>
              <a:t>(i civili sconvolgimenti) o in </a:t>
            </a:r>
            <a:r>
              <a:rPr lang="it-IT" sz="2800" dirty="0"/>
              <a:t>epifrasi </a:t>
            </a:r>
            <a:r>
              <a:rPr lang="it-IT" sz="2800" i="1" dirty="0"/>
              <a:t>(fiorite città ed eleganti)</a:t>
            </a:r>
          </a:p>
          <a:p>
            <a:pPr algn="just"/>
            <a:r>
              <a:rPr lang="it-IT" sz="2800" dirty="0"/>
              <a:t>- anteposizione del possessivo nelle esclamazioni </a:t>
            </a:r>
            <a:r>
              <a:rPr lang="it-IT" sz="2800" i="1" dirty="0"/>
              <a:t>(sì, mio padre)</a:t>
            </a:r>
          </a:p>
          <a:p>
            <a:pPr algn="just"/>
            <a:r>
              <a:rPr lang="it-IT" sz="2800" dirty="0"/>
              <a:t>- abnorme presenza di enclisi pronominale </a:t>
            </a:r>
            <a:r>
              <a:rPr lang="it-IT" sz="2800" i="1" dirty="0"/>
              <a:t>(</a:t>
            </a:r>
            <a:r>
              <a:rPr lang="it-IT" sz="2800" i="1" dirty="0" err="1"/>
              <a:t>riuscivagli</a:t>
            </a:r>
            <a:r>
              <a:rPr lang="it-IT" sz="2800" i="1" dirty="0"/>
              <a:t>, </a:t>
            </a:r>
            <a:r>
              <a:rPr lang="it-IT" sz="2800" i="1" dirty="0" err="1"/>
              <a:t>fossevi</a:t>
            </a:r>
            <a:r>
              <a:rPr lang="it-IT" sz="2800" i="1" dirty="0"/>
              <a:t>, </a:t>
            </a:r>
            <a:r>
              <a:rPr lang="it-IT" sz="2800" i="1" dirty="0" err="1"/>
              <a:t>descriveanlo</a:t>
            </a:r>
            <a:r>
              <a:rPr lang="it-IT" sz="2800" i="1" dirty="0"/>
              <a:t>)</a:t>
            </a:r>
          </a:p>
          <a:p>
            <a:pPr algn="just"/>
            <a:r>
              <a:rPr lang="it-IT" sz="2800" dirty="0"/>
              <a:t>- paraipotassi</a:t>
            </a:r>
            <a:r>
              <a:rPr lang="it-IT" sz="2800" i="1" dirty="0"/>
              <a:t> </a:t>
            </a:r>
            <a:r>
              <a:rPr lang="it-IT" sz="2800" dirty="0"/>
              <a:t>(</a:t>
            </a:r>
            <a:r>
              <a:rPr lang="it-IT" sz="2800" i="1" dirty="0"/>
              <a:t>se lo avessi saputo, e sarei venuto</a:t>
            </a:r>
            <a:r>
              <a:rPr lang="it-IT" sz="2800" dirty="0"/>
              <a:t>)</a:t>
            </a:r>
            <a:r>
              <a:rPr lang="it-IT" sz="2800" i="1" dirty="0"/>
              <a:t>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453679" y="169497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IL ROMANZO POPOLARE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364B0B1-0B0E-489A-BED9-E3EF11770EB3}"/>
              </a:ext>
            </a:extLst>
          </p:cNvPr>
          <p:cNvSpPr txBox="1"/>
          <p:nvPr/>
        </p:nvSpPr>
        <p:spPr>
          <a:xfrm>
            <a:off x="119571" y="2599468"/>
            <a:ext cx="119528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Ma accanto all’arcaismo, </a:t>
            </a:r>
            <a:r>
              <a:rPr lang="it-IT" sz="2800" b="1" dirty="0"/>
              <a:t>colloquialismi</a:t>
            </a:r>
            <a:r>
              <a:rPr lang="it-IT" sz="2800" dirty="0"/>
              <a:t> </a:t>
            </a:r>
            <a:r>
              <a:rPr lang="it-IT" sz="2800" i="1" dirty="0"/>
              <a:t>(gabbare</a:t>
            </a:r>
            <a:r>
              <a:rPr lang="it-IT" sz="2800" dirty="0"/>
              <a:t>, </a:t>
            </a:r>
            <a:r>
              <a:rPr lang="it-IT" sz="2800" i="1" dirty="0"/>
              <a:t>tanghero; </a:t>
            </a:r>
            <a:r>
              <a:rPr lang="it-IT" sz="2800" dirty="0"/>
              <a:t>frase foderata, </a:t>
            </a:r>
            <a:r>
              <a:rPr lang="it-IT" sz="2800" i="1" dirty="0"/>
              <a:t>ci </a:t>
            </a:r>
            <a:r>
              <a:rPr lang="it-IT" sz="2800" dirty="0"/>
              <a:t>attualizzante</a:t>
            </a:r>
            <a:r>
              <a:rPr lang="it-IT" sz="2800" i="1" dirty="0"/>
              <a:t>),</a:t>
            </a:r>
            <a:r>
              <a:rPr lang="it-IT" sz="2800" dirty="0"/>
              <a:t> </a:t>
            </a:r>
            <a:r>
              <a:rPr lang="it-IT" sz="2800" b="1" dirty="0"/>
              <a:t>toscanismi</a:t>
            </a:r>
            <a:r>
              <a:rPr lang="it-IT" sz="2800" dirty="0"/>
              <a:t> </a:t>
            </a:r>
            <a:r>
              <a:rPr lang="it-IT" sz="2800" i="1" dirty="0"/>
              <a:t>(ciarla, </a:t>
            </a:r>
            <a:r>
              <a:rPr lang="it-IT" sz="2800" dirty="0"/>
              <a:t>balocco, </a:t>
            </a:r>
            <a:r>
              <a:rPr lang="it-IT" sz="2800" i="1" dirty="0"/>
              <a:t>gabbare, costì) </a:t>
            </a:r>
            <a:r>
              <a:rPr lang="it-IT" sz="2800" dirty="0"/>
              <a:t>e </a:t>
            </a:r>
            <a:r>
              <a:rPr lang="it-IT" sz="2800" b="1" dirty="0"/>
              <a:t>regionalismi</a:t>
            </a:r>
            <a:r>
              <a:rPr lang="it-IT" sz="2800" dirty="0"/>
              <a:t> (</a:t>
            </a:r>
            <a:r>
              <a:rPr lang="it-IT" sz="2800" i="1" dirty="0"/>
              <a:t>vecchiarella</a:t>
            </a:r>
            <a:r>
              <a:rPr lang="it-IT" sz="2800" dirty="0"/>
              <a:t>, </a:t>
            </a:r>
            <a:r>
              <a:rPr lang="it-IT" sz="2800" i="1" dirty="0" err="1"/>
              <a:t>mo</a:t>
            </a:r>
            <a:r>
              <a:rPr lang="it-IT" sz="2800" dirty="0"/>
              <a:t>, </a:t>
            </a:r>
            <a:r>
              <a:rPr lang="it-IT" sz="2800" i="1" dirty="0"/>
              <a:t>manco</a:t>
            </a:r>
            <a:r>
              <a:rPr lang="it-IT" sz="2800" dirty="0"/>
              <a:t> romaneschi, </a:t>
            </a:r>
            <a:r>
              <a:rPr lang="it-IT" sz="2800" i="1" dirty="0"/>
              <a:t>bocciare </a:t>
            </a:r>
            <a:r>
              <a:rPr lang="it-IT" sz="2800" dirty="0"/>
              <a:t>piemontese).</a:t>
            </a:r>
            <a:endParaRPr lang="it-IT" sz="2800" i="1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1B68825-81FA-49CE-99D8-12168B4C55DD}"/>
              </a:ext>
            </a:extLst>
          </p:cNvPr>
          <p:cNvSpPr txBox="1"/>
          <p:nvPr/>
        </p:nvSpPr>
        <p:spPr>
          <a:xfrm>
            <a:off x="119571" y="3952220"/>
            <a:ext cx="1195285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Compaiono poi elementi di forte contemporaneità, per attrarre il pubblico:</a:t>
            </a:r>
          </a:p>
          <a:p>
            <a:pPr algn="just"/>
            <a:r>
              <a:rPr lang="it-IT" sz="2800" b="1" dirty="0"/>
              <a:t>- Neologismi</a:t>
            </a:r>
            <a:r>
              <a:rPr lang="it-IT" sz="2800" dirty="0"/>
              <a:t> (</a:t>
            </a:r>
            <a:r>
              <a:rPr lang="it-IT" sz="2800" i="1" dirty="0"/>
              <a:t>rotaia, sveglia, reduce</a:t>
            </a:r>
            <a:r>
              <a:rPr lang="it-IT" sz="2800" dirty="0"/>
              <a:t>)</a:t>
            </a:r>
          </a:p>
          <a:p>
            <a:pPr algn="just"/>
            <a:r>
              <a:rPr lang="it-IT" sz="2800" dirty="0"/>
              <a:t>- </a:t>
            </a:r>
            <a:r>
              <a:rPr lang="it-IT" sz="2800" b="1" dirty="0"/>
              <a:t>Forestierismi</a:t>
            </a:r>
            <a:r>
              <a:rPr lang="it-IT" sz="2800" i="1" dirty="0"/>
              <a:t> </a:t>
            </a:r>
            <a:r>
              <a:rPr lang="it-IT" sz="2800" dirty="0"/>
              <a:t>(</a:t>
            </a:r>
            <a:r>
              <a:rPr lang="it-IT" sz="2800" i="1" dirty="0"/>
              <a:t>sentimentale, stazione, </a:t>
            </a:r>
            <a:r>
              <a:rPr lang="it-IT" sz="2800" i="1" dirty="0" err="1"/>
              <a:t>zigaro</a:t>
            </a:r>
            <a:r>
              <a:rPr lang="it-IT" sz="2800" i="1" dirty="0"/>
              <a:t>; chalet, club, veilleuse</a:t>
            </a:r>
            <a:r>
              <a:rPr lang="it-IT" sz="2800" dirty="0"/>
              <a:t>)</a:t>
            </a:r>
          </a:p>
          <a:p>
            <a:pPr algn="just"/>
            <a:r>
              <a:rPr lang="it-IT" sz="2800" dirty="0"/>
              <a:t>- </a:t>
            </a:r>
            <a:r>
              <a:rPr lang="it-IT" sz="2800" b="1" dirty="0"/>
              <a:t>Tecnicismi</a:t>
            </a:r>
            <a:r>
              <a:rPr lang="it-IT" sz="2800" dirty="0"/>
              <a:t>, spesso inseriti all’interno di metafore  (</a:t>
            </a:r>
            <a:r>
              <a:rPr lang="it-IT" sz="2800" i="1" dirty="0"/>
              <a:t>essi sono il nostro telegrafo elettromagnetico</a:t>
            </a:r>
            <a:r>
              <a:rPr lang="it-IT" sz="2800" dirty="0"/>
              <a:t>). Frequenti digressioni finalizzate solo allo sfoggio linguistico (Manzoni aveva soprannominato Bresciani «un vocabolario ambulante»).</a:t>
            </a:r>
          </a:p>
        </p:txBody>
      </p:sp>
    </p:spTree>
    <p:extLst>
      <p:ext uri="{BB962C8B-B14F-4D97-AF65-F5344CB8AC3E}">
        <p14:creationId xmlns:p14="http://schemas.microsoft.com/office/powerpoint/2010/main" val="1226054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9574" y="1035213"/>
            <a:ext cx="1173948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Anche </a:t>
            </a:r>
            <a:r>
              <a:rPr lang="it-IT" sz="2800" b="1" dirty="0"/>
              <a:t>Francesco </a:t>
            </a:r>
            <a:r>
              <a:rPr lang="it-IT" sz="2800" b="1" dirty="0" err="1"/>
              <a:t>Mastriani</a:t>
            </a:r>
            <a:r>
              <a:rPr lang="it-IT" sz="2800" dirty="0"/>
              <a:t>, napoletano, è poco anni più tardi autore di romanzi di appendice, di argomento prevalentemente amoroso (con trame lacrimose e poco verosimili). Successo di vendite con </a:t>
            </a:r>
            <a:r>
              <a:rPr lang="it-IT" sz="2800" i="1" dirty="0"/>
              <a:t>La cieca di Sorrento </a:t>
            </a:r>
            <a:r>
              <a:rPr lang="it-IT" sz="2800" dirty="0"/>
              <a:t>(1852).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350855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IL ROMANZO POPOLARE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1CCCE97-563B-40E6-AEBE-6769686C7DE9}"/>
              </a:ext>
            </a:extLst>
          </p:cNvPr>
          <p:cNvSpPr txBox="1"/>
          <p:nvPr/>
        </p:nvSpPr>
        <p:spPr>
          <a:xfrm>
            <a:off x="119572" y="2301129"/>
            <a:ext cx="1173949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Anche qui c’è una netta componente </a:t>
            </a:r>
            <a:r>
              <a:rPr lang="it-IT" sz="2800" b="1" dirty="0"/>
              <a:t>arcaica</a:t>
            </a:r>
            <a:r>
              <a:rPr lang="it-IT" sz="2800" dirty="0"/>
              <a:t>,</a:t>
            </a:r>
            <a:r>
              <a:rPr lang="it-IT" sz="2800" b="1" dirty="0"/>
              <a:t> </a:t>
            </a:r>
            <a:r>
              <a:rPr lang="it-IT" sz="2800" dirty="0"/>
              <a:t>meno forte che in Bresciani ma notevole ad es. nell’ordine delle parole (</a:t>
            </a:r>
            <a:r>
              <a:rPr lang="it-IT" sz="2800" i="1" dirty="0"/>
              <a:t>La passione di Rionero rivelata si era in tutta la schietta sua intensità</a:t>
            </a:r>
            <a:r>
              <a:rPr lang="it-IT" sz="2800" dirty="0"/>
              <a:t>) o in costrutti come </a:t>
            </a:r>
            <a:r>
              <a:rPr lang="it-IT" sz="2800" i="1" dirty="0"/>
              <a:t>in morendo. </a:t>
            </a:r>
            <a:r>
              <a:rPr lang="it-IT" sz="2800" dirty="0"/>
              <a:t>Registro alto prescinde dai contesti: prima di uno stupro «Or fa d’uopo che tu mi appartenga».</a:t>
            </a:r>
          </a:p>
          <a:p>
            <a:pPr algn="just"/>
            <a:r>
              <a:rPr lang="it-IT" sz="2800" dirty="0"/>
              <a:t>Questi tratti si mescolano con </a:t>
            </a:r>
            <a:r>
              <a:rPr lang="it-IT" sz="2800" b="1" dirty="0"/>
              <a:t>regionalismi </a:t>
            </a:r>
            <a:r>
              <a:rPr lang="it-IT" sz="2800" dirty="0"/>
              <a:t>napoletani e con </a:t>
            </a:r>
            <a:r>
              <a:rPr lang="it-IT" sz="2800" b="1" dirty="0"/>
              <a:t>neologismi</a:t>
            </a:r>
            <a:r>
              <a:rPr lang="it-IT" sz="2800" dirty="0"/>
              <a:t>.</a:t>
            </a:r>
            <a:r>
              <a:rPr lang="it-IT" sz="2800" b="1" dirty="0"/>
              <a:t> </a:t>
            </a:r>
            <a:r>
              <a:rPr lang="it-IT" sz="2800" dirty="0"/>
              <a:t> 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9A9ECEE5-D2A9-45BC-9092-614DD3EB670F}"/>
              </a:ext>
            </a:extLst>
          </p:cNvPr>
          <p:cNvSpPr txBox="1"/>
          <p:nvPr/>
        </p:nvSpPr>
        <p:spPr>
          <a:xfrm>
            <a:off x="226254" y="4914846"/>
            <a:ext cx="1173949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Molto marcata è la presenza di </a:t>
            </a:r>
            <a:r>
              <a:rPr lang="it-IT" sz="2800" b="1" dirty="0"/>
              <a:t>tecnicismi</a:t>
            </a:r>
            <a:r>
              <a:rPr lang="it-IT" sz="2800" dirty="0"/>
              <a:t> </a:t>
            </a:r>
            <a:r>
              <a:rPr lang="it-IT" sz="2800" i="1" dirty="0"/>
              <a:t>(istmo </a:t>
            </a:r>
            <a:r>
              <a:rPr lang="it-IT" sz="2800" i="1" dirty="0" err="1"/>
              <a:t>laringèo</a:t>
            </a:r>
            <a:r>
              <a:rPr lang="it-IT" sz="2800" i="1" dirty="0"/>
              <a:t>, pericardio),</a:t>
            </a:r>
            <a:r>
              <a:rPr lang="it-IT" sz="2800" dirty="0"/>
              <a:t> con metafore ardite come «ho aperto una valvola di questa caldaia che mi sta nel petto». Nel brano a p. 8 stride la vicinanza tra forme letterarie e tecnicismi medico-scientifici (descrizione di impianto positivista).</a:t>
            </a:r>
          </a:p>
        </p:txBody>
      </p:sp>
    </p:spTree>
    <p:extLst>
      <p:ext uri="{BB962C8B-B14F-4D97-AF65-F5344CB8AC3E}">
        <p14:creationId xmlns:p14="http://schemas.microsoft.com/office/powerpoint/2010/main" val="382069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39149" y="1035213"/>
            <a:ext cx="117137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Tra i maggiori lessicografi dell’Ottocento, con attenzione particolare alla componente toscana. Di origine dalmata, dal 1827 si trasferisce a Firenze.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350855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NICCOLÒ TOMMASEO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5DB6EA7-2D17-4A11-AC58-D660E600F672}"/>
              </a:ext>
            </a:extLst>
          </p:cNvPr>
          <p:cNvSpPr txBox="1"/>
          <p:nvPr/>
        </p:nvSpPr>
        <p:spPr>
          <a:xfrm>
            <a:off x="239149" y="1989320"/>
            <a:ext cx="1171370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b="1" i="1" dirty="0"/>
              <a:t>Fede e bellezza </a:t>
            </a:r>
            <a:r>
              <a:rPr lang="it-IT" sz="2800" dirty="0"/>
              <a:t>(1840), guarda al toscano ma in modo molto diverso da Manzoni: non al fiorentino colto, ma al toscano popolare anche di aree rurali. Se Manzoni è per l’uniformità, </a:t>
            </a:r>
            <a:r>
              <a:rPr lang="it-IT" sz="2800" dirty="0" err="1"/>
              <a:t>Tommaseo</a:t>
            </a:r>
            <a:r>
              <a:rPr lang="it-IT" sz="2800" dirty="0"/>
              <a:t> è per la varietà.</a:t>
            </a:r>
            <a:endParaRPr lang="it-IT" sz="2800" i="1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1CCCE97-563B-40E6-AEBE-6769686C7DE9}"/>
              </a:ext>
            </a:extLst>
          </p:cNvPr>
          <p:cNvSpPr txBox="1"/>
          <p:nvPr/>
        </p:nvSpPr>
        <p:spPr>
          <a:xfrm>
            <a:off x="239149" y="3346713"/>
            <a:ext cx="1171370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L’elemento più evidente è il </a:t>
            </a:r>
            <a:r>
              <a:rPr lang="it-IT" sz="2800" b="1" dirty="0"/>
              <a:t>toscano popolareggiante</a:t>
            </a:r>
            <a:r>
              <a:rPr lang="it-IT" sz="2800" dirty="0"/>
              <a:t>: non solo toscanismi come </a:t>
            </a:r>
            <a:r>
              <a:rPr lang="it-IT" sz="2800" i="1" dirty="0"/>
              <a:t>punto, garbare, babbo</a:t>
            </a:r>
            <a:r>
              <a:rPr lang="it-IT" sz="2800" dirty="0"/>
              <a:t>, ma forme del tutto sconosciute fuori dalla Toscana e per le quali riceverà molte critiche: </a:t>
            </a:r>
            <a:r>
              <a:rPr lang="it-IT" sz="2800" i="1" dirty="0"/>
              <a:t>daddoli </a:t>
            </a:r>
            <a:r>
              <a:rPr lang="it-IT" sz="2800" dirty="0"/>
              <a:t>‘moine’, </a:t>
            </a:r>
            <a:r>
              <a:rPr lang="it-IT" sz="2800" i="1" dirty="0"/>
              <a:t>damo </a:t>
            </a:r>
            <a:r>
              <a:rPr lang="it-IT" sz="2800" dirty="0"/>
              <a:t>‘amante’, </a:t>
            </a:r>
            <a:r>
              <a:rPr lang="it-IT" sz="2800" i="1" dirty="0"/>
              <a:t>giucco </a:t>
            </a:r>
            <a:r>
              <a:rPr lang="it-IT" sz="2800" dirty="0"/>
              <a:t>‘sciocco’, </a:t>
            </a:r>
            <a:r>
              <a:rPr lang="it-IT" sz="2800" i="1" dirty="0" err="1"/>
              <a:t>malito</a:t>
            </a:r>
            <a:r>
              <a:rPr lang="it-IT" sz="2800" i="1" dirty="0"/>
              <a:t> </a:t>
            </a:r>
            <a:r>
              <a:rPr lang="it-IT" sz="2800" dirty="0"/>
              <a:t>‘malaticcio’. Spesso arcaici </a:t>
            </a:r>
            <a:r>
              <a:rPr lang="it-IT" sz="2800" i="1" dirty="0"/>
              <a:t>(le tetta </a:t>
            </a:r>
            <a:r>
              <a:rPr lang="it-IT" sz="2800" dirty="0"/>
              <a:t>‘i tetti’, </a:t>
            </a:r>
            <a:r>
              <a:rPr lang="it-IT" sz="2800" i="1" dirty="0"/>
              <a:t>i </a:t>
            </a:r>
            <a:r>
              <a:rPr lang="it-IT" sz="2800" i="1" dirty="0" err="1"/>
              <a:t>sentiri</a:t>
            </a:r>
            <a:r>
              <a:rPr lang="it-IT" sz="2800" i="1" dirty="0"/>
              <a:t>).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67D6BAC6-875B-4540-BB73-9202C13CDC8E}"/>
              </a:ext>
            </a:extLst>
          </p:cNvPr>
          <p:cNvSpPr txBox="1"/>
          <p:nvPr/>
        </p:nvSpPr>
        <p:spPr>
          <a:xfrm>
            <a:off x="239149" y="5134994"/>
            <a:ext cx="1171370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Anche nella </a:t>
            </a:r>
            <a:r>
              <a:rPr lang="it-IT" sz="2800" b="1" dirty="0"/>
              <a:t>fonologia</a:t>
            </a:r>
            <a:r>
              <a:rPr lang="it-IT" sz="2800" dirty="0"/>
              <a:t>: apocope postvocalica (</a:t>
            </a:r>
            <a:r>
              <a:rPr lang="it-IT" sz="2800" i="1" dirty="0"/>
              <a:t>de’, ne’, </a:t>
            </a:r>
            <a:r>
              <a:rPr lang="it-IT" sz="2800" i="1" dirty="0" err="1"/>
              <a:t>que</a:t>
            </a:r>
            <a:r>
              <a:rPr lang="it-IT" sz="2800" i="1" dirty="0"/>
              <a:t>’, </a:t>
            </a:r>
            <a:r>
              <a:rPr lang="it-IT" sz="2800" i="1" dirty="0" err="1"/>
              <a:t>vuo</a:t>
            </a:r>
            <a:r>
              <a:rPr lang="it-IT" sz="2800" i="1" dirty="0"/>
              <a:t>’</a:t>
            </a:r>
            <a:r>
              <a:rPr lang="it-IT" sz="2800" dirty="0"/>
              <a:t>), </a:t>
            </a:r>
            <a:r>
              <a:rPr lang="it-IT" sz="2800" i="1" dirty="0"/>
              <a:t>i prostetica</a:t>
            </a:r>
            <a:r>
              <a:rPr lang="it-IT" sz="2800" dirty="0"/>
              <a:t> </a:t>
            </a:r>
            <a:r>
              <a:rPr lang="it-IT" sz="2800" i="1" dirty="0"/>
              <a:t>(per </a:t>
            </a:r>
            <a:r>
              <a:rPr lang="it-IT" sz="2800" i="1" dirty="0" err="1"/>
              <a:t>ismania</a:t>
            </a:r>
            <a:r>
              <a:rPr lang="it-IT" sz="2800" i="1" dirty="0"/>
              <a:t>, con </a:t>
            </a:r>
            <a:r>
              <a:rPr lang="it-IT" sz="2800" i="1" dirty="0" err="1"/>
              <a:t>iscorta</a:t>
            </a:r>
            <a:r>
              <a:rPr lang="it-IT" sz="2800" i="1" dirty="0"/>
              <a:t>)</a:t>
            </a:r>
            <a:r>
              <a:rPr lang="it-IT" sz="2800" dirty="0"/>
              <a:t>; e nella </a:t>
            </a:r>
            <a:r>
              <a:rPr lang="it-IT" sz="2800" b="1" dirty="0"/>
              <a:t>morfosintassi</a:t>
            </a:r>
            <a:r>
              <a:rPr lang="it-IT" sz="2800" dirty="0"/>
              <a:t>: </a:t>
            </a:r>
            <a:r>
              <a:rPr lang="it-IT" sz="2800" i="1" dirty="0" err="1"/>
              <a:t>chieggo</a:t>
            </a:r>
            <a:r>
              <a:rPr lang="it-IT" sz="2800" i="1" dirty="0"/>
              <a:t>, </a:t>
            </a:r>
            <a:r>
              <a:rPr lang="it-IT" sz="2800" i="1" dirty="0" err="1"/>
              <a:t>veggo</a:t>
            </a:r>
            <a:r>
              <a:rPr lang="it-IT" sz="2800" i="1" dirty="0"/>
              <a:t>, </a:t>
            </a:r>
            <a:r>
              <a:rPr lang="it-IT" sz="2800" i="1" dirty="0" err="1"/>
              <a:t>ito</a:t>
            </a:r>
            <a:r>
              <a:rPr lang="it-IT" sz="2800" i="1" dirty="0"/>
              <a:t>, </a:t>
            </a:r>
            <a:r>
              <a:rPr lang="it-IT" sz="2800" i="1" dirty="0" err="1"/>
              <a:t>eramo</a:t>
            </a:r>
            <a:r>
              <a:rPr lang="it-IT" sz="2800" i="1" dirty="0"/>
              <a:t>, </a:t>
            </a:r>
            <a:r>
              <a:rPr lang="it-IT" sz="2800" i="1" dirty="0" err="1"/>
              <a:t>arà</a:t>
            </a:r>
            <a:r>
              <a:rPr lang="it-IT" sz="2800" i="1" dirty="0"/>
              <a:t> </a:t>
            </a:r>
            <a:r>
              <a:rPr lang="it-IT" sz="2800" dirty="0"/>
              <a:t>‘avrà’; </a:t>
            </a:r>
            <a:r>
              <a:rPr lang="it-IT" sz="2800" i="1" dirty="0"/>
              <a:t>oh </a:t>
            </a:r>
            <a:r>
              <a:rPr lang="it-IT" sz="2800" dirty="0"/>
              <a:t>introduttore di esclamativa </a:t>
            </a:r>
            <a:r>
              <a:rPr lang="it-IT" sz="2800" i="1" dirty="0"/>
              <a:t>(oh quella donna, costì!), si </a:t>
            </a:r>
            <a:r>
              <a:rPr lang="it-IT" sz="2800" dirty="0"/>
              <a:t>impersonale.</a:t>
            </a:r>
            <a:r>
              <a:rPr lang="it-IT" sz="2800" i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46720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39149" y="914585"/>
            <a:ext cx="1171370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Il gusto per il toscano si associa a una vasta gamma di tratti della </a:t>
            </a:r>
            <a:r>
              <a:rPr lang="it-IT" sz="2800" b="1" dirty="0"/>
              <a:t>sintassi del parlato</a:t>
            </a:r>
            <a:r>
              <a:rPr lang="it-IT" sz="2800" dirty="0"/>
              <a:t>:</a:t>
            </a:r>
            <a:r>
              <a:rPr lang="it-IT" sz="2800" b="1" dirty="0"/>
              <a:t> </a:t>
            </a:r>
            <a:r>
              <a:rPr lang="it-IT" sz="2800" dirty="0"/>
              <a:t>dislocazioni, anacoluti, sconcordanze, </a:t>
            </a:r>
            <a:r>
              <a:rPr lang="it-IT" sz="2800" i="1" dirty="0"/>
              <a:t>che </a:t>
            </a:r>
            <a:r>
              <a:rPr lang="it-IT" sz="2800" dirty="0"/>
              <a:t>polivalente, </a:t>
            </a:r>
            <a:r>
              <a:rPr lang="it-IT" sz="2800" i="1" dirty="0"/>
              <a:t>ci </a:t>
            </a:r>
            <a:r>
              <a:rPr lang="it-IT" sz="2800" dirty="0"/>
              <a:t>attualizzante, frasi foderate </a:t>
            </a:r>
            <a:r>
              <a:rPr lang="it-IT" sz="2800" i="1" dirty="0"/>
              <a:t>(Domandava se tu eri più tribolata di lui, domandava)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268254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NICCOLÒ TOMMASEO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1CCCE97-563B-40E6-AEBE-6769686C7DE9}"/>
              </a:ext>
            </a:extLst>
          </p:cNvPr>
          <p:cNvSpPr txBox="1"/>
          <p:nvPr/>
        </p:nvSpPr>
        <p:spPr>
          <a:xfrm>
            <a:off x="239149" y="2245532"/>
            <a:ext cx="1171370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Tuttavia, l’adozione della lingua viva non è completa, ci sono elementi che stridono come i tratti </a:t>
            </a:r>
            <a:r>
              <a:rPr lang="it-IT" sz="2800" b="1" dirty="0"/>
              <a:t>letterari tradizionali</a:t>
            </a:r>
            <a:r>
              <a:rPr lang="it-IT" sz="2800" dirty="0"/>
              <a:t>:</a:t>
            </a:r>
          </a:p>
          <a:p>
            <a:pPr algn="just"/>
            <a:r>
              <a:rPr lang="it-IT" sz="2800" dirty="0"/>
              <a:t>-    Lessico aulico (</a:t>
            </a:r>
            <a:r>
              <a:rPr lang="it-IT" sz="2800" i="1" dirty="0"/>
              <a:t>dilettoso, inchinevole</a:t>
            </a:r>
            <a:r>
              <a:rPr lang="it-IT" sz="2800" dirty="0"/>
              <a:t> ‘propenso’, </a:t>
            </a:r>
            <a:r>
              <a:rPr lang="it-IT" sz="2800" i="1" dirty="0" err="1"/>
              <a:t>ingruente</a:t>
            </a:r>
            <a:r>
              <a:rPr lang="it-IT" sz="2800" i="1" dirty="0"/>
              <a:t> </a:t>
            </a:r>
            <a:r>
              <a:rPr lang="it-IT" sz="2800" dirty="0"/>
              <a:t>‘incombente’)</a:t>
            </a:r>
            <a:r>
              <a:rPr lang="it-IT" sz="2800" i="1" dirty="0"/>
              <a:t> </a:t>
            </a:r>
            <a:endParaRPr lang="it-IT" sz="2800" dirty="0"/>
          </a:p>
          <a:p>
            <a:pPr marL="457200" indent="-457200" algn="just">
              <a:buFontTx/>
              <a:buChar char="-"/>
            </a:pPr>
            <a:r>
              <a:rPr lang="it-IT" sz="2800" dirty="0"/>
              <a:t>Conservazione di </a:t>
            </a:r>
            <a:r>
              <a:rPr lang="it-IT" sz="2800" i="1" dirty="0" err="1"/>
              <a:t>uo</a:t>
            </a:r>
            <a:r>
              <a:rPr lang="it-IT" sz="2800" i="1" dirty="0"/>
              <a:t> </a:t>
            </a:r>
            <a:r>
              <a:rPr lang="it-IT" sz="2800" dirty="0"/>
              <a:t>anche dopo palatale </a:t>
            </a:r>
            <a:r>
              <a:rPr lang="it-IT" sz="2800" i="1" dirty="0"/>
              <a:t>(</a:t>
            </a:r>
            <a:r>
              <a:rPr lang="it-IT" sz="2800" i="1" dirty="0" err="1"/>
              <a:t>famigliuola</a:t>
            </a:r>
            <a:r>
              <a:rPr lang="it-IT" sz="2800" i="1" dirty="0"/>
              <a:t>)</a:t>
            </a:r>
          </a:p>
          <a:p>
            <a:pPr marL="457200" indent="-457200" algn="just">
              <a:buFontTx/>
              <a:buChar char="-"/>
            </a:pPr>
            <a:r>
              <a:rPr lang="it-IT" sz="2800" i="1" dirty="0"/>
              <a:t>Egli</a:t>
            </a:r>
            <a:r>
              <a:rPr lang="it-IT" sz="2800" dirty="0"/>
              <a:t>, </a:t>
            </a:r>
            <a:r>
              <a:rPr lang="it-IT" sz="2800" i="1" dirty="0"/>
              <a:t>ella</a:t>
            </a:r>
            <a:r>
              <a:rPr lang="it-IT" sz="2800" dirty="0"/>
              <a:t>, </a:t>
            </a:r>
            <a:r>
              <a:rPr lang="it-IT" sz="2800" i="1" dirty="0" err="1"/>
              <a:t>queglino</a:t>
            </a:r>
            <a:endParaRPr lang="it-IT" sz="2800" i="1" dirty="0"/>
          </a:p>
          <a:p>
            <a:pPr marL="457200" indent="-457200" algn="just">
              <a:buFontTx/>
              <a:buChar char="-"/>
            </a:pPr>
            <a:r>
              <a:rPr lang="it-IT" sz="2800" dirty="0"/>
              <a:t>Infinito con soggetto proprio; accusativo di relazione</a:t>
            </a:r>
            <a:r>
              <a:rPr lang="it-IT" sz="2800" i="1" dirty="0"/>
              <a:t> (mansueta il viso, pietosa gli sguardi), </a:t>
            </a:r>
            <a:r>
              <a:rPr lang="it-IT" sz="2800" dirty="0"/>
              <a:t>aggettivazione a occhiale (</a:t>
            </a:r>
            <a:r>
              <a:rPr lang="it-IT" sz="2800" i="1" dirty="0"/>
              <a:t>pia mestizia mansueta</a:t>
            </a:r>
            <a:r>
              <a:rPr lang="it-IT" sz="2800" dirty="0"/>
              <a:t>) o in epifrasi (</a:t>
            </a:r>
            <a:r>
              <a:rPr lang="it-IT" sz="2800" i="1" dirty="0"/>
              <a:t>bella donna e piacente</a:t>
            </a:r>
            <a:r>
              <a:rPr lang="it-IT" sz="2800" dirty="0"/>
              <a:t>)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67D6BAC6-875B-4540-BB73-9202C13CDC8E}"/>
              </a:ext>
            </a:extLst>
          </p:cNvPr>
          <p:cNvSpPr txBox="1"/>
          <p:nvPr/>
        </p:nvSpPr>
        <p:spPr>
          <a:xfrm>
            <a:off x="239149" y="6187354"/>
            <a:ext cx="11713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Insuccesso: la versione del ’52 attenua toscanismi ed </a:t>
            </a:r>
            <a:r>
              <a:rPr lang="it-IT" sz="2800" dirty="0" err="1"/>
              <a:t>aulicismi</a:t>
            </a:r>
            <a:r>
              <a:rPr lang="it-IT" sz="2800" dirty="0"/>
              <a:t>.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4247F1B5-96FC-4764-97C0-9A9C8E46CB6A}"/>
              </a:ext>
            </a:extLst>
          </p:cNvPr>
          <p:cNvSpPr txBox="1"/>
          <p:nvPr/>
        </p:nvSpPr>
        <p:spPr>
          <a:xfrm>
            <a:off x="239149" y="5664134"/>
            <a:ext cx="11713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La </a:t>
            </a:r>
            <a:r>
              <a:rPr lang="it-IT" sz="2800" b="1" dirty="0"/>
              <a:t>sintassi</a:t>
            </a:r>
            <a:r>
              <a:rPr lang="it-IT" sz="2800" dirty="0"/>
              <a:t> è molto moderna: giustapposizioni, riduzione nessi, frasi nominali.</a:t>
            </a:r>
          </a:p>
        </p:txBody>
      </p:sp>
    </p:spTree>
    <p:extLst>
      <p:ext uri="{BB962C8B-B14F-4D97-AF65-F5344CB8AC3E}">
        <p14:creationId xmlns:p14="http://schemas.microsoft.com/office/powerpoint/2010/main" val="1148343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39148" y="947859"/>
            <a:ext cx="1170432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Anche Nievo è antitetico a Manzoni per la compresenza di livelli diversi. Non c’è ricerca della naturalità come in Manzoni, il suo è un prodotto tutto letterario.</a:t>
            </a:r>
          </a:p>
          <a:p>
            <a:pPr algn="just"/>
            <a:r>
              <a:rPr lang="it-IT" sz="2800" dirty="0" err="1"/>
              <a:t>Mengaldo</a:t>
            </a:r>
            <a:r>
              <a:rPr lang="it-IT" sz="2800" dirty="0"/>
              <a:t> ha parlato di </a:t>
            </a:r>
            <a:r>
              <a:rPr lang="it-IT" sz="2800" i="1" dirty="0"/>
              <a:t>sprezzatura</a:t>
            </a:r>
            <a:r>
              <a:rPr lang="it-IT" sz="2800" dirty="0"/>
              <a:t>, disinvoltura nell’attingere a serbatoi diversi 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5" y="255813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IPPOLITO NIEVO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5DB6EA7-2D17-4A11-AC58-D660E600F672}"/>
              </a:ext>
            </a:extLst>
          </p:cNvPr>
          <p:cNvSpPr txBox="1"/>
          <p:nvPr/>
        </p:nvSpPr>
        <p:spPr>
          <a:xfrm>
            <a:off x="239148" y="2299840"/>
            <a:ext cx="117137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i="1" dirty="0"/>
              <a:t>Le</a:t>
            </a:r>
            <a:r>
              <a:rPr lang="it-IT" sz="2800" dirty="0"/>
              <a:t> </a:t>
            </a:r>
            <a:r>
              <a:rPr lang="it-IT" sz="2800" i="1" dirty="0"/>
              <a:t>confessioni di un italiano</a:t>
            </a:r>
            <a:r>
              <a:rPr lang="it-IT" sz="2800" dirty="0"/>
              <a:t> (1857-58, pubblicato postumo) si fondano sulla commistione di generi: autobiografia, romanzo storico, romanzo di formazione.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1CCCE97-563B-40E6-AEBE-6769686C7DE9}"/>
              </a:ext>
            </a:extLst>
          </p:cNvPr>
          <p:cNvSpPr txBox="1"/>
          <p:nvPr/>
        </p:nvSpPr>
        <p:spPr>
          <a:xfrm>
            <a:off x="239148" y="3253947"/>
            <a:ext cx="1170432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b="1" dirty="0"/>
              <a:t>Dialettismi</a:t>
            </a:r>
            <a:r>
              <a:rPr lang="it-IT" sz="2800" dirty="0"/>
              <a:t>: Nievo è vissuto tra Friuli, Veneto e Lombardia. Predomina il </a:t>
            </a:r>
            <a:r>
              <a:rPr lang="it-IT" sz="2800" b="1" dirty="0"/>
              <a:t>veneto</a:t>
            </a:r>
            <a:r>
              <a:rPr lang="it-IT" sz="2800" dirty="0"/>
              <a:t> </a:t>
            </a:r>
            <a:r>
              <a:rPr lang="it-IT" sz="2800" i="1" dirty="0"/>
              <a:t>(balcone </a:t>
            </a:r>
            <a:r>
              <a:rPr lang="it-IT" sz="2800" dirty="0"/>
              <a:t>‘finestra’, </a:t>
            </a:r>
            <a:r>
              <a:rPr lang="it-IT" sz="2800" i="1" dirty="0"/>
              <a:t>impiantare </a:t>
            </a:r>
            <a:r>
              <a:rPr lang="it-IT" sz="2800" dirty="0"/>
              <a:t>‘abbandonare’, </a:t>
            </a:r>
            <a:r>
              <a:rPr lang="it-IT" sz="2800" i="1" dirty="0"/>
              <a:t>naviglio</a:t>
            </a:r>
            <a:r>
              <a:rPr lang="it-IT" sz="2800" dirty="0"/>
              <a:t> ‘canale’, </a:t>
            </a:r>
            <a:r>
              <a:rPr lang="it-IT" sz="2800" i="1" dirty="0"/>
              <a:t>filar dietro </a:t>
            </a:r>
            <a:r>
              <a:rPr lang="it-IT" sz="2800" dirty="0"/>
              <a:t>‘pensare con insistenza’</a:t>
            </a:r>
            <a:r>
              <a:rPr lang="it-IT" sz="2800" i="1" dirty="0"/>
              <a:t>)</a:t>
            </a:r>
            <a:r>
              <a:rPr lang="it-IT" sz="2800" dirty="0"/>
              <a:t>. Molti dialettismi hanno riscontro in toscano: </a:t>
            </a:r>
            <a:r>
              <a:rPr lang="it-IT" sz="2800" i="1" dirty="0"/>
              <a:t>cantone </a:t>
            </a:r>
            <a:r>
              <a:rPr lang="it-IT" sz="2800" dirty="0"/>
              <a:t>‘angolo’, </a:t>
            </a:r>
            <a:r>
              <a:rPr lang="it-IT" sz="2800" i="1" dirty="0"/>
              <a:t>fantolino </a:t>
            </a:r>
            <a:r>
              <a:rPr lang="it-IT" sz="2800" dirty="0"/>
              <a:t>‘bambino’, </a:t>
            </a:r>
            <a:r>
              <a:rPr lang="it-IT" sz="2800" i="1" dirty="0" err="1"/>
              <a:t>ingrognato</a:t>
            </a:r>
            <a:r>
              <a:rPr lang="it-IT" sz="2800" dirty="0"/>
              <a:t> ‘imbronciato’, </a:t>
            </a:r>
            <a:r>
              <a:rPr lang="it-IT" sz="2800" i="1" dirty="0"/>
              <a:t>in volta </a:t>
            </a:r>
            <a:r>
              <a:rPr lang="it-IT" sz="2800" dirty="0"/>
              <a:t>‘in </a:t>
            </a:r>
            <a:r>
              <a:rPr lang="it-IT" sz="2800" dirty="0" err="1"/>
              <a:t>giro’</a:t>
            </a:r>
            <a:r>
              <a:rPr lang="it-IT" sz="2800" dirty="0"/>
              <a:t>.</a:t>
            </a:r>
          </a:p>
          <a:p>
            <a:pPr algn="just"/>
            <a:r>
              <a:rPr lang="it-IT" sz="2800" dirty="0"/>
              <a:t>Rispetto al lessico, nella </a:t>
            </a:r>
            <a:r>
              <a:rPr lang="it-IT" sz="2800" dirty="0" err="1"/>
              <a:t>fonomorfologia</a:t>
            </a:r>
            <a:r>
              <a:rPr lang="it-IT" sz="2800" dirty="0"/>
              <a:t> la componente settentrionale ma è inconsapevole: scempiamento </a:t>
            </a:r>
            <a:r>
              <a:rPr lang="it-IT" sz="2800" i="1" dirty="0" err="1"/>
              <a:t>formagio</a:t>
            </a:r>
            <a:r>
              <a:rPr lang="it-IT" sz="2800" dirty="0"/>
              <a:t>; raddoppiamento per ipercorrettismo </a:t>
            </a:r>
            <a:r>
              <a:rPr lang="it-IT" sz="2800" i="1" dirty="0" err="1"/>
              <a:t>apparrecchiato</a:t>
            </a:r>
            <a:r>
              <a:rPr lang="it-IT" sz="2800" i="1" dirty="0"/>
              <a:t>; </a:t>
            </a:r>
            <a:r>
              <a:rPr lang="it-IT" sz="2800" dirty="0"/>
              <a:t>confusione uso ausiliare</a:t>
            </a:r>
            <a:r>
              <a:rPr lang="it-IT" sz="2800" i="1" dirty="0"/>
              <a:t> (aveva</a:t>
            </a:r>
            <a:r>
              <a:rPr lang="it-IT" sz="2800" dirty="0"/>
              <a:t> </a:t>
            </a:r>
            <a:r>
              <a:rPr lang="it-IT" sz="2800" i="1" dirty="0"/>
              <a:t>piaciuto). </a:t>
            </a:r>
          </a:p>
          <a:p>
            <a:pPr algn="just"/>
            <a:r>
              <a:rPr lang="it-IT" sz="2800" dirty="0"/>
              <a:t>Nella morfosintassi usi tipici dell’articolo e delle </a:t>
            </a:r>
            <a:r>
              <a:rPr lang="it-IT" sz="2800" dirty="0" err="1"/>
              <a:t>preposiz</a:t>
            </a:r>
            <a:r>
              <a:rPr lang="it-IT" sz="2800" dirty="0"/>
              <a:t>. (</a:t>
            </a:r>
            <a:r>
              <a:rPr lang="it-IT" sz="2800" i="1" dirty="0"/>
              <a:t>il Carlino</a:t>
            </a:r>
            <a:r>
              <a:rPr lang="it-IT" sz="2800" dirty="0"/>
              <a:t>,</a:t>
            </a:r>
            <a:r>
              <a:rPr lang="it-IT" sz="2800" i="1" dirty="0"/>
              <a:t> aiutarsi di</a:t>
            </a:r>
            <a:r>
              <a:rPr lang="it-IT" sz="2800" dirty="0"/>
              <a:t>)</a:t>
            </a:r>
            <a:r>
              <a:rPr lang="it-IT" sz="2800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29112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1140</TotalTime>
  <Words>1590</Words>
  <Application>Microsoft Office PowerPoint</Application>
  <PresentationFormat>Widescreen</PresentationFormat>
  <Paragraphs>81</Paragraphs>
  <Slides>10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Picchiorri</dc:creator>
  <cp:lastModifiedBy>Emiliano Picchiorri</cp:lastModifiedBy>
  <cp:revision>140</cp:revision>
  <dcterms:created xsi:type="dcterms:W3CDTF">2017-03-09T18:13:56Z</dcterms:created>
  <dcterms:modified xsi:type="dcterms:W3CDTF">2022-12-07T07:34:57Z</dcterms:modified>
</cp:coreProperties>
</file>