
<file path=[Content_Types].xml><?xml version="1.0" encoding="utf-8"?>
<Types xmlns="http://schemas.openxmlformats.org/package/2006/content-types">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1" r:id="rId1"/>
  </p:sldMasterIdLst>
  <p:notesMasterIdLst>
    <p:notesMasterId r:id="rId15"/>
  </p:notesMasterIdLst>
  <p:sldIdLst>
    <p:sldId id="297" r:id="rId2"/>
    <p:sldId id="286" r:id="rId3"/>
    <p:sldId id="278" r:id="rId4"/>
    <p:sldId id="280" r:id="rId5"/>
    <p:sldId id="287" r:id="rId6"/>
    <p:sldId id="291" r:id="rId7"/>
    <p:sldId id="292" r:id="rId8"/>
    <p:sldId id="293" r:id="rId9"/>
    <p:sldId id="294" r:id="rId10"/>
    <p:sldId id="288" r:id="rId11"/>
    <p:sldId id="295" r:id="rId12"/>
    <p:sldId id="296" r:id="rId13"/>
    <p:sldId id="284" r:id="rId14"/>
  </p:sldIdLst>
  <p:sldSz cx="12192000" cy="6858000"/>
  <p:notesSz cx="6858000" cy="9144000"/>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Emiliano Picchiorri" initials="EP" lastIdx="1" clrIdx="0">
    <p:extLst>
      <p:ext uri="{19B8F6BF-5375-455C-9EA6-DF929625EA0E}">
        <p15:presenceInfo xmlns:p15="http://schemas.microsoft.com/office/powerpoint/2012/main" userId="S::e.picchiorri@unich.it::9e90456a-cd20-4cdb-ac3b-b2758559907f"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78" d="100"/>
          <a:sy n="78" d="100"/>
        </p:scale>
        <p:origin x="192" y="5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commentAuthors" Target="commentAuthors.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it-IT"/>
          </a:p>
        </p:txBody>
      </p:sp>
      <p:sp>
        <p:nvSpPr>
          <p:cNvPr id="3" name="Segnaposto dat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C511DFC-93C9-431D-A3D0-327C23A34DD1}" type="datetimeFigureOut">
              <a:rPr lang="it-IT" smtClean="0"/>
              <a:t>17/03/2025</a:t>
            </a:fld>
            <a:endParaRPr lang="it-IT"/>
          </a:p>
        </p:txBody>
      </p:sp>
      <p:sp>
        <p:nvSpPr>
          <p:cNvPr id="4" name="Segnaposto immagin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it-IT"/>
          </a:p>
        </p:txBody>
      </p:sp>
      <p:sp>
        <p:nvSpPr>
          <p:cNvPr id="5" name="Segnaposto note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6" name="Segnaposto piè di pa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it-IT"/>
          </a:p>
        </p:txBody>
      </p:sp>
      <p:sp>
        <p:nvSpPr>
          <p:cNvPr id="7" name="Segnaposto numero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73FDEFF-1C85-436B-9BFC-A4D4A74F35A3}" type="slidenum">
              <a:rPr lang="it-IT" smtClean="0"/>
              <a:t>‹N›</a:t>
            </a:fld>
            <a:endParaRPr lang="it-IT"/>
          </a:p>
        </p:txBody>
      </p:sp>
    </p:spTree>
    <p:extLst>
      <p:ext uri="{BB962C8B-B14F-4D97-AF65-F5344CB8AC3E}">
        <p14:creationId xmlns:p14="http://schemas.microsoft.com/office/powerpoint/2010/main" val="62344035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5"/>
          </p:nvPr>
        </p:nvSpPr>
        <p:spPr/>
        <p:txBody>
          <a:bodyPr/>
          <a:lstStyle/>
          <a:p>
            <a:fld id="{373FDEFF-1C85-436B-9BFC-A4D4A74F35A3}" type="slidenum">
              <a:rPr lang="it-IT" smtClean="0"/>
              <a:t>6</a:t>
            </a:fld>
            <a:endParaRPr lang="it-IT"/>
          </a:p>
        </p:txBody>
      </p:sp>
    </p:spTree>
    <p:extLst>
      <p:ext uri="{BB962C8B-B14F-4D97-AF65-F5344CB8AC3E}">
        <p14:creationId xmlns:p14="http://schemas.microsoft.com/office/powerpoint/2010/main" val="374485947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8CEBB32E-6175-49DE-9575-06D9530830B3}"/>
              </a:ext>
            </a:extLst>
          </p:cNvPr>
          <p:cNvSpPr>
            <a:spLocks noGrp="1"/>
          </p:cNvSpPr>
          <p:nvPr>
            <p:ph type="ctrTitle"/>
          </p:nvPr>
        </p:nvSpPr>
        <p:spPr>
          <a:xfrm>
            <a:off x="1524000" y="1122363"/>
            <a:ext cx="9144000" cy="2387600"/>
          </a:xfrm>
        </p:spPr>
        <p:txBody>
          <a:bodyPr anchor="b"/>
          <a:lstStyle>
            <a:lvl1pPr algn="ctr">
              <a:defRPr sz="6000"/>
            </a:lvl1pPr>
          </a:lstStyle>
          <a:p>
            <a:r>
              <a:rPr lang="it-IT"/>
              <a:t>Fare clic per modificare lo stile del titolo dello schema</a:t>
            </a:r>
          </a:p>
        </p:txBody>
      </p:sp>
      <p:sp>
        <p:nvSpPr>
          <p:cNvPr id="3" name="Sottotitolo 2">
            <a:extLst>
              <a:ext uri="{FF2B5EF4-FFF2-40B4-BE49-F238E27FC236}">
                <a16:creationId xmlns:a16="http://schemas.microsoft.com/office/drawing/2014/main" id="{CBDE67CC-7E3F-4C2C-85A0-65D7D53BCFE7}"/>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it-IT"/>
              <a:t>Fare clic per modificare lo stile del sottotitolo dello schema</a:t>
            </a:r>
          </a:p>
        </p:txBody>
      </p:sp>
      <p:sp>
        <p:nvSpPr>
          <p:cNvPr id="4" name="Segnaposto data 3">
            <a:extLst>
              <a:ext uri="{FF2B5EF4-FFF2-40B4-BE49-F238E27FC236}">
                <a16:creationId xmlns:a16="http://schemas.microsoft.com/office/drawing/2014/main" id="{E19FA96E-766F-41C6-8270-E729C800F25A}"/>
              </a:ext>
            </a:extLst>
          </p:cNvPr>
          <p:cNvSpPr>
            <a:spLocks noGrp="1"/>
          </p:cNvSpPr>
          <p:nvPr>
            <p:ph type="dt" sz="half" idx="10"/>
          </p:nvPr>
        </p:nvSpPr>
        <p:spPr/>
        <p:txBody>
          <a:bodyPr/>
          <a:lstStyle/>
          <a:p>
            <a:fld id="{FFCB723E-50C7-48CC-8791-16EDC9DDA119}" type="datetimeFigureOut">
              <a:rPr lang="it-IT" smtClean="0"/>
              <a:t>17/03/2025</a:t>
            </a:fld>
            <a:endParaRPr lang="it-IT"/>
          </a:p>
        </p:txBody>
      </p:sp>
      <p:sp>
        <p:nvSpPr>
          <p:cNvPr id="5" name="Segnaposto piè di pagina 4">
            <a:extLst>
              <a:ext uri="{FF2B5EF4-FFF2-40B4-BE49-F238E27FC236}">
                <a16:creationId xmlns:a16="http://schemas.microsoft.com/office/drawing/2014/main" id="{C1F2B854-322E-43DA-A44D-CF5BF087F5BD}"/>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0FBBC32E-7498-43D5-9721-0BB53D2DF16C}"/>
              </a:ext>
            </a:extLst>
          </p:cNvPr>
          <p:cNvSpPr>
            <a:spLocks noGrp="1"/>
          </p:cNvSpPr>
          <p:nvPr>
            <p:ph type="sldNum" sz="quarter" idx="12"/>
          </p:nvPr>
        </p:nvSpPr>
        <p:spPr/>
        <p:txBody>
          <a:bodyPr/>
          <a:lstStyle/>
          <a:p>
            <a:fld id="{6A4DC1C4-6890-4A08-AB09-9D82D01803C6}" type="slidenum">
              <a:rPr lang="it-IT" smtClean="0"/>
              <a:t>‹N›</a:t>
            </a:fld>
            <a:endParaRPr lang="it-IT"/>
          </a:p>
        </p:txBody>
      </p:sp>
    </p:spTree>
    <p:extLst>
      <p:ext uri="{BB962C8B-B14F-4D97-AF65-F5344CB8AC3E}">
        <p14:creationId xmlns:p14="http://schemas.microsoft.com/office/powerpoint/2010/main" val="330830735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7D0C4800-628A-4061-88D3-8426E8BE7A49}"/>
              </a:ext>
            </a:extLst>
          </p:cNvPr>
          <p:cNvSpPr>
            <a:spLocks noGrp="1"/>
          </p:cNvSpPr>
          <p:nvPr>
            <p:ph type="title"/>
          </p:nvPr>
        </p:nvSpPr>
        <p:spPr/>
        <p:txBody>
          <a:bodyPr/>
          <a:lstStyle/>
          <a:p>
            <a:r>
              <a:rPr lang="it-IT"/>
              <a:t>Fare clic per modificare lo stile del titolo dello schema</a:t>
            </a:r>
          </a:p>
        </p:txBody>
      </p:sp>
      <p:sp>
        <p:nvSpPr>
          <p:cNvPr id="3" name="Segnaposto testo verticale 2">
            <a:extLst>
              <a:ext uri="{FF2B5EF4-FFF2-40B4-BE49-F238E27FC236}">
                <a16:creationId xmlns:a16="http://schemas.microsoft.com/office/drawing/2014/main" id="{6D7459C5-535E-4910-AFFD-5C8E18BBBEEB}"/>
              </a:ext>
            </a:extLst>
          </p:cNvPr>
          <p:cNvSpPr>
            <a:spLocks noGrp="1"/>
          </p:cNvSpPr>
          <p:nvPr>
            <p:ph type="body" orient="vert" idx="1"/>
          </p:nvPr>
        </p:nvSpPr>
        <p:spPr/>
        <p:txBody>
          <a:bodyPr vert="eaVert"/>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FD9B2A81-8920-4652-B2A8-8C1DF8BA9CB9}"/>
              </a:ext>
            </a:extLst>
          </p:cNvPr>
          <p:cNvSpPr>
            <a:spLocks noGrp="1"/>
          </p:cNvSpPr>
          <p:nvPr>
            <p:ph type="dt" sz="half" idx="10"/>
          </p:nvPr>
        </p:nvSpPr>
        <p:spPr/>
        <p:txBody>
          <a:bodyPr/>
          <a:lstStyle/>
          <a:p>
            <a:fld id="{FFCB723E-50C7-48CC-8791-16EDC9DDA119}" type="datetimeFigureOut">
              <a:rPr lang="it-IT" smtClean="0"/>
              <a:t>17/03/2025</a:t>
            </a:fld>
            <a:endParaRPr lang="it-IT"/>
          </a:p>
        </p:txBody>
      </p:sp>
      <p:sp>
        <p:nvSpPr>
          <p:cNvPr id="5" name="Segnaposto piè di pagina 4">
            <a:extLst>
              <a:ext uri="{FF2B5EF4-FFF2-40B4-BE49-F238E27FC236}">
                <a16:creationId xmlns:a16="http://schemas.microsoft.com/office/drawing/2014/main" id="{6FC5160D-2371-418A-A6C0-0C82818F6E33}"/>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DD2F4832-ED49-486F-9E7C-18A39A5D317E}"/>
              </a:ext>
            </a:extLst>
          </p:cNvPr>
          <p:cNvSpPr>
            <a:spLocks noGrp="1"/>
          </p:cNvSpPr>
          <p:nvPr>
            <p:ph type="sldNum" sz="quarter" idx="12"/>
          </p:nvPr>
        </p:nvSpPr>
        <p:spPr/>
        <p:txBody>
          <a:bodyPr/>
          <a:lstStyle/>
          <a:p>
            <a:fld id="{6A4DC1C4-6890-4A08-AB09-9D82D01803C6}" type="slidenum">
              <a:rPr lang="it-IT" smtClean="0"/>
              <a:t>‹N›</a:t>
            </a:fld>
            <a:endParaRPr lang="it-IT"/>
          </a:p>
        </p:txBody>
      </p:sp>
    </p:spTree>
    <p:extLst>
      <p:ext uri="{BB962C8B-B14F-4D97-AF65-F5344CB8AC3E}">
        <p14:creationId xmlns:p14="http://schemas.microsoft.com/office/powerpoint/2010/main" val="87771265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a:extLst>
              <a:ext uri="{FF2B5EF4-FFF2-40B4-BE49-F238E27FC236}">
                <a16:creationId xmlns:a16="http://schemas.microsoft.com/office/drawing/2014/main" id="{58203E42-4788-4C5B-B19D-F2D93B13EBF0}"/>
              </a:ext>
            </a:extLst>
          </p:cNvPr>
          <p:cNvSpPr>
            <a:spLocks noGrp="1"/>
          </p:cNvSpPr>
          <p:nvPr>
            <p:ph type="title" orient="vert"/>
          </p:nvPr>
        </p:nvSpPr>
        <p:spPr>
          <a:xfrm>
            <a:off x="8724900" y="365125"/>
            <a:ext cx="2628900" cy="5811838"/>
          </a:xfrm>
        </p:spPr>
        <p:txBody>
          <a:bodyPr vert="eaVert"/>
          <a:lstStyle/>
          <a:p>
            <a:r>
              <a:rPr lang="it-IT"/>
              <a:t>Fare clic per modificare lo stile del titolo dello schema</a:t>
            </a:r>
          </a:p>
        </p:txBody>
      </p:sp>
      <p:sp>
        <p:nvSpPr>
          <p:cNvPr id="3" name="Segnaposto testo verticale 2">
            <a:extLst>
              <a:ext uri="{FF2B5EF4-FFF2-40B4-BE49-F238E27FC236}">
                <a16:creationId xmlns:a16="http://schemas.microsoft.com/office/drawing/2014/main" id="{7F77AD31-51C9-42B8-B245-0FCCB851F1BF}"/>
              </a:ext>
            </a:extLst>
          </p:cNvPr>
          <p:cNvSpPr>
            <a:spLocks noGrp="1"/>
          </p:cNvSpPr>
          <p:nvPr>
            <p:ph type="body" orient="vert" idx="1"/>
          </p:nvPr>
        </p:nvSpPr>
        <p:spPr>
          <a:xfrm>
            <a:off x="838200" y="365125"/>
            <a:ext cx="7734300" cy="5811838"/>
          </a:xfrm>
        </p:spPr>
        <p:txBody>
          <a:bodyPr vert="eaVert"/>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C7C4E5AC-B0DB-4096-A330-8E39F6851A5E}"/>
              </a:ext>
            </a:extLst>
          </p:cNvPr>
          <p:cNvSpPr>
            <a:spLocks noGrp="1"/>
          </p:cNvSpPr>
          <p:nvPr>
            <p:ph type="dt" sz="half" idx="10"/>
          </p:nvPr>
        </p:nvSpPr>
        <p:spPr/>
        <p:txBody>
          <a:bodyPr/>
          <a:lstStyle/>
          <a:p>
            <a:fld id="{FFCB723E-50C7-48CC-8791-16EDC9DDA119}" type="datetimeFigureOut">
              <a:rPr lang="it-IT" smtClean="0"/>
              <a:t>17/03/2025</a:t>
            </a:fld>
            <a:endParaRPr lang="it-IT"/>
          </a:p>
        </p:txBody>
      </p:sp>
      <p:sp>
        <p:nvSpPr>
          <p:cNvPr id="5" name="Segnaposto piè di pagina 4">
            <a:extLst>
              <a:ext uri="{FF2B5EF4-FFF2-40B4-BE49-F238E27FC236}">
                <a16:creationId xmlns:a16="http://schemas.microsoft.com/office/drawing/2014/main" id="{2B2F30F2-D5DC-4EB1-8BC6-4A1BC018EF59}"/>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413EB883-1970-4B4E-8A3F-0E4A94B88ADD}"/>
              </a:ext>
            </a:extLst>
          </p:cNvPr>
          <p:cNvSpPr>
            <a:spLocks noGrp="1"/>
          </p:cNvSpPr>
          <p:nvPr>
            <p:ph type="sldNum" sz="quarter" idx="12"/>
          </p:nvPr>
        </p:nvSpPr>
        <p:spPr/>
        <p:txBody>
          <a:bodyPr/>
          <a:lstStyle/>
          <a:p>
            <a:fld id="{6A4DC1C4-6890-4A08-AB09-9D82D01803C6}" type="slidenum">
              <a:rPr lang="it-IT" smtClean="0"/>
              <a:t>‹N›</a:t>
            </a:fld>
            <a:endParaRPr lang="it-IT"/>
          </a:p>
        </p:txBody>
      </p:sp>
    </p:spTree>
    <p:extLst>
      <p:ext uri="{BB962C8B-B14F-4D97-AF65-F5344CB8AC3E}">
        <p14:creationId xmlns:p14="http://schemas.microsoft.com/office/powerpoint/2010/main" val="348020944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E5362E8C-5078-4F2D-8525-36BA7653C306}"/>
              </a:ext>
            </a:extLst>
          </p:cNvPr>
          <p:cNvSpPr>
            <a:spLocks noGrp="1"/>
          </p:cNvSpPr>
          <p:nvPr>
            <p:ph type="title"/>
          </p:nvPr>
        </p:nvSpPr>
        <p:spPr/>
        <p:txBody>
          <a:bodyPr/>
          <a:lstStyle/>
          <a:p>
            <a:r>
              <a:rPr lang="it-IT"/>
              <a:t>Fare clic per modificare lo stile del titolo dello schema</a:t>
            </a:r>
          </a:p>
        </p:txBody>
      </p:sp>
      <p:sp>
        <p:nvSpPr>
          <p:cNvPr id="3" name="Segnaposto contenuto 2">
            <a:extLst>
              <a:ext uri="{FF2B5EF4-FFF2-40B4-BE49-F238E27FC236}">
                <a16:creationId xmlns:a16="http://schemas.microsoft.com/office/drawing/2014/main" id="{946A0FDF-6958-418A-9678-530B80EF5684}"/>
              </a:ext>
            </a:extLst>
          </p:cNvPr>
          <p:cNvSpPr>
            <a:spLocks noGrp="1"/>
          </p:cNvSpPr>
          <p:nvPr>
            <p:ph idx="1"/>
          </p:nvPr>
        </p:nvSpPr>
        <p:spPr/>
        <p:txBody>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69803282-2407-4FF4-A0F2-9DEF6F8D07F2}"/>
              </a:ext>
            </a:extLst>
          </p:cNvPr>
          <p:cNvSpPr>
            <a:spLocks noGrp="1"/>
          </p:cNvSpPr>
          <p:nvPr>
            <p:ph type="dt" sz="half" idx="10"/>
          </p:nvPr>
        </p:nvSpPr>
        <p:spPr/>
        <p:txBody>
          <a:bodyPr/>
          <a:lstStyle/>
          <a:p>
            <a:fld id="{FFCB723E-50C7-48CC-8791-16EDC9DDA119}" type="datetimeFigureOut">
              <a:rPr lang="it-IT" smtClean="0"/>
              <a:t>17/03/2025</a:t>
            </a:fld>
            <a:endParaRPr lang="it-IT"/>
          </a:p>
        </p:txBody>
      </p:sp>
      <p:sp>
        <p:nvSpPr>
          <p:cNvPr id="5" name="Segnaposto piè di pagina 4">
            <a:extLst>
              <a:ext uri="{FF2B5EF4-FFF2-40B4-BE49-F238E27FC236}">
                <a16:creationId xmlns:a16="http://schemas.microsoft.com/office/drawing/2014/main" id="{C5DCF2D4-1E71-4181-AA5E-D84AFEC4B678}"/>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81ED3E27-8D4D-45F8-8F76-9DCDB0A3DD0D}"/>
              </a:ext>
            </a:extLst>
          </p:cNvPr>
          <p:cNvSpPr>
            <a:spLocks noGrp="1"/>
          </p:cNvSpPr>
          <p:nvPr>
            <p:ph type="sldNum" sz="quarter" idx="12"/>
          </p:nvPr>
        </p:nvSpPr>
        <p:spPr/>
        <p:txBody>
          <a:bodyPr/>
          <a:lstStyle/>
          <a:p>
            <a:fld id="{6A4DC1C4-6890-4A08-AB09-9D82D01803C6}" type="slidenum">
              <a:rPr lang="it-IT" smtClean="0"/>
              <a:t>‹N›</a:t>
            </a:fld>
            <a:endParaRPr lang="it-IT"/>
          </a:p>
        </p:txBody>
      </p:sp>
    </p:spTree>
    <p:extLst>
      <p:ext uri="{BB962C8B-B14F-4D97-AF65-F5344CB8AC3E}">
        <p14:creationId xmlns:p14="http://schemas.microsoft.com/office/powerpoint/2010/main" val="151618043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3C480367-48C8-4C1F-9214-400430DA0474}"/>
              </a:ext>
            </a:extLst>
          </p:cNvPr>
          <p:cNvSpPr>
            <a:spLocks noGrp="1"/>
          </p:cNvSpPr>
          <p:nvPr>
            <p:ph type="title"/>
          </p:nvPr>
        </p:nvSpPr>
        <p:spPr>
          <a:xfrm>
            <a:off x="831850" y="1709738"/>
            <a:ext cx="10515600" cy="2852737"/>
          </a:xfrm>
        </p:spPr>
        <p:txBody>
          <a:bodyPr anchor="b"/>
          <a:lstStyle>
            <a:lvl1pPr>
              <a:defRPr sz="6000"/>
            </a:lvl1pPr>
          </a:lstStyle>
          <a:p>
            <a:r>
              <a:rPr lang="it-IT"/>
              <a:t>Fare clic per modificare lo stile del titolo dello schema</a:t>
            </a:r>
          </a:p>
        </p:txBody>
      </p:sp>
      <p:sp>
        <p:nvSpPr>
          <p:cNvPr id="3" name="Segnaposto testo 2">
            <a:extLst>
              <a:ext uri="{FF2B5EF4-FFF2-40B4-BE49-F238E27FC236}">
                <a16:creationId xmlns:a16="http://schemas.microsoft.com/office/drawing/2014/main" id="{A16271B8-8EF2-4EED-8667-0B6E386744A4}"/>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it-IT"/>
              <a:t>Modifica gli stili del testo dello schema</a:t>
            </a:r>
          </a:p>
        </p:txBody>
      </p:sp>
      <p:sp>
        <p:nvSpPr>
          <p:cNvPr id="4" name="Segnaposto data 3">
            <a:extLst>
              <a:ext uri="{FF2B5EF4-FFF2-40B4-BE49-F238E27FC236}">
                <a16:creationId xmlns:a16="http://schemas.microsoft.com/office/drawing/2014/main" id="{056C8732-2655-4074-80BB-7A1811BA5E1E}"/>
              </a:ext>
            </a:extLst>
          </p:cNvPr>
          <p:cNvSpPr>
            <a:spLocks noGrp="1"/>
          </p:cNvSpPr>
          <p:nvPr>
            <p:ph type="dt" sz="half" idx="10"/>
          </p:nvPr>
        </p:nvSpPr>
        <p:spPr/>
        <p:txBody>
          <a:bodyPr/>
          <a:lstStyle/>
          <a:p>
            <a:fld id="{FFCB723E-50C7-48CC-8791-16EDC9DDA119}" type="datetimeFigureOut">
              <a:rPr lang="it-IT" smtClean="0"/>
              <a:t>17/03/2025</a:t>
            </a:fld>
            <a:endParaRPr lang="it-IT"/>
          </a:p>
        </p:txBody>
      </p:sp>
      <p:sp>
        <p:nvSpPr>
          <p:cNvPr id="5" name="Segnaposto piè di pagina 4">
            <a:extLst>
              <a:ext uri="{FF2B5EF4-FFF2-40B4-BE49-F238E27FC236}">
                <a16:creationId xmlns:a16="http://schemas.microsoft.com/office/drawing/2014/main" id="{DB7BB589-7DE4-4941-84EA-3E93ECF9EF8E}"/>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BC4F251C-E8E1-4DF2-A153-B3ADD3F1FDD5}"/>
              </a:ext>
            </a:extLst>
          </p:cNvPr>
          <p:cNvSpPr>
            <a:spLocks noGrp="1"/>
          </p:cNvSpPr>
          <p:nvPr>
            <p:ph type="sldNum" sz="quarter" idx="12"/>
          </p:nvPr>
        </p:nvSpPr>
        <p:spPr/>
        <p:txBody>
          <a:bodyPr/>
          <a:lstStyle/>
          <a:p>
            <a:fld id="{6A4DC1C4-6890-4A08-AB09-9D82D01803C6}" type="slidenum">
              <a:rPr lang="it-IT" smtClean="0"/>
              <a:t>‹N›</a:t>
            </a:fld>
            <a:endParaRPr lang="it-IT"/>
          </a:p>
        </p:txBody>
      </p:sp>
    </p:spTree>
    <p:extLst>
      <p:ext uri="{BB962C8B-B14F-4D97-AF65-F5344CB8AC3E}">
        <p14:creationId xmlns:p14="http://schemas.microsoft.com/office/powerpoint/2010/main" val="378164616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8098FBF3-6231-4695-9423-A5C8FBC41F18}"/>
              </a:ext>
            </a:extLst>
          </p:cNvPr>
          <p:cNvSpPr>
            <a:spLocks noGrp="1"/>
          </p:cNvSpPr>
          <p:nvPr>
            <p:ph type="title"/>
          </p:nvPr>
        </p:nvSpPr>
        <p:spPr/>
        <p:txBody>
          <a:bodyPr/>
          <a:lstStyle/>
          <a:p>
            <a:r>
              <a:rPr lang="it-IT"/>
              <a:t>Fare clic per modificare lo stile del titolo dello schema</a:t>
            </a:r>
          </a:p>
        </p:txBody>
      </p:sp>
      <p:sp>
        <p:nvSpPr>
          <p:cNvPr id="3" name="Segnaposto contenuto 2">
            <a:extLst>
              <a:ext uri="{FF2B5EF4-FFF2-40B4-BE49-F238E27FC236}">
                <a16:creationId xmlns:a16="http://schemas.microsoft.com/office/drawing/2014/main" id="{4C1F17AD-AF0E-4DA8-ADF0-752E3774B784}"/>
              </a:ext>
            </a:extLst>
          </p:cNvPr>
          <p:cNvSpPr>
            <a:spLocks noGrp="1"/>
          </p:cNvSpPr>
          <p:nvPr>
            <p:ph sz="half" idx="1"/>
          </p:nvPr>
        </p:nvSpPr>
        <p:spPr>
          <a:xfrm>
            <a:off x="838200" y="1825625"/>
            <a:ext cx="5181600" cy="4351338"/>
          </a:xfrm>
        </p:spPr>
        <p:txBody>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contenuto 3">
            <a:extLst>
              <a:ext uri="{FF2B5EF4-FFF2-40B4-BE49-F238E27FC236}">
                <a16:creationId xmlns:a16="http://schemas.microsoft.com/office/drawing/2014/main" id="{940F767E-D3C3-483B-8D51-8CE112B8EE76}"/>
              </a:ext>
            </a:extLst>
          </p:cNvPr>
          <p:cNvSpPr>
            <a:spLocks noGrp="1"/>
          </p:cNvSpPr>
          <p:nvPr>
            <p:ph sz="half" idx="2"/>
          </p:nvPr>
        </p:nvSpPr>
        <p:spPr>
          <a:xfrm>
            <a:off x="6172200" y="1825625"/>
            <a:ext cx="5181600" cy="4351338"/>
          </a:xfrm>
        </p:spPr>
        <p:txBody>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data 4">
            <a:extLst>
              <a:ext uri="{FF2B5EF4-FFF2-40B4-BE49-F238E27FC236}">
                <a16:creationId xmlns:a16="http://schemas.microsoft.com/office/drawing/2014/main" id="{5EB7FFE5-ACC9-4F1B-8E72-D9F4B976D3A9}"/>
              </a:ext>
            </a:extLst>
          </p:cNvPr>
          <p:cNvSpPr>
            <a:spLocks noGrp="1"/>
          </p:cNvSpPr>
          <p:nvPr>
            <p:ph type="dt" sz="half" idx="10"/>
          </p:nvPr>
        </p:nvSpPr>
        <p:spPr/>
        <p:txBody>
          <a:bodyPr/>
          <a:lstStyle/>
          <a:p>
            <a:fld id="{FFCB723E-50C7-48CC-8791-16EDC9DDA119}" type="datetimeFigureOut">
              <a:rPr lang="it-IT" smtClean="0"/>
              <a:t>17/03/2025</a:t>
            </a:fld>
            <a:endParaRPr lang="it-IT"/>
          </a:p>
        </p:txBody>
      </p:sp>
      <p:sp>
        <p:nvSpPr>
          <p:cNvPr id="6" name="Segnaposto piè di pagina 5">
            <a:extLst>
              <a:ext uri="{FF2B5EF4-FFF2-40B4-BE49-F238E27FC236}">
                <a16:creationId xmlns:a16="http://schemas.microsoft.com/office/drawing/2014/main" id="{F7237544-E5B8-46FC-ADE6-796E37873352}"/>
              </a:ext>
            </a:extLst>
          </p:cNvPr>
          <p:cNvSpPr>
            <a:spLocks noGrp="1"/>
          </p:cNvSpPr>
          <p:nvPr>
            <p:ph type="ftr" sz="quarter" idx="11"/>
          </p:nvPr>
        </p:nvSpPr>
        <p:spPr/>
        <p:txBody>
          <a:bodyPr/>
          <a:lstStyle/>
          <a:p>
            <a:endParaRPr lang="it-IT"/>
          </a:p>
        </p:txBody>
      </p:sp>
      <p:sp>
        <p:nvSpPr>
          <p:cNvPr id="7" name="Segnaposto numero diapositiva 6">
            <a:extLst>
              <a:ext uri="{FF2B5EF4-FFF2-40B4-BE49-F238E27FC236}">
                <a16:creationId xmlns:a16="http://schemas.microsoft.com/office/drawing/2014/main" id="{7DF27AB3-3037-488F-BBB8-B38150F07D0A}"/>
              </a:ext>
            </a:extLst>
          </p:cNvPr>
          <p:cNvSpPr>
            <a:spLocks noGrp="1"/>
          </p:cNvSpPr>
          <p:nvPr>
            <p:ph type="sldNum" sz="quarter" idx="12"/>
          </p:nvPr>
        </p:nvSpPr>
        <p:spPr/>
        <p:txBody>
          <a:bodyPr/>
          <a:lstStyle/>
          <a:p>
            <a:fld id="{6A4DC1C4-6890-4A08-AB09-9D82D01803C6}" type="slidenum">
              <a:rPr lang="it-IT" smtClean="0"/>
              <a:t>‹N›</a:t>
            </a:fld>
            <a:endParaRPr lang="it-IT"/>
          </a:p>
        </p:txBody>
      </p:sp>
    </p:spTree>
    <p:extLst>
      <p:ext uri="{BB962C8B-B14F-4D97-AF65-F5344CB8AC3E}">
        <p14:creationId xmlns:p14="http://schemas.microsoft.com/office/powerpoint/2010/main" val="314512752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A18F4BD8-314C-45F2-8AA5-AACDF2A79DBA}"/>
              </a:ext>
            </a:extLst>
          </p:cNvPr>
          <p:cNvSpPr>
            <a:spLocks noGrp="1"/>
          </p:cNvSpPr>
          <p:nvPr>
            <p:ph type="title"/>
          </p:nvPr>
        </p:nvSpPr>
        <p:spPr>
          <a:xfrm>
            <a:off x="839788" y="365125"/>
            <a:ext cx="10515600" cy="1325563"/>
          </a:xfrm>
        </p:spPr>
        <p:txBody>
          <a:bodyPr/>
          <a:lstStyle/>
          <a:p>
            <a:r>
              <a:rPr lang="it-IT"/>
              <a:t>Fare clic per modificare lo stile del titolo dello schema</a:t>
            </a:r>
          </a:p>
        </p:txBody>
      </p:sp>
      <p:sp>
        <p:nvSpPr>
          <p:cNvPr id="3" name="Segnaposto testo 2">
            <a:extLst>
              <a:ext uri="{FF2B5EF4-FFF2-40B4-BE49-F238E27FC236}">
                <a16:creationId xmlns:a16="http://schemas.microsoft.com/office/drawing/2014/main" id="{C0748BDB-E3DF-4B6F-85F1-565289B40D00}"/>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Modifica gli stili del testo dello schema</a:t>
            </a:r>
          </a:p>
        </p:txBody>
      </p:sp>
      <p:sp>
        <p:nvSpPr>
          <p:cNvPr id="4" name="Segnaposto contenuto 3">
            <a:extLst>
              <a:ext uri="{FF2B5EF4-FFF2-40B4-BE49-F238E27FC236}">
                <a16:creationId xmlns:a16="http://schemas.microsoft.com/office/drawing/2014/main" id="{A462D36A-6CD1-4735-B965-162D33796B17}"/>
              </a:ext>
            </a:extLst>
          </p:cNvPr>
          <p:cNvSpPr>
            <a:spLocks noGrp="1"/>
          </p:cNvSpPr>
          <p:nvPr>
            <p:ph sz="half" idx="2"/>
          </p:nvPr>
        </p:nvSpPr>
        <p:spPr>
          <a:xfrm>
            <a:off x="839788" y="2505075"/>
            <a:ext cx="5157787" cy="3684588"/>
          </a:xfrm>
        </p:spPr>
        <p:txBody>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testo 4">
            <a:extLst>
              <a:ext uri="{FF2B5EF4-FFF2-40B4-BE49-F238E27FC236}">
                <a16:creationId xmlns:a16="http://schemas.microsoft.com/office/drawing/2014/main" id="{1C44FEE5-7C01-4FC3-BF05-81EED600C72B}"/>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Modifica gli stili del testo dello schema</a:t>
            </a:r>
          </a:p>
        </p:txBody>
      </p:sp>
      <p:sp>
        <p:nvSpPr>
          <p:cNvPr id="6" name="Segnaposto contenuto 5">
            <a:extLst>
              <a:ext uri="{FF2B5EF4-FFF2-40B4-BE49-F238E27FC236}">
                <a16:creationId xmlns:a16="http://schemas.microsoft.com/office/drawing/2014/main" id="{07AD3A21-529B-4F28-A708-6B94223BCB89}"/>
              </a:ext>
            </a:extLst>
          </p:cNvPr>
          <p:cNvSpPr>
            <a:spLocks noGrp="1"/>
          </p:cNvSpPr>
          <p:nvPr>
            <p:ph sz="quarter" idx="4"/>
          </p:nvPr>
        </p:nvSpPr>
        <p:spPr>
          <a:xfrm>
            <a:off x="6172200" y="2505075"/>
            <a:ext cx="5183188" cy="3684588"/>
          </a:xfrm>
        </p:spPr>
        <p:txBody>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7" name="Segnaposto data 6">
            <a:extLst>
              <a:ext uri="{FF2B5EF4-FFF2-40B4-BE49-F238E27FC236}">
                <a16:creationId xmlns:a16="http://schemas.microsoft.com/office/drawing/2014/main" id="{9212AEB3-4851-4096-BF55-DC3548E4ACA4}"/>
              </a:ext>
            </a:extLst>
          </p:cNvPr>
          <p:cNvSpPr>
            <a:spLocks noGrp="1"/>
          </p:cNvSpPr>
          <p:nvPr>
            <p:ph type="dt" sz="half" idx="10"/>
          </p:nvPr>
        </p:nvSpPr>
        <p:spPr/>
        <p:txBody>
          <a:bodyPr/>
          <a:lstStyle/>
          <a:p>
            <a:fld id="{FFCB723E-50C7-48CC-8791-16EDC9DDA119}" type="datetimeFigureOut">
              <a:rPr lang="it-IT" smtClean="0"/>
              <a:t>17/03/2025</a:t>
            </a:fld>
            <a:endParaRPr lang="it-IT"/>
          </a:p>
        </p:txBody>
      </p:sp>
      <p:sp>
        <p:nvSpPr>
          <p:cNvPr id="8" name="Segnaposto piè di pagina 7">
            <a:extLst>
              <a:ext uri="{FF2B5EF4-FFF2-40B4-BE49-F238E27FC236}">
                <a16:creationId xmlns:a16="http://schemas.microsoft.com/office/drawing/2014/main" id="{AED64790-B5EE-41FE-BBC0-E6AE7E63032B}"/>
              </a:ext>
            </a:extLst>
          </p:cNvPr>
          <p:cNvSpPr>
            <a:spLocks noGrp="1"/>
          </p:cNvSpPr>
          <p:nvPr>
            <p:ph type="ftr" sz="quarter" idx="11"/>
          </p:nvPr>
        </p:nvSpPr>
        <p:spPr/>
        <p:txBody>
          <a:bodyPr/>
          <a:lstStyle/>
          <a:p>
            <a:endParaRPr lang="it-IT"/>
          </a:p>
        </p:txBody>
      </p:sp>
      <p:sp>
        <p:nvSpPr>
          <p:cNvPr id="9" name="Segnaposto numero diapositiva 8">
            <a:extLst>
              <a:ext uri="{FF2B5EF4-FFF2-40B4-BE49-F238E27FC236}">
                <a16:creationId xmlns:a16="http://schemas.microsoft.com/office/drawing/2014/main" id="{CA037A56-CA9A-4AA5-967C-0DD17F102C2F}"/>
              </a:ext>
            </a:extLst>
          </p:cNvPr>
          <p:cNvSpPr>
            <a:spLocks noGrp="1"/>
          </p:cNvSpPr>
          <p:nvPr>
            <p:ph type="sldNum" sz="quarter" idx="12"/>
          </p:nvPr>
        </p:nvSpPr>
        <p:spPr/>
        <p:txBody>
          <a:bodyPr/>
          <a:lstStyle/>
          <a:p>
            <a:fld id="{6A4DC1C4-6890-4A08-AB09-9D82D01803C6}" type="slidenum">
              <a:rPr lang="it-IT" smtClean="0"/>
              <a:t>‹N›</a:t>
            </a:fld>
            <a:endParaRPr lang="it-IT"/>
          </a:p>
        </p:txBody>
      </p:sp>
    </p:spTree>
    <p:extLst>
      <p:ext uri="{BB962C8B-B14F-4D97-AF65-F5344CB8AC3E}">
        <p14:creationId xmlns:p14="http://schemas.microsoft.com/office/powerpoint/2010/main" val="192487291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CFC8297B-2A69-45D9-981D-A139D8053E6E}"/>
              </a:ext>
            </a:extLst>
          </p:cNvPr>
          <p:cNvSpPr>
            <a:spLocks noGrp="1"/>
          </p:cNvSpPr>
          <p:nvPr>
            <p:ph type="title"/>
          </p:nvPr>
        </p:nvSpPr>
        <p:spPr/>
        <p:txBody>
          <a:bodyPr/>
          <a:lstStyle/>
          <a:p>
            <a:r>
              <a:rPr lang="it-IT"/>
              <a:t>Fare clic per modificare lo stile del titolo dello schema</a:t>
            </a:r>
          </a:p>
        </p:txBody>
      </p:sp>
      <p:sp>
        <p:nvSpPr>
          <p:cNvPr id="3" name="Segnaposto data 2">
            <a:extLst>
              <a:ext uri="{FF2B5EF4-FFF2-40B4-BE49-F238E27FC236}">
                <a16:creationId xmlns:a16="http://schemas.microsoft.com/office/drawing/2014/main" id="{156D9360-FF6D-4D17-BEE1-56DB69CC32E5}"/>
              </a:ext>
            </a:extLst>
          </p:cNvPr>
          <p:cNvSpPr>
            <a:spLocks noGrp="1"/>
          </p:cNvSpPr>
          <p:nvPr>
            <p:ph type="dt" sz="half" idx="10"/>
          </p:nvPr>
        </p:nvSpPr>
        <p:spPr/>
        <p:txBody>
          <a:bodyPr/>
          <a:lstStyle/>
          <a:p>
            <a:fld id="{FFCB723E-50C7-48CC-8791-16EDC9DDA119}" type="datetimeFigureOut">
              <a:rPr lang="it-IT" smtClean="0"/>
              <a:t>17/03/2025</a:t>
            </a:fld>
            <a:endParaRPr lang="it-IT"/>
          </a:p>
        </p:txBody>
      </p:sp>
      <p:sp>
        <p:nvSpPr>
          <p:cNvPr id="4" name="Segnaposto piè di pagina 3">
            <a:extLst>
              <a:ext uri="{FF2B5EF4-FFF2-40B4-BE49-F238E27FC236}">
                <a16:creationId xmlns:a16="http://schemas.microsoft.com/office/drawing/2014/main" id="{4F02FBD1-B18A-40E7-AC89-6EFC2EA8E978}"/>
              </a:ext>
            </a:extLst>
          </p:cNvPr>
          <p:cNvSpPr>
            <a:spLocks noGrp="1"/>
          </p:cNvSpPr>
          <p:nvPr>
            <p:ph type="ftr" sz="quarter" idx="11"/>
          </p:nvPr>
        </p:nvSpPr>
        <p:spPr/>
        <p:txBody>
          <a:bodyPr/>
          <a:lstStyle/>
          <a:p>
            <a:endParaRPr lang="it-IT"/>
          </a:p>
        </p:txBody>
      </p:sp>
      <p:sp>
        <p:nvSpPr>
          <p:cNvPr id="5" name="Segnaposto numero diapositiva 4">
            <a:extLst>
              <a:ext uri="{FF2B5EF4-FFF2-40B4-BE49-F238E27FC236}">
                <a16:creationId xmlns:a16="http://schemas.microsoft.com/office/drawing/2014/main" id="{05E47EA9-5039-4AE2-987D-67B8A9A3887C}"/>
              </a:ext>
            </a:extLst>
          </p:cNvPr>
          <p:cNvSpPr>
            <a:spLocks noGrp="1"/>
          </p:cNvSpPr>
          <p:nvPr>
            <p:ph type="sldNum" sz="quarter" idx="12"/>
          </p:nvPr>
        </p:nvSpPr>
        <p:spPr/>
        <p:txBody>
          <a:bodyPr/>
          <a:lstStyle/>
          <a:p>
            <a:fld id="{6A4DC1C4-6890-4A08-AB09-9D82D01803C6}" type="slidenum">
              <a:rPr lang="it-IT" smtClean="0"/>
              <a:t>‹N›</a:t>
            </a:fld>
            <a:endParaRPr lang="it-IT"/>
          </a:p>
        </p:txBody>
      </p:sp>
    </p:spTree>
    <p:extLst>
      <p:ext uri="{BB962C8B-B14F-4D97-AF65-F5344CB8AC3E}">
        <p14:creationId xmlns:p14="http://schemas.microsoft.com/office/powerpoint/2010/main" val="72583760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a:extLst>
              <a:ext uri="{FF2B5EF4-FFF2-40B4-BE49-F238E27FC236}">
                <a16:creationId xmlns:a16="http://schemas.microsoft.com/office/drawing/2014/main" id="{D07F0CBD-2365-4B42-90AA-57C23529842D}"/>
              </a:ext>
            </a:extLst>
          </p:cNvPr>
          <p:cNvSpPr>
            <a:spLocks noGrp="1"/>
          </p:cNvSpPr>
          <p:nvPr>
            <p:ph type="dt" sz="half" idx="10"/>
          </p:nvPr>
        </p:nvSpPr>
        <p:spPr/>
        <p:txBody>
          <a:bodyPr/>
          <a:lstStyle/>
          <a:p>
            <a:fld id="{FFCB723E-50C7-48CC-8791-16EDC9DDA119}" type="datetimeFigureOut">
              <a:rPr lang="it-IT" smtClean="0"/>
              <a:t>17/03/2025</a:t>
            </a:fld>
            <a:endParaRPr lang="it-IT"/>
          </a:p>
        </p:txBody>
      </p:sp>
      <p:sp>
        <p:nvSpPr>
          <p:cNvPr id="3" name="Segnaposto piè di pagina 2">
            <a:extLst>
              <a:ext uri="{FF2B5EF4-FFF2-40B4-BE49-F238E27FC236}">
                <a16:creationId xmlns:a16="http://schemas.microsoft.com/office/drawing/2014/main" id="{79575997-6C3A-4CA6-9177-1919F67AFB20}"/>
              </a:ext>
            </a:extLst>
          </p:cNvPr>
          <p:cNvSpPr>
            <a:spLocks noGrp="1"/>
          </p:cNvSpPr>
          <p:nvPr>
            <p:ph type="ftr" sz="quarter" idx="11"/>
          </p:nvPr>
        </p:nvSpPr>
        <p:spPr/>
        <p:txBody>
          <a:bodyPr/>
          <a:lstStyle/>
          <a:p>
            <a:endParaRPr lang="it-IT"/>
          </a:p>
        </p:txBody>
      </p:sp>
      <p:sp>
        <p:nvSpPr>
          <p:cNvPr id="4" name="Segnaposto numero diapositiva 3">
            <a:extLst>
              <a:ext uri="{FF2B5EF4-FFF2-40B4-BE49-F238E27FC236}">
                <a16:creationId xmlns:a16="http://schemas.microsoft.com/office/drawing/2014/main" id="{DFB9FB12-891D-4AAA-9AA5-A9BF703C236D}"/>
              </a:ext>
            </a:extLst>
          </p:cNvPr>
          <p:cNvSpPr>
            <a:spLocks noGrp="1"/>
          </p:cNvSpPr>
          <p:nvPr>
            <p:ph type="sldNum" sz="quarter" idx="12"/>
          </p:nvPr>
        </p:nvSpPr>
        <p:spPr/>
        <p:txBody>
          <a:bodyPr/>
          <a:lstStyle/>
          <a:p>
            <a:fld id="{6A4DC1C4-6890-4A08-AB09-9D82D01803C6}" type="slidenum">
              <a:rPr lang="it-IT" smtClean="0"/>
              <a:t>‹N›</a:t>
            </a:fld>
            <a:endParaRPr lang="it-IT"/>
          </a:p>
        </p:txBody>
      </p:sp>
    </p:spTree>
    <p:extLst>
      <p:ext uri="{BB962C8B-B14F-4D97-AF65-F5344CB8AC3E}">
        <p14:creationId xmlns:p14="http://schemas.microsoft.com/office/powerpoint/2010/main" val="273567454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738F0706-8690-419E-AE04-837ABE0B5E97}"/>
              </a:ext>
            </a:extLst>
          </p:cNvPr>
          <p:cNvSpPr>
            <a:spLocks noGrp="1"/>
          </p:cNvSpPr>
          <p:nvPr>
            <p:ph type="title"/>
          </p:nvPr>
        </p:nvSpPr>
        <p:spPr>
          <a:xfrm>
            <a:off x="839788" y="457200"/>
            <a:ext cx="3932237" cy="1600200"/>
          </a:xfrm>
        </p:spPr>
        <p:txBody>
          <a:bodyPr anchor="b"/>
          <a:lstStyle>
            <a:lvl1pPr>
              <a:defRPr sz="3200"/>
            </a:lvl1pPr>
          </a:lstStyle>
          <a:p>
            <a:r>
              <a:rPr lang="it-IT"/>
              <a:t>Fare clic per modificare lo stile del titolo dello schema</a:t>
            </a:r>
          </a:p>
        </p:txBody>
      </p:sp>
      <p:sp>
        <p:nvSpPr>
          <p:cNvPr id="3" name="Segnaposto contenuto 2">
            <a:extLst>
              <a:ext uri="{FF2B5EF4-FFF2-40B4-BE49-F238E27FC236}">
                <a16:creationId xmlns:a16="http://schemas.microsoft.com/office/drawing/2014/main" id="{863BF76E-902A-4879-92A2-DE1FC1786D92}"/>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testo 3">
            <a:extLst>
              <a:ext uri="{FF2B5EF4-FFF2-40B4-BE49-F238E27FC236}">
                <a16:creationId xmlns:a16="http://schemas.microsoft.com/office/drawing/2014/main" id="{1216035A-531A-4826-8F49-CAA23F87233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Modifica gli stili del testo dello schema</a:t>
            </a:r>
          </a:p>
        </p:txBody>
      </p:sp>
      <p:sp>
        <p:nvSpPr>
          <p:cNvPr id="5" name="Segnaposto data 4">
            <a:extLst>
              <a:ext uri="{FF2B5EF4-FFF2-40B4-BE49-F238E27FC236}">
                <a16:creationId xmlns:a16="http://schemas.microsoft.com/office/drawing/2014/main" id="{26A8B299-9139-4C88-8F15-6F17070C960A}"/>
              </a:ext>
            </a:extLst>
          </p:cNvPr>
          <p:cNvSpPr>
            <a:spLocks noGrp="1"/>
          </p:cNvSpPr>
          <p:nvPr>
            <p:ph type="dt" sz="half" idx="10"/>
          </p:nvPr>
        </p:nvSpPr>
        <p:spPr/>
        <p:txBody>
          <a:bodyPr/>
          <a:lstStyle/>
          <a:p>
            <a:fld id="{FFCB723E-50C7-48CC-8791-16EDC9DDA119}" type="datetimeFigureOut">
              <a:rPr lang="it-IT" smtClean="0"/>
              <a:t>17/03/2025</a:t>
            </a:fld>
            <a:endParaRPr lang="it-IT"/>
          </a:p>
        </p:txBody>
      </p:sp>
      <p:sp>
        <p:nvSpPr>
          <p:cNvPr id="6" name="Segnaposto piè di pagina 5">
            <a:extLst>
              <a:ext uri="{FF2B5EF4-FFF2-40B4-BE49-F238E27FC236}">
                <a16:creationId xmlns:a16="http://schemas.microsoft.com/office/drawing/2014/main" id="{94BF4674-6AD1-404F-8E92-614AE16EEF9D}"/>
              </a:ext>
            </a:extLst>
          </p:cNvPr>
          <p:cNvSpPr>
            <a:spLocks noGrp="1"/>
          </p:cNvSpPr>
          <p:nvPr>
            <p:ph type="ftr" sz="quarter" idx="11"/>
          </p:nvPr>
        </p:nvSpPr>
        <p:spPr/>
        <p:txBody>
          <a:bodyPr/>
          <a:lstStyle/>
          <a:p>
            <a:endParaRPr lang="it-IT"/>
          </a:p>
        </p:txBody>
      </p:sp>
      <p:sp>
        <p:nvSpPr>
          <p:cNvPr id="7" name="Segnaposto numero diapositiva 6">
            <a:extLst>
              <a:ext uri="{FF2B5EF4-FFF2-40B4-BE49-F238E27FC236}">
                <a16:creationId xmlns:a16="http://schemas.microsoft.com/office/drawing/2014/main" id="{A371964A-766A-4D52-9375-B1972BA65E7A}"/>
              </a:ext>
            </a:extLst>
          </p:cNvPr>
          <p:cNvSpPr>
            <a:spLocks noGrp="1"/>
          </p:cNvSpPr>
          <p:nvPr>
            <p:ph type="sldNum" sz="quarter" idx="12"/>
          </p:nvPr>
        </p:nvSpPr>
        <p:spPr/>
        <p:txBody>
          <a:bodyPr/>
          <a:lstStyle/>
          <a:p>
            <a:fld id="{6A4DC1C4-6890-4A08-AB09-9D82D01803C6}" type="slidenum">
              <a:rPr lang="it-IT" smtClean="0"/>
              <a:t>‹N›</a:t>
            </a:fld>
            <a:endParaRPr lang="it-IT"/>
          </a:p>
        </p:txBody>
      </p:sp>
    </p:spTree>
    <p:extLst>
      <p:ext uri="{BB962C8B-B14F-4D97-AF65-F5344CB8AC3E}">
        <p14:creationId xmlns:p14="http://schemas.microsoft.com/office/powerpoint/2010/main" val="78637466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9F4EA7C6-EEB3-45BD-943B-0D8E948A933D}"/>
              </a:ext>
            </a:extLst>
          </p:cNvPr>
          <p:cNvSpPr>
            <a:spLocks noGrp="1"/>
          </p:cNvSpPr>
          <p:nvPr>
            <p:ph type="title"/>
          </p:nvPr>
        </p:nvSpPr>
        <p:spPr>
          <a:xfrm>
            <a:off x="839788" y="457200"/>
            <a:ext cx="3932237" cy="1600200"/>
          </a:xfrm>
        </p:spPr>
        <p:txBody>
          <a:bodyPr anchor="b"/>
          <a:lstStyle>
            <a:lvl1pPr>
              <a:defRPr sz="3200"/>
            </a:lvl1pPr>
          </a:lstStyle>
          <a:p>
            <a:r>
              <a:rPr lang="it-IT"/>
              <a:t>Fare clic per modificare lo stile del titolo dello schema</a:t>
            </a:r>
          </a:p>
        </p:txBody>
      </p:sp>
      <p:sp>
        <p:nvSpPr>
          <p:cNvPr id="3" name="Segnaposto immagine 2">
            <a:extLst>
              <a:ext uri="{FF2B5EF4-FFF2-40B4-BE49-F238E27FC236}">
                <a16:creationId xmlns:a16="http://schemas.microsoft.com/office/drawing/2014/main" id="{980D0666-1EC8-48DF-96CA-9DC43C4E8AF2}"/>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t-IT"/>
          </a:p>
        </p:txBody>
      </p:sp>
      <p:sp>
        <p:nvSpPr>
          <p:cNvPr id="4" name="Segnaposto testo 3">
            <a:extLst>
              <a:ext uri="{FF2B5EF4-FFF2-40B4-BE49-F238E27FC236}">
                <a16:creationId xmlns:a16="http://schemas.microsoft.com/office/drawing/2014/main" id="{385AC6C4-62FB-4F5F-A282-F9EFC8C0066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Modifica gli stili del testo dello schema</a:t>
            </a:r>
          </a:p>
        </p:txBody>
      </p:sp>
      <p:sp>
        <p:nvSpPr>
          <p:cNvPr id="5" name="Segnaposto data 4">
            <a:extLst>
              <a:ext uri="{FF2B5EF4-FFF2-40B4-BE49-F238E27FC236}">
                <a16:creationId xmlns:a16="http://schemas.microsoft.com/office/drawing/2014/main" id="{BED4EE01-7AF3-401B-BE54-31C15C778D23}"/>
              </a:ext>
            </a:extLst>
          </p:cNvPr>
          <p:cNvSpPr>
            <a:spLocks noGrp="1"/>
          </p:cNvSpPr>
          <p:nvPr>
            <p:ph type="dt" sz="half" idx="10"/>
          </p:nvPr>
        </p:nvSpPr>
        <p:spPr/>
        <p:txBody>
          <a:bodyPr/>
          <a:lstStyle/>
          <a:p>
            <a:fld id="{FFCB723E-50C7-48CC-8791-16EDC9DDA119}" type="datetimeFigureOut">
              <a:rPr lang="it-IT" smtClean="0"/>
              <a:t>17/03/2025</a:t>
            </a:fld>
            <a:endParaRPr lang="it-IT"/>
          </a:p>
        </p:txBody>
      </p:sp>
      <p:sp>
        <p:nvSpPr>
          <p:cNvPr id="6" name="Segnaposto piè di pagina 5">
            <a:extLst>
              <a:ext uri="{FF2B5EF4-FFF2-40B4-BE49-F238E27FC236}">
                <a16:creationId xmlns:a16="http://schemas.microsoft.com/office/drawing/2014/main" id="{8E4B6319-5042-4845-B9BE-C73961A33FB4}"/>
              </a:ext>
            </a:extLst>
          </p:cNvPr>
          <p:cNvSpPr>
            <a:spLocks noGrp="1"/>
          </p:cNvSpPr>
          <p:nvPr>
            <p:ph type="ftr" sz="quarter" idx="11"/>
          </p:nvPr>
        </p:nvSpPr>
        <p:spPr/>
        <p:txBody>
          <a:bodyPr/>
          <a:lstStyle/>
          <a:p>
            <a:endParaRPr lang="it-IT"/>
          </a:p>
        </p:txBody>
      </p:sp>
      <p:sp>
        <p:nvSpPr>
          <p:cNvPr id="7" name="Segnaposto numero diapositiva 6">
            <a:extLst>
              <a:ext uri="{FF2B5EF4-FFF2-40B4-BE49-F238E27FC236}">
                <a16:creationId xmlns:a16="http://schemas.microsoft.com/office/drawing/2014/main" id="{598CB641-49F0-4B6A-A372-705D39DA2B24}"/>
              </a:ext>
            </a:extLst>
          </p:cNvPr>
          <p:cNvSpPr>
            <a:spLocks noGrp="1"/>
          </p:cNvSpPr>
          <p:nvPr>
            <p:ph type="sldNum" sz="quarter" idx="12"/>
          </p:nvPr>
        </p:nvSpPr>
        <p:spPr/>
        <p:txBody>
          <a:bodyPr/>
          <a:lstStyle/>
          <a:p>
            <a:fld id="{6A4DC1C4-6890-4A08-AB09-9D82D01803C6}" type="slidenum">
              <a:rPr lang="it-IT" smtClean="0"/>
              <a:t>‹N›</a:t>
            </a:fld>
            <a:endParaRPr lang="it-IT"/>
          </a:p>
        </p:txBody>
      </p:sp>
    </p:spTree>
    <p:extLst>
      <p:ext uri="{BB962C8B-B14F-4D97-AF65-F5344CB8AC3E}">
        <p14:creationId xmlns:p14="http://schemas.microsoft.com/office/powerpoint/2010/main" val="21067176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titolo 1">
            <a:extLst>
              <a:ext uri="{FF2B5EF4-FFF2-40B4-BE49-F238E27FC236}">
                <a16:creationId xmlns:a16="http://schemas.microsoft.com/office/drawing/2014/main" id="{4A236527-0E96-45CB-9346-56DF5555B48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it-IT"/>
              <a:t>Fare clic per modificare lo stile del titolo dello schema</a:t>
            </a:r>
          </a:p>
        </p:txBody>
      </p:sp>
      <p:sp>
        <p:nvSpPr>
          <p:cNvPr id="3" name="Segnaposto testo 2">
            <a:extLst>
              <a:ext uri="{FF2B5EF4-FFF2-40B4-BE49-F238E27FC236}">
                <a16:creationId xmlns:a16="http://schemas.microsoft.com/office/drawing/2014/main" id="{C79CA858-6B24-4E7A-9914-3EDD06F40DBF}"/>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9D08D06D-2005-4052-A28B-530B3A56C693}"/>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FCB723E-50C7-48CC-8791-16EDC9DDA119}" type="datetimeFigureOut">
              <a:rPr lang="it-IT" smtClean="0"/>
              <a:t>17/03/2025</a:t>
            </a:fld>
            <a:endParaRPr lang="it-IT"/>
          </a:p>
        </p:txBody>
      </p:sp>
      <p:sp>
        <p:nvSpPr>
          <p:cNvPr id="5" name="Segnaposto piè di pagina 4">
            <a:extLst>
              <a:ext uri="{FF2B5EF4-FFF2-40B4-BE49-F238E27FC236}">
                <a16:creationId xmlns:a16="http://schemas.microsoft.com/office/drawing/2014/main" id="{82C849C6-817E-4776-965F-B5CE84FF5DEE}"/>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it-IT"/>
          </a:p>
        </p:txBody>
      </p:sp>
      <p:sp>
        <p:nvSpPr>
          <p:cNvPr id="6" name="Segnaposto numero diapositiva 5">
            <a:extLst>
              <a:ext uri="{FF2B5EF4-FFF2-40B4-BE49-F238E27FC236}">
                <a16:creationId xmlns:a16="http://schemas.microsoft.com/office/drawing/2014/main" id="{C6FE8F1B-1B44-42B7-BC55-13666BE06710}"/>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A4DC1C4-6890-4A08-AB09-9D82D01803C6}" type="slidenum">
              <a:rPr lang="it-IT" smtClean="0"/>
              <a:t>‹N›</a:t>
            </a:fld>
            <a:endParaRPr lang="it-IT"/>
          </a:p>
        </p:txBody>
      </p:sp>
    </p:spTree>
    <p:extLst>
      <p:ext uri="{BB962C8B-B14F-4D97-AF65-F5344CB8AC3E}">
        <p14:creationId xmlns:p14="http://schemas.microsoft.com/office/powerpoint/2010/main" val="1833006685"/>
      </p:ext>
    </p:extLst>
  </p:cSld>
  <p:clrMap bg1="lt1" tx1="dk1" bg2="lt2" tx2="dk2" accent1="accent1" accent2="accent2" accent3="accent3" accent4="accent4" accent5="accent5" accent6="accent6" hlink="hlink" folHlink="folHlink"/>
  <p:sldLayoutIdLst>
    <p:sldLayoutId id="2147483702" r:id="rId1"/>
    <p:sldLayoutId id="2147483703" r:id="rId2"/>
    <p:sldLayoutId id="2147483704" r:id="rId3"/>
    <p:sldLayoutId id="2147483705" r:id="rId4"/>
    <p:sldLayoutId id="2147483706" r:id="rId5"/>
    <p:sldLayoutId id="2147483707" r:id="rId6"/>
    <p:sldLayoutId id="2147483708" r:id="rId7"/>
    <p:sldLayoutId id="2147483709" r:id="rId8"/>
    <p:sldLayoutId id="2147483710" r:id="rId9"/>
    <p:sldLayoutId id="2147483711" r:id="rId10"/>
    <p:sldLayoutId id="2147483712"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ctrTitle"/>
          </p:nvPr>
        </p:nvSpPr>
        <p:spPr>
          <a:xfrm>
            <a:off x="1125415" y="1378634"/>
            <a:ext cx="10379197" cy="2855741"/>
          </a:xfrm>
        </p:spPr>
        <p:txBody>
          <a:bodyPr>
            <a:normAutofit/>
          </a:bodyPr>
          <a:lstStyle/>
          <a:p>
            <a:r>
              <a:rPr lang="it-IT" sz="4000" b="1" dirty="0"/>
              <a:t>Linguistica italiana (</a:t>
            </a:r>
            <a:r>
              <a:rPr lang="it-IT" sz="4000" b="1" dirty="0" err="1"/>
              <a:t>a.a</a:t>
            </a:r>
            <a:r>
              <a:rPr lang="it-IT" sz="4000" b="1" dirty="0"/>
              <a:t>. 2024/25)</a:t>
            </a:r>
            <a:br>
              <a:rPr lang="it-IT" sz="4000" b="1" dirty="0"/>
            </a:br>
            <a:br>
              <a:rPr lang="it-IT" sz="4000" b="1" dirty="0"/>
            </a:br>
            <a:br>
              <a:rPr lang="it-IT" sz="4000" b="1" dirty="0"/>
            </a:br>
            <a:r>
              <a:rPr lang="it-IT" sz="4800" b="0" i="0" u="none" strike="noStrike" baseline="0" dirty="0">
                <a:latin typeface="DejaVuSans"/>
              </a:rPr>
              <a:t>Profilo linguistico dell'italiano antico</a:t>
            </a:r>
            <a:endParaRPr lang="it-IT" sz="4800" dirty="0"/>
          </a:p>
        </p:txBody>
      </p:sp>
    </p:spTree>
    <p:extLst>
      <p:ext uri="{BB962C8B-B14F-4D97-AF65-F5344CB8AC3E}">
        <p14:creationId xmlns:p14="http://schemas.microsoft.com/office/powerpoint/2010/main" val="119097116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asellaDiTesto 2">
            <a:extLst>
              <a:ext uri="{FF2B5EF4-FFF2-40B4-BE49-F238E27FC236}">
                <a16:creationId xmlns:a16="http://schemas.microsoft.com/office/drawing/2014/main" id="{8C73F72C-200F-45F1-889A-98C0BF3A1A8F}"/>
              </a:ext>
            </a:extLst>
          </p:cNvPr>
          <p:cNvSpPr txBox="1"/>
          <p:nvPr/>
        </p:nvSpPr>
        <p:spPr>
          <a:xfrm>
            <a:off x="328246" y="283767"/>
            <a:ext cx="11535508" cy="707886"/>
          </a:xfrm>
          <a:prstGeom prst="rect">
            <a:avLst/>
          </a:prstGeom>
          <a:noFill/>
        </p:spPr>
        <p:txBody>
          <a:bodyPr wrap="square" rtlCol="0">
            <a:spAutoFit/>
          </a:bodyPr>
          <a:lstStyle/>
          <a:p>
            <a:pPr algn="ctr"/>
            <a:r>
              <a:rPr lang="it-IT" sz="4000" dirty="0"/>
              <a:t>TESTI PRATICI </a:t>
            </a:r>
          </a:p>
        </p:txBody>
      </p:sp>
      <p:sp>
        <p:nvSpPr>
          <p:cNvPr id="5" name="CasellaDiTesto 4">
            <a:extLst>
              <a:ext uri="{FF2B5EF4-FFF2-40B4-BE49-F238E27FC236}">
                <a16:creationId xmlns:a16="http://schemas.microsoft.com/office/drawing/2014/main" id="{80D2208D-EE71-4AAA-B555-25A547BE3C24}"/>
              </a:ext>
            </a:extLst>
          </p:cNvPr>
          <p:cNvSpPr txBox="1"/>
          <p:nvPr/>
        </p:nvSpPr>
        <p:spPr>
          <a:xfrm>
            <a:off x="328246" y="1161791"/>
            <a:ext cx="11641016" cy="5601533"/>
          </a:xfrm>
          <a:prstGeom prst="rect">
            <a:avLst/>
          </a:prstGeom>
          <a:noFill/>
        </p:spPr>
        <p:txBody>
          <a:bodyPr wrap="square" rtlCol="0">
            <a:spAutoFit/>
          </a:bodyPr>
          <a:lstStyle/>
          <a:p>
            <a:pPr algn="just"/>
            <a:r>
              <a:rPr lang="it-IT" sz="3000" dirty="0"/>
              <a:t>Le tipologie più diffuse a partire dalla fine del Duecento sono tre:</a:t>
            </a:r>
          </a:p>
          <a:p>
            <a:pPr algn="just"/>
            <a:endParaRPr lang="it-IT" sz="2000" dirty="0"/>
          </a:p>
          <a:p>
            <a:pPr algn="just"/>
            <a:r>
              <a:rPr lang="it-IT" sz="3000" dirty="0"/>
              <a:t>1) Scritture private come </a:t>
            </a:r>
            <a:r>
              <a:rPr lang="it-IT" sz="3000" b="1" dirty="0"/>
              <a:t>ricordanze</a:t>
            </a:r>
            <a:r>
              <a:rPr lang="it-IT" sz="3000" dirty="0"/>
              <a:t>, </a:t>
            </a:r>
            <a:r>
              <a:rPr lang="it-IT" sz="3000" b="1" dirty="0"/>
              <a:t>promemoria</a:t>
            </a:r>
            <a:r>
              <a:rPr lang="it-IT" sz="3000" dirty="0"/>
              <a:t> di spese, </a:t>
            </a:r>
            <a:r>
              <a:rPr lang="it-IT" sz="3000" b="1" dirty="0"/>
              <a:t>lettere</a:t>
            </a:r>
            <a:r>
              <a:rPr lang="it-IT" sz="3000" dirty="0"/>
              <a:t> e </a:t>
            </a:r>
            <a:r>
              <a:rPr lang="it-IT" sz="3000" b="1" dirty="0"/>
              <a:t>libri</a:t>
            </a:r>
            <a:r>
              <a:rPr lang="it-IT" sz="3000" dirty="0"/>
              <a:t> </a:t>
            </a:r>
            <a:r>
              <a:rPr lang="it-IT" sz="3000" b="1" dirty="0"/>
              <a:t>di famiglia </a:t>
            </a:r>
            <a:r>
              <a:rPr lang="it-IT" sz="3000" dirty="0"/>
              <a:t>(in cui si registrano nascite, morti, matrimoni).</a:t>
            </a:r>
          </a:p>
          <a:p>
            <a:pPr algn="just"/>
            <a:r>
              <a:rPr lang="it-IT" sz="3000" dirty="0"/>
              <a:t>Uno dei più antichi testi di questo tipo è il </a:t>
            </a:r>
            <a:r>
              <a:rPr lang="it-IT" sz="3000" i="1" dirty="0"/>
              <a:t>Quaderno delle spese di casa e d’altre ricordanze di </a:t>
            </a:r>
            <a:r>
              <a:rPr lang="it-IT" sz="3000" i="1" dirty="0" err="1"/>
              <a:t>Mattasalà</a:t>
            </a:r>
            <a:r>
              <a:rPr lang="it-IT" sz="3000" i="1" dirty="0"/>
              <a:t> di Spinello Lambertini </a:t>
            </a:r>
            <a:r>
              <a:rPr lang="it-IT" sz="3000" dirty="0"/>
              <a:t>(1231-43), importante per la ricostruzione del senese antico.</a:t>
            </a:r>
          </a:p>
          <a:p>
            <a:pPr algn="just"/>
            <a:endParaRPr lang="it-IT" sz="800" dirty="0"/>
          </a:p>
          <a:p>
            <a:pPr algn="just"/>
            <a:r>
              <a:rPr lang="it-IT" sz="3000" dirty="0"/>
              <a:t>Il </a:t>
            </a:r>
            <a:r>
              <a:rPr lang="it-IT" sz="3000" b="1" dirty="0"/>
              <a:t>libro di famiglia </a:t>
            </a:r>
            <a:r>
              <a:rPr lang="it-IT" sz="3000" dirty="0"/>
              <a:t>nasce quando i mercanti sentono l’esigenza di registrare, accanto alle cifre inerenti alla loro attività, i ricordi di eventi familiari. Questi testi hanno spesso una struttura fissa che discende dai testi notarili: i singoli ricordi sono spesso strutturati attraverso brevi periodi connessi dalla congiunzione </a:t>
            </a:r>
            <a:r>
              <a:rPr lang="it-IT" sz="3000" i="1" dirty="0"/>
              <a:t>e.</a:t>
            </a:r>
            <a:endParaRPr lang="it-IT" sz="3000" dirty="0"/>
          </a:p>
        </p:txBody>
      </p:sp>
    </p:spTree>
    <p:extLst>
      <p:ext uri="{BB962C8B-B14F-4D97-AF65-F5344CB8AC3E}">
        <p14:creationId xmlns:p14="http://schemas.microsoft.com/office/powerpoint/2010/main" val="387120964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asellaDiTesto 2">
            <a:extLst>
              <a:ext uri="{FF2B5EF4-FFF2-40B4-BE49-F238E27FC236}">
                <a16:creationId xmlns:a16="http://schemas.microsoft.com/office/drawing/2014/main" id="{8C73F72C-200F-45F1-889A-98C0BF3A1A8F}"/>
              </a:ext>
            </a:extLst>
          </p:cNvPr>
          <p:cNvSpPr txBox="1"/>
          <p:nvPr/>
        </p:nvSpPr>
        <p:spPr>
          <a:xfrm>
            <a:off x="328246" y="283767"/>
            <a:ext cx="11535508" cy="707886"/>
          </a:xfrm>
          <a:prstGeom prst="rect">
            <a:avLst/>
          </a:prstGeom>
          <a:noFill/>
        </p:spPr>
        <p:txBody>
          <a:bodyPr wrap="square" rtlCol="0">
            <a:spAutoFit/>
          </a:bodyPr>
          <a:lstStyle/>
          <a:p>
            <a:pPr algn="ctr"/>
            <a:r>
              <a:rPr lang="it-IT" sz="4000" dirty="0"/>
              <a:t>LIBRI DI FAMIGLIA</a:t>
            </a:r>
          </a:p>
        </p:txBody>
      </p:sp>
      <p:sp>
        <p:nvSpPr>
          <p:cNvPr id="4" name="CasellaDiTesto 3">
            <a:extLst>
              <a:ext uri="{FF2B5EF4-FFF2-40B4-BE49-F238E27FC236}">
                <a16:creationId xmlns:a16="http://schemas.microsoft.com/office/drawing/2014/main" id="{A768CCBE-B965-436C-990C-E2A1CA97F645}"/>
              </a:ext>
            </a:extLst>
          </p:cNvPr>
          <p:cNvSpPr txBox="1"/>
          <p:nvPr/>
        </p:nvSpPr>
        <p:spPr>
          <a:xfrm>
            <a:off x="328246" y="1161791"/>
            <a:ext cx="11641016" cy="1938992"/>
          </a:xfrm>
          <a:prstGeom prst="rect">
            <a:avLst/>
          </a:prstGeom>
          <a:noFill/>
        </p:spPr>
        <p:txBody>
          <a:bodyPr wrap="square" rtlCol="0">
            <a:spAutoFit/>
          </a:bodyPr>
          <a:lstStyle/>
          <a:p>
            <a:pPr algn="just"/>
            <a:r>
              <a:rPr lang="it-IT" sz="3000" i="1" dirty="0"/>
              <a:t>E </a:t>
            </a:r>
            <a:r>
              <a:rPr lang="it-IT" sz="3000" dirty="0" err="1"/>
              <a:t>naque</a:t>
            </a:r>
            <a:r>
              <a:rPr lang="it-IT" sz="3000" dirty="0"/>
              <a:t> Neri nel 1244 </a:t>
            </a:r>
            <a:r>
              <a:rPr lang="it-IT" sz="3000" i="1" dirty="0"/>
              <a:t>e </a:t>
            </a:r>
            <a:r>
              <a:rPr lang="it-IT" sz="3000" dirty="0"/>
              <a:t>fece fare la </a:t>
            </a:r>
            <a:r>
              <a:rPr lang="it-IT" sz="3000" dirty="0" err="1"/>
              <a:t>chapella</a:t>
            </a:r>
            <a:r>
              <a:rPr lang="it-IT" sz="3000" dirty="0"/>
              <a:t> di Santo Iacopo in Santo Spirito nel 1318 </a:t>
            </a:r>
            <a:r>
              <a:rPr lang="it-IT" sz="3000" i="1" dirty="0"/>
              <a:t>e </a:t>
            </a:r>
            <a:r>
              <a:rPr lang="it-IT" sz="3000" dirty="0"/>
              <a:t>morì Neri nel 1325 </a:t>
            </a:r>
            <a:r>
              <a:rPr lang="it-IT" sz="3000" i="1" dirty="0"/>
              <a:t>e </a:t>
            </a:r>
            <a:r>
              <a:rPr lang="it-IT" sz="3000" dirty="0"/>
              <a:t>fu nella sua vita un grande </a:t>
            </a:r>
            <a:r>
              <a:rPr lang="it-IT" sz="3000" dirty="0" err="1"/>
              <a:t>citadino</a:t>
            </a:r>
            <a:r>
              <a:rPr lang="it-IT" sz="3000" dirty="0"/>
              <a:t> </a:t>
            </a:r>
            <a:r>
              <a:rPr lang="it-IT" sz="3000" i="1" dirty="0"/>
              <a:t>e </a:t>
            </a:r>
            <a:r>
              <a:rPr lang="it-IT" sz="3000" dirty="0"/>
              <a:t>molto in </a:t>
            </a:r>
            <a:r>
              <a:rPr lang="it-IT" sz="3000" dirty="0" err="1"/>
              <a:t>Chomune</a:t>
            </a:r>
            <a:r>
              <a:rPr lang="it-IT" sz="3000" dirty="0"/>
              <a:t> </a:t>
            </a:r>
            <a:r>
              <a:rPr lang="it-IT" sz="3000" i="1" dirty="0"/>
              <a:t>e </a:t>
            </a:r>
            <a:r>
              <a:rPr lang="it-IT" sz="3000" dirty="0"/>
              <a:t>bene amato (</a:t>
            </a:r>
            <a:r>
              <a:rPr lang="it-IT" sz="3000" i="1" dirty="0"/>
              <a:t>Libro di ricordanze dei Corsini</a:t>
            </a:r>
            <a:r>
              <a:rPr lang="it-IT" sz="3000" dirty="0"/>
              <a:t>, 1362-1402).</a:t>
            </a:r>
          </a:p>
        </p:txBody>
      </p:sp>
      <p:sp>
        <p:nvSpPr>
          <p:cNvPr id="2" name="CasellaDiTesto 1">
            <a:extLst>
              <a:ext uri="{FF2B5EF4-FFF2-40B4-BE49-F238E27FC236}">
                <a16:creationId xmlns:a16="http://schemas.microsoft.com/office/drawing/2014/main" id="{E7371D48-A5A6-4DC9-8CBA-80C9396CFA59}"/>
              </a:ext>
            </a:extLst>
          </p:cNvPr>
          <p:cNvSpPr txBox="1"/>
          <p:nvPr/>
        </p:nvSpPr>
        <p:spPr>
          <a:xfrm>
            <a:off x="328246" y="3206473"/>
            <a:ext cx="11641016" cy="3046988"/>
          </a:xfrm>
          <a:prstGeom prst="rect">
            <a:avLst/>
          </a:prstGeom>
          <a:noFill/>
        </p:spPr>
        <p:txBody>
          <a:bodyPr wrap="square" rtlCol="0">
            <a:spAutoFit/>
          </a:bodyPr>
          <a:lstStyle/>
          <a:p>
            <a:pPr algn="just"/>
            <a:r>
              <a:rPr lang="it-IT" sz="3000" dirty="0"/>
              <a:t>Nell’ambito della </a:t>
            </a:r>
            <a:r>
              <a:rPr lang="it-IT" sz="3000" b="1" dirty="0"/>
              <a:t>pianificazione</a:t>
            </a:r>
            <a:r>
              <a:rPr lang="it-IT" sz="3000" dirty="0"/>
              <a:t> </a:t>
            </a:r>
            <a:r>
              <a:rPr lang="it-IT" sz="3000" b="1" dirty="0"/>
              <a:t>testuale</a:t>
            </a:r>
            <a:r>
              <a:rPr lang="it-IT" sz="3000" dirty="0"/>
              <a:t> i libri di famiglia mostrano una serie di fenomeni caratteristici del </a:t>
            </a:r>
            <a:r>
              <a:rPr lang="it-IT" sz="3000" b="1" dirty="0"/>
              <a:t>parlato</a:t>
            </a:r>
            <a:r>
              <a:rPr lang="it-IT" sz="3000" dirty="0"/>
              <a:t>, come i </a:t>
            </a:r>
            <a:r>
              <a:rPr lang="it-IT" sz="3000" b="1" dirty="0"/>
              <a:t>mutamenti di progetto </a:t>
            </a:r>
            <a:r>
              <a:rPr lang="it-IT" sz="3000" dirty="0"/>
              <a:t>sintattico:</a:t>
            </a:r>
          </a:p>
          <a:p>
            <a:pPr algn="just"/>
            <a:endParaRPr lang="it-IT" sz="1200" dirty="0"/>
          </a:p>
          <a:p>
            <a:pPr algn="just"/>
            <a:r>
              <a:rPr lang="it-IT" sz="3000" dirty="0" err="1"/>
              <a:t>Niccolo</a:t>
            </a:r>
            <a:r>
              <a:rPr lang="it-IT" sz="3000" dirty="0"/>
              <a:t> </a:t>
            </a:r>
            <a:r>
              <a:rPr lang="it-IT" sz="3000" dirty="0" err="1"/>
              <a:t>Barbadori</a:t>
            </a:r>
            <a:r>
              <a:rPr lang="it-IT" sz="3000" dirty="0"/>
              <a:t> […] mi disse e </a:t>
            </a:r>
            <a:r>
              <a:rPr lang="it-IT" sz="3000" dirty="0" err="1"/>
              <a:t>promisse</a:t>
            </a:r>
            <a:r>
              <a:rPr lang="it-IT" sz="3000" dirty="0"/>
              <a:t> che mai di questi fio. 500 io non ne avrei più né impaccio né briga né danno, e che mi pregava ch’io non facessi il </a:t>
            </a:r>
            <a:r>
              <a:rPr lang="it-IT" sz="3000" dirty="0" err="1"/>
              <a:t>decto</a:t>
            </a:r>
            <a:r>
              <a:rPr lang="it-IT" sz="3000" dirty="0"/>
              <a:t> Protesto (</a:t>
            </a:r>
            <a:r>
              <a:rPr lang="it-IT" sz="3000" i="1" dirty="0"/>
              <a:t>Libro di ricordanze dei Corsini</a:t>
            </a:r>
            <a:r>
              <a:rPr lang="it-IT" sz="3000" dirty="0"/>
              <a:t>, 1362-1402).</a:t>
            </a:r>
          </a:p>
        </p:txBody>
      </p:sp>
    </p:spTree>
    <p:extLst>
      <p:ext uri="{BB962C8B-B14F-4D97-AF65-F5344CB8AC3E}">
        <p14:creationId xmlns:p14="http://schemas.microsoft.com/office/powerpoint/2010/main" val="5030235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asellaDiTesto 2">
            <a:extLst>
              <a:ext uri="{FF2B5EF4-FFF2-40B4-BE49-F238E27FC236}">
                <a16:creationId xmlns:a16="http://schemas.microsoft.com/office/drawing/2014/main" id="{8C73F72C-200F-45F1-889A-98C0BF3A1A8F}"/>
              </a:ext>
            </a:extLst>
          </p:cNvPr>
          <p:cNvSpPr txBox="1"/>
          <p:nvPr/>
        </p:nvSpPr>
        <p:spPr>
          <a:xfrm>
            <a:off x="328246" y="327302"/>
            <a:ext cx="11535508" cy="707886"/>
          </a:xfrm>
          <a:prstGeom prst="rect">
            <a:avLst/>
          </a:prstGeom>
          <a:noFill/>
        </p:spPr>
        <p:txBody>
          <a:bodyPr wrap="square" rtlCol="0">
            <a:spAutoFit/>
          </a:bodyPr>
          <a:lstStyle/>
          <a:p>
            <a:pPr algn="ctr"/>
            <a:r>
              <a:rPr lang="it-IT" sz="4000" dirty="0"/>
              <a:t>PRATICHE DI MERCATURA E LIBRI D’ABACO</a:t>
            </a:r>
          </a:p>
        </p:txBody>
      </p:sp>
      <p:sp>
        <p:nvSpPr>
          <p:cNvPr id="4" name="CasellaDiTesto 3">
            <a:extLst>
              <a:ext uri="{FF2B5EF4-FFF2-40B4-BE49-F238E27FC236}">
                <a16:creationId xmlns:a16="http://schemas.microsoft.com/office/drawing/2014/main" id="{2F80776A-0710-43A5-81C3-ACF4A64C5683}"/>
              </a:ext>
            </a:extLst>
          </p:cNvPr>
          <p:cNvSpPr txBox="1"/>
          <p:nvPr/>
        </p:nvSpPr>
        <p:spPr>
          <a:xfrm>
            <a:off x="222736" y="1285103"/>
            <a:ext cx="11746523" cy="5309146"/>
          </a:xfrm>
          <a:prstGeom prst="rect">
            <a:avLst/>
          </a:prstGeom>
          <a:noFill/>
        </p:spPr>
        <p:txBody>
          <a:bodyPr wrap="square" rtlCol="0">
            <a:spAutoFit/>
          </a:bodyPr>
          <a:lstStyle/>
          <a:p>
            <a:pPr algn="just"/>
            <a:r>
              <a:rPr lang="it-IT" sz="2950" dirty="0"/>
              <a:t>2) </a:t>
            </a:r>
            <a:r>
              <a:rPr lang="it-IT" sz="2950" b="1" dirty="0"/>
              <a:t>Pratiche di mercatura </a:t>
            </a:r>
            <a:r>
              <a:rPr lang="it-IT" sz="2950" dirty="0"/>
              <a:t>e </a:t>
            </a:r>
            <a:r>
              <a:rPr lang="it-IT" sz="2950" b="1" dirty="0"/>
              <a:t>libri d’abbaco</a:t>
            </a:r>
            <a:r>
              <a:rPr lang="it-IT" sz="2950" dirty="0"/>
              <a:t>, funzionali all’apprendimento dell’attività commerciale e finanziaria. </a:t>
            </a:r>
          </a:p>
          <a:p>
            <a:pPr algn="just"/>
            <a:endParaRPr lang="it-IT" sz="2000" dirty="0"/>
          </a:p>
          <a:p>
            <a:pPr algn="just"/>
            <a:r>
              <a:rPr lang="it-IT" sz="3000" dirty="0"/>
              <a:t>Le </a:t>
            </a:r>
            <a:r>
              <a:rPr lang="it-IT" sz="3000" b="1" dirty="0"/>
              <a:t>pratiche di mercatura </a:t>
            </a:r>
            <a:r>
              <a:rPr lang="it-IT" sz="3000" dirty="0"/>
              <a:t>sono prontuari che raccolgono informazioni sulle merci, sulle misure e le monete, sulle rotte di navigazione, principi di economia, ecc. L’opera più nota è la </a:t>
            </a:r>
            <a:r>
              <a:rPr lang="it-IT" sz="3000" i="1" dirty="0"/>
              <a:t>Pratica della mercatura</a:t>
            </a:r>
            <a:r>
              <a:rPr lang="it-IT" sz="3000" dirty="0"/>
              <a:t> del mercante fiorentino Francesco Balducci </a:t>
            </a:r>
            <a:r>
              <a:rPr lang="it-IT" sz="3000" dirty="0" err="1"/>
              <a:t>Pegolotti</a:t>
            </a:r>
            <a:r>
              <a:rPr lang="it-IT" sz="3000" dirty="0"/>
              <a:t> (1335-43).</a:t>
            </a:r>
          </a:p>
          <a:p>
            <a:pPr algn="just"/>
            <a:endParaRPr lang="it-IT" sz="2000" dirty="0"/>
          </a:p>
          <a:p>
            <a:pPr algn="just"/>
            <a:r>
              <a:rPr lang="it-IT" sz="3000" dirty="0"/>
              <a:t>I </a:t>
            </a:r>
            <a:r>
              <a:rPr lang="it-IT" sz="3000" b="1" dirty="0"/>
              <a:t>libri d’abaco </a:t>
            </a:r>
            <a:r>
              <a:rPr lang="it-IT" sz="3000" dirty="0"/>
              <a:t>insegnano le nozioni matematiche necessarie al mercante, spesso traducendo e rielaborando il </a:t>
            </a:r>
            <a:r>
              <a:rPr lang="it-IT" sz="3000" i="1" dirty="0"/>
              <a:t>Liber </a:t>
            </a:r>
            <a:r>
              <a:rPr lang="it-IT" sz="3000" i="1" dirty="0" err="1"/>
              <a:t>Abaci</a:t>
            </a:r>
            <a:r>
              <a:rPr lang="it-IT" sz="3000" i="1" dirty="0"/>
              <a:t> </a:t>
            </a:r>
            <a:r>
              <a:rPr lang="it-IT" sz="3000" dirty="0"/>
              <a:t>di Leonardo Fibonacci, mercante pisano del primo Duecento che importa metodi matematici moderni dal mondo arabo.</a:t>
            </a:r>
          </a:p>
        </p:txBody>
      </p:sp>
    </p:spTree>
    <p:extLst>
      <p:ext uri="{BB962C8B-B14F-4D97-AF65-F5344CB8AC3E}">
        <p14:creationId xmlns:p14="http://schemas.microsoft.com/office/powerpoint/2010/main" val="393693195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asellaDiTesto 2">
            <a:extLst>
              <a:ext uri="{FF2B5EF4-FFF2-40B4-BE49-F238E27FC236}">
                <a16:creationId xmlns:a16="http://schemas.microsoft.com/office/drawing/2014/main" id="{8C73F72C-200F-45F1-889A-98C0BF3A1A8F}"/>
              </a:ext>
            </a:extLst>
          </p:cNvPr>
          <p:cNvSpPr txBox="1"/>
          <p:nvPr/>
        </p:nvSpPr>
        <p:spPr>
          <a:xfrm>
            <a:off x="328246" y="327302"/>
            <a:ext cx="11535508" cy="707886"/>
          </a:xfrm>
          <a:prstGeom prst="rect">
            <a:avLst/>
          </a:prstGeom>
          <a:noFill/>
        </p:spPr>
        <p:txBody>
          <a:bodyPr wrap="square" rtlCol="0">
            <a:spAutoFit/>
          </a:bodyPr>
          <a:lstStyle/>
          <a:p>
            <a:pPr algn="ctr"/>
            <a:r>
              <a:rPr lang="it-IT" sz="4000" dirty="0"/>
              <a:t>TESTI PRATICI ALLA FINE DEL DUECENTO</a:t>
            </a:r>
          </a:p>
        </p:txBody>
      </p:sp>
      <p:sp>
        <p:nvSpPr>
          <p:cNvPr id="5" name="CasellaDiTesto 4">
            <a:extLst>
              <a:ext uri="{FF2B5EF4-FFF2-40B4-BE49-F238E27FC236}">
                <a16:creationId xmlns:a16="http://schemas.microsoft.com/office/drawing/2014/main" id="{248A1EB2-7B34-4082-BA2C-E2F9B8D28017}"/>
              </a:ext>
            </a:extLst>
          </p:cNvPr>
          <p:cNvSpPr txBox="1"/>
          <p:nvPr/>
        </p:nvSpPr>
        <p:spPr>
          <a:xfrm>
            <a:off x="222738" y="1204000"/>
            <a:ext cx="11746523" cy="5447645"/>
          </a:xfrm>
          <a:prstGeom prst="rect">
            <a:avLst/>
          </a:prstGeom>
          <a:noFill/>
        </p:spPr>
        <p:txBody>
          <a:bodyPr wrap="square" rtlCol="0">
            <a:spAutoFit/>
          </a:bodyPr>
          <a:lstStyle/>
          <a:p>
            <a:pPr algn="just"/>
            <a:r>
              <a:rPr lang="it-IT" sz="2900" dirty="0"/>
              <a:t>3)  Scritture </a:t>
            </a:r>
            <a:r>
              <a:rPr lang="it-IT" sz="2900" b="1" dirty="0"/>
              <a:t>politiche</a:t>
            </a:r>
            <a:r>
              <a:rPr lang="it-IT" sz="2900" dirty="0"/>
              <a:t> e </a:t>
            </a:r>
            <a:r>
              <a:rPr lang="it-IT" sz="2900" b="1" dirty="0"/>
              <a:t>amministrative</a:t>
            </a:r>
            <a:r>
              <a:rPr lang="it-IT" sz="2900" dirty="0"/>
              <a:t> come gli </a:t>
            </a:r>
            <a:r>
              <a:rPr lang="it-IT" sz="2900" b="1" dirty="0"/>
              <a:t>statuti</a:t>
            </a:r>
            <a:r>
              <a:rPr lang="it-IT" sz="2900" dirty="0"/>
              <a:t>, cioè regolamenti di comuni, confraternite, corporazioni. </a:t>
            </a:r>
          </a:p>
          <a:p>
            <a:pPr algn="just"/>
            <a:r>
              <a:rPr lang="it-IT" sz="2900" dirty="0"/>
              <a:t>La lingua principale di questo tipo di testi, legati alla tradizione notarile, continua a essere il </a:t>
            </a:r>
            <a:r>
              <a:rPr lang="it-IT" sz="2900" b="1" dirty="0"/>
              <a:t>latino</a:t>
            </a:r>
            <a:r>
              <a:rPr lang="it-IT" sz="2900" dirty="0"/>
              <a:t>, soprattutto per gli </a:t>
            </a:r>
            <a:r>
              <a:rPr lang="it-IT" sz="2900" b="1" dirty="0"/>
              <a:t>statuti comunali</a:t>
            </a:r>
            <a:r>
              <a:rPr lang="it-IT" sz="2900" dirty="0"/>
              <a:t>, ma dal secondo Duecento si diffonde sempre di più l’uso di tradurli in volgare: spesso i testi si presentano in duplice veste (</a:t>
            </a:r>
            <a:r>
              <a:rPr lang="it-IT" sz="2900" dirty="0" err="1"/>
              <a:t>lat</a:t>
            </a:r>
            <a:r>
              <a:rPr lang="it-IT" sz="2900" dirty="0"/>
              <a:t>. e </a:t>
            </a:r>
            <a:r>
              <a:rPr lang="it-IT" sz="2900" dirty="0" err="1"/>
              <a:t>volg</a:t>
            </a:r>
            <a:r>
              <a:rPr lang="it-IT" sz="2900" dirty="0"/>
              <a:t>.). Si tratta di un volgare che risente delle formule latine (</a:t>
            </a:r>
            <a:r>
              <a:rPr lang="it-IT" sz="2900" i="1" dirty="0"/>
              <a:t>Item </a:t>
            </a:r>
            <a:r>
              <a:rPr lang="it-IT" sz="2900" dirty="0"/>
              <a:t>‘ugualmente’ a inizio di frase) e che traduce alla lettera formule come </a:t>
            </a:r>
            <a:r>
              <a:rPr lang="it-IT" sz="2900" i="1" dirty="0"/>
              <a:t>pro se </a:t>
            </a:r>
            <a:r>
              <a:rPr lang="it-IT" sz="2900" i="1" dirty="0" err="1"/>
              <a:t>defendendo</a:t>
            </a:r>
            <a:r>
              <a:rPr lang="it-IT" sz="2900" i="1" dirty="0"/>
              <a:t> </a:t>
            </a:r>
            <a:r>
              <a:rPr lang="it-IT" sz="2900" dirty="0"/>
              <a:t>in </a:t>
            </a:r>
            <a:r>
              <a:rPr lang="it-IT" sz="2900" i="1" dirty="0"/>
              <a:t>per sé difendendo</a:t>
            </a:r>
            <a:r>
              <a:rPr lang="it-IT" sz="2900" dirty="0"/>
              <a:t> ‘per difendere sé stesso’ e </a:t>
            </a:r>
            <a:r>
              <a:rPr lang="it-IT" sz="2900" i="1" dirty="0"/>
              <a:t>pro tempore </a:t>
            </a:r>
            <a:r>
              <a:rPr lang="it-IT" sz="2900" dirty="0"/>
              <a:t>in </a:t>
            </a:r>
            <a:r>
              <a:rPr lang="it-IT" sz="2900" i="1" dirty="0"/>
              <a:t>per temporale.</a:t>
            </a:r>
            <a:endParaRPr lang="it-IT" sz="2900" dirty="0"/>
          </a:p>
          <a:p>
            <a:pPr algn="just"/>
            <a:r>
              <a:rPr lang="it-IT" sz="2900" dirty="0"/>
              <a:t>Nel corso del Trecento, </a:t>
            </a:r>
            <a:r>
              <a:rPr lang="it-IT" sz="2900"/>
              <a:t>soprattutto le</a:t>
            </a:r>
            <a:r>
              <a:rPr lang="it-IT" sz="2900" b="1"/>
              <a:t> </a:t>
            </a:r>
            <a:r>
              <a:rPr lang="it-IT" sz="2900" b="1" dirty="0"/>
              <a:t>Arti</a:t>
            </a:r>
            <a:r>
              <a:rPr lang="it-IT" sz="2900" dirty="0"/>
              <a:t>, cioè le organizzazioni che disciplinano le professioni, iniziano a scrivere i propri statuti direttamente in volgare, perché si rivolgono a persone che non conoscono il latino.</a:t>
            </a:r>
          </a:p>
        </p:txBody>
      </p:sp>
    </p:spTree>
    <p:extLst>
      <p:ext uri="{BB962C8B-B14F-4D97-AF65-F5344CB8AC3E}">
        <p14:creationId xmlns:p14="http://schemas.microsoft.com/office/powerpoint/2010/main" val="130749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p:cNvSpPr txBox="1"/>
          <p:nvPr/>
        </p:nvSpPr>
        <p:spPr>
          <a:xfrm>
            <a:off x="222738" y="1004410"/>
            <a:ext cx="11746523" cy="5693866"/>
          </a:xfrm>
          <a:prstGeom prst="rect">
            <a:avLst/>
          </a:prstGeom>
          <a:noFill/>
        </p:spPr>
        <p:txBody>
          <a:bodyPr wrap="square" rtlCol="0">
            <a:spAutoFit/>
          </a:bodyPr>
          <a:lstStyle/>
          <a:p>
            <a:pPr algn="just"/>
            <a:r>
              <a:rPr lang="it-IT" sz="2800" dirty="0"/>
              <a:t>Il successo del volgare in Toscana è legato anche alle vicende politiche ed economiche di </a:t>
            </a:r>
            <a:r>
              <a:rPr lang="it-IT" sz="2800" b="1" dirty="0"/>
              <a:t>Firenze</a:t>
            </a:r>
            <a:r>
              <a:rPr lang="it-IT" sz="2800" dirty="0"/>
              <a:t>: nel Duecento la città vede una grande </a:t>
            </a:r>
            <a:r>
              <a:rPr lang="it-IT" sz="2800" b="1" dirty="0"/>
              <a:t>fioritura economica</a:t>
            </a:r>
            <a:r>
              <a:rPr lang="it-IT" sz="2800" dirty="0"/>
              <a:t> grazie alle attività commerciali e bancarie. Parallelamente anche </a:t>
            </a:r>
            <a:r>
              <a:rPr lang="it-IT" sz="2800" b="1" dirty="0"/>
              <a:t>Pisa</a:t>
            </a:r>
            <a:r>
              <a:rPr lang="it-IT" sz="2800" dirty="0"/>
              <a:t> conosce un notevole sviluppo grazie al commercio marittimo.</a:t>
            </a:r>
          </a:p>
          <a:p>
            <a:pPr algn="just"/>
            <a:r>
              <a:rPr lang="it-IT" sz="2800" dirty="0"/>
              <a:t>La crescita di un ceto medio che non conosce il latino favorisce il moltiplicarsi di scritture in volgare, sia pratiche sia letterarie. </a:t>
            </a:r>
          </a:p>
          <a:p>
            <a:pPr algn="just"/>
            <a:r>
              <a:rPr lang="it-IT" sz="2800" dirty="0"/>
              <a:t>Il </a:t>
            </a:r>
            <a:r>
              <a:rPr lang="it-IT" sz="2800" b="1" dirty="0"/>
              <a:t>potere di Firenze aumenta nel corso del Trecento </a:t>
            </a:r>
            <a:r>
              <a:rPr lang="it-IT" sz="2800" dirty="0"/>
              <a:t>e le consente di annettere altre città toscane (Pistoia, Prato, Arezzo; Pisa nel 1406). Nel Quattrocento Firenze lega il successo dei suoi testi letterari al di fuori della Toscana a un progetto di rafforzamento politico-culturale, che culminerà con la signoria di Lorenzo de’ Medici: significativo è l’episodio della </a:t>
            </a:r>
            <a:r>
              <a:rPr lang="it-IT" sz="2800" b="1" dirty="0"/>
              <a:t>Raccolta aragonese</a:t>
            </a:r>
            <a:r>
              <a:rPr lang="it-IT" sz="2800" dirty="0"/>
              <a:t>, antologia della poesia toscana dalle Origini a Lorenzo, inviata al re di Napoli nel </a:t>
            </a:r>
            <a:r>
              <a:rPr lang="it-IT" sz="2800" b="1" dirty="0"/>
              <a:t>1476</a:t>
            </a:r>
            <a:r>
              <a:rPr lang="it-IT" sz="2800" dirty="0"/>
              <a:t> (nelle corti i poeti imitano Petrarca mescolando tratti toscani e tratti locali).</a:t>
            </a:r>
          </a:p>
        </p:txBody>
      </p:sp>
      <p:sp>
        <p:nvSpPr>
          <p:cNvPr id="3" name="CasellaDiTesto 2">
            <a:extLst>
              <a:ext uri="{FF2B5EF4-FFF2-40B4-BE49-F238E27FC236}">
                <a16:creationId xmlns:a16="http://schemas.microsoft.com/office/drawing/2014/main" id="{8C73F72C-200F-45F1-889A-98C0BF3A1A8F}"/>
              </a:ext>
            </a:extLst>
          </p:cNvPr>
          <p:cNvSpPr txBox="1"/>
          <p:nvPr/>
        </p:nvSpPr>
        <p:spPr>
          <a:xfrm>
            <a:off x="328246" y="327302"/>
            <a:ext cx="11535508" cy="677108"/>
          </a:xfrm>
          <a:prstGeom prst="rect">
            <a:avLst/>
          </a:prstGeom>
          <a:noFill/>
        </p:spPr>
        <p:txBody>
          <a:bodyPr wrap="square" rtlCol="0">
            <a:spAutoFit/>
          </a:bodyPr>
          <a:lstStyle/>
          <a:p>
            <a:pPr algn="ctr"/>
            <a:r>
              <a:rPr lang="it-IT" sz="3800" dirty="0"/>
              <a:t>FIRENZE E LA TOSCANA MEDIEVALE</a:t>
            </a:r>
          </a:p>
        </p:txBody>
      </p:sp>
    </p:spTree>
    <p:extLst>
      <p:ext uri="{BB962C8B-B14F-4D97-AF65-F5344CB8AC3E}">
        <p14:creationId xmlns:p14="http://schemas.microsoft.com/office/powerpoint/2010/main" val="387876863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p:cNvSpPr txBox="1"/>
          <p:nvPr/>
        </p:nvSpPr>
        <p:spPr>
          <a:xfrm>
            <a:off x="222738" y="1004410"/>
            <a:ext cx="11746523" cy="1938992"/>
          </a:xfrm>
          <a:prstGeom prst="rect">
            <a:avLst/>
          </a:prstGeom>
          <a:noFill/>
        </p:spPr>
        <p:txBody>
          <a:bodyPr wrap="square" rtlCol="0">
            <a:spAutoFit/>
          </a:bodyPr>
          <a:lstStyle/>
          <a:p>
            <a:pPr algn="just"/>
            <a:r>
              <a:rPr lang="it-IT" sz="3000" dirty="0"/>
              <a:t>Tra i più antichi documenti toscani in volgare ci sono molti </a:t>
            </a:r>
            <a:r>
              <a:rPr lang="it-IT" sz="3000" b="1" dirty="0"/>
              <a:t>testi pratici</a:t>
            </a:r>
            <a:r>
              <a:rPr lang="it-IT" sz="3000" dirty="0"/>
              <a:t>: con questa etichetta ci si riferisce a libri di conti, statuti, liste e lettere commerciali, atti notarili. Si tratta della tipologia testuale più affidabile per la ricostruzione linguistica (priva di intenti stilistici, con tradizione ridotta).</a:t>
            </a:r>
            <a:endParaRPr lang="it-IT" sz="2800" dirty="0"/>
          </a:p>
        </p:txBody>
      </p:sp>
      <p:sp>
        <p:nvSpPr>
          <p:cNvPr id="3" name="CasellaDiTesto 2">
            <a:extLst>
              <a:ext uri="{FF2B5EF4-FFF2-40B4-BE49-F238E27FC236}">
                <a16:creationId xmlns:a16="http://schemas.microsoft.com/office/drawing/2014/main" id="{8C73F72C-200F-45F1-889A-98C0BF3A1A8F}"/>
              </a:ext>
            </a:extLst>
          </p:cNvPr>
          <p:cNvSpPr txBox="1"/>
          <p:nvPr/>
        </p:nvSpPr>
        <p:spPr>
          <a:xfrm>
            <a:off x="328246" y="327302"/>
            <a:ext cx="11535508" cy="677108"/>
          </a:xfrm>
          <a:prstGeom prst="rect">
            <a:avLst/>
          </a:prstGeom>
          <a:noFill/>
        </p:spPr>
        <p:txBody>
          <a:bodyPr wrap="square" rtlCol="0">
            <a:spAutoFit/>
          </a:bodyPr>
          <a:lstStyle/>
          <a:p>
            <a:pPr algn="ctr"/>
            <a:r>
              <a:rPr lang="it-IT" sz="3800" dirty="0"/>
              <a:t>I TESTI PRATICI</a:t>
            </a:r>
          </a:p>
        </p:txBody>
      </p:sp>
      <p:sp>
        <p:nvSpPr>
          <p:cNvPr id="4" name="CasellaDiTesto 3">
            <a:extLst>
              <a:ext uri="{FF2B5EF4-FFF2-40B4-BE49-F238E27FC236}">
                <a16:creationId xmlns:a16="http://schemas.microsoft.com/office/drawing/2014/main" id="{2F80776A-0710-43A5-81C3-ACF4A64C5683}"/>
              </a:ext>
            </a:extLst>
          </p:cNvPr>
          <p:cNvSpPr txBox="1"/>
          <p:nvPr/>
        </p:nvSpPr>
        <p:spPr>
          <a:xfrm>
            <a:off x="222737" y="2943402"/>
            <a:ext cx="11746523" cy="3785652"/>
          </a:xfrm>
          <a:prstGeom prst="rect">
            <a:avLst/>
          </a:prstGeom>
          <a:noFill/>
        </p:spPr>
        <p:txBody>
          <a:bodyPr wrap="square" rtlCol="0">
            <a:spAutoFit/>
          </a:bodyPr>
          <a:lstStyle/>
          <a:p>
            <a:pPr algn="just"/>
            <a:r>
              <a:rPr lang="it-IT" sz="3000" dirty="0"/>
              <a:t>Il più antico testo toscano di questo tipo è il</a:t>
            </a:r>
            <a:r>
              <a:rPr lang="it-IT" sz="3000" b="1" dirty="0"/>
              <a:t> Conto navale pisano</a:t>
            </a:r>
            <a:r>
              <a:rPr lang="it-IT" sz="3000" dirty="0"/>
              <a:t>, risalente alla fine del XII sec.: un </a:t>
            </a:r>
            <a:r>
              <a:rPr lang="it-IT" sz="3000" b="1" dirty="0"/>
              <a:t>elenco di spese </a:t>
            </a:r>
            <a:r>
              <a:rPr lang="it-IT" sz="3000" dirty="0"/>
              <a:t>legato alle attività portuali pisane, ritrovato da Ignazio Baldelli in un foglio di guardia di un manoscritto latino conservato alla Free Library di Philadelphia.</a:t>
            </a:r>
          </a:p>
          <a:p>
            <a:pPr algn="just"/>
            <a:r>
              <a:rPr lang="it-IT" sz="3000" dirty="0"/>
              <a:t>Il testo mostra, per alcune sue caratteristiche come la grafia piuttosto stabile e l’organizzazione regolare della lista, che l’uso del volgare non è improvvisato ma fa capo a una tradizione già sviluppata (quindi non è una scrittura isolata, sebbene sia l’unica così antica a essere pervenuta).</a:t>
            </a:r>
          </a:p>
        </p:txBody>
      </p:sp>
    </p:spTree>
    <p:extLst>
      <p:ext uri="{BB962C8B-B14F-4D97-AF65-F5344CB8AC3E}">
        <p14:creationId xmlns:p14="http://schemas.microsoft.com/office/powerpoint/2010/main" val="428744569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magine 2" descr="Immagine che contiene testo, quotidiano, uomo&#10;&#10;Descrizione generata automaticamente">
            <a:extLst>
              <a:ext uri="{FF2B5EF4-FFF2-40B4-BE49-F238E27FC236}">
                <a16:creationId xmlns:a16="http://schemas.microsoft.com/office/drawing/2014/main" id="{1DB6980C-A0B7-465F-9722-8BC359A28CCF}"/>
              </a:ext>
            </a:extLst>
          </p:cNvPr>
          <p:cNvPicPr>
            <a:picLocks noChangeAspect="1"/>
          </p:cNvPicPr>
          <p:nvPr/>
        </p:nvPicPr>
        <p:blipFill rotWithShape="1">
          <a:blip r:embed="rId2">
            <a:extLst>
              <a:ext uri="{28A0092B-C50C-407E-A947-70E740481C1C}">
                <a14:useLocalDpi xmlns:a14="http://schemas.microsoft.com/office/drawing/2010/main" val="0"/>
              </a:ext>
            </a:extLst>
          </a:blip>
          <a:srcRect t="690" r="60" b="14557"/>
          <a:stretch/>
        </p:blipFill>
        <p:spPr>
          <a:xfrm>
            <a:off x="1434905" y="269294"/>
            <a:ext cx="9244760" cy="5700954"/>
          </a:xfrm>
          <a:prstGeom prst="rect">
            <a:avLst/>
          </a:prstGeom>
        </p:spPr>
      </p:pic>
      <p:sp>
        <p:nvSpPr>
          <p:cNvPr id="2" name="CasellaDiTesto 1">
            <a:extLst>
              <a:ext uri="{FF2B5EF4-FFF2-40B4-BE49-F238E27FC236}">
                <a16:creationId xmlns:a16="http://schemas.microsoft.com/office/drawing/2014/main" id="{5B0E47EA-C470-4ED8-B1A1-AB1F2B51426D}"/>
              </a:ext>
            </a:extLst>
          </p:cNvPr>
          <p:cNvSpPr txBox="1"/>
          <p:nvPr/>
        </p:nvSpPr>
        <p:spPr>
          <a:xfrm>
            <a:off x="2968283" y="6034708"/>
            <a:ext cx="6049108" cy="553998"/>
          </a:xfrm>
          <a:prstGeom prst="rect">
            <a:avLst/>
          </a:prstGeom>
          <a:noFill/>
        </p:spPr>
        <p:txBody>
          <a:bodyPr wrap="square" rtlCol="0">
            <a:spAutoFit/>
          </a:bodyPr>
          <a:lstStyle/>
          <a:p>
            <a:pPr algn="ctr"/>
            <a:r>
              <a:rPr lang="it-IT" sz="3000" dirty="0"/>
              <a:t>Conto navale pisano</a:t>
            </a:r>
          </a:p>
        </p:txBody>
      </p:sp>
    </p:spTree>
    <p:extLst>
      <p:ext uri="{BB962C8B-B14F-4D97-AF65-F5344CB8AC3E}">
        <p14:creationId xmlns:p14="http://schemas.microsoft.com/office/powerpoint/2010/main" val="79488895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a:extLst>
              <a:ext uri="{FF2B5EF4-FFF2-40B4-BE49-F238E27FC236}">
                <a16:creationId xmlns:a16="http://schemas.microsoft.com/office/drawing/2014/main" id="{5E18190A-5A32-412F-A3F9-E2A97157024F}"/>
              </a:ext>
            </a:extLst>
          </p:cNvPr>
          <p:cNvSpPr txBox="1"/>
          <p:nvPr/>
        </p:nvSpPr>
        <p:spPr>
          <a:xfrm>
            <a:off x="290733" y="162610"/>
            <a:ext cx="11610535" cy="3108543"/>
          </a:xfrm>
          <a:prstGeom prst="rect">
            <a:avLst/>
          </a:prstGeom>
          <a:noFill/>
        </p:spPr>
        <p:txBody>
          <a:bodyPr wrap="square" rtlCol="0">
            <a:spAutoFit/>
          </a:bodyPr>
          <a:lstStyle/>
          <a:p>
            <a:pPr algn="just"/>
            <a:r>
              <a:rPr lang="it-IT" sz="2800" i="1" dirty="0"/>
              <a:t>I</a:t>
            </a:r>
            <a:r>
              <a:rPr lang="it-IT" sz="2800" dirty="0"/>
              <a:t>n nomine domini amen. a </a:t>
            </a:r>
            <a:r>
              <a:rPr lang="it-IT" sz="2800" b="1" dirty="0" err="1"/>
              <a:t>restaiolo</a:t>
            </a:r>
            <a:r>
              <a:rPr lang="it-IT" sz="2800" dirty="0"/>
              <a:t>. </a:t>
            </a:r>
            <a:r>
              <a:rPr lang="it-IT" sz="2800" dirty="0" err="1"/>
              <a:t>lis</a:t>
            </a:r>
            <a:r>
              <a:rPr lang="it-IT" sz="2800" dirty="0"/>
              <a:t>. vi. al </a:t>
            </a:r>
            <a:r>
              <a:rPr lang="it-IT" sz="2800" dirty="0" err="1"/>
              <a:t>marmuto</a:t>
            </a:r>
            <a:r>
              <a:rPr lang="it-IT" sz="2800" dirty="0"/>
              <a:t>. sol. … | </a:t>
            </a:r>
            <a:r>
              <a:rPr lang="it-IT" sz="2800" i="1" dirty="0"/>
              <a:t>t</a:t>
            </a:r>
            <a:r>
              <a:rPr lang="it-IT" sz="2800" dirty="0"/>
              <a:t>imone. sol. xxv. in </a:t>
            </a:r>
            <a:r>
              <a:rPr lang="it-IT" sz="2800" b="1" dirty="0"/>
              <a:t>remora</a:t>
            </a:r>
            <a:r>
              <a:rPr lang="it-IT" sz="2800" dirty="0"/>
              <a:t>. col </a:t>
            </a:r>
            <a:r>
              <a:rPr lang="it-IT" sz="2800" b="1" dirty="0" err="1"/>
              <a:t>filio</a:t>
            </a:r>
            <a:r>
              <a:rPr lang="it-IT" sz="2800" b="1" dirty="0"/>
              <a:t> </a:t>
            </a:r>
            <a:r>
              <a:rPr lang="it-IT" sz="2800" b="1" dirty="0" err="1"/>
              <a:t>Orselli</a:t>
            </a:r>
            <a:r>
              <a:rPr lang="it-IT" sz="2800" dirty="0"/>
              <a:t>. sol. xxx. alo </a:t>
            </a:r>
            <a:r>
              <a:rPr lang="it-IT" sz="2800" b="1" dirty="0" err="1"/>
              <a:t>ispornaio</a:t>
            </a:r>
            <a:r>
              <a:rPr lang="it-IT" sz="2800" dirty="0"/>
              <a:t> sol. </a:t>
            </a:r>
            <a:r>
              <a:rPr lang="it-IT" sz="2800" dirty="0" err="1"/>
              <a:t>xxxx</a:t>
            </a:r>
            <a:r>
              <a:rPr lang="it-IT" sz="2800" dirty="0"/>
              <a:t>. in sorti | </a:t>
            </a:r>
            <a:r>
              <a:rPr lang="it-IT" sz="2800" i="1" dirty="0"/>
              <a:t>d</a:t>
            </a:r>
            <a:r>
              <a:rPr lang="it-IT" sz="2800" dirty="0"/>
              <a:t>r. </a:t>
            </a:r>
            <a:r>
              <a:rPr lang="it-IT" sz="2800" dirty="0" err="1"/>
              <a:t>iiii</a:t>
            </a:r>
            <a:r>
              <a:rPr lang="it-IT" sz="2800" dirty="0"/>
              <a:t>. in sorti. dr. iii. </a:t>
            </a:r>
            <a:r>
              <a:rPr lang="it-IT" sz="2800" b="1" dirty="0"/>
              <a:t>co</a:t>
            </a:r>
            <a:r>
              <a:rPr lang="it-IT" sz="2800" dirty="0"/>
              <a:t>nciatura. dr. i. in </a:t>
            </a:r>
            <a:r>
              <a:rPr lang="it-IT" sz="2800" b="1" dirty="0"/>
              <a:t>ca</a:t>
            </a:r>
            <a:r>
              <a:rPr lang="it-IT" sz="2800" dirty="0"/>
              <a:t>napi. ii. dr. xvii. in </a:t>
            </a:r>
            <a:r>
              <a:rPr lang="it-IT" sz="2800" dirty="0" err="1"/>
              <a:t>sinopita</a:t>
            </a:r>
            <a:r>
              <a:rPr lang="it-IT" sz="2800" dirty="0"/>
              <a:t>. dr. i. serratura di timo-|</a:t>
            </a:r>
            <a:r>
              <a:rPr lang="it-IT" sz="2800" i="1" dirty="0"/>
              <a:t>n</a:t>
            </a:r>
            <a:r>
              <a:rPr lang="it-IT" sz="2800" dirty="0"/>
              <a:t>e. sol. </a:t>
            </a:r>
            <a:r>
              <a:rPr lang="it-IT" sz="2800" dirty="0" err="1"/>
              <a:t>iiii</a:t>
            </a:r>
            <a:r>
              <a:rPr lang="it-IT" sz="2800" dirty="0"/>
              <a:t>. e dr. vii. al </a:t>
            </a:r>
            <a:r>
              <a:rPr lang="it-IT" sz="2800" dirty="0" err="1"/>
              <a:t>restaiolo</a:t>
            </a:r>
            <a:r>
              <a:rPr lang="it-IT" sz="2800" dirty="0"/>
              <a:t>. sol. xx. in timone. </a:t>
            </a:r>
            <a:r>
              <a:rPr lang="it-IT" sz="2800" dirty="0" err="1"/>
              <a:t>lis</a:t>
            </a:r>
            <a:r>
              <a:rPr lang="it-IT" sz="2800" dirty="0"/>
              <a:t>. v. alo </a:t>
            </a:r>
            <a:r>
              <a:rPr lang="it-IT" sz="2800" dirty="0" err="1"/>
              <a:t>ispornaio</a:t>
            </a:r>
            <a:r>
              <a:rPr lang="it-IT" sz="2800" dirty="0"/>
              <a:t>. sol. xx. a Gherardo </a:t>
            </a:r>
            <a:r>
              <a:rPr lang="it-IT" sz="2800" dirty="0" err="1"/>
              <a:t>Ciguli</a:t>
            </a:r>
            <a:r>
              <a:rPr lang="it-IT" sz="2800" dirty="0"/>
              <a:t> | </a:t>
            </a:r>
            <a:r>
              <a:rPr lang="it-IT" sz="2800" dirty="0" err="1"/>
              <a:t>taule</a:t>
            </a:r>
            <a:r>
              <a:rPr lang="it-IT" sz="2800" dirty="0"/>
              <a:t>. sol. xl. alo </a:t>
            </a:r>
            <a:r>
              <a:rPr lang="it-IT" sz="2800" dirty="0" err="1"/>
              <a:t>ispornaio</a:t>
            </a:r>
            <a:r>
              <a:rPr lang="it-IT" sz="2800" dirty="0"/>
              <a:t>. sol. xx. ad Amico. sol. xx. </a:t>
            </a:r>
            <a:r>
              <a:rPr lang="it-IT" sz="2800" b="1" dirty="0" err="1"/>
              <a:t>iscaricatura</a:t>
            </a:r>
            <a:r>
              <a:rPr lang="it-IT" sz="2800" dirty="0"/>
              <a:t>. dr. xii. Intra guardatura | </a:t>
            </a:r>
            <a:r>
              <a:rPr lang="it-IT" sz="2800" i="1" dirty="0"/>
              <a:t>e</a:t>
            </a:r>
            <a:r>
              <a:rPr lang="it-IT" sz="2800" dirty="0"/>
              <a:t> </a:t>
            </a:r>
            <a:r>
              <a:rPr lang="it-IT" sz="2800" dirty="0" err="1"/>
              <a:t>discaricatura</a:t>
            </a:r>
            <a:r>
              <a:rPr lang="it-IT" sz="2800" dirty="0"/>
              <a:t>. dr. xvii. a </a:t>
            </a:r>
            <a:r>
              <a:rPr lang="it-IT" sz="2800" dirty="0" err="1"/>
              <a:t>Bonacio</a:t>
            </a:r>
            <a:r>
              <a:rPr lang="it-IT" sz="2800" dirty="0"/>
              <a:t>. sol. xx. serratura di </a:t>
            </a:r>
            <a:r>
              <a:rPr lang="it-IT" sz="2800" b="1" dirty="0" err="1"/>
              <a:t>matieia</a:t>
            </a:r>
            <a:r>
              <a:rPr lang="it-IT" sz="2800" dirty="0"/>
              <a:t>. dr. </a:t>
            </a:r>
            <a:r>
              <a:rPr lang="it-IT" sz="2800" dirty="0" err="1"/>
              <a:t>xxviiii</a:t>
            </a:r>
            <a:r>
              <a:rPr lang="it-IT" sz="2800" dirty="0"/>
              <a:t>. a Ramondino. </a:t>
            </a:r>
            <a:r>
              <a:rPr lang="it-IT" sz="2800" dirty="0" err="1"/>
              <a:t>filio</a:t>
            </a:r>
            <a:r>
              <a:rPr lang="it-IT" sz="2800" dirty="0"/>
              <a:t> Orsi …</a:t>
            </a:r>
          </a:p>
        </p:txBody>
      </p:sp>
      <p:sp>
        <p:nvSpPr>
          <p:cNvPr id="3" name="CasellaDiTesto 2">
            <a:extLst>
              <a:ext uri="{FF2B5EF4-FFF2-40B4-BE49-F238E27FC236}">
                <a16:creationId xmlns:a16="http://schemas.microsoft.com/office/drawing/2014/main" id="{8124B83D-25A1-4805-AF90-364C0A76A403}"/>
              </a:ext>
            </a:extLst>
          </p:cNvPr>
          <p:cNvSpPr txBox="1"/>
          <p:nvPr/>
        </p:nvSpPr>
        <p:spPr>
          <a:xfrm>
            <a:off x="290732" y="3271153"/>
            <a:ext cx="11779348" cy="3539430"/>
          </a:xfrm>
          <a:prstGeom prst="rect">
            <a:avLst/>
          </a:prstGeom>
          <a:noFill/>
        </p:spPr>
        <p:txBody>
          <a:bodyPr wrap="square" rtlCol="0">
            <a:spAutoFit/>
          </a:bodyPr>
          <a:lstStyle/>
          <a:p>
            <a:pPr algn="just"/>
            <a:r>
              <a:rPr lang="it-IT" sz="2800" dirty="0"/>
              <a:t>Documento interessante per </a:t>
            </a:r>
          </a:p>
          <a:p>
            <a:pPr marL="514350" indent="-514350" algn="just">
              <a:buAutoNum type="arabicParenR"/>
            </a:pPr>
            <a:r>
              <a:rPr lang="it-IT" sz="2800" dirty="0"/>
              <a:t>Grafia: stabile l’uso di </a:t>
            </a:r>
            <a:r>
              <a:rPr lang="it-IT" sz="2800" i="1" dirty="0"/>
              <a:t>c</a:t>
            </a:r>
            <a:r>
              <a:rPr lang="it-IT" sz="2800" dirty="0"/>
              <a:t> per velare; ancora resa con </a:t>
            </a:r>
            <a:r>
              <a:rPr lang="it-IT" sz="2800" i="1" dirty="0"/>
              <a:t>li </a:t>
            </a:r>
            <a:r>
              <a:rPr lang="it-IT" sz="2800" dirty="0"/>
              <a:t>la laterale palatale</a:t>
            </a:r>
          </a:p>
          <a:p>
            <a:pPr marL="514350" indent="-514350" algn="just">
              <a:buAutoNum type="arabicParenR"/>
            </a:pPr>
            <a:r>
              <a:rPr lang="it-IT" sz="2800" dirty="0"/>
              <a:t>Fenomeni fonologici (dittongamento e esito di RJ in </a:t>
            </a:r>
            <a:r>
              <a:rPr lang="it-IT" sz="2800" i="1" dirty="0" err="1"/>
              <a:t>matieia</a:t>
            </a:r>
            <a:r>
              <a:rPr lang="it-IT" sz="2800" dirty="0"/>
              <a:t>, resistenza al dittongamento in </a:t>
            </a:r>
            <a:r>
              <a:rPr lang="it-IT" sz="2800" i="1" dirty="0" err="1"/>
              <a:t>restaiolo</a:t>
            </a:r>
            <a:r>
              <a:rPr lang="it-IT" sz="2800" dirty="0"/>
              <a:t>, prostesi di </a:t>
            </a:r>
            <a:r>
              <a:rPr lang="it-IT" sz="2800" i="1" dirty="0"/>
              <a:t>i-</a:t>
            </a:r>
            <a:r>
              <a:rPr lang="it-IT" sz="2800" dirty="0"/>
              <a:t>), morfologici (plurale in</a:t>
            </a:r>
            <a:r>
              <a:rPr lang="it-IT" sz="2800" i="1" dirty="0"/>
              <a:t> -ora </a:t>
            </a:r>
            <a:r>
              <a:rPr lang="it-IT" sz="2800" dirty="0"/>
              <a:t>in</a:t>
            </a:r>
            <a:r>
              <a:rPr lang="it-IT" sz="2800" i="1" dirty="0"/>
              <a:t> remora</a:t>
            </a:r>
            <a:r>
              <a:rPr lang="it-IT" sz="2800" dirty="0"/>
              <a:t> ‘remi’) e sintattici (omissione di </a:t>
            </a:r>
            <a:r>
              <a:rPr lang="it-IT" sz="2800" dirty="0" err="1"/>
              <a:t>preposiz</a:t>
            </a:r>
            <a:r>
              <a:rPr lang="it-IT" sz="2800" dirty="0"/>
              <a:t>. in </a:t>
            </a:r>
            <a:r>
              <a:rPr lang="it-IT" sz="2800" i="1" dirty="0" err="1"/>
              <a:t>filio</a:t>
            </a:r>
            <a:r>
              <a:rPr lang="it-IT" sz="2800" i="1" dirty="0"/>
              <a:t> </a:t>
            </a:r>
            <a:r>
              <a:rPr lang="it-IT" sz="2800" i="1" dirty="0" err="1"/>
              <a:t>Orselli</a:t>
            </a:r>
            <a:r>
              <a:rPr lang="it-IT" sz="2800" dirty="0"/>
              <a:t>) toscani.</a:t>
            </a:r>
          </a:p>
          <a:p>
            <a:pPr marL="514350" indent="-514350" algn="just">
              <a:buAutoNum type="arabicParenR"/>
            </a:pPr>
            <a:r>
              <a:rPr lang="it-IT" sz="2800" dirty="0"/>
              <a:t>Ricchezza del lessico tecnico: </a:t>
            </a:r>
            <a:r>
              <a:rPr lang="it-IT" sz="2800" i="1" dirty="0" err="1"/>
              <a:t>restaiolo</a:t>
            </a:r>
            <a:r>
              <a:rPr lang="it-IT" sz="2800" i="1" dirty="0"/>
              <a:t> </a:t>
            </a:r>
            <a:r>
              <a:rPr lang="it-IT" sz="2800" dirty="0"/>
              <a:t>‘costruttore di funi’, </a:t>
            </a:r>
            <a:r>
              <a:rPr lang="it-IT" sz="2800" i="1" dirty="0" err="1"/>
              <a:t>marmuto</a:t>
            </a:r>
            <a:r>
              <a:rPr lang="it-IT" sz="2800" dirty="0"/>
              <a:t> ‘costruttore di vele’, </a:t>
            </a:r>
            <a:r>
              <a:rPr lang="it-IT" sz="2800" i="1" dirty="0" err="1"/>
              <a:t>ispornaio</a:t>
            </a:r>
            <a:r>
              <a:rPr lang="it-IT" sz="2800" i="1" dirty="0"/>
              <a:t> </a:t>
            </a:r>
            <a:r>
              <a:rPr lang="it-IT" sz="2800" dirty="0"/>
              <a:t>‘costruttore di speroni’</a:t>
            </a:r>
            <a:r>
              <a:rPr lang="it-IT" sz="2800" i="1" dirty="0"/>
              <a:t>, </a:t>
            </a:r>
            <a:r>
              <a:rPr lang="it-IT" sz="2800" i="1" dirty="0" err="1"/>
              <a:t>subielli</a:t>
            </a:r>
            <a:r>
              <a:rPr lang="it-IT" sz="2800" i="1" dirty="0"/>
              <a:t> </a:t>
            </a:r>
            <a:r>
              <a:rPr lang="it-IT" sz="2800" dirty="0"/>
              <a:t>‘perni’;</a:t>
            </a:r>
            <a:r>
              <a:rPr lang="it-IT" sz="2800" i="1" dirty="0"/>
              <a:t> </a:t>
            </a:r>
            <a:r>
              <a:rPr lang="it-IT" sz="2800" dirty="0"/>
              <a:t>molti</a:t>
            </a:r>
            <a:r>
              <a:rPr lang="it-IT" sz="2800" i="1" dirty="0"/>
              <a:t> </a:t>
            </a:r>
            <a:r>
              <a:rPr lang="it-IT" sz="2800" dirty="0"/>
              <a:t>suffissati in </a:t>
            </a:r>
            <a:r>
              <a:rPr lang="it-IT" sz="2800" i="1" dirty="0"/>
              <a:t>-</a:t>
            </a:r>
            <a:r>
              <a:rPr lang="it-IT" sz="2800" i="1" dirty="0" err="1"/>
              <a:t>ura</a:t>
            </a:r>
            <a:r>
              <a:rPr lang="it-IT" sz="2800" dirty="0"/>
              <a:t> (</a:t>
            </a:r>
            <a:r>
              <a:rPr lang="it-IT" sz="2800" i="1" dirty="0"/>
              <a:t>conciatura, guardatura, </a:t>
            </a:r>
            <a:r>
              <a:rPr lang="it-IT" sz="2800" i="1" dirty="0" err="1"/>
              <a:t>discaricatura</a:t>
            </a:r>
            <a:r>
              <a:rPr lang="it-IT" sz="2800" i="1" dirty="0"/>
              <a:t>, serratura</a:t>
            </a:r>
            <a:r>
              <a:rPr lang="it-IT" sz="2800" dirty="0"/>
              <a:t>)</a:t>
            </a:r>
          </a:p>
        </p:txBody>
      </p:sp>
    </p:spTree>
    <p:extLst>
      <p:ext uri="{BB962C8B-B14F-4D97-AF65-F5344CB8AC3E}">
        <p14:creationId xmlns:p14="http://schemas.microsoft.com/office/powerpoint/2010/main" val="23082047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p:cNvSpPr txBox="1"/>
          <p:nvPr/>
        </p:nvSpPr>
        <p:spPr>
          <a:xfrm>
            <a:off x="222736" y="806054"/>
            <a:ext cx="11746523" cy="5632311"/>
          </a:xfrm>
          <a:prstGeom prst="rect">
            <a:avLst/>
          </a:prstGeom>
          <a:noFill/>
        </p:spPr>
        <p:txBody>
          <a:bodyPr wrap="square" rtlCol="0">
            <a:spAutoFit/>
          </a:bodyPr>
          <a:lstStyle/>
          <a:p>
            <a:pPr algn="just"/>
            <a:r>
              <a:rPr lang="it-IT" sz="3000" dirty="0"/>
              <a:t>Un altro tipo di testo in volgare presente nel XII secolo è quello </a:t>
            </a:r>
            <a:r>
              <a:rPr lang="it-IT" sz="3000" b="1" dirty="0"/>
              <a:t>notarile</a:t>
            </a:r>
            <a:r>
              <a:rPr lang="it-IT" sz="3000" dirty="0"/>
              <a:t>.</a:t>
            </a:r>
          </a:p>
          <a:p>
            <a:pPr algn="just"/>
            <a:r>
              <a:rPr lang="it-IT" sz="3000" dirty="0"/>
              <a:t>Celebre è la </a:t>
            </a:r>
            <a:r>
              <a:rPr lang="it-IT" sz="3000" b="1" i="1" dirty="0"/>
              <a:t>Testimonianza di Travale </a:t>
            </a:r>
            <a:r>
              <a:rPr lang="it-IT" sz="3000" dirty="0"/>
              <a:t>contenuta in una pergamena volterrana del </a:t>
            </a:r>
            <a:r>
              <a:rPr lang="it-IT" sz="3000" b="1" dirty="0"/>
              <a:t>1158</a:t>
            </a:r>
            <a:r>
              <a:rPr lang="it-IT" sz="3000" dirty="0"/>
              <a:t>. La tipologia è simile a quella del </a:t>
            </a:r>
            <a:r>
              <a:rPr lang="it-IT" sz="3000" i="1" dirty="0"/>
              <a:t>Placito capuano</a:t>
            </a:r>
            <a:r>
              <a:rPr lang="it-IT" sz="3000" dirty="0"/>
              <a:t>: all’interno di un atto notarile in latino compaiono frasi in volgare che riportano le dichiarazioni di un testimone:</a:t>
            </a:r>
          </a:p>
          <a:p>
            <a:pPr algn="just"/>
            <a:endParaRPr lang="it-IT" sz="3000" dirty="0"/>
          </a:p>
          <a:p>
            <a:pPr algn="just"/>
            <a:r>
              <a:rPr lang="it-IT" sz="3000" i="1" dirty="0"/>
              <a:t>Guaita, guaita male; non mangiai ma </a:t>
            </a:r>
            <a:r>
              <a:rPr lang="it-IT" sz="3000" i="1" dirty="0" err="1"/>
              <a:t>mezo</a:t>
            </a:r>
            <a:r>
              <a:rPr lang="it-IT" sz="3000" i="1" dirty="0"/>
              <a:t> pane</a:t>
            </a:r>
            <a:endParaRPr lang="it-IT" sz="3000" dirty="0"/>
          </a:p>
          <a:p>
            <a:pPr algn="just"/>
            <a:endParaRPr lang="it-IT" sz="3000" i="1" dirty="0"/>
          </a:p>
          <a:p>
            <a:pPr algn="just"/>
            <a:r>
              <a:rPr lang="it-IT" sz="3000" dirty="0"/>
              <a:t>Si riporta la frase di un certo </a:t>
            </a:r>
            <a:r>
              <a:rPr lang="it-IT" sz="3000" dirty="0" err="1"/>
              <a:t>Malfredo</a:t>
            </a:r>
            <a:r>
              <a:rPr lang="it-IT" sz="3000" dirty="0"/>
              <a:t> che, dovendo fare la guardia alle mura di Travale, località tra Siena e Grosseto, era salito sulle mura gridando: «La sentinella fa cattiva guardia, non ho mangiato altro che un mezzo pane» e per questo era stato dispensato dal servizio.</a:t>
            </a:r>
          </a:p>
        </p:txBody>
      </p:sp>
      <p:sp>
        <p:nvSpPr>
          <p:cNvPr id="3" name="CasellaDiTesto 2">
            <a:extLst>
              <a:ext uri="{FF2B5EF4-FFF2-40B4-BE49-F238E27FC236}">
                <a16:creationId xmlns:a16="http://schemas.microsoft.com/office/drawing/2014/main" id="{8C73F72C-200F-45F1-889A-98C0BF3A1A8F}"/>
              </a:ext>
            </a:extLst>
          </p:cNvPr>
          <p:cNvSpPr txBox="1"/>
          <p:nvPr/>
        </p:nvSpPr>
        <p:spPr>
          <a:xfrm>
            <a:off x="328244" y="128946"/>
            <a:ext cx="11535508" cy="677108"/>
          </a:xfrm>
          <a:prstGeom prst="rect">
            <a:avLst/>
          </a:prstGeom>
          <a:noFill/>
        </p:spPr>
        <p:txBody>
          <a:bodyPr wrap="square" rtlCol="0">
            <a:spAutoFit/>
          </a:bodyPr>
          <a:lstStyle/>
          <a:p>
            <a:pPr algn="ctr"/>
            <a:r>
              <a:rPr lang="it-IT" sz="3800" dirty="0"/>
              <a:t>TESTI NOTARILI </a:t>
            </a:r>
          </a:p>
        </p:txBody>
      </p:sp>
    </p:spTree>
    <p:extLst>
      <p:ext uri="{BB962C8B-B14F-4D97-AF65-F5344CB8AC3E}">
        <p14:creationId xmlns:p14="http://schemas.microsoft.com/office/powerpoint/2010/main" val="204062320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p:cNvSpPr txBox="1"/>
          <p:nvPr/>
        </p:nvSpPr>
        <p:spPr>
          <a:xfrm>
            <a:off x="222736" y="806054"/>
            <a:ext cx="11746523" cy="5632311"/>
          </a:xfrm>
          <a:prstGeom prst="rect">
            <a:avLst/>
          </a:prstGeom>
          <a:noFill/>
        </p:spPr>
        <p:txBody>
          <a:bodyPr wrap="square" rtlCol="0">
            <a:spAutoFit/>
          </a:bodyPr>
          <a:lstStyle/>
          <a:p>
            <a:pPr algn="just"/>
            <a:r>
              <a:rPr lang="it-IT" sz="3000" dirty="0"/>
              <a:t>Risale al </a:t>
            </a:r>
            <a:r>
              <a:rPr lang="it-IT" sz="3000" b="1" dirty="0"/>
              <a:t>1211</a:t>
            </a:r>
            <a:r>
              <a:rPr lang="it-IT" sz="3000" dirty="0"/>
              <a:t> il più antico testo fiorentino, un frammento di un </a:t>
            </a:r>
            <a:r>
              <a:rPr lang="it-IT" sz="3000" b="1" dirty="0"/>
              <a:t>libro di conti di una compagnia di banchieri</a:t>
            </a:r>
            <a:r>
              <a:rPr lang="it-IT" sz="3000" dirty="0"/>
              <a:t>. Come per il </a:t>
            </a:r>
            <a:r>
              <a:rPr lang="it-IT" sz="3000" i="1" dirty="0"/>
              <a:t>Conto navale pisano</a:t>
            </a:r>
            <a:r>
              <a:rPr lang="it-IT" sz="3000" dirty="0"/>
              <a:t>, i fogli si sono conservati perché usati come carte di guardia di un codice.</a:t>
            </a:r>
          </a:p>
          <a:p>
            <a:pPr algn="just"/>
            <a:r>
              <a:rPr lang="it-IT" sz="3000" dirty="0"/>
              <a:t>Ecco l’inizio (tra parentesi quadre ho inserito alcune glosse):</a:t>
            </a:r>
          </a:p>
          <a:p>
            <a:pPr algn="just"/>
            <a:endParaRPr lang="it-IT" sz="3000" dirty="0"/>
          </a:p>
          <a:p>
            <a:pPr algn="just"/>
            <a:r>
              <a:rPr lang="it-IT" sz="3000" dirty="0"/>
              <a:t>Aldobrandino Petri e </a:t>
            </a:r>
            <a:r>
              <a:rPr lang="it-IT" sz="3000" dirty="0" err="1"/>
              <a:t>Buonessegnia</a:t>
            </a:r>
            <a:r>
              <a:rPr lang="it-IT" sz="3000" dirty="0"/>
              <a:t> </a:t>
            </a:r>
            <a:r>
              <a:rPr lang="it-IT" sz="3000" dirty="0" err="1"/>
              <a:t>Falkoni</a:t>
            </a:r>
            <a:r>
              <a:rPr lang="it-IT" sz="3000" dirty="0"/>
              <a:t> no </a:t>
            </a:r>
            <a:r>
              <a:rPr lang="it-IT" sz="3000" dirty="0" err="1"/>
              <a:t>diono</a:t>
            </a:r>
            <a:r>
              <a:rPr lang="it-IT" sz="3000" dirty="0"/>
              <a:t> [ci devono] dare </a:t>
            </a:r>
            <a:r>
              <a:rPr lang="it-IT" sz="3000" dirty="0" err="1"/>
              <a:t>katuno</a:t>
            </a:r>
            <a:r>
              <a:rPr lang="it-IT" sz="3000" dirty="0"/>
              <a:t> in tuto </a:t>
            </a:r>
            <a:r>
              <a:rPr lang="it-IT" sz="3000" dirty="0" err="1"/>
              <a:t>lib</a:t>
            </a:r>
            <a:r>
              <a:rPr lang="it-IT" sz="3000" dirty="0"/>
              <a:t>. [libbre] lii per </a:t>
            </a:r>
            <a:r>
              <a:rPr lang="it-IT" sz="3000" dirty="0" err="1"/>
              <a:t>livre</a:t>
            </a:r>
            <a:r>
              <a:rPr lang="it-IT" sz="3000" dirty="0"/>
              <a:t> [libbre] diciotto d’imperiali </a:t>
            </a:r>
            <a:r>
              <a:rPr lang="it-IT" sz="3000" dirty="0" err="1"/>
              <a:t>mezani</a:t>
            </a:r>
            <a:r>
              <a:rPr lang="it-IT" sz="3000" dirty="0"/>
              <a:t> [tipo di moneta], a </a:t>
            </a:r>
            <a:r>
              <a:rPr lang="it-IT" sz="3000" dirty="0" err="1"/>
              <a:t>rrascione</a:t>
            </a:r>
            <a:r>
              <a:rPr lang="it-IT" sz="3000" dirty="0"/>
              <a:t> [al tasso] di trenta e cinque meno terza, </a:t>
            </a:r>
            <a:r>
              <a:rPr lang="it-IT" sz="3000" dirty="0" err="1"/>
              <a:t>ke</a:t>
            </a:r>
            <a:r>
              <a:rPr lang="it-IT" sz="3000" dirty="0"/>
              <a:t> demo loro tredici dì anzi k. [calende] luglio; e </a:t>
            </a:r>
            <a:r>
              <a:rPr lang="it-IT" sz="3000" dirty="0" err="1"/>
              <a:t>diono</a:t>
            </a:r>
            <a:r>
              <a:rPr lang="it-IT" sz="3000" dirty="0"/>
              <a:t> pagare tredici dì anzi k. luglio; se più stanno [tardano], a </a:t>
            </a:r>
            <a:r>
              <a:rPr lang="it-IT" sz="3000" dirty="0" err="1"/>
              <a:t>iiii</a:t>
            </a:r>
            <a:r>
              <a:rPr lang="it-IT" sz="3000" dirty="0"/>
              <a:t> d. [denari] </a:t>
            </a:r>
            <a:r>
              <a:rPr lang="it-IT" sz="3000" dirty="0" err="1"/>
              <a:t>lib</a:t>
            </a:r>
            <a:r>
              <a:rPr lang="it-IT" sz="3000" dirty="0"/>
              <a:t>. il mese quanto fosse nostra </a:t>
            </a:r>
            <a:r>
              <a:rPr lang="it-IT" sz="3000" dirty="0" err="1"/>
              <a:t>volontade</a:t>
            </a:r>
            <a:r>
              <a:rPr lang="it-IT" sz="3000" dirty="0"/>
              <a:t>. </a:t>
            </a:r>
            <a:r>
              <a:rPr lang="it-IT" sz="3000" dirty="0" err="1"/>
              <a:t>Tt</a:t>
            </a:r>
            <a:r>
              <a:rPr lang="it-IT" sz="3000" dirty="0"/>
              <a:t>. [Testimoni] Alberto </a:t>
            </a:r>
            <a:r>
              <a:rPr lang="it-IT" sz="3000" dirty="0" err="1"/>
              <a:t>Baldovini</a:t>
            </a:r>
            <a:r>
              <a:rPr lang="it-IT" sz="3000" dirty="0"/>
              <a:t> e </a:t>
            </a:r>
            <a:r>
              <a:rPr lang="it-IT" sz="3000" dirty="0" err="1"/>
              <a:t>Quitieri</a:t>
            </a:r>
            <a:r>
              <a:rPr lang="it-IT" sz="3000" dirty="0"/>
              <a:t> Alberti di Porte del Duomo. </a:t>
            </a:r>
          </a:p>
        </p:txBody>
      </p:sp>
      <p:sp>
        <p:nvSpPr>
          <p:cNvPr id="3" name="CasellaDiTesto 2">
            <a:extLst>
              <a:ext uri="{FF2B5EF4-FFF2-40B4-BE49-F238E27FC236}">
                <a16:creationId xmlns:a16="http://schemas.microsoft.com/office/drawing/2014/main" id="{8C73F72C-200F-45F1-889A-98C0BF3A1A8F}"/>
              </a:ext>
            </a:extLst>
          </p:cNvPr>
          <p:cNvSpPr txBox="1"/>
          <p:nvPr/>
        </p:nvSpPr>
        <p:spPr>
          <a:xfrm>
            <a:off x="328244" y="128946"/>
            <a:ext cx="11535508" cy="677108"/>
          </a:xfrm>
          <a:prstGeom prst="rect">
            <a:avLst/>
          </a:prstGeom>
          <a:noFill/>
        </p:spPr>
        <p:txBody>
          <a:bodyPr wrap="square" rtlCol="0">
            <a:spAutoFit/>
          </a:bodyPr>
          <a:lstStyle/>
          <a:p>
            <a:pPr algn="ctr"/>
            <a:r>
              <a:rPr lang="it-IT" sz="3800" dirty="0"/>
              <a:t>ALTRI TESTI PRATICI</a:t>
            </a:r>
          </a:p>
        </p:txBody>
      </p:sp>
    </p:spTree>
    <p:extLst>
      <p:ext uri="{BB962C8B-B14F-4D97-AF65-F5344CB8AC3E}">
        <p14:creationId xmlns:p14="http://schemas.microsoft.com/office/powerpoint/2010/main" val="6776872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p:cNvSpPr txBox="1"/>
          <p:nvPr/>
        </p:nvSpPr>
        <p:spPr>
          <a:xfrm>
            <a:off x="222736" y="806054"/>
            <a:ext cx="11746523" cy="6001643"/>
          </a:xfrm>
          <a:prstGeom prst="rect">
            <a:avLst/>
          </a:prstGeom>
          <a:noFill/>
        </p:spPr>
        <p:txBody>
          <a:bodyPr wrap="square" rtlCol="0">
            <a:spAutoFit/>
          </a:bodyPr>
          <a:lstStyle/>
          <a:p>
            <a:pPr algn="just"/>
            <a:r>
              <a:rPr lang="it-IT" sz="3000" dirty="0"/>
              <a:t>Interessante è soprattutto la grafia:</a:t>
            </a:r>
          </a:p>
          <a:p>
            <a:pPr marL="457200" indent="-457200" algn="just">
              <a:buFontTx/>
              <a:buChar char="-"/>
            </a:pPr>
            <a:r>
              <a:rPr lang="it-IT" sz="3000" dirty="0"/>
              <a:t>è presente oscillazione per la velare, resa con </a:t>
            </a:r>
            <a:r>
              <a:rPr lang="it-IT" sz="3000" i="1" dirty="0"/>
              <a:t>c</a:t>
            </a:r>
            <a:r>
              <a:rPr lang="it-IT" sz="3000" dirty="0"/>
              <a:t> prima di vocale velare e con </a:t>
            </a:r>
            <a:r>
              <a:rPr lang="it-IT" sz="3000" i="1" dirty="0"/>
              <a:t>k </a:t>
            </a:r>
            <a:r>
              <a:rPr lang="it-IT" sz="3000" dirty="0"/>
              <a:t>prima di vocale palatale (questo avvalora l’ipotesi che l’uso moderno si sia irradiato da Pisa); anche le geminate sono oscillanti.</a:t>
            </a:r>
          </a:p>
          <a:p>
            <a:pPr marL="457200" indent="-457200" algn="just">
              <a:buFontTx/>
              <a:buChar char="-"/>
            </a:pPr>
            <a:r>
              <a:rPr lang="it-IT" sz="3000" dirty="0"/>
              <a:t>è invece entrato nell’uso il trigramma </a:t>
            </a:r>
            <a:r>
              <a:rPr lang="it-IT" sz="3000" i="1" dirty="0"/>
              <a:t>gli </a:t>
            </a:r>
            <a:r>
              <a:rPr lang="it-IT" sz="3000" dirty="0"/>
              <a:t>per la laterale palatale </a:t>
            </a:r>
            <a:r>
              <a:rPr lang="it-IT" sz="3000" i="1" dirty="0"/>
              <a:t>(luglio).</a:t>
            </a:r>
          </a:p>
          <a:p>
            <a:pPr marL="457200" indent="-457200" algn="just">
              <a:buFontTx/>
              <a:buChar char="-"/>
            </a:pPr>
            <a:r>
              <a:rPr lang="it-IT" sz="3000" dirty="0"/>
              <a:t>la grafia </a:t>
            </a:r>
            <a:r>
              <a:rPr lang="it-IT" sz="3000" i="1" dirty="0" err="1"/>
              <a:t>rrascione</a:t>
            </a:r>
            <a:r>
              <a:rPr lang="it-IT" sz="3000" i="1" dirty="0"/>
              <a:t> </a:t>
            </a:r>
            <a:r>
              <a:rPr lang="it-IT" sz="3000" dirty="0"/>
              <a:t>testimonia la presenza di sibilante palatale sonora ʒ (da notare anche la rappresentazione del </a:t>
            </a:r>
            <a:r>
              <a:rPr lang="it-IT" sz="3000" dirty="0" err="1"/>
              <a:t>raddoppaim</a:t>
            </a:r>
            <a:r>
              <a:rPr lang="it-IT" sz="3000" dirty="0"/>
              <a:t>. fonosintattico).</a:t>
            </a:r>
          </a:p>
          <a:p>
            <a:pPr marL="457200" indent="-457200" algn="just">
              <a:buFontTx/>
              <a:buChar char="-"/>
            </a:pPr>
            <a:endParaRPr lang="it-IT" sz="2400" dirty="0"/>
          </a:p>
          <a:p>
            <a:pPr algn="just"/>
            <a:r>
              <a:rPr lang="it-IT" sz="3000" dirty="0"/>
              <a:t>Il testo mostra tratti del fiorentino arcaico nel dittongo </a:t>
            </a:r>
            <a:r>
              <a:rPr lang="it-IT" sz="3000" i="1" dirty="0" err="1"/>
              <a:t>iera</a:t>
            </a:r>
            <a:r>
              <a:rPr lang="it-IT" sz="3000" dirty="0"/>
              <a:t> e precoci influssi di gallicismi, come </a:t>
            </a:r>
            <a:r>
              <a:rPr lang="it-IT" sz="3000" i="1" dirty="0" err="1"/>
              <a:t>bankiere</a:t>
            </a:r>
            <a:r>
              <a:rPr lang="it-IT" sz="3000" dirty="0"/>
              <a:t>, con suffisso adattato da -</a:t>
            </a:r>
            <a:r>
              <a:rPr lang="it-IT" sz="3000" i="1" dirty="0" err="1"/>
              <a:t>ier</a:t>
            </a:r>
            <a:r>
              <a:rPr lang="it-IT" sz="3000" dirty="0"/>
              <a:t> francese. La grande attenzione per i testi delle Origini negli studi del Novecento spiega il maggiore spazio a lungo riservato a grafia e </a:t>
            </a:r>
            <a:r>
              <a:rPr lang="it-IT" sz="3000" dirty="0" err="1"/>
              <a:t>fonomorfologia</a:t>
            </a:r>
            <a:r>
              <a:rPr lang="it-IT" sz="3000" dirty="0"/>
              <a:t> rispetto alla sintassi.</a:t>
            </a:r>
          </a:p>
        </p:txBody>
      </p:sp>
      <p:sp>
        <p:nvSpPr>
          <p:cNvPr id="3" name="CasellaDiTesto 2">
            <a:extLst>
              <a:ext uri="{FF2B5EF4-FFF2-40B4-BE49-F238E27FC236}">
                <a16:creationId xmlns:a16="http://schemas.microsoft.com/office/drawing/2014/main" id="{8C73F72C-200F-45F1-889A-98C0BF3A1A8F}"/>
              </a:ext>
            </a:extLst>
          </p:cNvPr>
          <p:cNvSpPr txBox="1"/>
          <p:nvPr/>
        </p:nvSpPr>
        <p:spPr>
          <a:xfrm>
            <a:off x="328244" y="128946"/>
            <a:ext cx="11535508" cy="677108"/>
          </a:xfrm>
          <a:prstGeom prst="rect">
            <a:avLst/>
          </a:prstGeom>
          <a:noFill/>
        </p:spPr>
        <p:txBody>
          <a:bodyPr wrap="square" rtlCol="0">
            <a:spAutoFit/>
          </a:bodyPr>
          <a:lstStyle/>
          <a:p>
            <a:pPr algn="ctr"/>
            <a:r>
              <a:rPr lang="it-IT" sz="3800" dirty="0"/>
              <a:t>ALTRI TESTI PRATICI</a:t>
            </a:r>
          </a:p>
        </p:txBody>
      </p:sp>
    </p:spTree>
    <p:extLst>
      <p:ext uri="{BB962C8B-B14F-4D97-AF65-F5344CB8AC3E}">
        <p14:creationId xmlns:p14="http://schemas.microsoft.com/office/powerpoint/2010/main" val="325968221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p:cNvSpPr txBox="1"/>
          <p:nvPr/>
        </p:nvSpPr>
        <p:spPr>
          <a:xfrm>
            <a:off x="222737" y="836908"/>
            <a:ext cx="11746523" cy="4247317"/>
          </a:xfrm>
          <a:prstGeom prst="rect">
            <a:avLst/>
          </a:prstGeom>
          <a:noFill/>
        </p:spPr>
        <p:txBody>
          <a:bodyPr wrap="square" rtlCol="0">
            <a:spAutoFit/>
          </a:bodyPr>
          <a:lstStyle/>
          <a:p>
            <a:pPr algn="just"/>
            <a:r>
              <a:rPr lang="it-IT" sz="3000" dirty="0"/>
              <a:t>Il numero dei testi pratici cresce progressivamente nel </a:t>
            </a:r>
            <a:r>
              <a:rPr lang="it-IT" sz="3000" b="1" dirty="0"/>
              <a:t>secondo Duecento</a:t>
            </a:r>
            <a:r>
              <a:rPr lang="it-IT" sz="3000" dirty="0"/>
              <a:t>: è significativo che la raccolta dei </a:t>
            </a:r>
            <a:r>
              <a:rPr lang="it-IT" sz="3000" i="1" dirty="0"/>
              <a:t>Testi toscani di carattere pratico </a:t>
            </a:r>
            <a:r>
              <a:rPr lang="it-IT" sz="3000" dirty="0"/>
              <a:t>di Arrigo Castellani (1982) arrivi fino al 1275 (per la mole di lavoro che avrebbe richiesto arrivare fino al 1300). Il dato risulta tanto più interessante se pensiamo che molte aree d’Italia hanno pochi testi pratici o addirittura nessuno: non a caso la Toscana tardomedievale è stata definita «una regione con la penna in mano» (</a:t>
            </a:r>
            <a:r>
              <a:rPr lang="it-IT" sz="3000" dirty="0" err="1"/>
              <a:t>Balestracci</a:t>
            </a:r>
            <a:r>
              <a:rPr lang="it-IT" sz="3000" dirty="0"/>
              <a:t>). Che queste scritture siano legate alla civiltà mercantile è testimoniato anche dal prevalere della grafia </a:t>
            </a:r>
            <a:r>
              <a:rPr lang="it-IT" sz="3000" b="1" dirty="0"/>
              <a:t>mercantesca </a:t>
            </a:r>
            <a:r>
              <a:rPr lang="it-IT" sz="3000" dirty="0"/>
              <a:t>(qui sotto una lettera mercantile senese del 1294)</a:t>
            </a:r>
          </a:p>
        </p:txBody>
      </p:sp>
      <p:sp>
        <p:nvSpPr>
          <p:cNvPr id="3" name="CasellaDiTesto 2">
            <a:extLst>
              <a:ext uri="{FF2B5EF4-FFF2-40B4-BE49-F238E27FC236}">
                <a16:creationId xmlns:a16="http://schemas.microsoft.com/office/drawing/2014/main" id="{8C73F72C-200F-45F1-889A-98C0BF3A1A8F}"/>
              </a:ext>
            </a:extLst>
          </p:cNvPr>
          <p:cNvSpPr txBox="1"/>
          <p:nvPr/>
        </p:nvSpPr>
        <p:spPr>
          <a:xfrm>
            <a:off x="328245" y="248236"/>
            <a:ext cx="11535508" cy="707886"/>
          </a:xfrm>
          <a:prstGeom prst="rect">
            <a:avLst/>
          </a:prstGeom>
          <a:noFill/>
        </p:spPr>
        <p:txBody>
          <a:bodyPr wrap="square" rtlCol="0">
            <a:spAutoFit/>
          </a:bodyPr>
          <a:lstStyle/>
          <a:p>
            <a:pPr algn="ctr"/>
            <a:r>
              <a:rPr lang="it-IT" sz="4000" dirty="0"/>
              <a:t>TESTI PRATICI ALLA FINE DEL DUECENTO</a:t>
            </a:r>
          </a:p>
        </p:txBody>
      </p:sp>
      <p:pic>
        <p:nvPicPr>
          <p:cNvPr id="7" name="Immagine 6" descr="Immagine che contiene testo&#10;&#10;Descrizione generata automaticamente">
            <a:extLst>
              <a:ext uri="{FF2B5EF4-FFF2-40B4-BE49-F238E27FC236}">
                <a16:creationId xmlns:a16="http://schemas.microsoft.com/office/drawing/2014/main" id="{111C08E1-7461-4767-87FA-C365645ECF41}"/>
              </a:ext>
            </a:extLst>
          </p:cNvPr>
          <p:cNvPicPr>
            <a:picLocks noChangeAspect="1"/>
          </p:cNvPicPr>
          <p:nvPr/>
        </p:nvPicPr>
        <p:blipFill rotWithShape="1">
          <a:blip r:embed="rId2">
            <a:extLst>
              <a:ext uri="{28A0092B-C50C-407E-A947-70E740481C1C}">
                <a14:useLocalDpi xmlns:a14="http://schemas.microsoft.com/office/drawing/2010/main" val="0"/>
              </a:ext>
            </a:extLst>
          </a:blip>
          <a:srcRect t="64861" b="22614"/>
          <a:stretch/>
        </p:blipFill>
        <p:spPr>
          <a:xfrm>
            <a:off x="658836" y="5084225"/>
            <a:ext cx="10874326" cy="1598291"/>
          </a:xfrm>
          <a:prstGeom prst="rect">
            <a:avLst/>
          </a:prstGeom>
        </p:spPr>
      </p:pic>
    </p:spTree>
    <p:extLst>
      <p:ext uri="{BB962C8B-B14F-4D97-AF65-F5344CB8AC3E}">
        <p14:creationId xmlns:p14="http://schemas.microsoft.com/office/powerpoint/2010/main" val="4197600607"/>
      </p:ext>
    </p:extLst>
  </p:cSld>
  <p:clrMapOvr>
    <a:masterClrMapping/>
  </p:clrMapOvr>
</p:sld>
</file>

<file path=ppt/theme/theme1.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3055</TotalTime>
  <Words>1700</Words>
  <Application>Microsoft Office PowerPoint</Application>
  <PresentationFormat>Widescreen</PresentationFormat>
  <Paragraphs>59</Paragraphs>
  <Slides>13</Slides>
  <Notes>1</Notes>
  <HiddenSlides>0</HiddenSlides>
  <MMClips>0</MMClips>
  <ScaleCrop>false</ScaleCrop>
  <HeadingPairs>
    <vt:vector size="6" baseType="variant">
      <vt:variant>
        <vt:lpstr>Caratteri utilizzati</vt:lpstr>
      </vt:variant>
      <vt:variant>
        <vt:i4>4</vt:i4>
      </vt:variant>
      <vt:variant>
        <vt:lpstr>Tema</vt:lpstr>
      </vt:variant>
      <vt:variant>
        <vt:i4>1</vt:i4>
      </vt:variant>
      <vt:variant>
        <vt:lpstr>Titoli diapositive</vt:lpstr>
      </vt:variant>
      <vt:variant>
        <vt:i4>13</vt:i4>
      </vt:variant>
    </vt:vector>
  </HeadingPairs>
  <TitlesOfParts>
    <vt:vector size="18" baseType="lpstr">
      <vt:lpstr>Arial</vt:lpstr>
      <vt:lpstr>Calibri</vt:lpstr>
      <vt:lpstr>Calibri Light</vt:lpstr>
      <vt:lpstr>DejaVuSans</vt:lpstr>
      <vt:lpstr>Tema di Office</vt:lpstr>
      <vt:lpstr>Linguistica italiana (a.a. 2024/25)   Profilo linguistico dell'italiano antico</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Linguistica italiana</dc:title>
  <dc:creator>Emiliano</dc:creator>
  <cp:lastModifiedBy>Emiliano Picchiorri</cp:lastModifiedBy>
  <cp:revision>301</cp:revision>
  <dcterms:created xsi:type="dcterms:W3CDTF">2016-10-02T06:15:29Z</dcterms:created>
  <dcterms:modified xsi:type="dcterms:W3CDTF">2025-03-17T11:52:59Z</dcterms:modified>
</cp:coreProperties>
</file>