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88" r:id="rId2"/>
    <p:sldId id="287" r:id="rId3"/>
    <p:sldId id="295" r:id="rId4"/>
    <p:sldId id="292" r:id="rId5"/>
    <p:sldId id="286" r:id="rId6"/>
    <p:sldId id="276" r:id="rId7"/>
    <p:sldId id="299" r:id="rId8"/>
    <p:sldId id="300" r:id="rId9"/>
    <p:sldId id="269" r:id="rId10"/>
    <p:sldId id="301" r:id="rId11"/>
    <p:sldId id="280" r:id="rId12"/>
    <p:sldId id="302" r:id="rId13"/>
    <p:sldId id="303" r:id="rId14"/>
    <p:sldId id="298" r:id="rId15"/>
    <p:sldId id="281" r:id="rId16"/>
    <p:sldId id="297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1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19/03/2025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6494A0-4A74-D47F-F84C-4D20984C54DD}"/>
              </a:ext>
            </a:extLst>
          </p:cNvPr>
          <p:cNvSpPr txBox="1"/>
          <p:nvPr/>
        </p:nvSpPr>
        <p:spPr>
          <a:xfrm>
            <a:off x="328246" y="1208314"/>
            <a:ext cx="1120789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dirty="0">
                <a:solidFill>
                  <a:srgbClr val="202122"/>
                </a:solidFill>
                <a:effectLst/>
              </a:rPr>
              <a:t>Tanto amò costei </a:t>
            </a:r>
            <a:r>
              <a:rPr lang="it-IT" sz="3000" b="0" i="0" dirty="0" err="1">
                <a:solidFill>
                  <a:srgbClr val="202122"/>
                </a:solidFill>
                <a:effectLst/>
              </a:rPr>
              <a:t>Lancialotto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, ch’ella ne venne alla morte, e comandò che quando sua anima fosse partita dal corpo, che fosse arredata una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ricca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navicella coperta d’uno vermiglio sciamito, con un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ricco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letto ivi entro, con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ricche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e nobili </a:t>
            </a:r>
            <a:r>
              <a:rPr lang="it-IT" sz="3000" b="0" i="0" dirty="0" err="1">
                <a:solidFill>
                  <a:srgbClr val="202122"/>
                </a:solidFill>
                <a:effectLst/>
              </a:rPr>
              <a:t>coverture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di seta, ornato di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ricche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pietre preziose. E fosse il suo corpo messo in questo letto vestito di suoi più nobili vestimenti, e con bella corona in capo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ricca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di molto oro e di molte </a:t>
            </a:r>
            <a:r>
              <a:rPr lang="it-IT" sz="3000" b="1" dirty="0">
                <a:solidFill>
                  <a:srgbClr val="202122"/>
                </a:solidFill>
                <a:effectLst/>
              </a:rPr>
              <a:t>ricche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pietre preziose, e con </a:t>
            </a:r>
            <a:r>
              <a:rPr lang="it-IT" sz="3000" b="1" i="0" dirty="0">
                <a:solidFill>
                  <a:srgbClr val="202122"/>
                </a:solidFill>
                <a:effectLst/>
              </a:rPr>
              <a:t>ricca</a:t>
            </a:r>
            <a:r>
              <a:rPr lang="it-IT" sz="3000" b="0" i="0" dirty="0">
                <a:solidFill>
                  <a:srgbClr val="202122"/>
                </a:solidFill>
                <a:effectLst/>
              </a:rPr>
              <a:t> cintura e borsa. </a:t>
            </a:r>
          </a:p>
          <a:p>
            <a:pPr algn="just"/>
            <a:r>
              <a:rPr lang="it-IT" sz="3000" dirty="0">
                <a:solidFill>
                  <a:srgbClr val="202122"/>
                </a:solidFill>
              </a:rPr>
              <a:t>(</a:t>
            </a:r>
            <a:r>
              <a:rPr lang="it-IT" sz="3000" i="1" dirty="0">
                <a:solidFill>
                  <a:srgbClr val="202122"/>
                </a:solidFill>
              </a:rPr>
              <a:t>Novellino</a:t>
            </a:r>
            <a:r>
              <a:rPr lang="it-IT" sz="3000" dirty="0">
                <a:solidFill>
                  <a:srgbClr val="202122"/>
                </a:solidFill>
              </a:rPr>
              <a:t>)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337F833-6622-3698-2DDB-147032DC47D9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RIPETIZIONI LESSICALI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905769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1014" y="1029904"/>
            <a:ext cx="1178872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Mentre la prosa moderna ha sviluppato un complesso sistema di coesivi testuali (spesso pronominali) e gestisce gli snodi logici attraverso la punteggiatura, nella prosa media del Duecento la </a:t>
            </a:r>
            <a:r>
              <a:rPr lang="it-IT" sz="3000" b="1" dirty="0"/>
              <a:t>coesione</a:t>
            </a:r>
            <a:r>
              <a:rPr lang="it-IT" sz="3000" dirty="0"/>
              <a:t> è spesso garantita dalla </a:t>
            </a:r>
            <a:r>
              <a:rPr lang="it-IT" sz="3000" b="1" dirty="0"/>
              <a:t>ripetizione lessicale</a:t>
            </a:r>
            <a:r>
              <a:rPr lang="it-IT" sz="3000" dirty="0"/>
              <a:t> a breve distanza: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dirty="0"/>
              <a:t>E appresso di queste parole e lo ree sì si n'</a:t>
            </a:r>
            <a:r>
              <a:rPr lang="it-IT" sz="2800" dirty="0" err="1"/>
              <a:t>andoe</a:t>
            </a:r>
            <a:r>
              <a:rPr lang="it-IT" sz="2800" dirty="0"/>
              <a:t> </a:t>
            </a:r>
            <a:r>
              <a:rPr lang="it-IT" sz="2800" dirty="0" err="1"/>
              <a:t>nela</a:t>
            </a:r>
            <a:r>
              <a:rPr lang="it-IT" sz="2800" dirty="0"/>
              <a:t> camera e </a:t>
            </a:r>
            <a:r>
              <a:rPr lang="it-IT" sz="2800" dirty="0" err="1"/>
              <a:t>incomincioe</a:t>
            </a:r>
            <a:r>
              <a:rPr lang="it-IT" sz="2800" dirty="0"/>
              <a:t> a </a:t>
            </a:r>
            <a:r>
              <a:rPr lang="it-IT" sz="2800" b="1" dirty="0" err="1"/>
              <a:t>ppensare</a:t>
            </a:r>
            <a:r>
              <a:rPr lang="it-IT" sz="2800" dirty="0"/>
              <a:t> in che modo egli potesse </a:t>
            </a:r>
            <a:r>
              <a:rPr lang="it-IT" sz="2800" dirty="0" err="1"/>
              <a:t>distruggiere</a:t>
            </a:r>
            <a:r>
              <a:rPr lang="it-IT" sz="2800" dirty="0"/>
              <a:t> Tristano da </a:t>
            </a:r>
            <a:r>
              <a:rPr lang="it-IT" sz="2800" dirty="0" err="1"/>
              <a:t>ssee</a:t>
            </a:r>
            <a:r>
              <a:rPr lang="it-IT" sz="2800" dirty="0"/>
              <a:t> e </a:t>
            </a:r>
            <a:r>
              <a:rPr lang="it-IT" sz="2800" b="1" dirty="0"/>
              <a:t>mandarlo</a:t>
            </a:r>
            <a:r>
              <a:rPr lang="it-IT" sz="2800" dirty="0"/>
              <a:t> in tale parte che no tornasse </a:t>
            </a:r>
            <a:r>
              <a:rPr lang="it-IT" sz="2800" dirty="0" err="1"/>
              <a:t>giamai</a:t>
            </a:r>
            <a:r>
              <a:rPr lang="it-IT" sz="2800" dirty="0"/>
              <a:t> in Cornovaglia. E </a:t>
            </a:r>
            <a:r>
              <a:rPr lang="it-IT" sz="2800" b="1" dirty="0" err="1"/>
              <a:t>ppensando</a:t>
            </a:r>
            <a:r>
              <a:rPr lang="it-IT" sz="2800" dirty="0"/>
              <a:t> sopra </a:t>
            </a:r>
            <a:r>
              <a:rPr lang="it-IT" sz="2800" dirty="0" err="1"/>
              <a:t>ccioe</a:t>
            </a:r>
            <a:r>
              <a:rPr lang="it-IT" sz="2800" dirty="0"/>
              <a:t> non trovava via per la quale egli potesse </a:t>
            </a:r>
            <a:r>
              <a:rPr lang="it-IT" sz="2800" b="1" dirty="0"/>
              <a:t>mandare</a:t>
            </a:r>
            <a:r>
              <a:rPr lang="it-IT" sz="2800" dirty="0"/>
              <a:t> Tristano e allora sì </a:t>
            </a:r>
            <a:r>
              <a:rPr lang="it-IT" sz="2800" dirty="0" err="1"/>
              <a:t>chiamoe</a:t>
            </a:r>
            <a:r>
              <a:rPr lang="it-IT" sz="2800" dirty="0"/>
              <a:t> due de’ baroni suoi, ne’ quali </a:t>
            </a:r>
            <a:r>
              <a:rPr lang="it-IT" sz="2800" dirty="0" err="1"/>
              <a:t>e’</a:t>
            </a:r>
            <a:r>
              <a:rPr lang="it-IT" sz="2800" dirty="0"/>
              <a:t> si confidava molto, e disse loro tutto suo intendimento </a:t>
            </a:r>
            <a:r>
              <a:rPr lang="it-IT" sz="2800" i="1" dirty="0"/>
              <a:t>(Tristano riccardiano)</a:t>
            </a:r>
          </a:p>
          <a:p>
            <a:pPr algn="just"/>
            <a:endParaRPr lang="it-IT" sz="1600" i="1" dirty="0"/>
          </a:p>
          <a:p>
            <a:pPr algn="just"/>
            <a:r>
              <a:rPr lang="it-IT" sz="3000" dirty="0"/>
              <a:t>Anche in questo passo prevalgono, inoltre, la progressione lineare la coordinazione.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TESTUALITÀ E RIPRESE LESSICALI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39886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C54C8-14A6-744B-32F0-717D3D891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E4D263-6F0E-1FD2-E324-0B23A65D11EF}"/>
              </a:ext>
            </a:extLst>
          </p:cNvPr>
          <p:cNvSpPr txBox="1"/>
          <p:nvPr/>
        </p:nvSpPr>
        <p:spPr>
          <a:xfrm>
            <a:off x="211014" y="1029904"/>
            <a:ext cx="1178872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Mentre la prosa moderna ha sviluppato un complesso sistema di coesivi testuali (spesso pronominali) e gestisce gli snodi logici attraverso la punteggiatura, nella prosa media del Duecento la </a:t>
            </a:r>
            <a:r>
              <a:rPr lang="it-IT" sz="3000" b="1" dirty="0"/>
              <a:t>coesione</a:t>
            </a:r>
            <a:r>
              <a:rPr lang="it-IT" sz="3000" dirty="0"/>
              <a:t> è spesso garantita dalla </a:t>
            </a:r>
            <a:r>
              <a:rPr lang="it-IT" sz="3000" b="1" dirty="0"/>
              <a:t>ripetizione lessicale</a:t>
            </a:r>
            <a:r>
              <a:rPr lang="it-IT" sz="3000" dirty="0"/>
              <a:t> a breve distanza: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dirty="0"/>
              <a:t>E appresso di queste parole e lo ree sì si n'</a:t>
            </a:r>
            <a:r>
              <a:rPr lang="it-IT" sz="2800" dirty="0" err="1"/>
              <a:t>andoe</a:t>
            </a:r>
            <a:r>
              <a:rPr lang="it-IT" sz="2800" dirty="0"/>
              <a:t> </a:t>
            </a:r>
            <a:r>
              <a:rPr lang="it-IT" sz="2800" dirty="0" err="1"/>
              <a:t>nela</a:t>
            </a:r>
            <a:r>
              <a:rPr lang="it-IT" sz="2800" dirty="0"/>
              <a:t> camera e </a:t>
            </a:r>
            <a:r>
              <a:rPr lang="it-IT" sz="2800" dirty="0" err="1"/>
              <a:t>incomincioe</a:t>
            </a:r>
            <a:r>
              <a:rPr lang="it-IT" sz="2800" dirty="0"/>
              <a:t> a </a:t>
            </a:r>
            <a:r>
              <a:rPr lang="it-IT" sz="2800" b="1" dirty="0" err="1"/>
              <a:t>ppensare</a:t>
            </a:r>
            <a:r>
              <a:rPr lang="it-IT" sz="2800" dirty="0"/>
              <a:t> in che modo egli potesse </a:t>
            </a:r>
            <a:r>
              <a:rPr lang="it-IT" sz="2800" dirty="0" err="1"/>
              <a:t>distruggiere</a:t>
            </a:r>
            <a:r>
              <a:rPr lang="it-IT" sz="2800" dirty="0"/>
              <a:t> Tristano da </a:t>
            </a:r>
            <a:r>
              <a:rPr lang="it-IT" sz="2800" dirty="0" err="1"/>
              <a:t>ssee</a:t>
            </a:r>
            <a:r>
              <a:rPr lang="it-IT" sz="2800" dirty="0"/>
              <a:t> e </a:t>
            </a:r>
            <a:r>
              <a:rPr lang="it-IT" sz="2800" b="1" dirty="0"/>
              <a:t>mandarlo</a:t>
            </a:r>
            <a:r>
              <a:rPr lang="it-IT" sz="2800" dirty="0"/>
              <a:t> in tale parte che no tornasse </a:t>
            </a:r>
            <a:r>
              <a:rPr lang="it-IT" sz="2800" dirty="0" err="1"/>
              <a:t>giamai</a:t>
            </a:r>
            <a:r>
              <a:rPr lang="it-IT" sz="2800" dirty="0"/>
              <a:t> in Cornovaglia. E </a:t>
            </a:r>
            <a:r>
              <a:rPr lang="it-IT" sz="2800" b="1" dirty="0" err="1"/>
              <a:t>ppensando</a:t>
            </a:r>
            <a:r>
              <a:rPr lang="it-IT" sz="2800" dirty="0"/>
              <a:t> sopra </a:t>
            </a:r>
            <a:r>
              <a:rPr lang="it-IT" sz="2800" dirty="0" err="1"/>
              <a:t>ccioe</a:t>
            </a:r>
            <a:r>
              <a:rPr lang="it-IT" sz="2800" dirty="0"/>
              <a:t> non trovava via per la quale egli potesse </a:t>
            </a:r>
            <a:r>
              <a:rPr lang="it-IT" sz="2800" b="1" dirty="0"/>
              <a:t>mandare</a:t>
            </a:r>
            <a:r>
              <a:rPr lang="it-IT" sz="2800" dirty="0"/>
              <a:t> Tristano e allora sì </a:t>
            </a:r>
            <a:r>
              <a:rPr lang="it-IT" sz="2800" dirty="0" err="1"/>
              <a:t>chiamoe</a:t>
            </a:r>
            <a:r>
              <a:rPr lang="it-IT" sz="2800" dirty="0"/>
              <a:t> due de’ baroni suoi, ne’ quali </a:t>
            </a:r>
            <a:r>
              <a:rPr lang="it-IT" sz="2800" dirty="0" err="1"/>
              <a:t>e’</a:t>
            </a:r>
            <a:r>
              <a:rPr lang="it-IT" sz="2800" dirty="0"/>
              <a:t> si confidava molto, e disse loro tutto suo intendimento </a:t>
            </a:r>
            <a:r>
              <a:rPr lang="it-IT" sz="2800" i="1" dirty="0"/>
              <a:t>(Tristano riccardiano)</a:t>
            </a:r>
          </a:p>
          <a:p>
            <a:pPr algn="just"/>
            <a:endParaRPr lang="it-IT" sz="1600" i="1" dirty="0"/>
          </a:p>
          <a:p>
            <a:pPr algn="just"/>
            <a:r>
              <a:rPr lang="it-IT" sz="3000" dirty="0"/>
              <a:t>Anche in questo passo prevalgono, inoltre, la progressione lineare la coordinazione.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45CCC1-0E9A-99D4-87E2-2606CC728B59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TESTUALITÀ E RIPRESE LESSICALI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67370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13601-669D-2E30-BEE9-6346D0D37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10C5643-E822-8607-3723-CBCA83EE3FE8}"/>
              </a:ext>
            </a:extLst>
          </p:cNvPr>
          <p:cNvSpPr txBox="1"/>
          <p:nvPr/>
        </p:nvSpPr>
        <p:spPr>
          <a:xfrm>
            <a:off x="201636" y="1625897"/>
            <a:ext cx="117887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Et pro tutte le provincie de lo munno si era in </a:t>
            </a:r>
            <a:r>
              <a:rPr lang="it-IT" sz="2800" dirty="0" err="1"/>
              <a:t>Capitolio</a:t>
            </a:r>
            <a:r>
              <a:rPr lang="it-IT" sz="2800" dirty="0"/>
              <a:t> una </a:t>
            </a:r>
            <a:r>
              <a:rPr lang="it-IT" sz="2800" dirty="0" err="1"/>
              <a:t>statoa</a:t>
            </a:r>
            <a:r>
              <a:rPr lang="it-IT" sz="2800" dirty="0"/>
              <a:t> co la </a:t>
            </a:r>
            <a:r>
              <a:rPr lang="it-IT" sz="2800" b="1" dirty="0"/>
              <a:t>campana</a:t>
            </a:r>
            <a:r>
              <a:rPr lang="it-IT" sz="2800" dirty="0"/>
              <a:t> ad collo, et </a:t>
            </a:r>
            <a:r>
              <a:rPr lang="it-IT" sz="2800" dirty="0" err="1"/>
              <a:t>incontenente</a:t>
            </a:r>
            <a:r>
              <a:rPr lang="it-IT" sz="2800" dirty="0"/>
              <a:t> </a:t>
            </a:r>
            <a:r>
              <a:rPr lang="it-IT" sz="2800" dirty="0" err="1"/>
              <a:t>ke</a:t>
            </a:r>
            <a:r>
              <a:rPr lang="it-IT" sz="2800" dirty="0"/>
              <a:t> la </a:t>
            </a:r>
            <a:r>
              <a:rPr lang="it-IT" sz="2800" b="1" dirty="0" err="1"/>
              <a:t>canpana</a:t>
            </a:r>
            <a:r>
              <a:rPr lang="it-IT" sz="2800" dirty="0"/>
              <a:t> sonava, </a:t>
            </a:r>
            <a:r>
              <a:rPr lang="it-IT" sz="2800" dirty="0" err="1"/>
              <a:t>Ii</a:t>
            </a:r>
            <a:r>
              <a:rPr lang="it-IT" sz="2800" dirty="0"/>
              <a:t> Romani </a:t>
            </a:r>
            <a:r>
              <a:rPr lang="it-IT" sz="2800" dirty="0" err="1"/>
              <a:t>connosceano</a:t>
            </a:r>
            <a:r>
              <a:rPr lang="it-IT" sz="2800" dirty="0"/>
              <a:t> quale provincia era </a:t>
            </a:r>
            <a:r>
              <a:rPr lang="it-IT" sz="2800" dirty="0" err="1"/>
              <a:t>rebella</a:t>
            </a:r>
            <a:r>
              <a:rPr lang="it-IT" sz="2800" dirty="0"/>
              <a:t>. </a:t>
            </a:r>
            <a:r>
              <a:rPr lang="it-IT" sz="2800" b="1" dirty="0"/>
              <a:t>De la quale </a:t>
            </a:r>
            <a:r>
              <a:rPr lang="it-IT" sz="2800" b="1" dirty="0" err="1"/>
              <a:t>canpana</a:t>
            </a:r>
            <a:r>
              <a:rPr lang="it-IT" sz="2800" dirty="0"/>
              <a:t>, lo sacerdote </a:t>
            </a:r>
            <a:r>
              <a:rPr lang="it-IT" sz="2800" dirty="0" err="1"/>
              <a:t>ke</a:t>
            </a:r>
            <a:r>
              <a:rPr lang="it-IT" sz="2800" dirty="0"/>
              <a:t> guardava la </a:t>
            </a:r>
            <a:r>
              <a:rPr lang="it-IT" sz="2800" dirty="0" err="1"/>
              <a:t>soa</a:t>
            </a:r>
            <a:r>
              <a:rPr lang="it-IT" sz="2800" dirty="0"/>
              <a:t> </a:t>
            </a:r>
            <a:r>
              <a:rPr lang="it-IT" sz="2800" dirty="0" err="1"/>
              <a:t>stimana</a:t>
            </a:r>
            <a:r>
              <a:rPr lang="it-IT" sz="2800" dirty="0"/>
              <a:t> lo templo, odio sonare la </a:t>
            </a:r>
            <a:r>
              <a:rPr lang="it-IT" sz="2800" b="1" dirty="0" err="1"/>
              <a:t>canpana</a:t>
            </a:r>
            <a:r>
              <a:rPr lang="it-IT" sz="2800" dirty="0"/>
              <a:t>. </a:t>
            </a:r>
            <a:r>
              <a:rPr lang="it-IT" sz="2800" dirty="0" err="1"/>
              <a:t>Disselo</a:t>
            </a:r>
            <a:r>
              <a:rPr lang="it-IT" sz="2800" dirty="0"/>
              <a:t> ad li senatori. Et li senatori lo dissero ad </a:t>
            </a:r>
            <a:r>
              <a:rPr lang="it-IT" sz="2800" dirty="0" err="1"/>
              <a:t>Agrippas</a:t>
            </a:r>
            <a:r>
              <a:rPr lang="it-IT" sz="2800" dirty="0"/>
              <a:t> </a:t>
            </a:r>
            <a:r>
              <a:rPr lang="it-IT" sz="2800" dirty="0" err="1"/>
              <a:t>prefecto</a:t>
            </a:r>
            <a:r>
              <a:rPr lang="it-IT" sz="2800" dirty="0"/>
              <a:t>. </a:t>
            </a:r>
          </a:p>
          <a:p>
            <a:pPr algn="just"/>
            <a:r>
              <a:rPr lang="it-IT" sz="2800" i="1" dirty="0"/>
              <a:t>(</a:t>
            </a:r>
            <a:r>
              <a:rPr lang="it-IT" sz="2800" i="1" dirty="0" err="1"/>
              <a:t>Miracole</a:t>
            </a:r>
            <a:r>
              <a:rPr lang="it-IT" sz="2800" i="1" dirty="0"/>
              <a:t> di Roma)</a:t>
            </a:r>
          </a:p>
          <a:p>
            <a:pPr algn="just"/>
            <a:endParaRPr lang="it-IT" sz="2800" i="1" dirty="0"/>
          </a:p>
          <a:p>
            <a:pPr algn="just"/>
            <a:r>
              <a:rPr lang="it-IT" sz="2800" dirty="0"/>
              <a:t>Dardano richiama questo passo per riflettere sull’attenzione filologica per il testo: rischio di pensare a un errore del copista.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F207C48-10D1-A2DA-EE33-C3C630EFAC13}"/>
              </a:ext>
            </a:extLst>
          </p:cNvPr>
          <p:cNvSpPr txBox="1"/>
          <p:nvPr/>
        </p:nvSpPr>
        <p:spPr>
          <a:xfrm>
            <a:off x="211014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TESTUALITÀ E RIPRESE LESSICALI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79028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1014" y="1029904"/>
            <a:ext cx="1178872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quando compaiono </a:t>
            </a:r>
            <a:r>
              <a:rPr lang="it-IT" sz="3000" b="1" dirty="0"/>
              <a:t>molte subordinate</a:t>
            </a:r>
            <a:r>
              <a:rPr lang="it-IT" sz="3000" dirty="0"/>
              <a:t>, manca una struttura ipotattica stratificata come nella prosa classica latina (e poi in Boccaccio), ma c’è un </a:t>
            </a:r>
            <a:r>
              <a:rPr lang="it-IT" sz="3000" b="1" dirty="0"/>
              <a:t>accumulo di proposizioni </a:t>
            </a:r>
            <a:r>
              <a:rPr lang="it-IT" sz="3000" dirty="0"/>
              <a:t>poco ordinato, spesso introdotte dal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dirty="0"/>
              <a:t>in diverse funzioni, come in questo passo di un </a:t>
            </a:r>
            <a:r>
              <a:rPr lang="it-IT" sz="3000" i="1" dirty="0"/>
              <a:t>Bestiario toscano </a:t>
            </a:r>
            <a:r>
              <a:rPr lang="it-IT" sz="3000" dirty="0"/>
              <a:t>compilato a Pisa della fine del Duecento, che assembla fonti francesi e provenzali:</a:t>
            </a:r>
          </a:p>
          <a:p>
            <a:pPr algn="just"/>
            <a:endParaRPr lang="it-IT" sz="1600" dirty="0"/>
          </a:p>
          <a:p>
            <a:pPr algn="just"/>
            <a:r>
              <a:rPr lang="it-IT" sz="2800" dirty="0"/>
              <a:t>Questo </a:t>
            </a:r>
            <a:r>
              <a:rPr lang="it-IT" sz="2800" dirty="0" err="1"/>
              <a:t>corbo</a:t>
            </a:r>
            <a:r>
              <a:rPr lang="it-IT" sz="2800" dirty="0"/>
              <a:t>, quando </a:t>
            </a:r>
            <a:r>
              <a:rPr lang="it-IT" sz="2800" b="1" dirty="0"/>
              <a:t>che</a:t>
            </a:r>
            <a:r>
              <a:rPr lang="it-IT" sz="2800" dirty="0"/>
              <a:t> elli abbandona li suoi </a:t>
            </a:r>
            <a:r>
              <a:rPr lang="it-IT" sz="2800" dirty="0" err="1"/>
              <a:t>fillioli</a:t>
            </a:r>
            <a:r>
              <a:rPr lang="it-IT" sz="2800" dirty="0"/>
              <a:t> e Dio li pasce in questo </a:t>
            </a:r>
            <a:r>
              <a:rPr lang="it-IT" sz="2800" dirty="0" err="1"/>
              <a:t>mezo</a:t>
            </a:r>
            <a:r>
              <a:rPr lang="it-IT" sz="2800" dirty="0"/>
              <a:t>, sì ci mostra a </a:t>
            </a:r>
            <a:r>
              <a:rPr lang="it-IT" sz="2800" dirty="0" err="1"/>
              <a:t>llodare</a:t>
            </a:r>
            <a:r>
              <a:rPr lang="it-IT" sz="2800" dirty="0"/>
              <a:t> lo Nostro </a:t>
            </a:r>
            <a:r>
              <a:rPr lang="it-IT" sz="2800" dirty="0" err="1"/>
              <a:t>Segnore</a:t>
            </a:r>
            <a:r>
              <a:rPr lang="it-IT" sz="2800" dirty="0"/>
              <a:t> </a:t>
            </a:r>
            <a:r>
              <a:rPr lang="it-IT" sz="2800" b="1" dirty="0"/>
              <a:t>che</a:t>
            </a:r>
            <a:r>
              <a:rPr lang="it-IT" sz="2800" dirty="0"/>
              <a:t> notrica quelli </a:t>
            </a:r>
            <a:r>
              <a:rPr lang="it-IT" sz="2800" dirty="0" err="1"/>
              <a:t>ucelli</a:t>
            </a:r>
            <a:r>
              <a:rPr lang="it-IT" sz="2800" dirty="0"/>
              <a:t> </a:t>
            </a:r>
            <a:r>
              <a:rPr lang="it-IT" sz="2800" b="1" dirty="0"/>
              <a:t>che</a:t>
            </a:r>
            <a:r>
              <a:rPr lang="it-IT" sz="2800" dirty="0"/>
              <a:t> sono </a:t>
            </a:r>
            <a:r>
              <a:rPr lang="it-IT" sz="2800" dirty="0" err="1"/>
              <a:t>abandonati</a:t>
            </a:r>
            <a:r>
              <a:rPr lang="it-IT" sz="2800" dirty="0"/>
              <a:t>: </a:t>
            </a:r>
            <a:r>
              <a:rPr lang="it-IT" sz="2800" b="1" dirty="0"/>
              <a:t>ch</a:t>
            </a:r>
            <a:r>
              <a:rPr lang="it-IT" sz="2800" dirty="0"/>
              <a:t>’ei sono una </a:t>
            </a:r>
            <a:r>
              <a:rPr lang="it-IT" sz="2800" dirty="0" err="1"/>
              <a:t>mainera</a:t>
            </a:r>
            <a:r>
              <a:rPr lang="it-IT" sz="2800" dirty="0"/>
              <a:t> de gente </a:t>
            </a:r>
            <a:r>
              <a:rPr lang="it-IT" sz="2800" b="1" dirty="0"/>
              <a:t>che</a:t>
            </a:r>
            <a:r>
              <a:rPr lang="it-IT" sz="2800" dirty="0"/>
              <a:t> </a:t>
            </a:r>
            <a:r>
              <a:rPr lang="it-IT" sz="2800" dirty="0" err="1"/>
              <a:t>ànno</a:t>
            </a:r>
            <a:r>
              <a:rPr lang="it-IT" sz="2800" dirty="0"/>
              <a:t> tal paura </a:t>
            </a:r>
            <a:r>
              <a:rPr lang="it-IT" sz="2800" b="1" dirty="0"/>
              <a:t>che</a:t>
            </a:r>
            <a:r>
              <a:rPr lang="it-IT" sz="2800" dirty="0"/>
              <a:t> non </a:t>
            </a:r>
            <a:r>
              <a:rPr lang="it-IT" sz="2800" dirty="0" err="1"/>
              <a:t>vegna</a:t>
            </a:r>
            <a:r>
              <a:rPr lang="it-IT" sz="2800" dirty="0"/>
              <a:t> loro meno le loro </a:t>
            </a:r>
            <a:r>
              <a:rPr lang="it-IT" sz="2800" dirty="0" err="1"/>
              <a:t>richeççe</a:t>
            </a:r>
            <a:r>
              <a:rPr lang="it-IT" sz="2800" dirty="0"/>
              <a:t>, </a:t>
            </a:r>
            <a:r>
              <a:rPr lang="it-IT" sz="2800" b="1" dirty="0"/>
              <a:t>che</a:t>
            </a:r>
            <a:r>
              <a:rPr lang="it-IT" sz="2800" dirty="0"/>
              <a:t> tutto ciò </a:t>
            </a:r>
            <a:r>
              <a:rPr lang="it-IT" sz="2800" b="1" dirty="0"/>
              <a:t>che</a:t>
            </a:r>
            <a:r>
              <a:rPr lang="it-IT" sz="2800" dirty="0"/>
              <a:t> elli </a:t>
            </a:r>
            <a:r>
              <a:rPr lang="it-IT" sz="2800" dirty="0" err="1"/>
              <a:t>ànno</a:t>
            </a:r>
            <a:r>
              <a:rPr lang="it-IT" sz="2800" dirty="0"/>
              <a:t> pare loro poco, e stano </a:t>
            </a:r>
            <a:r>
              <a:rPr lang="it-IT" sz="2800" dirty="0" err="1"/>
              <a:t>piue</a:t>
            </a:r>
            <a:r>
              <a:rPr lang="it-IT" sz="2800" dirty="0"/>
              <a:t> in </a:t>
            </a:r>
            <a:r>
              <a:rPr lang="it-IT" sz="2800" dirty="0" err="1"/>
              <a:t>rangulo</a:t>
            </a:r>
            <a:r>
              <a:rPr lang="it-IT" sz="2800" dirty="0"/>
              <a:t> d'acquistare per lassare a li lor figlioli e non se ricordano de la </a:t>
            </a:r>
            <a:r>
              <a:rPr lang="it-IT" sz="2800" dirty="0" err="1"/>
              <a:t>potensia</a:t>
            </a:r>
            <a:r>
              <a:rPr lang="it-IT" sz="2800" dirty="0"/>
              <a:t> di quello Signore </a:t>
            </a:r>
            <a:r>
              <a:rPr lang="it-IT" sz="2800" b="1" dirty="0"/>
              <a:t>che</a:t>
            </a:r>
            <a:r>
              <a:rPr lang="it-IT" sz="2800" dirty="0"/>
              <a:t> nutrica quelli </a:t>
            </a:r>
            <a:r>
              <a:rPr lang="it-IT" sz="2800" dirty="0" err="1"/>
              <a:t>corbi</a:t>
            </a:r>
            <a:r>
              <a:rPr lang="it-IT" sz="2800" dirty="0"/>
              <a:t>.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ACCUMULO DI PROPOSIZIONI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99717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1014" y="1029904"/>
            <a:ext cx="1178872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la prosa d’arte è tendenzialmente lineare e usa la ripresa lessicale, ma predilige </a:t>
            </a:r>
            <a:r>
              <a:rPr lang="it-IT" sz="3000" b="1" dirty="0"/>
              <a:t>latinismi sintattici </a:t>
            </a:r>
            <a:r>
              <a:rPr lang="it-IT" sz="3000" dirty="0"/>
              <a:t>e un </a:t>
            </a:r>
            <a:r>
              <a:rPr lang="it-IT" sz="3000" b="1" dirty="0"/>
              <a:t>ordine indiretto delle parole</a:t>
            </a:r>
            <a:r>
              <a:rPr lang="it-IT" sz="3000" dirty="0"/>
              <a:t>:</a:t>
            </a:r>
          </a:p>
          <a:p>
            <a:pPr algn="just"/>
            <a:endParaRPr lang="it-IT" sz="2000" dirty="0"/>
          </a:p>
          <a:p>
            <a:pPr algn="just"/>
            <a:r>
              <a:rPr lang="it-IT" sz="2900" dirty="0"/>
              <a:t>Poi che li miei occhi ebbero per alquanto tempo lagrimato, e tanto affaticati erano che non </a:t>
            </a:r>
            <a:r>
              <a:rPr lang="it-IT" sz="2900" dirty="0" err="1"/>
              <a:t>poteano</a:t>
            </a:r>
            <a:r>
              <a:rPr lang="it-IT" sz="2900" dirty="0"/>
              <a:t> disfogare la mia tristizia, pensai di voler disfogarla con alquante parole dolorose. E però </a:t>
            </a:r>
            <a:r>
              <a:rPr lang="it-IT" sz="2900" dirty="0" err="1"/>
              <a:t>propuosi</a:t>
            </a:r>
            <a:r>
              <a:rPr lang="it-IT" sz="2900" dirty="0"/>
              <a:t> di fare una canzone, nella quale piangendo ragionasse di lei, per cui tanto dolore era fatto distruggitore dell’anima mia (Dante, </a:t>
            </a:r>
            <a:r>
              <a:rPr lang="it-IT" sz="2900" i="1" dirty="0"/>
              <a:t>Vita nova</a:t>
            </a:r>
            <a:r>
              <a:rPr lang="it-IT" sz="2900" dirty="0"/>
              <a:t>).</a:t>
            </a:r>
          </a:p>
          <a:p>
            <a:pPr algn="just"/>
            <a:endParaRPr lang="it-IT" sz="2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Presenza di </a:t>
            </a:r>
            <a:r>
              <a:rPr lang="it-IT" sz="3000" b="1" dirty="0"/>
              <a:t>subordinate prolettiche</a:t>
            </a:r>
            <a:r>
              <a:rPr lang="it-IT" sz="3000" dirty="0"/>
              <a:t> </a:t>
            </a:r>
            <a:r>
              <a:rPr lang="it-IT" sz="3000" i="1" dirty="0"/>
              <a:t>(poi che …) </a:t>
            </a:r>
            <a:r>
              <a:rPr lang="it-IT" sz="3000" dirty="0"/>
              <a:t>e </a:t>
            </a:r>
            <a:r>
              <a:rPr lang="it-IT" sz="3000" b="1" dirty="0"/>
              <a:t>subordinate a incassamento</a:t>
            </a:r>
            <a:r>
              <a:rPr lang="it-IT" sz="3000" dirty="0"/>
              <a:t> </a:t>
            </a:r>
            <a:r>
              <a:rPr lang="it-IT" sz="3000" i="1" dirty="0"/>
              <a:t>(piangendo)</a:t>
            </a:r>
            <a:r>
              <a:rPr lang="it-IT" sz="3000" dirty="0"/>
              <a:t>, come nella prosa latina.</a:t>
            </a:r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Infrazione dell’ordine delle parole con </a:t>
            </a:r>
            <a:r>
              <a:rPr lang="it-IT" sz="3000" b="1" dirty="0"/>
              <a:t>inversioni</a:t>
            </a:r>
            <a:r>
              <a:rPr lang="it-IT" sz="3000" dirty="0"/>
              <a:t> </a:t>
            </a:r>
            <a:r>
              <a:rPr lang="it-IT" sz="3000" i="1" dirty="0"/>
              <a:t>(affaticati erano)</a:t>
            </a:r>
            <a:r>
              <a:rPr lang="it-IT" sz="3000" dirty="0"/>
              <a:t> e </a:t>
            </a:r>
            <a:r>
              <a:rPr lang="it-IT" sz="3000" b="1" dirty="0"/>
              <a:t>tmesi</a:t>
            </a:r>
            <a:r>
              <a:rPr lang="it-IT" sz="3000" dirty="0"/>
              <a:t> (</a:t>
            </a:r>
            <a:r>
              <a:rPr lang="it-IT" sz="3000" i="1" dirty="0"/>
              <a:t>ebbero per alquanto tempo lagrimato</a:t>
            </a:r>
            <a:r>
              <a:rPr lang="it-IT" sz="3000" dirty="0"/>
              <a:t>).</a:t>
            </a:r>
            <a:endParaRPr lang="it-IT" sz="30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PROSA D’ARTE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93562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8246" y="1184648"/>
            <a:ext cx="1178872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prosa d’arte si può caratterizzare per un largo uso di </a:t>
            </a:r>
            <a:r>
              <a:rPr lang="it-IT" sz="3000" b="1" dirty="0"/>
              <a:t>artifici retorici</a:t>
            </a:r>
            <a:r>
              <a:rPr lang="it-IT" sz="3000" dirty="0"/>
              <a:t>. Ad esempio, le </a:t>
            </a:r>
            <a:r>
              <a:rPr lang="it-IT" sz="3000" i="1" dirty="0"/>
              <a:t>Lettere </a:t>
            </a:r>
            <a:r>
              <a:rPr lang="it-IT" sz="3000" dirty="0"/>
              <a:t>di </a:t>
            </a:r>
            <a:r>
              <a:rPr lang="it-IT" sz="3000" b="1" dirty="0"/>
              <a:t>Guittone d’Arezzo </a:t>
            </a:r>
            <a:r>
              <a:rPr lang="it-IT" sz="3000" dirty="0"/>
              <a:t>sono ricche di anafore </a:t>
            </a:r>
            <a:r>
              <a:rPr lang="it-IT" sz="3000" i="1" dirty="0"/>
              <a:t>(dolor… dolor),</a:t>
            </a:r>
            <a:r>
              <a:rPr lang="it-IT" sz="3000" dirty="0"/>
              <a:t> chiasmi </a:t>
            </a:r>
            <a:r>
              <a:rPr lang="it-IT" sz="3000" i="1" dirty="0"/>
              <a:t>(diletto mio - vostro dolore)</a:t>
            </a:r>
            <a:r>
              <a:rPr lang="it-IT" sz="3000" dirty="0"/>
              <a:t> e figure etimologiche </a:t>
            </a:r>
            <a:r>
              <a:rPr lang="it-IT" sz="3000" i="1" dirty="0"/>
              <a:t>(dolore, dolere, </a:t>
            </a:r>
            <a:r>
              <a:rPr lang="it-IT" sz="3000" i="1" dirty="0" err="1"/>
              <a:t>dole</a:t>
            </a:r>
            <a:r>
              <a:rPr lang="it-IT" sz="3000" dirty="0"/>
              <a:t>), e spesso strutturano l’ordine delle parole in base a fattori ritmici:</a:t>
            </a:r>
          </a:p>
          <a:p>
            <a:pPr algn="just"/>
            <a:endParaRPr lang="it-IT" sz="2400" i="1" dirty="0"/>
          </a:p>
          <a:p>
            <a:pPr algn="just"/>
            <a:r>
              <a:rPr lang="it-IT" sz="3000" dirty="0" err="1"/>
              <a:t>Dolor</a:t>
            </a:r>
            <a:r>
              <a:rPr lang="it-IT" sz="3000" dirty="0"/>
              <a:t> mi porse e gioia, diletto mio, ciò che di voi </a:t>
            </a:r>
            <a:r>
              <a:rPr lang="it-IT" sz="3000" dirty="0" err="1"/>
              <a:t>addussemi</a:t>
            </a:r>
            <a:r>
              <a:rPr lang="it-IT" sz="3000" dirty="0"/>
              <a:t> ser Monaldo. </a:t>
            </a:r>
            <a:r>
              <a:rPr lang="it-IT" sz="3000" dirty="0" err="1"/>
              <a:t>Dolor</a:t>
            </a:r>
            <a:r>
              <a:rPr lang="it-IT" sz="3000" dirty="0"/>
              <a:t> m’addusse pria, vostro dolore, amico, partecipando, ché grave è non dolere u’ </a:t>
            </a:r>
            <a:r>
              <a:rPr lang="it-IT" sz="3000" dirty="0" err="1"/>
              <a:t>dole</a:t>
            </a:r>
            <a:r>
              <a:rPr lang="it-IT" sz="3000" dirty="0"/>
              <a:t> amico, e disamoroso e villan certo. Se tutto non degnamente l’amico </a:t>
            </a:r>
            <a:r>
              <a:rPr lang="it-IT" sz="3000" dirty="0" err="1"/>
              <a:t>dole</a:t>
            </a:r>
            <a:r>
              <a:rPr lang="it-IT" sz="3000" dirty="0"/>
              <a:t>, degno è con lui dolere, non già di ciò che </a:t>
            </a:r>
            <a:r>
              <a:rPr lang="it-IT" sz="3000" dirty="0" err="1"/>
              <a:t>dole</a:t>
            </a:r>
            <a:r>
              <a:rPr lang="it-IT" sz="3000" dirty="0"/>
              <a:t>, ma perché </a:t>
            </a:r>
            <a:r>
              <a:rPr lang="it-IT" sz="3000" dirty="0" err="1"/>
              <a:t>dole</a:t>
            </a:r>
            <a:r>
              <a:rPr lang="it-IT" sz="3000" dirty="0"/>
              <a:t>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PROSA D’ARTE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99668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26719" y="37602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 VOLGARIZZAMENTI DAL FRANCESE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229772" y="1116240"/>
            <a:ext cx="117324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volgarizzamenti dal francese mostrano spesso una qualità inferiore rispetto a quelli latini, perché scritti da mercanti o comunque da traduttori meno colti di notai e chierici. </a:t>
            </a:r>
          </a:p>
          <a:p>
            <a:pPr algn="just"/>
            <a:r>
              <a:rPr lang="it-IT" sz="3000" dirty="0"/>
              <a:t>Già la prima lingua poetica italiana è influenzata dalla produzione provenzale. Nel corso del Duecento entrano o si consolidano francesismi in italiano </a:t>
            </a:r>
            <a:r>
              <a:rPr lang="it-IT" sz="3000" i="1" dirty="0"/>
              <a:t>(viaggio</a:t>
            </a:r>
            <a:r>
              <a:rPr lang="it-IT" sz="3000" dirty="0"/>
              <a:t>, </a:t>
            </a:r>
            <a:r>
              <a:rPr lang="it-IT" sz="3000" i="1" dirty="0"/>
              <a:t>coraggio</a:t>
            </a:r>
            <a:r>
              <a:rPr lang="it-IT" sz="3000" dirty="0"/>
              <a:t>, </a:t>
            </a:r>
            <a:r>
              <a:rPr lang="it-IT" sz="3000" i="1" dirty="0"/>
              <a:t>speranza</a:t>
            </a:r>
            <a:r>
              <a:rPr lang="it-IT" sz="3000" dirty="0"/>
              <a:t>, </a:t>
            </a:r>
            <a:r>
              <a:rPr lang="it-IT" sz="3000" i="1" dirty="0"/>
              <a:t>torneo)</a:t>
            </a:r>
            <a:r>
              <a:rPr lang="it-IT" sz="3000" dirty="0"/>
              <a:t> anche attraverso testi in prosa tradotti dal francese e dal provenzale: romanzi cavallereschi del ciclo di re Artù e di Tristano, romanzi di edificazione </a:t>
            </a:r>
            <a:r>
              <a:rPr lang="it-IT" sz="3000" i="1" dirty="0"/>
              <a:t>(</a:t>
            </a:r>
            <a:r>
              <a:rPr lang="it-IT" sz="3000" i="1" dirty="0" err="1"/>
              <a:t>Tresor</a:t>
            </a:r>
            <a:r>
              <a:rPr lang="it-IT" sz="3000" i="1" dirty="0"/>
              <a:t>),</a:t>
            </a:r>
            <a:r>
              <a:rPr lang="it-IT" sz="3000" dirty="0"/>
              <a:t> ma anche materia storica romana (i </a:t>
            </a:r>
            <a:r>
              <a:rPr lang="it-IT" sz="3000" i="1" dirty="0"/>
              <a:t>Fatti dei romani</a:t>
            </a:r>
            <a:r>
              <a:rPr lang="it-IT" sz="3000" dirty="0"/>
              <a:t>) e troiana (il </a:t>
            </a:r>
            <a:r>
              <a:rPr lang="it-IT" sz="3000" i="1" dirty="0"/>
              <a:t>Romanzo di Troia</a:t>
            </a:r>
            <a:r>
              <a:rPr lang="it-IT" sz="3000" dirty="0"/>
              <a:t>).</a:t>
            </a:r>
            <a:endParaRPr lang="it-IT" sz="2000" dirty="0"/>
          </a:p>
          <a:p>
            <a:pPr algn="just"/>
            <a:r>
              <a:rPr lang="it-IT" sz="3000" dirty="0"/>
              <a:t>La stratigrafia linguistica di questi testi mostra la loro notevole </a:t>
            </a:r>
            <a:r>
              <a:rPr lang="it-IT" sz="3000" b="1" dirty="0"/>
              <a:t>circolazione</a:t>
            </a:r>
            <a:r>
              <a:rPr lang="it-IT" sz="3000" dirty="0"/>
              <a:t> </a:t>
            </a:r>
            <a:r>
              <a:rPr lang="it-IT" sz="3000" b="1" dirty="0"/>
              <a:t>per tutta l’Italia</a:t>
            </a:r>
            <a:r>
              <a:rPr lang="it-IT" sz="3000" dirty="0"/>
              <a:t>: una versione trecentesca della </a:t>
            </a:r>
            <a:r>
              <a:rPr lang="it-IT" sz="3000" i="1" dirty="0"/>
              <a:t>Tavola ritonda </a:t>
            </a:r>
            <a:r>
              <a:rPr lang="it-IT" sz="3000" dirty="0"/>
              <a:t>conservata a Firenze mostra ad esempio elementi francesi, toscani e lombardi. </a:t>
            </a:r>
          </a:p>
        </p:txBody>
      </p:sp>
    </p:spTree>
    <p:extLst>
      <p:ext uri="{BB962C8B-B14F-4D97-AF65-F5344CB8AC3E}">
        <p14:creationId xmlns:p14="http://schemas.microsoft.com/office/powerpoint/2010/main" val="308234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68925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 VOLGARIZZAMENTI DAL FRANCESE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126609" y="1192023"/>
            <a:ext cx="11877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testi abbondano di </a:t>
            </a:r>
            <a:r>
              <a:rPr lang="it-IT" sz="3000" b="1" dirty="0"/>
              <a:t>francesismi lessicali</a:t>
            </a:r>
            <a:r>
              <a:rPr lang="it-IT" sz="3000" dirty="0"/>
              <a:t> di vario tipo: nella toscana </a:t>
            </a:r>
            <a:r>
              <a:rPr lang="it-IT" sz="3000" i="1" dirty="0"/>
              <a:t>Inchiesta di San Gradale</a:t>
            </a:r>
            <a:r>
              <a:rPr lang="it-IT" sz="3000" dirty="0"/>
              <a:t>, oltre ai comuni </a:t>
            </a:r>
            <a:r>
              <a:rPr lang="it-IT" sz="3000" i="1" dirty="0"/>
              <a:t>scudieri</a:t>
            </a:r>
            <a:r>
              <a:rPr lang="it-IT" sz="3000" dirty="0"/>
              <a:t>, </a:t>
            </a:r>
            <a:r>
              <a:rPr lang="it-IT" sz="3000" i="1" dirty="0"/>
              <a:t>sergente</a:t>
            </a:r>
            <a:r>
              <a:rPr lang="it-IT" sz="3000" dirty="0"/>
              <a:t>, </a:t>
            </a:r>
            <a:r>
              <a:rPr lang="it-IT" sz="3000" i="1" dirty="0"/>
              <a:t>masnada</a:t>
            </a:r>
            <a:r>
              <a:rPr lang="it-IT" sz="3000" dirty="0"/>
              <a:t>, si trovano </a:t>
            </a:r>
            <a:r>
              <a:rPr lang="it-IT" sz="3000" b="1" dirty="0"/>
              <a:t>calchi occasionali </a:t>
            </a:r>
            <a:r>
              <a:rPr lang="it-IT" sz="3000" dirty="0"/>
              <a:t>che non avranno circolazione, come </a:t>
            </a:r>
            <a:r>
              <a:rPr lang="it-IT" sz="3000" i="1" dirty="0" err="1"/>
              <a:t>bigordamento</a:t>
            </a:r>
            <a:r>
              <a:rPr lang="it-IT" sz="3000" i="1" dirty="0"/>
              <a:t> </a:t>
            </a:r>
            <a:r>
              <a:rPr lang="it-IT" sz="3000" dirty="0"/>
              <a:t>‘torneo’, </a:t>
            </a:r>
            <a:r>
              <a:rPr lang="it-IT" sz="3000" i="1" dirty="0" err="1"/>
              <a:t>damaggio</a:t>
            </a:r>
            <a:r>
              <a:rPr lang="it-IT" sz="3000" i="1" dirty="0"/>
              <a:t> </a:t>
            </a:r>
            <a:r>
              <a:rPr lang="it-IT" sz="3000" dirty="0"/>
              <a:t>‘perdita’, </a:t>
            </a:r>
            <a:r>
              <a:rPr lang="it-IT" sz="3000" i="1" dirty="0"/>
              <a:t>unito </a:t>
            </a:r>
            <a:r>
              <a:rPr lang="it-IT" sz="3000" dirty="0"/>
              <a:t>‘disonorato’ (&lt; </a:t>
            </a:r>
            <a:r>
              <a:rPr lang="it-IT" sz="3000" i="1" dirty="0" err="1"/>
              <a:t>honiz</a:t>
            </a:r>
            <a:r>
              <a:rPr lang="it-IT" sz="3000" dirty="0"/>
              <a:t>), </a:t>
            </a:r>
            <a:r>
              <a:rPr lang="it-IT" sz="3000" i="1" dirty="0"/>
              <a:t>a </a:t>
            </a:r>
            <a:r>
              <a:rPr lang="it-IT" sz="3000" i="1" dirty="0" err="1"/>
              <a:t>discoverto</a:t>
            </a:r>
            <a:r>
              <a:rPr lang="it-IT" sz="3000" i="1" dirty="0"/>
              <a:t> </a:t>
            </a:r>
            <a:r>
              <a:rPr lang="it-IT" sz="3000" dirty="0"/>
              <a:t>‘senza difesa’ </a:t>
            </a:r>
            <a:r>
              <a:rPr lang="it-IT" sz="3000" i="1" dirty="0"/>
              <a:t>(a </a:t>
            </a:r>
            <a:r>
              <a:rPr lang="it-IT" sz="3000" i="1" dirty="0" err="1"/>
              <a:t>discovert</a:t>
            </a:r>
            <a:r>
              <a:rPr lang="it-IT" sz="3000" i="1" dirty="0"/>
              <a:t>)</a:t>
            </a:r>
            <a:r>
              <a:rPr lang="it-IT" sz="3000" dirty="0"/>
              <a:t>. Nel </a:t>
            </a:r>
            <a:r>
              <a:rPr lang="it-IT" sz="3000" i="1" dirty="0"/>
              <a:t>Tesoretto</a:t>
            </a:r>
            <a:r>
              <a:rPr lang="it-IT" sz="3000" dirty="0"/>
              <a:t>, volgarizzamento del </a:t>
            </a:r>
            <a:r>
              <a:rPr lang="it-IT" sz="3000" i="1" dirty="0" err="1"/>
              <a:t>Tresor</a:t>
            </a:r>
            <a:r>
              <a:rPr lang="it-IT" sz="3000" i="1" dirty="0"/>
              <a:t> </a:t>
            </a:r>
            <a:r>
              <a:rPr lang="it-IT" sz="3000" dirty="0"/>
              <a:t>di Brunetto Latini, si trovano calchi come </a:t>
            </a:r>
            <a:r>
              <a:rPr lang="it-IT" sz="3000" i="1" dirty="0"/>
              <a:t>villa </a:t>
            </a:r>
            <a:r>
              <a:rPr lang="it-IT" sz="3000" dirty="0"/>
              <a:t>‘città’ (&lt; </a:t>
            </a:r>
            <a:r>
              <a:rPr lang="it-IT" sz="3000" i="1" dirty="0"/>
              <a:t>ville</a:t>
            </a:r>
            <a:r>
              <a:rPr lang="it-IT" sz="3000" dirty="0"/>
              <a:t>) o </a:t>
            </a:r>
            <a:r>
              <a:rPr lang="it-IT" sz="3000" i="1" dirty="0"/>
              <a:t>argento </a:t>
            </a:r>
            <a:r>
              <a:rPr lang="it-IT" sz="3000" dirty="0"/>
              <a:t>‘denaro’ (&lt; </a:t>
            </a:r>
            <a:r>
              <a:rPr lang="it-IT" sz="3000" i="1" dirty="0" err="1"/>
              <a:t>argent</a:t>
            </a:r>
            <a:r>
              <a:rPr lang="it-IT" sz="3000" dirty="0"/>
              <a:t>).</a:t>
            </a:r>
            <a:endParaRPr lang="it-IT" sz="2000" dirty="0"/>
          </a:p>
          <a:p>
            <a:pPr algn="just"/>
            <a:r>
              <a:rPr lang="it-IT" sz="3000" dirty="0"/>
              <a:t>Anche il settore della </a:t>
            </a:r>
            <a:r>
              <a:rPr lang="it-IT" sz="3000" b="1" dirty="0"/>
              <a:t>fonologia</a:t>
            </a:r>
            <a:r>
              <a:rPr lang="it-IT" sz="3000" dirty="0"/>
              <a:t> può essere influenzato dal contatto con il francese: si trovano tratti estranei al toscano come i dittonghi in </a:t>
            </a:r>
            <a:r>
              <a:rPr lang="it-IT" sz="3000" i="1" dirty="0" err="1"/>
              <a:t>figlieulo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migliuore</a:t>
            </a:r>
            <a:r>
              <a:rPr lang="it-IT" sz="3000" i="1" dirty="0"/>
              <a:t> </a:t>
            </a:r>
            <a:r>
              <a:rPr lang="it-IT" sz="3000" dirty="0"/>
              <a:t>per influsso (evidentemente limitato allo scritto) dei suffissi francesi </a:t>
            </a:r>
            <a:r>
              <a:rPr lang="it-IT" sz="3000" i="1" dirty="0"/>
              <a:t>-</a:t>
            </a:r>
            <a:r>
              <a:rPr lang="it-IT" sz="3000" i="1" dirty="0" err="1"/>
              <a:t>eur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-</a:t>
            </a:r>
            <a:r>
              <a:rPr lang="it-IT" sz="3000" i="1" dirty="0" err="1"/>
              <a:t>our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oppure forme senza anafonesi come </a:t>
            </a:r>
            <a:r>
              <a:rPr lang="it-IT" sz="3000" i="1" dirty="0" err="1"/>
              <a:t>longo</a:t>
            </a:r>
            <a:r>
              <a:rPr lang="it-IT" sz="3000" i="1" dirty="0"/>
              <a:t> </a:t>
            </a:r>
            <a:r>
              <a:rPr lang="it-IT" sz="3000" dirty="0"/>
              <a:t>influenzata da </a:t>
            </a:r>
            <a:r>
              <a:rPr lang="it-IT" sz="3000" i="1" dirty="0"/>
              <a:t>long </a:t>
            </a:r>
            <a:r>
              <a:rPr lang="it-IT" sz="3000" dirty="0"/>
              <a:t>(e favorita anche dalla presenza di O nel corrispettivo latino).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45388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68925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DA UN VOLGARE ALL’ALTRO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187567" y="868466"/>
            <a:ext cx="1181686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Sono molto frequenti anche casi di traduzioni da un volgare italoromanzo all’altro: a volte si tratta solo del cambiamento della patina linguistica, ma esistono casi di veri e propri volgarizzamenti, con rielaborazione e rimaneggiamento del testo. 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Interessante è il caso dell’</a:t>
            </a:r>
            <a:r>
              <a:rPr lang="it-IT" sz="3000" b="1" i="1" dirty="0"/>
              <a:t>Eneide</a:t>
            </a:r>
            <a:r>
              <a:rPr lang="it-IT" sz="3000" dirty="0"/>
              <a:t>, volgarizzata in </a:t>
            </a:r>
            <a:r>
              <a:rPr lang="it-IT" sz="3000" b="1" dirty="0"/>
              <a:t>toscano</a:t>
            </a:r>
            <a:r>
              <a:rPr lang="it-IT" sz="3000" dirty="0"/>
              <a:t> da Andrea Lancia, che viene tradotta in </a:t>
            </a:r>
            <a:r>
              <a:rPr lang="it-IT" sz="3000" b="1" dirty="0"/>
              <a:t>siciliano</a:t>
            </a:r>
            <a:r>
              <a:rPr lang="it-IT" sz="3000" dirty="0"/>
              <a:t> dal messinese </a:t>
            </a:r>
            <a:r>
              <a:rPr lang="it-IT" sz="3000" b="1" dirty="0"/>
              <a:t>Angelo di Capua</a:t>
            </a:r>
            <a:r>
              <a:rPr lang="it-IT" sz="3000" dirty="0"/>
              <a:t> e cambia notevolmente i suoi contorni: l’autore tende ad accentuare l’impronta narrativa e aneddotica, adatta a un pubblico che chiede storie pittoresche e patetiche.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Angelo di Capua incorre in molti fraintendimenti, che mostrano la tendenza ad assimilare il toscano al siciliano: </a:t>
            </a:r>
            <a:r>
              <a:rPr lang="it-IT" sz="3000" i="1" dirty="0"/>
              <a:t>vi dirò &gt; </a:t>
            </a:r>
            <a:r>
              <a:rPr lang="it-IT" sz="3000" i="1" dirty="0" err="1"/>
              <a:t>vidirò</a:t>
            </a:r>
            <a:r>
              <a:rPr lang="it-IT" sz="3000" i="1" dirty="0"/>
              <a:t> </a:t>
            </a:r>
            <a:r>
              <a:rPr lang="it-IT" sz="3000" dirty="0"/>
              <a:t>‘vedrò’; </a:t>
            </a:r>
            <a:r>
              <a:rPr lang="it-IT" sz="3000" i="1" dirty="0" err="1"/>
              <a:t>legnaio</a:t>
            </a:r>
            <a:r>
              <a:rPr lang="it-IT" sz="3000" i="1" dirty="0"/>
              <a:t> </a:t>
            </a:r>
            <a:r>
              <a:rPr lang="it-IT" sz="3000" dirty="0"/>
              <a:t>‘catasta di </a:t>
            </a:r>
            <a:r>
              <a:rPr lang="it-IT" sz="3000" dirty="0" err="1"/>
              <a:t>legno’</a:t>
            </a:r>
            <a:r>
              <a:rPr lang="it-IT" sz="3000" dirty="0"/>
              <a:t> &gt; </a:t>
            </a:r>
            <a:r>
              <a:rPr lang="it-IT" sz="3000" i="1" dirty="0" err="1"/>
              <a:t>lignaiu</a:t>
            </a:r>
            <a:r>
              <a:rPr lang="it-IT" sz="3000" i="1" dirty="0"/>
              <a:t> </a:t>
            </a:r>
            <a:r>
              <a:rPr lang="it-IT" sz="3000" dirty="0"/>
              <a:t>‘lignaggio’; </a:t>
            </a:r>
            <a:r>
              <a:rPr lang="it-IT" sz="3000" i="1" dirty="0"/>
              <a:t>serocchia </a:t>
            </a:r>
            <a:r>
              <a:rPr lang="it-IT" sz="3000" dirty="0"/>
              <a:t>‘sorella’ &gt; </a:t>
            </a:r>
            <a:r>
              <a:rPr lang="it-IT" sz="3000" i="1" dirty="0" err="1"/>
              <a:t>sochira</a:t>
            </a:r>
            <a:r>
              <a:rPr lang="it-IT" sz="3000" i="1" dirty="0"/>
              <a:t> </a:t>
            </a:r>
            <a:r>
              <a:rPr lang="it-IT" sz="3000" dirty="0"/>
              <a:t>‘suocera’.</a:t>
            </a:r>
            <a:r>
              <a:rPr lang="it-IT" sz="3000" i="1" dirty="0"/>
              <a:t> 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19586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9433" y="945497"/>
            <a:ext cx="1187313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Alla fine del Trecento c’è una rapida diminuzione del numero di volgarizzamenti da opere classiche, perché inizia a cambiare il rapporto con i classici: per la cultura umanistica non è accettabile la traduzione dell’opera latina, che deve essere letta nella lingua originale. </a:t>
            </a:r>
          </a:p>
          <a:p>
            <a:pPr algn="just"/>
            <a:r>
              <a:rPr lang="it-IT" sz="3000" dirty="0"/>
              <a:t>Nascono nel contempo alcune traduzioni di tipo moderno, più fedeli all’originale, funzionali alla divulgazione dei classici. Celebre è la traduzione della </a:t>
            </a:r>
            <a:r>
              <a:rPr lang="it-IT" sz="3000" i="1" dirty="0" err="1"/>
              <a:t>Naturalis</a:t>
            </a:r>
            <a:r>
              <a:rPr lang="it-IT" sz="3000" i="1" dirty="0"/>
              <a:t> Historia </a:t>
            </a:r>
            <a:r>
              <a:rPr lang="it-IT" sz="3000" dirty="0"/>
              <a:t>di Plinio che Lorenzo de’ Medici commissiona a Cristoforo Landino nel 1475 nell’ambito del progetto di valorizzazione del toscano.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Restano invece numerosi fra Tre e Quattrocento i volgarizzamenti di opere tecnico-scientifiche, che pongono le basi per lo sviluppo del lessico specialistico moderno in settori come la medicina.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97059" y="299166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VOLGARIZZAMENTI FRA TRE E QUATTROCENTO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14358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9433" y="1128377"/>
            <a:ext cx="1187313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Per studiare la sintassi dei volgarizzamenti è opportuno inserire questa produzione nel più ampio quadro della </a:t>
            </a:r>
            <a:r>
              <a:rPr lang="it-IT" sz="3000" b="1" dirty="0"/>
              <a:t>prosa due-trecentesca</a:t>
            </a:r>
            <a:r>
              <a:rPr lang="it-IT" sz="3000" dirty="0"/>
              <a:t>, come ha proposto Dardano (1969), che ha elaborato una classificazione della prosa su tre livelli indipendentemente dal fatto che sia originale o tradotta (i fenomeni appaiono infatti gli stessi):</a:t>
            </a:r>
          </a:p>
          <a:p>
            <a:pPr algn="just"/>
            <a:endParaRPr lang="it-IT" sz="1600" dirty="0"/>
          </a:p>
          <a:p>
            <a:pPr marL="514350" indent="-514350" algn="just">
              <a:buAutoNum type="arabicParenR"/>
            </a:pPr>
            <a:r>
              <a:rPr lang="it-IT" sz="3000" dirty="0"/>
              <a:t>Prosa con </a:t>
            </a:r>
            <a:r>
              <a:rPr lang="it-IT" sz="3000" b="1" dirty="0"/>
              <a:t>finalità pratiche</a:t>
            </a:r>
            <a:r>
              <a:rPr lang="it-IT" sz="3000" dirty="0"/>
              <a:t> (statuti, scritture contabili e amministrative)</a:t>
            </a:r>
            <a:endParaRPr lang="it-IT" sz="1000" dirty="0"/>
          </a:p>
          <a:p>
            <a:pPr marL="514350" indent="-514350" algn="just">
              <a:buAutoNum type="arabicParenR"/>
            </a:pPr>
            <a:r>
              <a:rPr lang="it-IT" sz="3000" dirty="0"/>
              <a:t>Prosa </a:t>
            </a:r>
            <a:r>
              <a:rPr lang="it-IT" sz="3000" b="1" dirty="0"/>
              <a:t>media</a:t>
            </a:r>
            <a:r>
              <a:rPr lang="it-IT" sz="3000" dirty="0"/>
              <a:t> (narrativa rivolta a un pubblico ampio: novellistica, compilazioni morali, volgarizzamenti)</a:t>
            </a:r>
            <a:endParaRPr lang="it-IT" sz="1000" dirty="0"/>
          </a:p>
          <a:p>
            <a:pPr marL="514350" indent="-514350" algn="just">
              <a:buAutoNum type="arabicParenR"/>
            </a:pPr>
            <a:r>
              <a:rPr lang="it-IT" sz="3000" dirty="0"/>
              <a:t>Prosa </a:t>
            </a:r>
            <a:r>
              <a:rPr lang="it-IT" sz="3000" b="1" dirty="0"/>
              <a:t>d’arte</a:t>
            </a:r>
            <a:r>
              <a:rPr lang="it-IT" sz="3000" dirty="0"/>
              <a:t> (filosofica e argomentativa: </a:t>
            </a:r>
            <a:r>
              <a:rPr lang="it-IT" sz="3000" i="1" dirty="0" err="1"/>
              <a:t>Rettorica</a:t>
            </a:r>
            <a:r>
              <a:rPr lang="it-IT" sz="3000" i="1" dirty="0"/>
              <a:t> </a:t>
            </a:r>
            <a:r>
              <a:rPr lang="it-IT" sz="3000" dirty="0"/>
              <a:t>di</a:t>
            </a:r>
            <a:r>
              <a:rPr lang="it-IT" sz="3000" i="1" dirty="0"/>
              <a:t> </a:t>
            </a:r>
            <a:r>
              <a:rPr lang="it-IT" sz="3000" dirty="0"/>
              <a:t>B. Latini, </a:t>
            </a:r>
            <a:r>
              <a:rPr lang="it-IT" sz="3000" i="1" dirty="0"/>
              <a:t>Libro dei Vizi e delle </a:t>
            </a:r>
            <a:r>
              <a:rPr lang="it-IT" sz="3000" i="1" dirty="0" err="1"/>
              <a:t>Virtudi</a:t>
            </a:r>
            <a:r>
              <a:rPr lang="it-IT" sz="3000" i="1" dirty="0"/>
              <a:t> </a:t>
            </a:r>
            <a:r>
              <a:rPr lang="it-IT" sz="3000" dirty="0"/>
              <a:t>di Bono Giamboni, </a:t>
            </a:r>
            <a:r>
              <a:rPr lang="it-IT" sz="3000" i="1" dirty="0"/>
              <a:t>Convivio </a:t>
            </a:r>
            <a:r>
              <a:rPr lang="it-IT" sz="3000" dirty="0"/>
              <a:t>di Dante, </a:t>
            </a:r>
            <a:r>
              <a:rPr lang="it-IT" sz="3000" i="1" dirty="0"/>
              <a:t>Lettere </a:t>
            </a:r>
            <a:r>
              <a:rPr lang="it-IT" sz="3000" dirty="0"/>
              <a:t>di Guittone d’Arezzo)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97059" y="299166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PROSA MEDIA E LA PROSA D’ARTE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9523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A93CD-4F21-0BE0-E961-921D0A46D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362730C-7BDB-FDBD-8381-9D1DE464684B}"/>
              </a:ext>
            </a:extLst>
          </p:cNvPr>
          <p:cNvSpPr txBox="1"/>
          <p:nvPr/>
        </p:nvSpPr>
        <p:spPr>
          <a:xfrm>
            <a:off x="196948" y="1205702"/>
            <a:ext cx="115355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suo pionieristico saggio del 1969, </a:t>
            </a:r>
            <a:r>
              <a:rPr lang="it-IT" sz="3000" i="1" dirty="0"/>
              <a:t>Lingua e tecnica narrativa nel Duecento</a:t>
            </a:r>
            <a:r>
              <a:rPr lang="it-IT" sz="3000" dirty="0"/>
              <a:t>,  Maurizio Dardano definisce la prosa media soprattutto per caratteristiche sintattiche: 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«La costruzione del periodo si fonda su rapporti semplici ed intuitivi; la struttura sintattica ha uno svolgimento prevalentemente lineare […] uno svolgimento paratattico, periodi brevi e spezzati, descrizioni rapidamente scorciate, frequenti battute dialogiche».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A questi tratti si accompagna una sintassi irregolare, mista, con incertezza di confini tra le frasi, paraipotassi, periodi lasciati in sospeso, cambi di costruzione. 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B778C9-6804-6DD8-7132-724023DCBD19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PROSA MEDIA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89967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DE5B6-3615-EF92-FF6A-5DC49453C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FBECDD7-0C01-3012-75A6-10469677BD0A}"/>
              </a:ext>
            </a:extLst>
          </p:cNvPr>
          <p:cNvSpPr txBox="1"/>
          <p:nvPr/>
        </p:nvSpPr>
        <p:spPr>
          <a:xfrm>
            <a:off x="196948" y="1205702"/>
            <a:ext cx="115355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Samarcan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è una nobile cittade, 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sonvi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cristiani e saracini. E' sono al Grande Cane, e sono verso maestro. 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diròvi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una maraviglia ch’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avenne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in questa terra. E' fu vero, né no è grande tempo, che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Gigata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fratello del Grande Cane, si fece cristiano, e era signore di questa contrada. Quando li cristiani della cittade videro che lo signore era fatto cristiano, ebbero grande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alegrezza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; e allora fecero in quella cittade una grande chiesa a l’onore di san Giovanni Batista, 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cosí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si chiama. E' tolsero una molto bella pietra ch’era dei saracini 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poserla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in quella chiesa 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miserla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sotto una colonna in mezzo la chiesa, che </a:t>
            </a:r>
            <a:r>
              <a:rPr lang="it-IT" sz="2800" b="0" dirty="0" err="1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sostenea</a:t>
            </a:r>
            <a:r>
              <a:rPr lang="it-IT" sz="2800" b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tutta la chiesa.</a:t>
            </a:r>
          </a:p>
          <a:p>
            <a:pPr algn="just"/>
            <a:endParaRPr lang="it-IT" sz="28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/>
            <a:r>
              <a:rPr lang="it-IT" sz="2800" dirty="0">
                <a:solidFill>
                  <a:srgbClr val="000000"/>
                </a:solidFill>
                <a:cs typeface="Arial" panose="020B0604020202020204" pitchFamily="34" charset="0"/>
              </a:rPr>
              <a:t>Versione toscana del </a:t>
            </a:r>
            <a:r>
              <a:rPr lang="it-IT" sz="2800" i="1" dirty="0">
                <a:solidFill>
                  <a:srgbClr val="000000"/>
                </a:solidFill>
                <a:cs typeface="Arial" panose="020B0604020202020204" pitchFamily="34" charset="0"/>
              </a:rPr>
              <a:t>Milione</a:t>
            </a:r>
            <a:endParaRPr lang="it-IT" sz="2800" i="1" dirty="0"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AEE8097-0FE4-2D42-AA45-D58D3AF56B19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PROGRESSIONE LINEARE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29937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6948" y="1205702"/>
            <a:ext cx="115355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prosa media fa largo uso della </a:t>
            </a:r>
            <a:r>
              <a:rPr lang="it-IT" sz="3000" b="1" dirty="0"/>
              <a:t>coordinazione</a:t>
            </a:r>
            <a:r>
              <a:rPr lang="it-IT" sz="3000" dirty="0"/>
              <a:t>, mettendo sullo stesso piano sintattico eventi che sono logicamente in rapporto di subordinazione e creando </a:t>
            </a:r>
            <a:r>
              <a:rPr lang="it-IT" sz="3000" b="1" dirty="0"/>
              <a:t>blocchi sintattici non gerarchizzati </a:t>
            </a:r>
            <a:r>
              <a:rPr lang="it-IT" sz="3000" dirty="0"/>
              <a:t>ma accostati l’uno all’altro, in una </a:t>
            </a:r>
            <a:r>
              <a:rPr lang="it-IT" sz="3000" b="1" dirty="0"/>
              <a:t>progressione lineare</a:t>
            </a:r>
            <a:r>
              <a:rPr lang="it-IT" sz="3000" dirty="0"/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8357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PROGRESSIONE LINEARE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EE03A20-6F53-4CD2-9A76-D69523DD19AD}"/>
              </a:ext>
            </a:extLst>
          </p:cNvPr>
          <p:cNvSpPr txBox="1"/>
          <p:nvPr/>
        </p:nvSpPr>
        <p:spPr>
          <a:xfrm>
            <a:off x="196948" y="3606359"/>
            <a:ext cx="11535508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Incominciò a </a:t>
            </a:r>
            <a:r>
              <a:rPr lang="it-IT" sz="2900" dirty="0" err="1"/>
              <a:t>isguardare</a:t>
            </a:r>
            <a:r>
              <a:rPr lang="it-IT" sz="2900" dirty="0"/>
              <a:t> ed </a:t>
            </a:r>
            <a:r>
              <a:rPr lang="it-IT" sz="2900" dirty="0" err="1"/>
              <a:t>allegrarssi</a:t>
            </a:r>
            <a:r>
              <a:rPr lang="it-IT" sz="2900" dirty="0"/>
              <a:t> sopra la fonte,</a:t>
            </a:r>
            <a:r>
              <a:rPr lang="it-IT" sz="2900" b="1" dirty="0"/>
              <a:t> | </a:t>
            </a:r>
            <a:r>
              <a:rPr lang="it-IT" sz="2900" dirty="0"/>
              <a:t>e l’</a:t>
            </a:r>
            <a:r>
              <a:rPr lang="it-IT" sz="2900" dirty="0" err="1"/>
              <a:t>onbra</a:t>
            </a:r>
            <a:r>
              <a:rPr lang="it-IT" sz="2900" dirty="0"/>
              <a:t> sua </a:t>
            </a:r>
            <a:r>
              <a:rPr lang="it-IT" sz="2900" dirty="0" err="1"/>
              <a:t>facea</a:t>
            </a:r>
            <a:r>
              <a:rPr lang="it-IT" sz="2900" dirty="0"/>
              <a:t> lo </a:t>
            </a:r>
            <a:r>
              <a:rPr lang="it-IT" sz="2900" dirty="0" err="1"/>
              <a:t>simigliante</a:t>
            </a:r>
            <a:r>
              <a:rPr lang="it-IT" sz="2900" dirty="0"/>
              <a:t>. </a:t>
            </a:r>
            <a:r>
              <a:rPr lang="it-IT" sz="2900" b="1" dirty="0"/>
              <a:t>| </a:t>
            </a:r>
            <a:r>
              <a:rPr lang="it-IT" sz="2900" dirty="0"/>
              <a:t>Credette che quella fosse persona che avesse vita e che istesse </a:t>
            </a:r>
            <a:r>
              <a:rPr lang="it-IT" sz="2900" dirty="0" err="1"/>
              <a:t>innell'acqua</a:t>
            </a:r>
            <a:r>
              <a:rPr lang="it-IT" sz="2900" dirty="0"/>
              <a:t>, </a:t>
            </a:r>
            <a:r>
              <a:rPr lang="it-IT" sz="2900" b="1" dirty="0"/>
              <a:t>| </a:t>
            </a:r>
            <a:r>
              <a:rPr lang="it-IT" sz="2900" dirty="0"/>
              <a:t>e non s’</a:t>
            </a:r>
            <a:r>
              <a:rPr lang="it-IT" sz="2900" dirty="0" err="1"/>
              <a:t>acorgea</a:t>
            </a:r>
            <a:r>
              <a:rPr lang="it-IT" sz="2900" dirty="0"/>
              <a:t> che fosse l’</a:t>
            </a:r>
            <a:r>
              <a:rPr lang="it-IT" sz="2900" dirty="0" err="1"/>
              <a:t>onbra</a:t>
            </a:r>
            <a:r>
              <a:rPr lang="it-IT" sz="2900" dirty="0"/>
              <a:t> sua. </a:t>
            </a:r>
            <a:r>
              <a:rPr lang="it-IT" sz="2900" b="1" dirty="0"/>
              <a:t>| </a:t>
            </a:r>
            <a:r>
              <a:rPr lang="it-IT" sz="2900" dirty="0"/>
              <a:t>E </a:t>
            </a:r>
            <a:r>
              <a:rPr lang="it-IT" sz="2900" dirty="0" err="1"/>
              <a:t>incominciòla</a:t>
            </a:r>
            <a:r>
              <a:rPr lang="it-IT" sz="2900" dirty="0"/>
              <a:t> ad amare, </a:t>
            </a:r>
            <a:r>
              <a:rPr lang="it-IT" sz="2900" b="1" dirty="0"/>
              <a:t>| </a:t>
            </a:r>
            <a:r>
              <a:rPr lang="it-IT" sz="2900" dirty="0"/>
              <a:t>e </a:t>
            </a:r>
            <a:r>
              <a:rPr lang="it-IT" sz="2900" dirty="0" err="1"/>
              <a:t>innamorossi</a:t>
            </a:r>
            <a:r>
              <a:rPr lang="it-IT" sz="2900" dirty="0"/>
              <a:t> sì forte che la </a:t>
            </a:r>
            <a:r>
              <a:rPr lang="it-IT" sz="2900" dirty="0" err="1"/>
              <a:t>vosse</a:t>
            </a:r>
            <a:r>
              <a:rPr lang="it-IT" sz="2900" dirty="0"/>
              <a:t> pigliare; </a:t>
            </a:r>
            <a:r>
              <a:rPr lang="it-IT" sz="2900" b="1" dirty="0"/>
              <a:t>| </a:t>
            </a:r>
            <a:r>
              <a:rPr lang="it-IT" sz="2900" dirty="0"/>
              <a:t>et mise le mani in quell'acqua. </a:t>
            </a:r>
            <a:r>
              <a:rPr lang="it-IT" sz="2900" b="1" dirty="0"/>
              <a:t>| </a:t>
            </a:r>
            <a:r>
              <a:rPr lang="it-IT" sz="2900" dirty="0"/>
              <a:t>E l'acqua intorbidò, </a:t>
            </a:r>
            <a:r>
              <a:rPr lang="it-IT" sz="2900" b="1" dirty="0"/>
              <a:t>| </a:t>
            </a:r>
            <a:r>
              <a:rPr lang="it-IT" sz="2900" dirty="0"/>
              <a:t>e l’</a:t>
            </a:r>
            <a:r>
              <a:rPr lang="it-IT" sz="2900" dirty="0" err="1"/>
              <a:t>onbra</a:t>
            </a:r>
            <a:r>
              <a:rPr lang="it-IT" sz="2900" dirty="0"/>
              <a:t> </a:t>
            </a:r>
            <a:r>
              <a:rPr lang="it-IT" sz="2900" dirty="0" err="1"/>
              <a:t>isparìo</a:t>
            </a:r>
            <a:r>
              <a:rPr lang="it-IT" sz="2900" dirty="0"/>
              <a:t>; </a:t>
            </a:r>
            <a:r>
              <a:rPr lang="it-IT" sz="2900" b="1" dirty="0"/>
              <a:t>|</a:t>
            </a:r>
            <a:r>
              <a:rPr lang="it-IT" sz="2900" dirty="0"/>
              <a:t> onde </a:t>
            </a:r>
            <a:r>
              <a:rPr lang="it-IT" sz="2900" dirty="0" err="1"/>
              <a:t>elli</a:t>
            </a:r>
            <a:r>
              <a:rPr lang="it-IT" sz="2900" dirty="0"/>
              <a:t> incominciò a piangere sopra la fonte. </a:t>
            </a:r>
            <a:r>
              <a:rPr lang="it-IT" sz="2900" b="1" dirty="0"/>
              <a:t>| </a:t>
            </a:r>
            <a:r>
              <a:rPr lang="it-IT" sz="2900" dirty="0"/>
              <a:t>Rischiarando l'acqua,</a:t>
            </a:r>
            <a:r>
              <a:rPr lang="it-IT" sz="2900" b="1" dirty="0"/>
              <a:t> </a:t>
            </a:r>
            <a:r>
              <a:rPr lang="it-IT" sz="2900" dirty="0" err="1"/>
              <a:t>vidde</a:t>
            </a:r>
            <a:r>
              <a:rPr lang="it-IT" sz="2900" dirty="0"/>
              <a:t> l'ombra che </a:t>
            </a:r>
            <a:r>
              <a:rPr lang="it-IT" sz="2900" dirty="0" err="1"/>
              <a:t>piangea</a:t>
            </a:r>
            <a:r>
              <a:rPr lang="it-IT" sz="2900" dirty="0"/>
              <a:t> com'</a:t>
            </a:r>
            <a:r>
              <a:rPr lang="it-IT" sz="2900" dirty="0" err="1"/>
              <a:t>elli</a:t>
            </a:r>
            <a:r>
              <a:rPr lang="it-IT" sz="2900" dirty="0"/>
              <a:t> </a:t>
            </a:r>
            <a:r>
              <a:rPr lang="it-IT" sz="2900" i="1" dirty="0"/>
              <a:t>(Novellino).</a:t>
            </a:r>
          </a:p>
        </p:txBody>
      </p:sp>
    </p:spTree>
    <p:extLst>
      <p:ext uri="{BB962C8B-B14F-4D97-AF65-F5344CB8AC3E}">
        <p14:creationId xmlns:p14="http://schemas.microsoft.com/office/powerpoint/2010/main" val="34207680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1978</Words>
  <Application>Microsoft Office PowerPoint</Application>
  <PresentationFormat>Widescreen</PresentationFormat>
  <Paragraphs>73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 (a.a. 2019/20)   Che cos’è l’italiano antico</dc:title>
  <dc:creator>Emiliano Picchiorri</dc:creator>
  <cp:lastModifiedBy>Emiliano Picchiorri</cp:lastModifiedBy>
  <cp:revision>24</cp:revision>
  <dcterms:created xsi:type="dcterms:W3CDTF">2020-04-08T20:38:58Z</dcterms:created>
  <dcterms:modified xsi:type="dcterms:W3CDTF">2025-03-19T08:05:47Z</dcterms:modified>
</cp:coreProperties>
</file>