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93" r:id="rId2"/>
    <p:sldId id="270" r:id="rId3"/>
    <p:sldId id="278" r:id="rId4"/>
    <p:sldId id="284" r:id="rId5"/>
    <p:sldId id="282" r:id="rId6"/>
    <p:sldId id="285" r:id="rId7"/>
    <p:sldId id="283" r:id="rId8"/>
    <p:sldId id="262" r:id="rId9"/>
    <p:sldId id="288" r:id="rId10"/>
    <p:sldId id="294" r:id="rId11"/>
    <p:sldId id="295" r:id="rId12"/>
    <p:sldId id="289" r:id="rId13"/>
    <p:sldId id="292" r:id="rId14"/>
    <p:sldId id="290" r:id="rId15"/>
    <p:sldId id="291"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ano Picchiorri" initials="EP" lastIdx="1" clrIdx="0">
    <p:extLst>
      <p:ext uri="{19B8F6BF-5375-455C-9EA6-DF929625EA0E}">
        <p15:presenceInfo xmlns:p15="http://schemas.microsoft.com/office/powerpoint/2012/main" userId="S::e.picchiorri@unich.it::9e90456a-cd20-4cdb-ac3b-b275855990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94660"/>
  </p:normalViewPr>
  <p:slideViewPr>
    <p:cSldViewPr snapToGrid="0">
      <p:cViewPr varScale="1">
        <p:scale>
          <a:sx n="78" d="100"/>
          <a:sy n="78" d="100"/>
        </p:scale>
        <p:origin x="28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EBB32E-6175-49DE-9575-06D9530830B3}"/>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BDE67CC-7E3F-4C2C-85A0-65D7D53BCF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19FA96E-766F-41C6-8270-E729C800F25A}"/>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5" name="Segnaposto piè di pagina 4">
            <a:extLst>
              <a:ext uri="{FF2B5EF4-FFF2-40B4-BE49-F238E27FC236}">
                <a16:creationId xmlns:a16="http://schemas.microsoft.com/office/drawing/2014/main" id="{C1F2B854-322E-43DA-A44D-CF5BF087F5B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FBBC32E-7498-43D5-9721-0BB53D2DF16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30830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0C4800-628A-4061-88D3-8426E8BE7A4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7459C5-535E-4910-AFFD-5C8E18BBBEEB}"/>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D9B2A81-8920-4652-B2A8-8C1DF8BA9CB9}"/>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5" name="Segnaposto piè di pagina 4">
            <a:extLst>
              <a:ext uri="{FF2B5EF4-FFF2-40B4-BE49-F238E27FC236}">
                <a16:creationId xmlns:a16="http://schemas.microsoft.com/office/drawing/2014/main" id="{6FC5160D-2371-418A-A6C0-0C82818F6E3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2F4832-ED49-486F-9E7C-18A39A5D317E}"/>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877712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8203E42-4788-4C5B-B19D-F2D93B13EBF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F77AD31-51C9-42B8-B245-0FCCB851F1B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7C4E5AC-B0DB-4096-A330-8E39F6851A5E}"/>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5" name="Segnaposto piè di pagina 4">
            <a:extLst>
              <a:ext uri="{FF2B5EF4-FFF2-40B4-BE49-F238E27FC236}">
                <a16:creationId xmlns:a16="http://schemas.microsoft.com/office/drawing/2014/main" id="{2B2F30F2-D5DC-4EB1-8BC6-4A1BC018EF5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3EB883-1970-4B4E-8A3F-0E4A94B88AD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480209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362E8C-5078-4F2D-8525-36BA7653C3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46A0FDF-6958-418A-9678-530B80EF5684}"/>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9803282-2407-4FF4-A0F2-9DEF6F8D07F2}"/>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5" name="Segnaposto piè di pagina 4">
            <a:extLst>
              <a:ext uri="{FF2B5EF4-FFF2-40B4-BE49-F238E27FC236}">
                <a16:creationId xmlns:a16="http://schemas.microsoft.com/office/drawing/2014/main" id="{C5DCF2D4-1E71-4181-AA5E-D84AFEC4B67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ED3E27-8D4D-45F8-8F76-9DCDB0A3DD0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516180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480367-48C8-4C1F-9214-400430DA047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16271B8-8EF2-4EED-8667-0B6E386744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056C8732-2655-4074-80BB-7A1811BA5E1E}"/>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5" name="Segnaposto piè di pagina 4">
            <a:extLst>
              <a:ext uri="{FF2B5EF4-FFF2-40B4-BE49-F238E27FC236}">
                <a16:creationId xmlns:a16="http://schemas.microsoft.com/office/drawing/2014/main" id="{DB7BB589-7DE4-4941-84EA-3E93ECF9EF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C4F251C-E8E1-4DF2-A153-B3ADD3F1FDD5}"/>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781646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98FBF3-6231-4695-9423-A5C8FBC41F1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1F17AD-AF0E-4DA8-ADF0-752E3774B784}"/>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40F767E-D3C3-483B-8D51-8CE112B8EE76}"/>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EB7FFE5-ACC9-4F1B-8E72-D9F4B976D3A9}"/>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6" name="Segnaposto piè di pagina 5">
            <a:extLst>
              <a:ext uri="{FF2B5EF4-FFF2-40B4-BE49-F238E27FC236}">
                <a16:creationId xmlns:a16="http://schemas.microsoft.com/office/drawing/2014/main" id="{F7237544-E5B8-46FC-ADE6-796E3787335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DF27AB3-3037-488F-BBB8-B38150F07D0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14512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8F4BD8-314C-45F2-8AA5-AACDF2A79DB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0748BDB-E3DF-4B6F-85F1-565289B40D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A462D36A-6CD1-4735-B965-162D33796B17}"/>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C44FEE5-7C01-4FC3-BF05-81EED600C7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07AD3A21-529B-4F28-A708-6B94223BCB89}"/>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212AEB3-4851-4096-BF55-DC3548E4ACA4}"/>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8" name="Segnaposto piè di pagina 7">
            <a:extLst>
              <a:ext uri="{FF2B5EF4-FFF2-40B4-BE49-F238E27FC236}">
                <a16:creationId xmlns:a16="http://schemas.microsoft.com/office/drawing/2014/main" id="{AED64790-B5EE-41FE-BBC0-E6AE7E63032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CA037A56-CA9A-4AA5-967C-0DD17F102C2F}"/>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924872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8297B-2A69-45D9-981D-A139D8053E6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56D9360-FF6D-4D17-BEE1-56DB69CC32E5}"/>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4" name="Segnaposto piè di pagina 3">
            <a:extLst>
              <a:ext uri="{FF2B5EF4-FFF2-40B4-BE49-F238E27FC236}">
                <a16:creationId xmlns:a16="http://schemas.microsoft.com/office/drawing/2014/main" id="{4F02FBD1-B18A-40E7-AC89-6EFC2EA8E97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5E47EA9-5039-4AE2-987D-67B8A9A3887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25837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07F0CBD-2365-4B42-90AA-57C23529842D}"/>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3" name="Segnaposto piè di pagina 2">
            <a:extLst>
              <a:ext uri="{FF2B5EF4-FFF2-40B4-BE49-F238E27FC236}">
                <a16:creationId xmlns:a16="http://schemas.microsoft.com/office/drawing/2014/main" id="{79575997-6C3A-4CA6-9177-1919F67AFB2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FB9FB12-891D-4AAA-9AA5-A9BF703C236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735674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8F0706-8690-419E-AE04-837ABE0B5E9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63BF76E-902A-4879-92A2-DE1FC1786D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216035A-531A-4826-8F49-CAA23F8723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6A8B299-9139-4C88-8F15-6F17070C960A}"/>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6" name="Segnaposto piè di pagina 5">
            <a:extLst>
              <a:ext uri="{FF2B5EF4-FFF2-40B4-BE49-F238E27FC236}">
                <a16:creationId xmlns:a16="http://schemas.microsoft.com/office/drawing/2014/main" id="{94BF4674-6AD1-404F-8E92-614AE16EEF9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371964A-766A-4D52-9375-B1972BA65E7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86374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4EA7C6-EEB3-45BD-943B-0D8E948A933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80D0666-1EC8-48DF-96CA-9DC43C4E8A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85AC6C4-62FB-4F5F-A282-F9EFC8C006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BED4EE01-7AF3-401B-BE54-31C15C778D23}"/>
              </a:ext>
            </a:extLst>
          </p:cNvPr>
          <p:cNvSpPr>
            <a:spLocks noGrp="1"/>
          </p:cNvSpPr>
          <p:nvPr>
            <p:ph type="dt" sz="half" idx="10"/>
          </p:nvPr>
        </p:nvSpPr>
        <p:spPr/>
        <p:txBody>
          <a:bodyPr/>
          <a:lstStyle/>
          <a:p>
            <a:fld id="{FFCB723E-50C7-48CC-8791-16EDC9DDA119}" type="datetimeFigureOut">
              <a:rPr lang="it-IT" smtClean="0"/>
              <a:t>18/03/2025</a:t>
            </a:fld>
            <a:endParaRPr lang="it-IT"/>
          </a:p>
        </p:txBody>
      </p:sp>
      <p:sp>
        <p:nvSpPr>
          <p:cNvPr id="6" name="Segnaposto piè di pagina 5">
            <a:extLst>
              <a:ext uri="{FF2B5EF4-FFF2-40B4-BE49-F238E27FC236}">
                <a16:creationId xmlns:a16="http://schemas.microsoft.com/office/drawing/2014/main" id="{8E4B6319-5042-4845-B9BE-C73961A33FB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98CB641-49F0-4B6A-A372-705D39DA2B24}"/>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10671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A236527-0E96-45CB-9346-56DF5555B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9CA858-6B24-4E7A-9914-3EDD06F40D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D08D06D-2005-4052-A28B-530B3A56C6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B723E-50C7-48CC-8791-16EDC9DDA119}" type="datetimeFigureOut">
              <a:rPr lang="it-IT" smtClean="0"/>
              <a:t>18/03/2025</a:t>
            </a:fld>
            <a:endParaRPr lang="it-IT"/>
          </a:p>
        </p:txBody>
      </p:sp>
      <p:sp>
        <p:nvSpPr>
          <p:cNvPr id="5" name="Segnaposto piè di pagina 4">
            <a:extLst>
              <a:ext uri="{FF2B5EF4-FFF2-40B4-BE49-F238E27FC236}">
                <a16:creationId xmlns:a16="http://schemas.microsoft.com/office/drawing/2014/main" id="{82C849C6-817E-4776-965F-B5CE84FF5D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6FE8F1B-1B44-42B7-BC55-13666BE067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DC1C4-6890-4A08-AB09-9D82D01803C6}" type="slidenum">
              <a:rPr lang="it-IT" smtClean="0"/>
              <a:t>‹N›</a:t>
            </a:fld>
            <a:endParaRPr lang="it-IT"/>
          </a:p>
        </p:txBody>
      </p:sp>
    </p:spTree>
    <p:extLst>
      <p:ext uri="{BB962C8B-B14F-4D97-AF65-F5344CB8AC3E}">
        <p14:creationId xmlns:p14="http://schemas.microsoft.com/office/powerpoint/2010/main" val="183300668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25415" y="1378634"/>
            <a:ext cx="10379197" cy="2855741"/>
          </a:xfrm>
        </p:spPr>
        <p:txBody>
          <a:bodyPr>
            <a:normAutofit/>
          </a:bodyPr>
          <a:lstStyle/>
          <a:p>
            <a:r>
              <a:rPr lang="it-IT" sz="4000" b="1" dirty="0"/>
              <a:t>Linguistica italiana (</a:t>
            </a:r>
            <a:r>
              <a:rPr lang="it-IT" sz="4000" b="1" dirty="0" err="1"/>
              <a:t>a.a</a:t>
            </a:r>
            <a:r>
              <a:rPr lang="it-IT" sz="4000" b="1" dirty="0"/>
              <a:t>. 2024/25)</a:t>
            </a:r>
            <a:br>
              <a:rPr lang="it-IT" sz="4000" b="1" dirty="0"/>
            </a:br>
            <a:br>
              <a:rPr lang="it-IT" sz="4000" b="1" dirty="0"/>
            </a:br>
            <a:br>
              <a:rPr lang="it-IT" sz="4000" b="1" dirty="0"/>
            </a:br>
            <a:r>
              <a:rPr lang="it-IT" sz="4800" b="0" i="0" u="none" strike="noStrike" baseline="0" dirty="0">
                <a:latin typeface="DejaVuSans"/>
              </a:rPr>
              <a:t>Profilo linguistico dell'italiano antico</a:t>
            </a:r>
            <a:endParaRPr lang="it-IT" sz="4800" dirty="0"/>
          </a:p>
        </p:txBody>
      </p:sp>
    </p:spTree>
    <p:extLst>
      <p:ext uri="{BB962C8B-B14F-4D97-AF65-F5344CB8AC3E}">
        <p14:creationId xmlns:p14="http://schemas.microsoft.com/office/powerpoint/2010/main" val="1190971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C1471-8E19-40AF-8400-09DDF4830D6B}"/>
            </a:ext>
          </a:extLst>
        </p:cNvPr>
        <p:cNvGrpSpPr/>
        <p:nvPr/>
      </p:nvGrpSpPr>
      <p:grpSpPr>
        <a:xfrm>
          <a:off x="0" y="0"/>
          <a:ext cx="0" cy="0"/>
          <a:chOff x="0" y="0"/>
          <a:chExt cx="0" cy="0"/>
        </a:xfrm>
      </p:grpSpPr>
      <p:sp>
        <p:nvSpPr>
          <p:cNvPr id="2" name="CasellaDiTesto 1">
            <a:extLst>
              <a:ext uri="{FF2B5EF4-FFF2-40B4-BE49-F238E27FC236}">
                <a16:creationId xmlns:a16="http://schemas.microsoft.com/office/drawing/2014/main" id="{36DB6801-34B3-D670-88CF-BA173F133BC7}"/>
              </a:ext>
            </a:extLst>
          </p:cNvPr>
          <p:cNvSpPr txBox="1"/>
          <p:nvPr/>
        </p:nvSpPr>
        <p:spPr>
          <a:xfrm>
            <a:off x="201635" y="878803"/>
            <a:ext cx="11788729" cy="5693866"/>
          </a:xfrm>
          <a:prstGeom prst="rect">
            <a:avLst/>
          </a:prstGeom>
          <a:noFill/>
        </p:spPr>
        <p:txBody>
          <a:bodyPr wrap="square" rtlCol="0">
            <a:spAutoFit/>
          </a:bodyPr>
          <a:lstStyle/>
          <a:p>
            <a:pPr algn="just"/>
            <a:r>
              <a:rPr lang="it-IT" sz="2800" dirty="0"/>
              <a:t>Frosini confronta brani di volgarizzamenti diversi da uno stesso testo per mostrare la variabilità individuale dei traduttori. Osserviamo ad esempio due diversi volgarizzamenti del </a:t>
            </a:r>
            <a:r>
              <a:rPr lang="it-IT" sz="2800" i="1" dirty="0"/>
              <a:t>Trattato della dilezione</a:t>
            </a:r>
            <a:r>
              <a:rPr lang="it-IT" sz="2800" dirty="0"/>
              <a:t>, scritto in latino da </a:t>
            </a:r>
            <a:r>
              <a:rPr lang="it-IT" sz="2800" b="1" dirty="0" err="1"/>
              <a:t>Albertano</a:t>
            </a:r>
            <a:r>
              <a:rPr lang="it-IT" sz="2800" dirty="0"/>
              <a:t> </a:t>
            </a:r>
            <a:r>
              <a:rPr lang="it-IT" sz="2800" b="1" dirty="0"/>
              <a:t>da Brescia </a:t>
            </a:r>
            <a:r>
              <a:rPr lang="it-IT" sz="2800" dirty="0"/>
              <a:t>nel Duecento.</a:t>
            </a:r>
          </a:p>
          <a:p>
            <a:pPr algn="just"/>
            <a:endParaRPr lang="it-IT" sz="2800" dirty="0"/>
          </a:p>
          <a:p>
            <a:pPr algn="just"/>
            <a:r>
              <a:rPr lang="it-IT" sz="2800" dirty="0"/>
              <a:t>Il primo è di maestro Fantino, </a:t>
            </a:r>
            <a:r>
              <a:rPr lang="it-IT" sz="2800" b="1" dirty="0"/>
              <a:t>fiorentino</a:t>
            </a:r>
            <a:r>
              <a:rPr lang="it-IT" sz="2800" dirty="0"/>
              <a:t>, più libero e indipendente dal testo di partenza, capace di gestire il testo volgare. Non replica l’ordine delle parole latino, preferisce subordinate esplicite ai costrutti impliciti latini, ecc.</a:t>
            </a:r>
          </a:p>
          <a:p>
            <a:pPr algn="just"/>
            <a:endParaRPr lang="it-IT" sz="2800" dirty="0"/>
          </a:p>
          <a:p>
            <a:pPr algn="just"/>
            <a:r>
              <a:rPr lang="it-IT" sz="2800" dirty="0"/>
              <a:t>Il secondo, di anonimo </a:t>
            </a:r>
            <a:r>
              <a:rPr lang="it-IT" sz="2800" b="1" dirty="0"/>
              <a:t>pisano</a:t>
            </a:r>
            <a:r>
              <a:rPr lang="it-IT" sz="2800" dirty="0"/>
              <a:t>, replica l’ordine latino con verbo alla fine del periodo, usa un participio presente con valore verbale, è più vicino al latino nella scelta di tradurre </a:t>
            </a:r>
            <a:r>
              <a:rPr lang="it-IT" sz="2800" i="1" dirty="0" err="1"/>
              <a:t>parena</a:t>
            </a:r>
            <a:r>
              <a:rPr lang="it-IT" sz="2800" i="1" dirty="0"/>
              <a:t> </a:t>
            </a:r>
            <a:r>
              <a:rPr lang="it-IT" sz="2800" i="1" dirty="0" err="1"/>
              <a:t>caritas</a:t>
            </a:r>
            <a:r>
              <a:rPr lang="it-IT" sz="2800" i="1" dirty="0"/>
              <a:t> </a:t>
            </a:r>
            <a:r>
              <a:rPr lang="it-IT" sz="2800" dirty="0"/>
              <a:t>con </a:t>
            </a:r>
            <a:r>
              <a:rPr lang="it-IT" sz="2800" i="1" dirty="0"/>
              <a:t>paternale carità</a:t>
            </a:r>
            <a:r>
              <a:rPr lang="it-IT" sz="2800" dirty="0"/>
              <a:t> (rispetto a </a:t>
            </a:r>
            <a:r>
              <a:rPr lang="it-IT" sz="2800" i="1" dirty="0" err="1"/>
              <a:t>caritade</a:t>
            </a:r>
            <a:r>
              <a:rPr lang="it-IT" sz="2800" i="1" dirty="0"/>
              <a:t> di padre</a:t>
            </a:r>
            <a:r>
              <a:rPr lang="it-IT" sz="2800" dirty="0"/>
              <a:t> di quello fiorentino) </a:t>
            </a:r>
          </a:p>
        </p:txBody>
      </p:sp>
      <p:sp>
        <p:nvSpPr>
          <p:cNvPr id="3" name="CasellaDiTesto 2">
            <a:extLst>
              <a:ext uri="{FF2B5EF4-FFF2-40B4-BE49-F238E27FC236}">
                <a16:creationId xmlns:a16="http://schemas.microsoft.com/office/drawing/2014/main" id="{06656F8A-B0B2-67BD-3109-24E1CCFF73E5}"/>
              </a:ext>
            </a:extLst>
          </p:cNvPr>
          <p:cNvSpPr txBox="1"/>
          <p:nvPr/>
        </p:nvSpPr>
        <p:spPr>
          <a:xfrm>
            <a:off x="468925" y="222135"/>
            <a:ext cx="11535508" cy="646331"/>
          </a:xfrm>
          <a:prstGeom prst="rect">
            <a:avLst/>
          </a:prstGeom>
          <a:noFill/>
        </p:spPr>
        <p:txBody>
          <a:bodyPr wrap="square" rtlCol="0">
            <a:spAutoFit/>
          </a:bodyPr>
          <a:lstStyle/>
          <a:p>
            <a:pPr algn="ctr"/>
            <a:r>
              <a:rPr lang="it-IT" sz="3600" dirty="0"/>
              <a:t>I VOLGARIZZAMENTI DAL LATINO</a:t>
            </a:r>
            <a:endParaRPr lang="it-IT" sz="3000" dirty="0"/>
          </a:p>
        </p:txBody>
      </p:sp>
    </p:spTree>
    <p:extLst>
      <p:ext uri="{BB962C8B-B14F-4D97-AF65-F5344CB8AC3E}">
        <p14:creationId xmlns:p14="http://schemas.microsoft.com/office/powerpoint/2010/main" val="1234311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AD6A9-163A-2BEE-0514-737A0D87ADB6}"/>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A80339AA-3541-4FD4-D3A2-A7C4CBD4FD74}"/>
              </a:ext>
            </a:extLst>
          </p:cNvPr>
          <p:cNvPicPr>
            <a:picLocks noChangeAspect="1"/>
          </p:cNvPicPr>
          <p:nvPr/>
        </p:nvPicPr>
        <p:blipFill>
          <a:blip r:embed="rId2"/>
          <a:stretch>
            <a:fillRect/>
          </a:stretch>
        </p:blipFill>
        <p:spPr>
          <a:xfrm>
            <a:off x="0" y="4637651"/>
            <a:ext cx="9776712" cy="1923910"/>
          </a:xfrm>
          <a:prstGeom prst="rect">
            <a:avLst/>
          </a:prstGeom>
        </p:spPr>
      </p:pic>
      <p:pic>
        <p:nvPicPr>
          <p:cNvPr id="7" name="Immagine 6">
            <a:extLst>
              <a:ext uri="{FF2B5EF4-FFF2-40B4-BE49-F238E27FC236}">
                <a16:creationId xmlns:a16="http://schemas.microsoft.com/office/drawing/2014/main" id="{41B5FBDE-BCEB-5BBA-98EF-4F4E9B59DDD5}"/>
              </a:ext>
            </a:extLst>
          </p:cNvPr>
          <p:cNvPicPr>
            <a:picLocks noChangeAspect="1"/>
          </p:cNvPicPr>
          <p:nvPr/>
        </p:nvPicPr>
        <p:blipFill>
          <a:blip r:embed="rId3"/>
          <a:stretch>
            <a:fillRect/>
          </a:stretch>
        </p:blipFill>
        <p:spPr>
          <a:xfrm>
            <a:off x="244145" y="2333227"/>
            <a:ext cx="9218262" cy="2081544"/>
          </a:xfrm>
          <a:prstGeom prst="rect">
            <a:avLst/>
          </a:prstGeom>
        </p:spPr>
      </p:pic>
      <p:pic>
        <p:nvPicPr>
          <p:cNvPr id="9" name="Immagine 8">
            <a:extLst>
              <a:ext uri="{FF2B5EF4-FFF2-40B4-BE49-F238E27FC236}">
                <a16:creationId xmlns:a16="http://schemas.microsoft.com/office/drawing/2014/main" id="{372DE717-8884-E9D0-8A78-CC948FC6EAC8}"/>
              </a:ext>
            </a:extLst>
          </p:cNvPr>
          <p:cNvPicPr>
            <a:picLocks noChangeAspect="1"/>
          </p:cNvPicPr>
          <p:nvPr/>
        </p:nvPicPr>
        <p:blipFill>
          <a:blip r:embed="rId4"/>
          <a:stretch>
            <a:fillRect/>
          </a:stretch>
        </p:blipFill>
        <p:spPr>
          <a:xfrm>
            <a:off x="244145" y="296439"/>
            <a:ext cx="9518783" cy="1865898"/>
          </a:xfrm>
          <a:prstGeom prst="rect">
            <a:avLst/>
          </a:prstGeom>
        </p:spPr>
      </p:pic>
      <p:sp>
        <p:nvSpPr>
          <p:cNvPr id="4" name="CasellaDiTesto 3">
            <a:extLst>
              <a:ext uri="{FF2B5EF4-FFF2-40B4-BE49-F238E27FC236}">
                <a16:creationId xmlns:a16="http://schemas.microsoft.com/office/drawing/2014/main" id="{5A98B369-38B3-EB82-71D7-1FC3C0A95412}"/>
              </a:ext>
            </a:extLst>
          </p:cNvPr>
          <p:cNvSpPr txBox="1"/>
          <p:nvPr/>
        </p:nvSpPr>
        <p:spPr>
          <a:xfrm>
            <a:off x="9878786" y="661307"/>
            <a:ext cx="1738992" cy="830997"/>
          </a:xfrm>
          <a:prstGeom prst="rect">
            <a:avLst/>
          </a:prstGeom>
          <a:noFill/>
        </p:spPr>
        <p:txBody>
          <a:bodyPr wrap="square" rtlCol="0">
            <a:spAutoFit/>
          </a:bodyPr>
          <a:lstStyle/>
          <a:p>
            <a:r>
              <a:rPr lang="it-IT" sz="2400" dirty="0" err="1"/>
              <a:t>Albertano</a:t>
            </a:r>
            <a:r>
              <a:rPr lang="it-IT" sz="2400" dirty="0"/>
              <a:t> da Brescia</a:t>
            </a:r>
          </a:p>
        </p:txBody>
      </p:sp>
      <p:sp>
        <p:nvSpPr>
          <p:cNvPr id="6" name="CasellaDiTesto 5">
            <a:extLst>
              <a:ext uri="{FF2B5EF4-FFF2-40B4-BE49-F238E27FC236}">
                <a16:creationId xmlns:a16="http://schemas.microsoft.com/office/drawing/2014/main" id="{0B8DE580-C30C-3127-D167-B54CB1FE4016}"/>
              </a:ext>
            </a:extLst>
          </p:cNvPr>
          <p:cNvSpPr txBox="1"/>
          <p:nvPr/>
        </p:nvSpPr>
        <p:spPr>
          <a:xfrm>
            <a:off x="10023022" y="2390602"/>
            <a:ext cx="1738992" cy="830997"/>
          </a:xfrm>
          <a:prstGeom prst="rect">
            <a:avLst/>
          </a:prstGeom>
          <a:noFill/>
        </p:spPr>
        <p:txBody>
          <a:bodyPr wrap="square" rtlCol="0">
            <a:spAutoFit/>
          </a:bodyPr>
          <a:lstStyle/>
          <a:p>
            <a:r>
              <a:rPr lang="it-IT" sz="2400" dirty="0" err="1"/>
              <a:t>volgarizz</a:t>
            </a:r>
            <a:r>
              <a:rPr lang="it-IT" sz="2400" dirty="0"/>
              <a:t>. fiorentino</a:t>
            </a:r>
          </a:p>
        </p:txBody>
      </p:sp>
      <p:sp>
        <p:nvSpPr>
          <p:cNvPr id="8" name="CasellaDiTesto 7">
            <a:extLst>
              <a:ext uri="{FF2B5EF4-FFF2-40B4-BE49-F238E27FC236}">
                <a16:creationId xmlns:a16="http://schemas.microsoft.com/office/drawing/2014/main" id="{AC61368A-17EF-7864-8F96-D738AFB99EA9}"/>
              </a:ext>
            </a:extLst>
          </p:cNvPr>
          <p:cNvSpPr txBox="1"/>
          <p:nvPr/>
        </p:nvSpPr>
        <p:spPr>
          <a:xfrm>
            <a:off x="10023022" y="4768609"/>
            <a:ext cx="1738992" cy="830997"/>
          </a:xfrm>
          <a:prstGeom prst="rect">
            <a:avLst/>
          </a:prstGeom>
          <a:noFill/>
        </p:spPr>
        <p:txBody>
          <a:bodyPr wrap="square" rtlCol="0">
            <a:spAutoFit/>
          </a:bodyPr>
          <a:lstStyle/>
          <a:p>
            <a:r>
              <a:rPr lang="it-IT" sz="2400" dirty="0" err="1"/>
              <a:t>volgarizz</a:t>
            </a:r>
            <a:r>
              <a:rPr lang="it-IT" sz="2400" dirty="0"/>
              <a:t>. pisano</a:t>
            </a:r>
          </a:p>
        </p:txBody>
      </p:sp>
    </p:spTree>
    <p:extLst>
      <p:ext uri="{BB962C8B-B14F-4D97-AF65-F5344CB8AC3E}">
        <p14:creationId xmlns:p14="http://schemas.microsoft.com/office/powerpoint/2010/main" val="2608604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7229" y="914724"/>
            <a:ext cx="11887204" cy="1938992"/>
          </a:xfrm>
          <a:prstGeom prst="rect">
            <a:avLst/>
          </a:prstGeom>
          <a:noFill/>
        </p:spPr>
        <p:txBody>
          <a:bodyPr wrap="square" rtlCol="0">
            <a:spAutoFit/>
          </a:bodyPr>
          <a:lstStyle/>
          <a:p>
            <a:pPr algn="just"/>
            <a:r>
              <a:rPr lang="it-IT" sz="3000" dirty="0"/>
              <a:t>Nel Trecento cresce il numero dei classici volgarizzati. Il notaio fiorentino </a:t>
            </a:r>
            <a:r>
              <a:rPr lang="it-IT" sz="3000" b="1" dirty="0"/>
              <a:t>Filippo Ceffi </a:t>
            </a:r>
            <a:r>
              <a:rPr lang="it-IT" sz="3000" dirty="0"/>
              <a:t>traduce le </a:t>
            </a:r>
            <a:r>
              <a:rPr lang="it-IT" sz="3000" i="1" dirty="0" err="1"/>
              <a:t>Heroides</a:t>
            </a:r>
            <a:r>
              <a:rPr lang="it-IT" sz="3000" i="1" dirty="0"/>
              <a:t> </a:t>
            </a:r>
            <a:r>
              <a:rPr lang="it-IT" sz="3000" dirty="0"/>
              <a:t>di </a:t>
            </a:r>
            <a:r>
              <a:rPr lang="it-IT" sz="3000" b="1" dirty="0"/>
              <a:t>Ovidio</a:t>
            </a:r>
            <a:r>
              <a:rPr lang="it-IT" sz="3000" dirty="0"/>
              <a:t> (1325) evitando calchi e crudi latinismi (</a:t>
            </a:r>
            <a:r>
              <a:rPr lang="it-IT" sz="3000" i="1" dirty="0" err="1"/>
              <a:t>tripodes</a:t>
            </a:r>
            <a:r>
              <a:rPr lang="it-IT" sz="3000" i="1" dirty="0"/>
              <a:t> </a:t>
            </a:r>
            <a:r>
              <a:rPr lang="it-IT" sz="3000" dirty="0"/>
              <a:t>&gt; </a:t>
            </a:r>
            <a:r>
              <a:rPr lang="it-IT" sz="3000" i="1" dirty="0"/>
              <a:t>sedie</a:t>
            </a:r>
            <a:r>
              <a:rPr lang="it-IT" sz="3000" dirty="0"/>
              <a:t>, </a:t>
            </a:r>
            <a:r>
              <a:rPr lang="it-IT" sz="3000" i="1" dirty="0"/>
              <a:t>mitra </a:t>
            </a:r>
            <a:r>
              <a:rPr lang="it-IT" sz="3000" dirty="0"/>
              <a:t>&gt; </a:t>
            </a:r>
            <a:r>
              <a:rPr lang="it-IT" sz="3000" i="1" dirty="0"/>
              <a:t>ornata ghirlanda</a:t>
            </a:r>
            <a:r>
              <a:rPr lang="it-IT" sz="3000" dirty="0"/>
              <a:t>) e cercando di variare la resa di una stessa parola </a:t>
            </a:r>
            <a:r>
              <a:rPr lang="it-IT" sz="3000" i="1" dirty="0"/>
              <a:t>(tunica </a:t>
            </a:r>
            <a:r>
              <a:rPr lang="it-IT" sz="3000" dirty="0"/>
              <a:t>&gt; </a:t>
            </a:r>
            <a:r>
              <a:rPr lang="it-IT" sz="3000" i="1" dirty="0"/>
              <a:t>panni, camicia, vestire, gonnella).</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468925" y="268393"/>
            <a:ext cx="11535508" cy="646331"/>
          </a:xfrm>
          <a:prstGeom prst="rect">
            <a:avLst/>
          </a:prstGeom>
          <a:noFill/>
        </p:spPr>
        <p:txBody>
          <a:bodyPr wrap="square" rtlCol="0">
            <a:spAutoFit/>
          </a:bodyPr>
          <a:lstStyle/>
          <a:p>
            <a:pPr algn="ctr"/>
            <a:r>
              <a:rPr lang="it-IT" sz="3600" dirty="0"/>
              <a:t>I VOLGARIZZAMENTI DAL LATINO</a:t>
            </a:r>
            <a:endParaRPr lang="it-IT" sz="3000" dirty="0"/>
          </a:p>
        </p:txBody>
      </p:sp>
      <p:sp>
        <p:nvSpPr>
          <p:cNvPr id="4" name="CasellaDiTesto 3">
            <a:extLst>
              <a:ext uri="{FF2B5EF4-FFF2-40B4-BE49-F238E27FC236}">
                <a16:creationId xmlns:a16="http://schemas.microsoft.com/office/drawing/2014/main" id="{B51E9D05-DA72-4AD2-A9E1-14840D33DDA8}"/>
              </a:ext>
            </a:extLst>
          </p:cNvPr>
          <p:cNvSpPr txBox="1"/>
          <p:nvPr/>
        </p:nvSpPr>
        <p:spPr>
          <a:xfrm>
            <a:off x="117229" y="2853716"/>
            <a:ext cx="11887204" cy="3924151"/>
          </a:xfrm>
          <a:prstGeom prst="rect">
            <a:avLst/>
          </a:prstGeom>
          <a:noFill/>
        </p:spPr>
        <p:txBody>
          <a:bodyPr wrap="square" rtlCol="0">
            <a:spAutoFit/>
          </a:bodyPr>
          <a:lstStyle/>
          <a:p>
            <a:pPr algn="just"/>
            <a:r>
              <a:rPr lang="it-IT" sz="3000" dirty="0"/>
              <a:t>Viene tradotta per la prima volta l’</a:t>
            </a:r>
            <a:r>
              <a:rPr lang="it-IT" sz="3000" i="1" dirty="0"/>
              <a:t>Eneide </a:t>
            </a:r>
            <a:r>
              <a:rPr lang="it-IT" sz="3000" dirty="0"/>
              <a:t>di </a:t>
            </a:r>
            <a:r>
              <a:rPr lang="it-IT" sz="3000" b="1" dirty="0"/>
              <a:t>Virgilio</a:t>
            </a:r>
            <a:r>
              <a:rPr lang="it-IT" sz="3000" dirty="0"/>
              <a:t> in prosa sia dal senese </a:t>
            </a:r>
            <a:r>
              <a:rPr lang="it-IT" sz="3000" b="1" dirty="0" err="1"/>
              <a:t>Ciampolo</a:t>
            </a:r>
            <a:r>
              <a:rPr lang="it-IT" sz="3000" b="1" dirty="0"/>
              <a:t> di Meo degli </a:t>
            </a:r>
            <a:r>
              <a:rPr lang="it-IT" sz="3000" b="1" dirty="0" err="1"/>
              <a:t>Ugurgieri</a:t>
            </a:r>
            <a:r>
              <a:rPr lang="it-IT" sz="3000" b="1" dirty="0"/>
              <a:t> </a:t>
            </a:r>
            <a:r>
              <a:rPr lang="it-IT" sz="3000" dirty="0"/>
              <a:t>sia dal fiorentino </a:t>
            </a:r>
            <a:r>
              <a:rPr lang="it-IT" sz="3000" b="1" dirty="0"/>
              <a:t>Andrea Lancia</a:t>
            </a:r>
            <a:r>
              <a:rPr lang="it-IT" sz="3000" dirty="0"/>
              <a:t>, nel cui volgarizzamento emergono ricordi danteschi:</a:t>
            </a:r>
          </a:p>
          <a:p>
            <a:pPr algn="just"/>
            <a:endParaRPr lang="it-IT" sz="800" dirty="0"/>
          </a:p>
          <a:p>
            <a:pPr algn="just"/>
            <a:r>
              <a:rPr lang="it-IT" sz="2700" i="1" dirty="0" err="1"/>
              <a:t>Aen</a:t>
            </a:r>
            <a:r>
              <a:rPr lang="it-IT" sz="2700" dirty="0"/>
              <a:t>. II 792-93: Ter </a:t>
            </a:r>
            <a:r>
              <a:rPr lang="it-IT" sz="2700" dirty="0" err="1"/>
              <a:t>conatus</a:t>
            </a:r>
            <a:r>
              <a:rPr lang="it-IT" sz="2700" dirty="0"/>
              <a:t> </a:t>
            </a:r>
            <a:r>
              <a:rPr lang="it-IT" sz="2700" dirty="0" err="1"/>
              <a:t>ibi</a:t>
            </a:r>
            <a:r>
              <a:rPr lang="it-IT" sz="2700" dirty="0"/>
              <a:t> collo dare </a:t>
            </a:r>
            <a:r>
              <a:rPr lang="it-IT" sz="2700" dirty="0" err="1"/>
              <a:t>brachia</a:t>
            </a:r>
            <a:r>
              <a:rPr lang="it-IT" sz="2700" dirty="0"/>
              <a:t> </a:t>
            </a:r>
            <a:r>
              <a:rPr lang="it-IT" sz="2700" dirty="0" err="1"/>
              <a:t>circum</a:t>
            </a:r>
            <a:r>
              <a:rPr lang="it-IT" sz="2700" dirty="0"/>
              <a:t> / Ter frustra </a:t>
            </a:r>
            <a:r>
              <a:rPr lang="it-IT" sz="2700" dirty="0" err="1"/>
              <a:t>comprensa</a:t>
            </a:r>
            <a:r>
              <a:rPr lang="it-IT" sz="2700" dirty="0"/>
              <a:t> manus </a:t>
            </a:r>
            <a:r>
              <a:rPr lang="it-IT" sz="2700" dirty="0" err="1"/>
              <a:t>effugit</a:t>
            </a:r>
            <a:r>
              <a:rPr lang="it-IT" sz="2700" dirty="0"/>
              <a:t> imago </a:t>
            </a:r>
          </a:p>
          <a:p>
            <a:pPr algn="just"/>
            <a:endParaRPr lang="it-IT" sz="800" dirty="0"/>
          </a:p>
          <a:p>
            <a:pPr algn="just"/>
            <a:r>
              <a:rPr lang="it-IT" sz="2700" dirty="0"/>
              <a:t>Lancia:  tre volte mi sforzai d’</a:t>
            </a:r>
            <a:r>
              <a:rPr lang="it-IT" sz="2700" dirty="0" err="1"/>
              <a:t>avinghiarle</a:t>
            </a:r>
            <a:r>
              <a:rPr lang="it-IT" sz="2700" dirty="0"/>
              <a:t> le mani al collo, e altrettante </a:t>
            </a:r>
            <a:r>
              <a:rPr lang="it-IT" sz="2700" u="sng" dirty="0"/>
              <a:t>mi tornai con esse</a:t>
            </a:r>
            <a:r>
              <a:rPr lang="it-IT" sz="2700" dirty="0"/>
              <a:t> indarno </a:t>
            </a:r>
            <a:r>
              <a:rPr lang="it-IT" sz="2700" u="sng" dirty="0"/>
              <a:t>al petto</a:t>
            </a:r>
          </a:p>
          <a:p>
            <a:pPr algn="just"/>
            <a:endParaRPr lang="it-IT" sz="800" dirty="0"/>
          </a:p>
          <a:p>
            <a:pPr algn="just"/>
            <a:r>
              <a:rPr lang="it-IT" sz="2700" i="1" dirty="0"/>
              <a:t>Pur. </a:t>
            </a:r>
            <a:r>
              <a:rPr lang="it-IT" sz="2700" dirty="0"/>
              <a:t>II 80-81: tre volte dietro a lei le mani avvinsi / e tante </a:t>
            </a:r>
            <a:r>
              <a:rPr lang="it-IT" sz="2700" u="sng" dirty="0"/>
              <a:t>mi tornai con esse al petto</a:t>
            </a:r>
          </a:p>
        </p:txBody>
      </p:sp>
    </p:spTree>
    <p:extLst>
      <p:ext uri="{BB962C8B-B14F-4D97-AF65-F5344CB8AC3E}">
        <p14:creationId xmlns:p14="http://schemas.microsoft.com/office/powerpoint/2010/main" val="215320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52398" y="865929"/>
            <a:ext cx="11887204" cy="5893921"/>
          </a:xfrm>
          <a:prstGeom prst="rect">
            <a:avLst/>
          </a:prstGeom>
          <a:noFill/>
        </p:spPr>
        <p:txBody>
          <a:bodyPr wrap="square" rtlCol="0">
            <a:spAutoFit/>
          </a:bodyPr>
          <a:lstStyle/>
          <a:p>
            <a:pPr algn="just"/>
            <a:r>
              <a:rPr lang="it-IT" sz="2900" dirty="0"/>
              <a:t>Da alcuni anni l’Opera del Vocabolario Italiano ha messo a punto il </a:t>
            </a:r>
            <a:r>
              <a:rPr lang="it-IT" sz="2900" b="1" i="1" dirty="0"/>
              <a:t>Dizionario dei volgarizzamenti </a:t>
            </a:r>
            <a:r>
              <a:rPr lang="it-IT" sz="2900" dirty="0"/>
              <a:t>(</a:t>
            </a:r>
            <a:r>
              <a:rPr lang="it-IT" sz="2900" dirty="0" err="1"/>
              <a:t>DiVo</a:t>
            </a:r>
            <a:r>
              <a:rPr lang="it-IT" sz="2900" dirty="0"/>
              <a:t>), strumento digitale che permette ricerche testuali su tutti i volgarizzamenti editi, in qualunque varietà italoromanza, che traducano testi classici e tardo antichi (fino a Gregorio Magno).</a:t>
            </a:r>
          </a:p>
          <a:p>
            <a:pPr algn="just"/>
            <a:r>
              <a:rPr lang="it-IT" sz="2900" dirty="0"/>
              <a:t>Il </a:t>
            </a:r>
            <a:r>
              <a:rPr lang="it-IT" sz="2900" dirty="0" err="1"/>
              <a:t>DiVo</a:t>
            </a:r>
            <a:r>
              <a:rPr lang="it-IT" sz="2900" dirty="0"/>
              <a:t> consente di compiere ricerche sia a partire dal volgare sia dal latino e permette la visualizzazione simultanea dei due testi.</a:t>
            </a:r>
          </a:p>
          <a:p>
            <a:pPr algn="just"/>
            <a:r>
              <a:rPr lang="it-IT" sz="2900" dirty="0"/>
              <a:t>Tra le applicazioni, studi sul </a:t>
            </a:r>
            <a:r>
              <a:rPr lang="it-IT" sz="2900" b="1" dirty="0"/>
              <a:t>lessico </a:t>
            </a:r>
            <a:r>
              <a:rPr lang="it-IT" sz="2900" i="1" dirty="0"/>
              <a:t>(</a:t>
            </a:r>
            <a:r>
              <a:rPr lang="it-IT" sz="2900" i="1" dirty="0" err="1"/>
              <a:t>facilis</a:t>
            </a:r>
            <a:r>
              <a:rPr lang="it-IT" sz="2900" i="1" dirty="0"/>
              <a:t> - agevole)</a:t>
            </a:r>
            <a:r>
              <a:rPr lang="it-IT" sz="2900" dirty="0"/>
              <a:t>, sui </a:t>
            </a:r>
            <a:r>
              <a:rPr lang="it-IT" sz="2900" b="1" dirty="0"/>
              <a:t>latinismi sintattici</a:t>
            </a:r>
            <a:r>
              <a:rPr lang="it-IT" sz="2900" b="1" i="1" dirty="0"/>
              <a:t> </a:t>
            </a:r>
            <a:r>
              <a:rPr lang="it-IT" sz="2900" dirty="0"/>
              <a:t>o interpretazione di</a:t>
            </a:r>
            <a:r>
              <a:rPr lang="it-IT" sz="2900" b="1" dirty="0"/>
              <a:t> passi dubbi </a:t>
            </a:r>
            <a:r>
              <a:rPr lang="it-IT" sz="2900" dirty="0"/>
              <a:t>o di </a:t>
            </a:r>
            <a:r>
              <a:rPr lang="it-IT" sz="2900" b="1" dirty="0"/>
              <a:t>errori di traduzione</a:t>
            </a:r>
            <a:r>
              <a:rPr lang="it-IT" sz="2900" dirty="0"/>
              <a:t>. Ad esempio, in un volgarizzamento veneto dell’</a:t>
            </a:r>
            <a:r>
              <a:rPr lang="it-IT" sz="2900" i="1" dirty="0"/>
              <a:t>Ars </a:t>
            </a:r>
            <a:r>
              <a:rPr lang="it-IT" sz="2900" i="1" dirty="0" err="1"/>
              <a:t>Amandi</a:t>
            </a:r>
            <a:r>
              <a:rPr lang="it-IT" sz="2900" dirty="0"/>
              <a:t> di Ovidio compare la forma </a:t>
            </a:r>
            <a:r>
              <a:rPr lang="it-IT" sz="2900" i="1" dirty="0" err="1"/>
              <a:t>sodutto</a:t>
            </a:r>
            <a:r>
              <a:rPr lang="it-IT" sz="2900" dirty="0"/>
              <a:t>, che ha attestazioni settentrionali solo come participio di </a:t>
            </a:r>
            <a:r>
              <a:rPr lang="it-IT" sz="2900" i="1" dirty="0"/>
              <a:t>sedurre</a:t>
            </a:r>
            <a:r>
              <a:rPr lang="it-IT" sz="2900" dirty="0"/>
              <a:t>.</a:t>
            </a:r>
            <a:r>
              <a:rPr lang="it-IT" sz="2900" i="1" dirty="0"/>
              <a:t> </a:t>
            </a:r>
            <a:r>
              <a:rPr lang="it-IT" sz="2900" dirty="0"/>
              <a:t>Grazie al </a:t>
            </a:r>
            <a:r>
              <a:rPr lang="it-IT" sz="2900" dirty="0" err="1"/>
              <a:t>DiVo</a:t>
            </a:r>
            <a:r>
              <a:rPr lang="it-IT" sz="2900" dirty="0"/>
              <a:t> la forma si rivela invece una formazione estemporanea da </a:t>
            </a:r>
            <a:r>
              <a:rPr lang="it-IT" sz="2900" i="1" dirty="0" err="1"/>
              <a:t>subduco</a:t>
            </a:r>
            <a:r>
              <a:rPr lang="it-IT" sz="2900" i="1" dirty="0"/>
              <a:t> </a:t>
            </a:r>
            <a:r>
              <a:rPr lang="it-IT" sz="2900" dirty="0"/>
              <a:t>‘sottrarre, estrarre’: «lo </a:t>
            </a:r>
            <a:r>
              <a:rPr lang="it-IT" sz="2900" dirty="0" err="1"/>
              <a:t>pegro</a:t>
            </a:r>
            <a:r>
              <a:rPr lang="it-IT" sz="2900" dirty="0"/>
              <a:t> oro </a:t>
            </a:r>
            <a:r>
              <a:rPr lang="it-IT" sz="2900" dirty="0" err="1"/>
              <a:t>mo</a:t>
            </a:r>
            <a:r>
              <a:rPr lang="it-IT" sz="2900" dirty="0"/>
              <a:t> fi </a:t>
            </a:r>
            <a:r>
              <a:rPr lang="it-IT" sz="2900" dirty="0" err="1"/>
              <a:t>sodutto</a:t>
            </a:r>
            <a:r>
              <a:rPr lang="it-IT" sz="2900" dirty="0"/>
              <a:t> da la terra» «nunc </a:t>
            </a:r>
            <a:r>
              <a:rPr lang="it-IT" sz="2900" dirty="0" err="1"/>
              <a:t>terrae</a:t>
            </a:r>
            <a:r>
              <a:rPr lang="it-IT" sz="2900" dirty="0"/>
              <a:t> </a:t>
            </a:r>
            <a:r>
              <a:rPr lang="it-IT" sz="2900" dirty="0" err="1"/>
              <a:t>lentum</a:t>
            </a:r>
            <a:r>
              <a:rPr lang="it-IT" sz="2900" dirty="0"/>
              <a:t> </a:t>
            </a:r>
            <a:r>
              <a:rPr lang="it-IT" sz="2900" dirty="0" err="1"/>
              <a:t>subducitur</a:t>
            </a:r>
            <a:r>
              <a:rPr lang="it-IT" sz="2900" dirty="0"/>
              <a:t> </a:t>
            </a:r>
            <a:r>
              <a:rPr lang="it-IT" sz="2900" dirty="0" err="1"/>
              <a:t>aurum</a:t>
            </a:r>
            <a:r>
              <a:rPr lang="it-IT" sz="2900" dirty="0"/>
              <a:t>» ‘ora il pigro oro viene estratto dalla </a:t>
            </a:r>
            <a:r>
              <a:rPr lang="it-IT" sz="2900" dirty="0" err="1"/>
              <a:t>terra’</a:t>
            </a:r>
            <a:r>
              <a:rPr lang="it-IT" sz="2900" dirty="0"/>
              <a:t>.</a:t>
            </a:r>
            <a:endParaRPr lang="it-IT" sz="2900" i="1" dirty="0"/>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169919"/>
            <a:ext cx="11535508" cy="646331"/>
          </a:xfrm>
          <a:prstGeom prst="rect">
            <a:avLst/>
          </a:prstGeom>
          <a:noFill/>
        </p:spPr>
        <p:txBody>
          <a:bodyPr wrap="square" rtlCol="0">
            <a:spAutoFit/>
          </a:bodyPr>
          <a:lstStyle/>
          <a:p>
            <a:pPr algn="ctr"/>
            <a:r>
              <a:rPr lang="it-IT" sz="3600" dirty="0"/>
              <a:t>IL </a:t>
            </a:r>
            <a:r>
              <a:rPr lang="it-IT" sz="3600" dirty="0" err="1"/>
              <a:t>DiVo</a:t>
            </a:r>
            <a:endParaRPr lang="it-IT" sz="3000" dirty="0"/>
          </a:p>
        </p:txBody>
      </p:sp>
    </p:spTree>
    <p:extLst>
      <p:ext uri="{BB962C8B-B14F-4D97-AF65-F5344CB8AC3E}">
        <p14:creationId xmlns:p14="http://schemas.microsoft.com/office/powerpoint/2010/main" val="2751583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7229" y="914724"/>
            <a:ext cx="11849689" cy="4247317"/>
          </a:xfrm>
          <a:prstGeom prst="rect">
            <a:avLst/>
          </a:prstGeom>
          <a:noFill/>
        </p:spPr>
        <p:txBody>
          <a:bodyPr wrap="square" rtlCol="0">
            <a:spAutoFit/>
          </a:bodyPr>
          <a:lstStyle/>
          <a:p>
            <a:pPr algn="just"/>
            <a:r>
              <a:rPr lang="it-IT" sz="2900" dirty="0"/>
              <a:t>In tutte le aree di Italia si traducono dal latino </a:t>
            </a:r>
            <a:r>
              <a:rPr lang="it-IT" sz="2900" b="1" dirty="0"/>
              <a:t>testi scientifici</a:t>
            </a:r>
            <a:r>
              <a:rPr lang="it-IT" sz="2900" dirty="0"/>
              <a:t>, anche in questo caso da autori sia contemporanei (il duecentesco </a:t>
            </a:r>
            <a:r>
              <a:rPr lang="it-IT" sz="2900" i="1" dirty="0"/>
              <a:t>De </a:t>
            </a:r>
            <a:r>
              <a:rPr lang="it-IT" sz="2900" i="1" dirty="0" err="1"/>
              <a:t>proprietatibus</a:t>
            </a:r>
            <a:r>
              <a:rPr lang="it-IT" sz="2900" i="1" dirty="0"/>
              <a:t> rerum </a:t>
            </a:r>
            <a:r>
              <a:rPr lang="it-IT" sz="2900" dirty="0"/>
              <a:t>di Bartolomeo Anglico) sia antichi (i </a:t>
            </a:r>
            <a:r>
              <a:rPr lang="it-IT" sz="2900" i="1" dirty="0"/>
              <a:t>Meteorologica </a:t>
            </a:r>
            <a:r>
              <a:rPr lang="it-IT" sz="2900" dirty="0"/>
              <a:t>di Aristotele).</a:t>
            </a:r>
          </a:p>
          <a:p>
            <a:pPr algn="just"/>
            <a:r>
              <a:rPr lang="it-IT" sz="2900" dirty="0"/>
              <a:t>Gli studi su questi testi hanno messo in luce le strategie divulgative usate dai volgarizzatori per </a:t>
            </a:r>
            <a:r>
              <a:rPr lang="it-IT" sz="2900" b="1" dirty="0"/>
              <a:t>ridurre il tasso di tecnicismo </a:t>
            </a:r>
            <a:r>
              <a:rPr lang="it-IT" sz="2900" dirty="0"/>
              <a:t>degli originali, ad esempio ampliando il testo attraverso glosse esplicative. Attraverso queste traduzioni si fissano formule e costrutti specifici della lingua scientifica, anche se spesso già nella tradizione mediolatina esistono compendi e rimaneggiamenti delle opere a cui forse i volgarizzatori attingono.</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431410" y="268393"/>
            <a:ext cx="11535508" cy="646331"/>
          </a:xfrm>
          <a:prstGeom prst="rect">
            <a:avLst/>
          </a:prstGeom>
          <a:noFill/>
        </p:spPr>
        <p:txBody>
          <a:bodyPr wrap="square" rtlCol="0">
            <a:spAutoFit/>
          </a:bodyPr>
          <a:lstStyle/>
          <a:p>
            <a:pPr algn="ctr"/>
            <a:r>
              <a:rPr lang="it-IT" sz="3600" dirty="0"/>
              <a:t>LA SCIENZA</a:t>
            </a:r>
            <a:endParaRPr lang="it-IT" sz="3000" dirty="0"/>
          </a:p>
        </p:txBody>
      </p:sp>
      <p:sp>
        <p:nvSpPr>
          <p:cNvPr id="4" name="CasellaDiTesto 3">
            <a:extLst>
              <a:ext uri="{FF2B5EF4-FFF2-40B4-BE49-F238E27FC236}">
                <a16:creationId xmlns:a16="http://schemas.microsoft.com/office/drawing/2014/main" id="{37B51657-42F9-4EAE-8948-5C811DE50666}"/>
              </a:ext>
            </a:extLst>
          </p:cNvPr>
          <p:cNvSpPr txBox="1"/>
          <p:nvPr/>
        </p:nvSpPr>
        <p:spPr>
          <a:xfrm>
            <a:off x="171155" y="4929031"/>
            <a:ext cx="11849689" cy="1877437"/>
          </a:xfrm>
          <a:prstGeom prst="rect">
            <a:avLst/>
          </a:prstGeom>
          <a:noFill/>
        </p:spPr>
        <p:txBody>
          <a:bodyPr wrap="square" rtlCol="0">
            <a:spAutoFit/>
          </a:bodyPr>
          <a:lstStyle/>
          <a:p>
            <a:pPr algn="just"/>
            <a:r>
              <a:rPr lang="it-IT" sz="2900" dirty="0"/>
              <a:t>Si forma in queste opere il primo lessico volgare dell’</a:t>
            </a:r>
            <a:r>
              <a:rPr lang="it-IT" sz="2900" b="1" dirty="0"/>
              <a:t>astronomia</a:t>
            </a:r>
            <a:r>
              <a:rPr lang="it-IT" sz="2900" dirty="0"/>
              <a:t>, fatto di latinismi </a:t>
            </a:r>
            <a:r>
              <a:rPr lang="it-IT" sz="2900" i="1" dirty="0"/>
              <a:t>(asse del mondo &lt; </a:t>
            </a:r>
            <a:r>
              <a:rPr lang="it-IT" sz="2900" i="1" dirty="0" err="1"/>
              <a:t>axis</a:t>
            </a:r>
            <a:r>
              <a:rPr lang="it-IT" sz="2900" i="1" dirty="0"/>
              <a:t> mundi)</a:t>
            </a:r>
            <a:r>
              <a:rPr lang="it-IT" sz="2900" dirty="0"/>
              <a:t>, grecismi </a:t>
            </a:r>
            <a:r>
              <a:rPr lang="it-IT" sz="2900" i="1" dirty="0"/>
              <a:t>(emisfero</a:t>
            </a:r>
            <a:r>
              <a:rPr lang="it-IT" sz="2900" dirty="0"/>
              <a:t>, </a:t>
            </a:r>
            <a:r>
              <a:rPr lang="it-IT" sz="2900" i="1" dirty="0"/>
              <a:t>galassia, zodiaco) </a:t>
            </a:r>
            <a:r>
              <a:rPr lang="it-IT" sz="2900" dirty="0"/>
              <a:t>e arabismi (</a:t>
            </a:r>
            <a:r>
              <a:rPr lang="it-IT" sz="2900" i="1" dirty="0"/>
              <a:t>nadir</a:t>
            </a:r>
            <a:r>
              <a:rPr lang="it-IT" sz="2900" dirty="0"/>
              <a:t>), ma i tecnicismi non sono ancora univoci: nel volgar. di B. Anglico di Vivaldo </a:t>
            </a:r>
            <a:r>
              <a:rPr lang="it-IT" sz="2900" dirty="0" err="1"/>
              <a:t>Belcazer</a:t>
            </a:r>
            <a:r>
              <a:rPr lang="it-IT" sz="2900" dirty="0"/>
              <a:t> si alternano </a:t>
            </a:r>
            <a:r>
              <a:rPr lang="it-IT" sz="2900" i="1" dirty="0"/>
              <a:t>plenilunio</a:t>
            </a:r>
            <a:r>
              <a:rPr lang="it-IT" sz="2900" dirty="0"/>
              <a:t>, </a:t>
            </a:r>
            <a:r>
              <a:rPr lang="it-IT" sz="2900" i="1" dirty="0"/>
              <a:t>illuminazione</a:t>
            </a:r>
            <a:r>
              <a:rPr lang="it-IT" sz="2900" dirty="0"/>
              <a:t> e </a:t>
            </a:r>
            <a:r>
              <a:rPr lang="it-IT" sz="2900" i="1" dirty="0"/>
              <a:t>luna</a:t>
            </a:r>
            <a:r>
              <a:rPr lang="it-IT" sz="2900" dirty="0"/>
              <a:t> </a:t>
            </a:r>
            <a:r>
              <a:rPr lang="it-IT" sz="2900" i="1" dirty="0"/>
              <a:t>piena.</a:t>
            </a:r>
          </a:p>
        </p:txBody>
      </p:sp>
    </p:spTree>
    <p:extLst>
      <p:ext uri="{BB962C8B-B14F-4D97-AF65-F5344CB8AC3E}">
        <p14:creationId xmlns:p14="http://schemas.microsoft.com/office/powerpoint/2010/main" val="253428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7229" y="914724"/>
            <a:ext cx="11849689" cy="6093976"/>
          </a:xfrm>
          <a:prstGeom prst="rect">
            <a:avLst/>
          </a:prstGeom>
          <a:noFill/>
        </p:spPr>
        <p:txBody>
          <a:bodyPr wrap="square" rtlCol="0">
            <a:spAutoFit/>
          </a:bodyPr>
          <a:lstStyle/>
          <a:p>
            <a:pPr algn="just"/>
            <a:r>
              <a:rPr lang="it-IT" sz="2900" dirty="0"/>
              <a:t>Figura particolare in questo contesto è, nel primo Trecento, quella del notaio fiorentino </a:t>
            </a:r>
            <a:r>
              <a:rPr lang="it-IT" sz="2900" b="1" dirty="0"/>
              <a:t>Zucchero Bencivenni</a:t>
            </a:r>
            <a:r>
              <a:rPr lang="it-IT" sz="2900" dirty="0"/>
              <a:t>. Traduce dal </a:t>
            </a:r>
            <a:r>
              <a:rPr lang="it-IT" sz="2900" b="1" dirty="0"/>
              <a:t>francese</a:t>
            </a:r>
            <a:r>
              <a:rPr lang="it-IT" sz="2900" dirty="0"/>
              <a:t> opere del ciclo arturiano e opere mediche (la </a:t>
            </a:r>
            <a:r>
              <a:rPr lang="it-IT" sz="2900" i="1" dirty="0" err="1"/>
              <a:t>Santà</a:t>
            </a:r>
            <a:r>
              <a:rPr lang="it-IT" sz="2900" i="1" dirty="0"/>
              <a:t> del corpo</a:t>
            </a:r>
            <a:r>
              <a:rPr lang="it-IT" sz="2900" dirty="0"/>
              <a:t>), e dal </a:t>
            </a:r>
            <a:r>
              <a:rPr lang="it-IT" sz="2900" b="1" dirty="0"/>
              <a:t>latino</a:t>
            </a:r>
            <a:r>
              <a:rPr lang="it-IT" sz="2900" dirty="0"/>
              <a:t> opere mediche (l’</a:t>
            </a:r>
            <a:r>
              <a:rPr lang="it-IT" sz="2900" i="1" dirty="0" err="1"/>
              <a:t>Almansore</a:t>
            </a:r>
            <a:r>
              <a:rPr lang="it-IT" sz="2900" dirty="0"/>
              <a:t>) e astronomiche (il </a:t>
            </a:r>
            <a:r>
              <a:rPr lang="it-IT" sz="2900" i="1" dirty="0"/>
              <a:t>Trattato de la Spera</a:t>
            </a:r>
            <a:r>
              <a:rPr lang="it-IT" sz="2900" dirty="0"/>
              <a:t>).</a:t>
            </a:r>
          </a:p>
          <a:p>
            <a:pPr algn="just"/>
            <a:r>
              <a:rPr lang="it-IT" sz="2900" dirty="0"/>
              <a:t>L’organizzazione testuale delle opere scientifiche tende a facilitare la lettura segmentando il testo in brevi unità, collegate paratatticamente e con frequenti ripetizioni lessicali, caratteristiche tipiche di tutta la prosa antica ma qui accentuate. </a:t>
            </a:r>
            <a:r>
              <a:rPr lang="it-IT" sz="2900" dirty="0" err="1"/>
              <a:t>Benicivenni</a:t>
            </a:r>
            <a:r>
              <a:rPr lang="it-IT" sz="2900" dirty="0"/>
              <a:t> usa inoltre formule ricorrenti a inizio paragrafo per richiamare l’attenzione del lettore </a:t>
            </a:r>
            <a:r>
              <a:rPr lang="it-IT" sz="2900" i="1" dirty="0"/>
              <a:t>(</a:t>
            </a:r>
            <a:r>
              <a:rPr lang="it-IT" sz="2900" i="1" dirty="0" err="1"/>
              <a:t>doviamo</a:t>
            </a:r>
            <a:r>
              <a:rPr lang="it-IT" sz="2900" i="1" dirty="0"/>
              <a:t> sapere che)</a:t>
            </a:r>
            <a:r>
              <a:rPr lang="it-IT" sz="2900" dirty="0"/>
              <a:t>.</a:t>
            </a:r>
          </a:p>
          <a:p>
            <a:pPr algn="just"/>
            <a:r>
              <a:rPr lang="it-IT" sz="2900" dirty="0"/>
              <a:t>Dal punto di vista lessicale, la </a:t>
            </a:r>
            <a:r>
              <a:rPr lang="it-IT" sz="2900" i="1" dirty="0" err="1"/>
              <a:t>Santà</a:t>
            </a:r>
            <a:r>
              <a:rPr lang="it-IT" sz="2900" i="1" dirty="0"/>
              <a:t> del corpo </a:t>
            </a:r>
            <a:r>
              <a:rPr lang="it-IT" sz="2900" dirty="0"/>
              <a:t>contiene alcune prime attestazioni di parole affermatesi nella lingua della medicina, come </a:t>
            </a:r>
            <a:r>
              <a:rPr lang="it-IT" sz="2900" i="1" dirty="0"/>
              <a:t>arteria</a:t>
            </a:r>
            <a:r>
              <a:rPr lang="it-IT" sz="2900" dirty="0"/>
              <a:t>, o della gastronomia, come </a:t>
            </a:r>
            <a:r>
              <a:rPr lang="it-IT" sz="2900" i="1" dirty="0" err="1"/>
              <a:t>suppa</a:t>
            </a:r>
            <a:r>
              <a:rPr lang="it-IT" sz="2900" i="1" dirty="0"/>
              <a:t> </a:t>
            </a:r>
            <a:r>
              <a:rPr lang="it-IT" sz="2900" dirty="0"/>
              <a:t>‘tipo di minestra’, oltre a numerosi francesismi </a:t>
            </a:r>
            <a:r>
              <a:rPr lang="it-IT" sz="2900" i="1" dirty="0"/>
              <a:t>(brodetto).</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431410" y="268393"/>
            <a:ext cx="11535508" cy="646331"/>
          </a:xfrm>
          <a:prstGeom prst="rect">
            <a:avLst/>
          </a:prstGeom>
          <a:noFill/>
        </p:spPr>
        <p:txBody>
          <a:bodyPr wrap="square" rtlCol="0">
            <a:spAutoFit/>
          </a:bodyPr>
          <a:lstStyle/>
          <a:p>
            <a:pPr algn="ctr"/>
            <a:r>
              <a:rPr lang="it-IT" sz="3600" dirty="0"/>
              <a:t>ZUCCHERO BENCIVENNI</a:t>
            </a:r>
            <a:endParaRPr lang="it-IT" sz="3000" dirty="0"/>
          </a:p>
        </p:txBody>
      </p:sp>
    </p:spTree>
    <p:extLst>
      <p:ext uri="{BB962C8B-B14F-4D97-AF65-F5344CB8AC3E}">
        <p14:creationId xmlns:p14="http://schemas.microsoft.com/office/powerpoint/2010/main" val="1677663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256962"/>
            <a:ext cx="11535508" cy="677108"/>
          </a:xfrm>
          <a:prstGeom prst="rect">
            <a:avLst/>
          </a:prstGeom>
          <a:noFill/>
        </p:spPr>
        <p:txBody>
          <a:bodyPr wrap="square" rtlCol="0">
            <a:spAutoFit/>
          </a:bodyPr>
          <a:lstStyle/>
          <a:p>
            <a:pPr algn="ctr"/>
            <a:r>
              <a:rPr lang="it-IT" sz="3800" dirty="0"/>
              <a:t>VOLGARIZZAMENTI</a:t>
            </a:r>
          </a:p>
        </p:txBody>
      </p:sp>
      <p:sp>
        <p:nvSpPr>
          <p:cNvPr id="4" name="CasellaDiTesto 3">
            <a:extLst>
              <a:ext uri="{FF2B5EF4-FFF2-40B4-BE49-F238E27FC236}">
                <a16:creationId xmlns:a16="http://schemas.microsoft.com/office/drawing/2014/main" id="{B0210CAE-6C36-47EC-991A-50A67D9493EA}"/>
              </a:ext>
            </a:extLst>
          </p:cNvPr>
          <p:cNvSpPr txBox="1"/>
          <p:nvPr/>
        </p:nvSpPr>
        <p:spPr>
          <a:xfrm>
            <a:off x="154745" y="870765"/>
            <a:ext cx="11882510" cy="6093976"/>
          </a:xfrm>
          <a:prstGeom prst="rect">
            <a:avLst/>
          </a:prstGeom>
          <a:noFill/>
        </p:spPr>
        <p:txBody>
          <a:bodyPr wrap="square" rtlCol="0">
            <a:spAutoFit/>
          </a:bodyPr>
          <a:lstStyle/>
          <a:p>
            <a:pPr algn="just"/>
            <a:r>
              <a:rPr lang="it-IT" sz="2950" dirty="0"/>
              <a:t>Dalla seconda metà del Duecento in Toscana nasce un pubblico cittadino estraneo al latino ma desideroso di cultura e di intrattenimento: si diffondono quindi i </a:t>
            </a:r>
            <a:r>
              <a:rPr lang="it-IT" sz="2950" b="1" dirty="0"/>
              <a:t>volgarizzamenti</a:t>
            </a:r>
            <a:r>
              <a:rPr lang="it-IT" sz="2950" dirty="0"/>
              <a:t>,</a:t>
            </a:r>
            <a:r>
              <a:rPr lang="it-IT" sz="2950" b="1" dirty="0"/>
              <a:t> </a:t>
            </a:r>
            <a:r>
              <a:rPr lang="it-IT" sz="2950" dirty="0"/>
              <a:t>cioè traduzioni di opere latine e  francesi. Mentre la poesia ha una tradizione già matura, la prima prosa letteraria dipende largamente da modelli esterni.</a:t>
            </a:r>
          </a:p>
          <a:p>
            <a:pPr algn="just"/>
            <a:r>
              <a:rPr lang="it-IT" sz="2950" dirty="0"/>
              <a:t>Volgarizzare non corrisponde semplicemente a tradurre: rispetto al testo originale i volgarizzamenti sono ricchi di </a:t>
            </a:r>
            <a:r>
              <a:rPr lang="it-IT" sz="2950" b="1" dirty="0"/>
              <a:t>rimaneggiamenti</a:t>
            </a:r>
            <a:r>
              <a:rPr lang="it-IT" sz="2950" dirty="0"/>
              <a:t>, </a:t>
            </a:r>
            <a:r>
              <a:rPr lang="it-IT" sz="2950" b="1" dirty="0"/>
              <a:t>contaminazioni</a:t>
            </a:r>
            <a:r>
              <a:rPr lang="it-IT" sz="2950" dirty="0"/>
              <a:t> e </a:t>
            </a:r>
            <a:r>
              <a:rPr lang="it-IT" sz="2950" b="1" dirty="0"/>
              <a:t>interpolazioni</a:t>
            </a:r>
            <a:r>
              <a:rPr lang="it-IT" sz="2950" dirty="0"/>
              <a:t>; inoltre gli autori si sentono liberi di eliminare o riassumere parti, aggiungere annotazioni personali e mescolare testi differenti. </a:t>
            </a:r>
          </a:p>
          <a:p>
            <a:pPr algn="just"/>
            <a:r>
              <a:rPr lang="it-IT" sz="2950" dirty="0"/>
              <a:t>Questi elementi rendono complessa la tradizione testuale, tanto che spesso è difficile distinguere un volgarizzamento diretto da un rimaneggiamento di quello stesso volgarizzamento realizzato da un copista (che può anche tornare al modello per correggere e integrare).</a:t>
            </a:r>
          </a:p>
        </p:txBody>
      </p:sp>
    </p:spTree>
    <p:extLst>
      <p:ext uri="{BB962C8B-B14F-4D97-AF65-F5344CB8AC3E}">
        <p14:creationId xmlns:p14="http://schemas.microsoft.com/office/powerpoint/2010/main" val="262374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1778" y="905936"/>
            <a:ext cx="11868443" cy="6017032"/>
          </a:xfrm>
          <a:prstGeom prst="rect">
            <a:avLst/>
          </a:prstGeom>
          <a:noFill/>
        </p:spPr>
        <p:txBody>
          <a:bodyPr wrap="square" rtlCol="0">
            <a:spAutoFit/>
          </a:bodyPr>
          <a:lstStyle/>
          <a:p>
            <a:pPr algn="just"/>
            <a:r>
              <a:rPr lang="it-IT" sz="2900" dirty="0"/>
              <a:t>I volgarizzatori spesso attualizzano e riportano al proprio contesto realtà lontane sia cronologicamente sia culturalmente, come la Roma repubblicana o la corte arturiana (si traducono </a:t>
            </a:r>
            <a:r>
              <a:rPr lang="it-IT" sz="2900" i="1" dirty="0"/>
              <a:t>res </a:t>
            </a:r>
            <a:r>
              <a:rPr lang="it-IT" sz="2900" i="1" dirty="0" err="1"/>
              <a:t>publica</a:t>
            </a:r>
            <a:r>
              <a:rPr lang="it-IT" sz="2900" i="1" dirty="0"/>
              <a:t> </a:t>
            </a:r>
            <a:r>
              <a:rPr lang="it-IT" sz="2900" dirty="0"/>
              <a:t>con </a:t>
            </a:r>
            <a:r>
              <a:rPr lang="it-IT" sz="2900" i="1" dirty="0"/>
              <a:t>comune</a:t>
            </a:r>
            <a:r>
              <a:rPr lang="it-IT" sz="2900" dirty="0"/>
              <a:t> ed </a:t>
            </a:r>
            <a:r>
              <a:rPr lang="it-IT" sz="2900" i="1" dirty="0" err="1"/>
              <a:t>exercitus</a:t>
            </a:r>
            <a:r>
              <a:rPr lang="it-IT" sz="2900" i="1" dirty="0"/>
              <a:t> </a:t>
            </a:r>
            <a:r>
              <a:rPr lang="it-IT" sz="2900" dirty="0"/>
              <a:t>con </a:t>
            </a:r>
            <a:r>
              <a:rPr lang="it-IT" sz="2900" i="1" dirty="0"/>
              <a:t>cavalleria</a:t>
            </a:r>
            <a:r>
              <a:rPr lang="it-IT" sz="2900" dirty="0"/>
              <a:t>). Spesso, inoltre, l’argomento classico è mediato dalla produzione francese (il </a:t>
            </a:r>
            <a:r>
              <a:rPr lang="it-IT" sz="2900" i="1" dirty="0"/>
              <a:t>Romanzo di Troia</a:t>
            </a:r>
            <a:r>
              <a:rPr lang="it-IT" sz="2900" dirty="0"/>
              <a:t>, i </a:t>
            </a:r>
            <a:r>
              <a:rPr lang="it-IT" sz="2900" i="1" dirty="0"/>
              <a:t>Fatti dei romani</a:t>
            </a:r>
            <a:r>
              <a:rPr lang="it-IT" sz="2900" dirty="0"/>
              <a:t>).</a:t>
            </a:r>
          </a:p>
          <a:p>
            <a:pPr algn="just"/>
            <a:r>
              <a:rPr lang="it-IT" sz="2900" dirty="0"/>
              <a:t>Tutta Italia conosce il fenomeno, ma in alcune aree è quantitativamente maggiore, come la </a:t>
            </a:r>
            <a:r>
              <a:rPr lang="it-IT" sz="2900" b="1" dirty="0"/>
              <a:t>Toscana</a:t>
            </a:r>
            <a:r>
              <a:rPr lang="it-IT" sz="2900" dirty="0"/>
              <a:t> e il </a:t>
            </a:r>
            <a:r>
              <a:rPr lang="it-IT" sz="2900" b="1" dirty="0"/>
              <a:t>Veneto</a:t>
            </a:r>
            <a:r>
              <a:rPr lang="it-IT" sz="2900" dirty="0"/>
              <a:t>. La stragrande maggioranza dei codici in volgare risalenti alla fine del Duecento contiene volgarizzamenti, che vanno dalla letteratura, a testi religiosi, filosofici, scientifici e medici.</a:t>
            </a:r>
          </a:p>
          <a:p>
            <a:pPr algn="just"/>
            <a:r>
              <a:rPr lang="it-IT" sz="2900" dirty="0"/>
              <a:t>A volte la lingua dei testi è </a:t>
            </a:r>
            <a:r>
              <a:rPr lang="it-IT" sz="2900" b="1" dirty="0"/>
              <a:t>ibrida</a:t>
            </a:r>
            <a:r>
              <a:rPr lang="it-IT" sz="2900" dirty="0"/>
              <a:t> dal punto di vista diatopico, perché le opere circolano passando da un’area di Italia all’altra: molti volgarizzamenti toscani vengono copiati in area settentrionale e quindi mescolano tratti toscani e tratti locali. </a:t>
            </a:r>
          </a:p>
          <a:p>
            <a:pPr algn="just"/>
            <a:endParaRPr lang="it-IT" sz="800" dirty="0"/>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228828"/>
            <a:ext cx="11535508" cy="677108"/>
          </a:xfrm>
          <a:prstGeom prst="rect">
            <a:avLst/>
          </a:prstGeom>
          <a:noFill/>
        </p:spPr>
        <p:txBody>
          <a:bodyPr wrap="square" rtlCol="0">
            <a:spAutoFit/>
          </a:bodyPr>
          <a:lstStyle/>
          <a:p>
            <a:pPr algn="ctr"/>
            <a:r>
              <a:rPr lang="it-IT" sz="3800" dirty="0"/>
              <a:t>VOLGARIZZAMENTI</a:t>
            </a:r>
          </a:p>
        </p:txBody>
      </p:sp>
    </p:spTree>
    <p:extLst>
      <p:ext uri="{BB962C8B-B14F-4D97-AF65-F5344CB8AC3E}">
        <p14:creationId xmlns:p14="http://schemas.microsoft.com/office/powerpoint/2010/main" val="4287445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6609" y="979468"/>
            <a:ext cx="11938781" cy="5878532"/>
          </a:xfrm>
          <a:prstGeom prst="rect">
            <a:avLst/>
          </a:prstGeom>
          <a:noFill/>
        </p:spPr>
        <p:txBody>
          <a:bodyPr wrap="square" rtlCol="0">
            <a:spAutoFit/>
          </a:bodyPr>
          <a:lstStyle/>
          <a:p>
            <a:pPr algn="just"/>
            <a:r>
              <a:rPr lang="it-IT" sz="3000" dirty="0"/>
              <a:t>Non esiste un solo modo di volgarizzare: l’attività può cambiare secondo variabili di luogo, di lingua di partenza, di pubblico, di cultura. Due elementi sono particolarmente importanti:</a:t>
            </a:r>
          </a:p>
          <a:p>
            <a:pPr algn="just"/>
            <a:endParaRPr lang="it-IT" sz="800" dirty="0"/>
          </a:p>
          <a:p>
            <a:pPr algn="just"/>
            <a:r>
              <a:rPr lang="it-IT" sz="3000" dirty="0"/>
              <a:t>1) La </a:t>
            </a:r>
            <a:r>
              <a:rPr lang="it-IT" sz="3000" b="1" dirty="0"/>
              <a:t>lingua</a:t>
            </a:r>
            <a:r>
              <a:rPr lang="it-IT" sz="3000" dirty="0"/>
              <a:t> di partenza. Gianfranco Folena ha distinto un tradurre «verticale», dal latino, che ha un prestigio culturale maggiore e comporta un rispetto maggiore del testo, da uno «orizzontale», da altre lingue romanze, principalmente il francese, verso cui c’è maggiore libertà (non mancano traduzioni dal toscano ad altri volgari, come il ligure e il siciliano).</a:t>
            </a:r>
          </a:p>
          <a:p>
            <a:pPr algn="just"/>
            <a:endParaRPr lang="it-IT" sz="800" dirty="0"/>
          </a:p>
          <a:p>
            <a:pPr algn="just"/>
            <a:r>
              <a:rPr lang="it-IT" sz="3000" dirty="0"/>
              <a:t>2) Gli </a:t>
            </a:r>
            <a:r>
              <a:rPr lang="it-IT" sz="3000" b="1" dirty="0"/>
              <a:t>autori</a:t>
            </a:r>
            <a:r>
              <a:rPr lang="it-IT" sz="3000" dirty="0"/>
              <a:t>. La qualità delle opere è in genere superiore per i volgarizzamenti dal latino anche perché realizzati da giudici, notai o ecclesiastici, che conoscono bene il latino, mentre è inferiore per quelli dal francese, che spesso si devono a mercanti o a traduttori occasionali.</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2"/>
            <a:ext cx="11535508" cy="677108"/>
          </a:xfrm>
          <a:prstGeom prst="rect">
            <a:avLst/>
          </a:prstGeom>
          <a:noFill/>
        </p:spPr>
        <p:txBody>
          <a:bodyPr wrap="square" rtlCol="0">
            <a:spAutoFit/>
          </a:bodyPr>
          <a:lstStyle/>
          <a:p>
            <a:pPr algn="ctr"/>
            <a:r>
              <a:rPr lang="it-IT" sz="3800" dirty="0"/>
              <a:t>VOLGARIZZAMENTI</a:t>
            </a:r>
          </a:p>
        </p:txBody>
      </p:sp>
    </p:spTree>
    <p:extLst>
      <p:ext uri="{BB962C8B-B14F-4D97-AF65-F5344CB8AC3E}">
        <p14:creationId xmlns:p14="http://schemas.microsoft.com/office/powerpoint/2010/main" val="2535038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screenshot, elettronico, monitor, computer&#10;&#10;Descrizione generata automaticamente">
            <a:extLst>
              <a:ext uri="{FF2B5EF4-FFF2-40B4-BE49-F238E27FC236}">
                <a16:creationId xmlns:a16="http://schemas.microsoft.com/office/drawing/2014/main" id="{99A7B152-E41E-41C9-99F5-6EF75ADA4077}"/>
              </a:ext>
            </a:extLst>
          </p:cNvPr>
          <p:cNvPicPr>
            <a:picLocks noChangeAspect="1"/>
          </p:cNvPicPr>
          <p:nvPr/>
        </p:nvPicPr>
        <p:blipFill rotWithShape="1">
          <a:blip r:embed="rId2">
            <a:extLst>
              <a:ext uri="{28A0092B-C50C-407E-A947-70E740481C1C}">
                <a14:useLocalDpi xmlns:a14="http://schemas.microsoft.com/office/drawing/2010/main" val="0"/>
              </a:ext>
            </a:extLst>
          </a:blip>
          <a:srcRect l="30120" t="19124" r="31170" b="11810"/>
          <a:stretch/>
        </p:blipFill>
        <p:spPr>
          <a:xfrm>
            <a:off x="5711481" y="0"/>
            <a:ext cx="6480519" cy="6858000"/>
          </a:xfrm>
          <a:prstGeom prst="rect">
            <a:avLst/>
          </a:prstGeom>
        </p:spPr>
      </p:pic>
      <p:sp>
        <p:nvSpPr>
          <p:cNvPr id="7" name="CasellaDiTesto 6">
            <a:extLst>
              <a:ext uri="{FF2B5EF4-FFF2-40B4-BE49-F238E27FC236}">
                <a16:creationId xmlns:a16="http://schemas.microsoft.com/office/drawing/2014/main" id="{35FFE554-68B8-4DA2-8CAC-2C99CC914B64}"/>
              </a:ext>
            </a:extLst>
          </p:cNvPr>
          <p:cNvSpPr txBox="1"/>
          <p:nvPr/>
        </p:nvSpPr>
        <p:spPr>
          <a:xfrm>
            <a:off x="220391" y="4067802"/>
            <a:ext cx="5491090" cy="2677656"/>
          </a:xfrm>
          <a:prstGeom prst="rect">
            <a:avLst/>
          </a:prstGeom>
          <a:noFill/>
        </p:spPr>
        <p:txBody>
          <a:bodyPr wrap="square" rtlCol="0">
            <a:spAutoFit/>
          </a:bodyPr>
          <a:lstStyle/>
          <a:p>
            <a:pPr algn="just"/>
            <a:r>
              <a:rPr lang="it-IT" sz="2800" dirty="0"/>
              <a:t>Qui di fianco: volgarizzamento del </a:t>
            </a:r>
            <a:r>
              <a:rPr lang="it-IT" sz="2800" i="1" dirty="0"/>
              <a:t>Trattato della dilezione di </a:t>
            </a:r>
            <a:r>
              <a:rPr lang="it-IT" sz="2800" i="1" dirty="0" err="1"/>
              <a:t>Albertano</a:t>
            </a:r>
            <a:r>
              <a:rPr lang="it-IT" sz="2800" i="1" dirty="0"/>
              <a:t> da Brescia </a:t>
            </a:r>
            <a:r>
              <a:rPr lang="it-IT" sz="2800" dirty="0"/>
              <a:t>realizzato dal maestro Fantino da San </a:t>
            </a:r>
            <a:r>
              <a:rPr lang="it-IT" sz="2800" dirty="0" err="1"/>
              <a:t>Friano</a:t>
            </a:r>
            <a:r>
              <a:rPr lang="it-IT" sz="2800" dirty="0"/>
              <a:t>, conservato nel ms. II IV III della Biblioteca Nazionale di Firenze.</a:t>
            </a:r>
          </a:p>
        </p:txBody>
      </p:sp>
      <p:sp>
        <p:nvSpPr>
          <p:cNvPr id="4" name="CasellaDiTesto 3">
            <a:extLst>
              <a:ext uri="{FF2B5EF4-FFF2-40B4-BE49-F238E27FC236}">
                <a16:creationId xmlns:a16="http://schemas.microsoft.com/office/drawing/2014/main" id="{76B26ECF-06EF-455F-B077-14400F41B2B1}"/>
              </a:ext>
            </a:extLst>
          </p:cNvPr>
          <p:cNvSpPr txBox="1"/>
          <p:nvPr/>
        </p:nvSpPr>
        <p:spPr>
          <a:xfrm>
            <a:off x="220392" y="304219"/>
            <a:ext cx="5491089" cy="3539430"/>
          </a:xfrm>
          <a:prstGeom prst="rect">
            <a:avLst/>
          </a:prstGeom>
          <a:noFill/>
        </p:spPr>
        <p:txBody>
          <a:bodyPr wrap="square" rtlCol="0">
            <a:spAutoFit/>
          </a:bodyPr>
          <a:lstStyle/>
          <a:p>
            <a:pPr algn="just"/>
            <a:r>
              <a:rPr lang="it-IT" sz="2800" dirty="0"/>
              <a:t>I manoscritti che contengono volgarizzamenti mostrano una certa omogeneità: sono codici membranacei scritti in </a:t>
            </a:r>
            <a:r>
              <a:rPr lang="it-IT" sz="2800" i="1" dirty="0" err="1"/>
              <a:t>littera</a:t>
            </a:r>
            <a:r>
              <a:rPr lang="it-IT" sz="2800" i="1" dirty="0"/>
              <a:t> </a:t>
            </a:r>
            <a:r>
              <a:rPr lang="it-IT" sz="2800" i="1" dirty="0" err="1"/>
              <a:t>textualis</a:t>
            </a:r>
            <a:r>
              <a:rPr lang="it-IT" sz="2800" dirty="0"/>
              <a:t>, spesso con il testo disposto su due colonne, con iniziali miniate e rubriche e segni di paragrafo colorati.</a:t>
            </a:r>
          </a:p>
        </p:txBody>
      </p:sp>
    </p:spTree>
    <p:extLst>
      <p:ext uri="{BB962C8B-B14F-4D97-AF65-F5344CB8AC3E}">
        <p14:creationId xmlns:p14="http://schemas.microsoft.com/office/powerpoint/2010/main" val="710815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6610" y="979468"/>
            <a:ext cx="11901267" cy="5632311"/>
          </a:xfrm>
          <a:prstGeom prst="rect">
            <a:avLst/>
          </a:prstGeom>
          <a:noFill/>
        </p:spPr>
        <p:txBody>
          <a:bodyPr wrap="square" rtlCol="0">
            <a:spAutoFit/>
          </a:bodyPr>
          <a:lstStyle/>
          <a:p>
            <a:pPr algn="just"/>
            <a:r>
              <a:rPr lang="it-IT" sz="3000" dirty="0"/>
              <a:t>Spesso i codici sono miscellanei, cioè contengono volgarizzamenti di opere di diverso genere (letterario, storico, retorico, religioso), sia dal latino sia dal francese, assemblati talvolta dal copista, ma in qualche caso dall’autore stesso delle traduzioni.</a:t>
            </a:r>
          </a:p>
          <a:p>
            <a:pPr algn="just"/>
            <a:r>
              <a:rPr lang="it-IT" sz="3000" dirty="0"/>
              <a:t>Un caso celebre è quello del codice Riccardiano 1538, prodotto nell’ambiente universitario bolognese nel primo quarto del Trecento.</a:t>
            </a:r>
          </a:p>
          <a:p>
            <a:pPr algn="just"/>
            <a:r>
              <a:rPr lang="it-IT" sz="3000" dirty="0"/>
              <a:t>Un unico copista ha trascritto, con patina lievemente </a:t>
            </a:r>
            <a:r>
              <a:rPr lang="it-IT" sz="3000" dirty="0" err="1"/>
              <a:t>settentrionaleggiante</a:t>
            </a:r>
            <a:r>
              <a:rPr lang="it-IT" sz="3000" dirty="0"/>
              <a:t>, volgarizzamenti in gran parte toscani, come i trattati morali di </a:t>
            </a:r>
            <a:r>
              <a:rPr lang="it-IT" sz="3000" dirty="0" err="1"/>
              <a:t>Albertano</a:t>
            </a:r>
            <a:r>
              <a:rPr lang="it-IT" sz="3000" dirty="0"/>
              <a:t> da Brescia, i </a:t>
            </a:r>
            <a:r>
              <a:rPr lang="it-IT" sz="3000" i="1" dirty="0" err="1"/>
              <a:t>Disticha</a:t>
            </a:r>
            <a:r>
              <a:rPr lang="it-IT" sz="3000" i="1" dirty="0"/>
              <a:t> </a:t>
            </a:r>
            <a:r>
              <a:rPr lang="it-IT" sz="3000" i="1" dirty="0" err="1"/>
              <a:t>Catonis</a:t>
            </a:r>
            <a:r>
              <a:rPr lang="it-IT" sz="3000" dirty="0"/>
              <a:t>, le orazioni di Cicerone tradotte da Brunetto Latini, i </a:t>
            </a:r>
            <a:r>
              <a:rPr lang="it-IT" sz="3000" i="1" dirty="0"/>
              <a:t>Fatti di Cesare</a:t>
            </a:r>
            <a:r>
              <a:rPr lang="it-IT" sz="3000" dirty="0"/>
              <a:t>, parte dei Vangeli. L’apparato iconografico è opera di due maestri miniatori, che hanno lavorato in un secondo momento negli spazi appositamente lasciati dal copista.</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2"/>
            <a:ext cx="11535508" cy="677108"/>
          </a:xfrm>
          <a:prstGeom prst="rect">
            <a:avLst/>
          </a:prstGeom>
          <a:noFill/>
        </p:spPr>
        <p:txBody>
          <a:bodyPr wrap="square" rtlCol="0">
            <a:spAutoFit/>
          </a:bodyPr>
          <a:lstStyle/>
          <a:p>
            <a:pPr algn="ctr"/>
            <a:r>
              <a:rPr lang="it-IT" sz="3800" dirty="0"/>
              <a:t>VOLGARIZZAMENTI</a:t>
            </a:r>
          </a:p>
        </p:txBody>
      </p:sp>
    </p:spTree>
    <p:extLst>
      <p:ext uri="{BB962C8B-B14F-4D97-AF65-F5344CB8AC3E}">
        <p14:creationId xmlns:p14="http://schemas.microsoft.com/office/powerpoint/2010/main" val="2534585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quotidiano, edificio, erba&#10;&#10;Descrizione generata automaticamente">
            <a:extLst>
              <a:ext uri="{FF2B5EF4-FFF2-40B4-BE49-F238E27FC236}">
                <a16:creationId xmlns:a16="http://schemas.microsoft.com/office/drawing/2014/main" id="{3FDDFDFB-7BA1-40C3-8DC3-0B1B59E3C6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2024" y="392317"/>
            <a:ext cx="9489409" cy="5266623"/>
          </a:xfrm>
          <a:prstGeom prst="rect">
            <a:avLst/>
          </a:prstGeom>
        </p:spPr>
      </p:pic>
      <p:sp>
        <p:nvSpPr>
          <p:cNvPr id="2" name="CasellaDiTesto 1">
            <a:extLst>
              <a:ext uri="{FF2B5EF4-FFF2-40B4-BE49-F238E27FC236}">
                <a16:creationId xmlns:a16="http://schemas.microsoft.com/office/drawing/2014/main" id="{87947232-C2BB-4C2B-960F-4050DAD96BA8}"/>
              </a:ext>
            </a:extLst>
          </p:cNvPr>
          <p:cNvSpPr txBox="1"/>
          <p:nvPr/>
        </p:nvSpPr>
        <p:spPr>
          <a:xfrm>
            <a:off x="1308295" y="5866228"/>
            <a:ext cx="9467557" cy="492443"/>
          </a:xfrm>
          <a:prstGeom prst="rect">
            <a:avLst/>
          </a:prstGeom>
          <a:noFill/>
        </p:spPr>
        <p:txBody>
          <a:bodyPr wrap="square" rtlCol="0">
            <a:spAutoFit/>
          </a:bodyPr>
          <a:lstStyle/>
          <a:p>
            <a:pPr algn="ctr"/>
            <a:r>
              <a:rPr lang="it-IT" sz="2600" dirty="0"/>
              <a:t>Codice Riccardiano 1538 </a:t>
            </a:r>
          </a:p>
        </p:txBody>
      </p:sp>
    </p:spTree>
    <p:extLst>
      <p:ext uri="{BB962C8B-B14F-4D97-AF65-F5344CB8AC3E}">
        <p14:creationId xmlns:p14="http://schemas.microsoft.com/office/powerpoint/2010/main" val="2176343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1635" y="878803"/>
            <a:ext cx="11788729" cy="5755422"/>
          </a:xfrm>
          <a:prstGeom prst="rect">
            <a:avLst/>
          </a:prstGeom>
          <a:noFill/>
        </p:spPr>
        <p:txBody>
          <a:bodyPr wrap="square" rtlCol="0">
            <a:spAutoFit/>
          </a:bodyPr>
          <a:lstStyle/>
          <a:p>
            <a:pPr algn="just"/>
            <a:r>
              <a:rPr lang="it-IT" sz="3000" dirty="0"/>
              <a:t>Volgarizzano dal latino soprattutto </a:t>
            </a:r>
            <a:r>
              <a:rPr lang="it-IT" sz="3000" b="1" dirty="0"/>
              <a:t>notai </a:t>
            </a:r>
            <a:r>
              <a:rPr lang="it-IT" sz="3000" dirty="0"/>
              <a:t>e</a:t>
            </a:r>
            <a:r>
              <a:rPr lang="it-IT" sz="3000" b="1" dirty="0"/>
              <a:t> giudici</a:t>
            </a:r>
            <a:r>
              <a:rPr lang="it-IT" sz="3000" dirty="0"/>
              <a:t>, bilingui per professione. Spesso le stesse figure operano sia su testi pratici sia su testi letterari: il notaio pistoiese </a:t>
            </a:r>
            <a:r>
              <a:rPr lang="it-IT" sz="3000" b="1" dirty="0"/>
              <a:t>Mazzeo </a:t>
            </a:r>
            <a:r>
              <a:rPr lang="it-IT" sz="3000" b="1" dirty="0" err="1"/>
              <a:t>Bellebuoni</a:t>
            </a:r>
            <a:r>
              <a:rPr lang="it-IT" sz="3000" b="1" dirty="0"/>
              <a:t> </a:t>
            </a:r>
            <a:r>
              <a:rPr lang="it-IT" sz="3000" dirty="0"/>
              <a:t>volgarizza uno statuto e, più tardi, l’</a:t>
            </a:r>
            <a:r>
              <a:rPr lang="it-IT" sz="3000" i="1" dirty="0"/>
              <a:t>Historia </a:t>
            </a:r>
            <a:r>
              <a:rPr lang="it-IT" sz="3000" i="1" dirty="0" err="1"/>
              <a:t>destructionis</a:t>
            </a:r>
            <a:r>
              <a:rPr lang="it-IT" sz="3000" i="1" dirty="0"/>
              <a:t> </a:t>
            </a:r>
            <a:r>
              <a:rPr lang="it-IT" sz="3000" i="1" dirty="0" err="1"/>
              <a:t>Troiae</a:t>
            </a:r>
            <a:r>
              <a:rPr lang="it-IT" sz="3000" i="1" dirty="0"/>
              <a:t> </a:t>
            </a:r>
            <a:r>
              <a:rPr lang="it-IT" sz="3000" dirty="0"/>
              <a:t>di Guido delle Colonne. </a:t>
            </a:r>
          </a:p>
          <a:p>
            <a:pPr algn="just"/>
            <a:endParaRPr lang="it-IT" sz="800" dirty="0"/>
          </a:p>
          <a:p>
            <a:pPr algn="just"/>
            <a:r>
              <a:rPr lang="it-IT" sz="3000" dirty="0"/>
              <a:t>Lo stesso avviene per il notaio fiorentino </a:t>
            </a:r>
            <a:r>
              <a:rPr lang="it-IT" sz="3000" b="1" dirty="0"/>
              <a:t>Andrea Lancia</a:t>
            </a:r>
            <a:r>
              <a:rPr lang="it-IT" sz="3000" dirty="0"/>
              <a:t>, che è un esempio di traduzione di alta qualità: mantiene la polimorfia dell’originale per rendere il concetto di ‘leggi del comune’ </a:t>
            </a:r>
            <a:r>
              <a:rPr lang="it-IT" sz="3000" i="1" dirty="0"/>
              <a:t>(</a:t>
            </a:r>
            <a:r>
              <a:rPr lang="it-IT" sz="3000" i="1" dirty="0" err="1"/>
              <a:t>ordinationes</a:t>
            </a:r>
            <a:r>
              <a:rPr lang="it-IT" sz="3000" i="1" dirty="0"/>
              <a:t> &gt; </a:t>
            </a:r>
            <a:r>
              <a:rPr lang="it-IT" sz="3000" i="1" dirty="0" err="1"/>
              <a:t>ordinationi</a:t>
            </a:r>
            <a:r>
              <a:rPr lang="it-IT" sz="3000" dirty="0"/>
              <a:t>; </a:t>
            </a:r>
            <a:r>
              <a:rPr lang="it-IT" sz="3000" i="1" dirty="0" err="1"/>
              <a:t>statuta</a:t>
            </a:r>
            <a:r>
              <a:rPr lang="it-IT" sz="3000" dirty="0"/>
              <a:t> &gt; </a:t>
            </a:r>
            <a:r>
              <a:rPr lang="it-IT" sz="3000" i="1" dirty="0"/>
              <a:t>statuti</a:t>
            </a:r>
            <a:r>
              <a:rPr lang="it-IT" sz="3000" dirty="0"/>
              <a:t>; </a:t>
            </a:r>
            <a:r>
              <a:rPr lang="it-IT" sz="3000" i="1" dirty="0" err="1"/>
              <a:t>provisiones</a:t>
            </a:r>
            <a:r>
              <a:rPr lang="it-IT" sz="3000" i="1" dirty="0"/>
              <a:t> </a:t>
            </a:r>
            <a:r>
              <a:rPr lang="it-IT" sz="3000" dirty="0"/>
              <a:t>&gt; </a:t>
            </a:r>
            <a:r>
              <a:rPr lang="it-IT" sz="3000" i="1" dirty="0"/>
              <a:t>provigioni)</a:t>
            </a:r>
            <a:r>
              <a:rPr lang="it-IT" sz="3000" dirty="0"/>
              <a:t> e compie scelte lessicali rare come </a:t>
            </a:r>
            <a:r>
              <a:rPr lang="it-IT" sz="3000" i="1" dirty="0"/>
              <a:t>avviluppamento </a:t>
            </a:r>
            <a:r>
              <a:rPr lang="it-IT" sz="3000" dirty="0"/>
              <a:t>per rendere </a:t>
            </a:r>
            <a:r>
              <a:rPr lang="it-IT" sz="3000" i="1" dirty="0" err="1"/>
              <a:t>involucrum</a:t>
            </a:r>
            <a:r>
              <a:rPr lang="it-IT" sz="3000" dirty="0"/>
              <a:t>. Nella sintassi si mantiene fedele al modello conservando il participio presente con valore verbale </a:t>
            </a:r>
            <a:r>
              <a:rPr lang="it-IT" sz="3000" i="1" dirty="0"/>
              <a:t>(</a:t>
            </a:r>
            <a:r>
              <a:rPr lang="it-IT" sz="3000" i="1" dirty="0" err="1"/>
              <a:t>cuiuslibet</a:t>
            </a:r>
            <a:r>
              <a:rPr lang="it-IT" sz="3000" i="1" dirty="0"/>
              <a:t> </a:t>
            </a:r>
            <a:r>
              <a:rPr lang="it-IT" sz="3000" i="1" dirty="0" err="1"/>
              <a:t>accusantis</a:t>
            </a:r>
            <a:r>
              <a:rPr lang="it-IT" sz="3000" i="1" dirty="0"/>
              <a:t> &gt; a </a:t>
            </a:r>
            <a:r>
              <a:rPr lang="it-IT" sz="3000" i="1" dirty="0" err="1"/>
              <a:t>petitione</a:t>
            </a:r>
            <a:r>
              <a:rPr lang="it-IT" sz="3000" i="1" dirty="0"/>
              <a:t> di chiunque accusante) </a:t>
            </a:r>
            <a:r>
              <a:rPr lang="it-IT" sz="3000" dirty="0"/>
              <a:t>o per tradurre l’ablativo assoluto (</a:t>
            </a:r>
            <a:r>
              <a:rPr lang="it-IT" sz="3000" i="1" dirty="0" err="1"/>
              <a:t>vetantibus</a:t>
            </a:r>
            <a:r>
              <a:rPr lang="it-IT" sz="3000" i="1" dirty="0"/>
              <a:t> </a:t>
            </a:r>
            <a:r>
              <a:rPr lang="it-IT" sz="3000" i="1" dirty="0" err="1"/>
              <a:t>reformationibus</a:t>
            </a:r>
            <a:r>
              <a:rPr lang="it-IT" sz="3000" i="1" dirty="0"/>
              <a:t> </a:t>
            </a:r>
            <a:r>
              <a:rPr lang="it-IT" sz="3000" dirty="0"/>
              <a:t>&gt; </a:t>
            </a:r>
            <a:r>
              <a:rPr lang="it-IT" sz="3000" i="1" dirty="0"/>
              <a:t>vietante le riformagioni</a:t>
            </a:r>
            <a:r>
              <a:rPr lang="it-IT" sz="3000" dirty="0"/>
              <a:t>).</a:t>
            </a:r>
            <a:endParaRPr lang="it-IT" sz="3000" i="1" dirty="0"/>
          </a:p>
        </p:txBody>
      </p:sp>
      <p:sp>
        <p:nvSpPr>
          <p:cNvPr id="3" name="CasellaDiTesto 2">
            <a:extLst>
              <a:ext uri="{FF2B5EF4-FFF2-40B4-BE49-F238E27FC236}">
                <a16:creationId xmlns:a16="http://schemas.microsoft.com/office/drawing/2014/main" id="{8C73F72C-200F-45F1-889A-98C0BF3A1A8F}"/>
              </a:ext>
            </a:extLst>
          </p:cNvPr>
          <p:cNvSpPr txBox="1"/>
          <p:nvPr/>
        </p:nvSpPr>
        <p:spPr>
          <a:xfrm>
            <a:off x="468925" y="222135"/>
            <a:ext cx="11535508" cy="646331"/>
          </a:xfrm>
          <a:prstGeom prst="rect">
            <a:avLst/>
          </a:prstGeom>
          <a:noFill/>
        </p:spPr>
        <p:txBody>
          <a:bodyPr wrap="square" rtlCol="0">
            <a:spAutoFit/>
          </a:bodyPr>
          <a:lstStyle/>
          <a:p>
            <a:pPr algn="ctr"/>
            <a:r>
              <a:rPr lang="it-IT" sz="3600" dirty="0"/>
              <a:t>I VOLGARIZZAMENTI DAL LATINO</a:t>
            </a:r>
            <a:endParaRPr lang="it-IT" sz="3000" dirty="0"/>
          </a:p>
        </p:txBody>
      </p:sp>
    </p:spTree>
    <p:extLst>
      <p:ext uri="{BB962C8B-B14F-4D97-AF65-F5344CB8AC3E}">
        <p14:creationId xmlns:p14="http://schemas.microsoft.com/office/powerpoint/2010/main" val="79653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7229" y="914724"/>
            <a:ext cx="11769971" cy="2400657"/>
          </a:xfrm>
          <a:prstGeom prst="rect">
            <a:avLst/>
          </a:prstGeom>
          <a:noFill/>
        </p:spPr>
        <p:txBody>
          <a:bodyPr wrap="square" rtlCol="0">
            <a:spAutoFit/>
          </a:bodyPr>
          <a:lstStyle/>
          <a:p>
            <a:pPr algn="just"/>
            <a:r>
              <a:rPr lang="it-IT" sz="2900" dirty="0"/>
              <a:t>Nel lessico i volgarizzamenti mutuano dal latino </a:t>
            </a:r>
            <a:r>
              <a:rPr lang="it-IT" sz="2900" b="1" dirty="0"/>
              <a:t>parole nuove </a:t>
            </a:r>
            <a:r>
              <a:rPr lang="it-IT" sz="2900" dirty="0"/>
              <a:t>per indicare concetti astratti </a:t>
            </a:r>
            <a:r>
              <a:rPr lang="it-IT" sz="2900" i="1" dirty="0"/>
              <a:t>(alleanza</a:t>
            </a:r>
            <a:r>
              <a:rPr lang="it-IT" sz="2900" dirty="0"/>
              <a:t>, </a:t>
            </a:r>
            <a:r>
              <a:rPr lang="it-IT" sz="2900" i="1" dirty="0"/>
              <a:t>difficoltà, contrapporre</a:t>
            </a:r>
            <a:r>
              <a:rPr lang="it-IT" sz="2900" dirty="0"/>
              <a:t>), ma spesso adattano le forme latine al sistema di formazione dell’italiano antico, ad esempio prediligendo sostantivi in </a:t>
            </a:r>
            <a:r>
              <a:rPr lang="it-IT" sz="2900" i="1" dirty="0"/>
              <a:t>-</a:t>
            </a:r>
            <a:r>
              <a:rPr lang="it-IT" sz="2900" b="1" i="1" dirty="0"/>
              <a:t>mento</a:t>
            </a:r>
            <a:r>
              <a:rPr lang="it-IT" sz="2900" i="1" dirty="0"/>
              <a:t> </a:t>
            </a:r>
            <a:r>
              <a:rPr lang="it-IT" sz="2900" dirty="0"/>
              <a:t>(</a:t>
            </a:r>
            <a:r>
              <a:rPr lang="it-IT" sz="2900" i="1" dirty="0"/>
              <a:t>confondimento</a:t>
            </a:r>
            <a:r>
              <a:rPr lang="it-IT" sz="2900" dirty="0"/>
              <a:t> traduce il </a:t>
            </a:r>
            <a:r>
              <a:rPr lang="it-IT" sz="2900" dirty="0" err="1"/>
              <a:t>lat</a:t>
            </a:r>
            <a:r>
              <a:rPr lang="it-IT" sz="2900" dirty="0"/>
              <a:t>. </a:t>
            </a:r>
            <a:r>
              <a:rPr lang="it-IT" sz="2900" i="1" dirty="0" err="1"/>
              <a:t>confusio</a:t>
            </a:r>
            <a:r>
              <a:rPr lang="it-IT" sz="2900" dirty="0"/>
              <a:t>) e in </a:t>
            </a:r>
            <a:r>
              <a:rPr lang="it-IT" sz="2900" i="1" dirty="0"/>
              <a:t>-</a:t>
            </a:r>
            <a:r>
              <a:rPr lang="it-IT" sz="2900" b="1" i="1" dirty="0" err="1"/>
              <a:t>tore</a:t>
            </a:r>
            <a:r>
              <a:rPr lang="it-IT" sz="2900" i="1" dirty="0"/>
              <a:t> (menatore del carro </a:t>
            </a:r>
            <a:r>
              <a:rPr lang="it-IT" sz="2900" dirty="0"/>
              <a:t>per </a:t>
            </a:r>
            <a:r>
              <a:rPr lang="it-IT" sz="2900" i="1" dirty="0"/>
              <a:t>auriga</a:t>
            </a:r>
            <a:r>
              <a:rPr lang="it-IT" sz="2900" dirty="0"/>
              <a:t>, </a:t>
            </a:r>
            <a:r>
              <a:rPr lang="it-IT" sz="2900" i="1" dirty="0"/>
              <a:t>ricordatore</a:t>
            </a:r>
            <a:r>
              <a:rPr lang="it-IT" sz="2900" dirty="0"/>
              <a:t> per </a:t>
            </a:r>
            <a:r>
              <a:rPr lang="it-IT" sz="2900" i="1" dirty="0" err="1"/>
              <a:t>memor</a:t>
            </a:r>
            <a:r>
              <a:rPr lang="it-IT" sz="2900" i="1" dirty="0"/>
              <a:t>).</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468925" y="222135"/>
            <a:ext cx="11535508" cy="646331"/>
          </a:xfrm>
          <a:prstGeom prst="rect">
            <a:avLst/>
          </a:prstGeom>
          <a:noFill/>
        </p:spPr>
        <p:txBody>
          <a:bodyPr wrap="square" rtlCol="0">
            <a:spAutoFit/>
          </a:bodyPr>
          <a:lstStyle/>
          <a:p>
            <a:pPr algn="ctr"/>
            <a:r>
              <a:rPr lang="it-IT" sz="3600" dirty="0"/>
              <a:t>I VOLGARIZZAMENTI DAL LATINO</a:t>
            </a:r>
            <a:endParaRPr lang="it-IT" sz="3000" dirty="0"/>
          </a:p>
        </p:txBody>
      </p:sp>
      <p:sp>
        <p:nvSpPr>
          <p:cNvPr id="4" name="CasellaDiTesto 3">
            <a:extLst>
              <a:ext uri="{FF2B5EF4-FFF2-40B4-BE49-F238E27FC236}">
                <a16:creationId xmlns:a16="http://schemas.microsoft.com/office/drawing/2014/main" id="{B0210CAE-6C36-47EC-991A-50A67D9493EA}"/>
              </a:ext>
            </a:extLst>
          </p:cNvPr>
          <p:cNvSpPr txBox="1"/>
          <p:nvPr/>
        </p:nvSpPr>
        <p:spPr>
          <a:xfrm>
            <a:off x="117229" y="3181372"/>
            <a:ext cx="11887203" cy="3785652"/>
          </a:xfrm>
          <a:prstGeom prst="rect">
            <a:avLst/>
          </a:prstGeom>
          <a:noFill/>
        </p:spPr>
        <p:txBody>
          <a:bodyPr wrap="square" rtlCol="0">
            <a:spAutoFit/>
          </a:bodyPr>
          <a:lstStyle/>
          <a:p>
            <a:pPr algn="just"/>
            <a:r>
              <a:rPr lang="it-IT" sz="2900" dirty="0"/>
              <a:t>Tipiche dei volgarizzamenti dal latino sono le </a:t>
            </a:r>
            <a:r>
              <a:rPr lang="it-IT" sz="2900" b="1" dirty="0"/>
              <a:t>dittologie sinonimiche</a:t>
            </a:r>
            <a:r>
              <a:rPr lang="it-IT" sz="2900" dirty="0"/>
              <a:t>, che servono a chiarire il significato di una parola tradotta: </a:t>
            </a:r>
            <a:r>
              <a:rPr lang="it-IT" sz="2900" i="1" dirty="0"/>
              <a:t>parati </a:t>
            </a:r>
            <a:r>
              <a:rPr lang="it-IT" sz="2900" dirty="0"/>
              <a:t>&gt; </a:t>
            </a:r>
            <a:r>
              <a:rPr lang="it-IT" sz="2900" i="1" dirty="0"/>
              <a:t>parati e disposti</a:t>
            </a:r>
            <a:r>
              <a:rPr lang="it-IT" sz="2900" dirty="0"/>
              <a:t>, </a:t>
            </a:r>
            <a:r>
              <a:rPr lang="it-IT" sz="2900" i="1" dirty="0"/>
              <a:t>pessimi &gt; pessimi e maliziosi, infamia</a:t>
            </a:r>
            <a:r>
              <a:rPr lang="it-IT" sz="2900" dirty="0"/>
              <a:t> &gt; </a:t>
            </a:r>
            <a:r>
              <a:rPr lang="it-IT" sz="2900" i="1" dirty="0"/>
              <a:t>disonore e infamia.</a:t>
            </a:r>
          </a:p>
          <a:p>
            <a:pPr algn="just"/>
            <a:r>
              <a:rPr lang="it-IT" sz="2900" dirty="0"/>
              <a:t>Nella sintassi si imita spesso il </a:t>
            </a:r>
            <a:r>
              <a:rPr lang="it-IT" sz="2900" b="1" dirty="0"/>
              <a:t>participio congiunto </a:t>
            </a:r>
            <a:r>
              <a:rPr lang="it-IT" sz="2900" dirty="0"/>
              <a:t>latino, reso con un participio passato </a:t>
            </a:r>
            <a:r>
              <a:rPr lang="it-IT" sz="2900" i="1" dirty="0"/>
              <a:t>(Facto consolo Cesar, fu mandato </a:t>
            </a:r>
            <a:r>
              <a:rPr lang="it-IT" sz="2900" dirty="0"/>
              <a:t>‘dopo essere stato fatto console…’) o presente </a:t>
            </a:r>
            <a:r>
              <a:rPr lang="it-IT" sz="2900" i="1" dirty="0"/>
              <a:t>(A te dante è la pace bella ed ampia </a:t>
            </a:r>
            <a:r>
              <a:rPr lang="it-IT" sz="2900" dirty="0"/>
              <a:t>‘per te che la concedi…’</a:t>
            </a:r>
            <a:r>
              <a:rPr lang="it-IT" sz="2900" i="1" dirty="0"/>
              <a:t>)</a:t>
            </a:r>
            <a:r>
              <a:rPr lang="it-IT" sz="2900" dirty="0"/>
              <a:t>, e si riproduce spesso l’</a:t>
            </a:r>
            <a:r>
              <a:rPr lang="it-IT" sz="2900" b="1" dirty="0"/>
              <a:t>ordine della parole </a:t>
            </a:r>
            <a:r>
              <a:rPr lang="it-IT" sz="2900" dirty="0"/>
              <a:t>originale (</a:t>
            </a:r>
            <a:r>
              <a:rPr lang="it-IT" sz="2900" i="1" dirty="0" err="1"/>
              <a:t>laudis</a:t>
            </a:r>
            <a:r>
              <a:rPr lang="it-IT" sz="2900" i="1" dirty="0"/>
              <a:t> avidi </a:t>
            </a:r>
            <a:r>
              <a:rPr lang="it-IT" sz="2900" dirty="0"/>
              <a:t>&gt; di lode desiderosi).</a:t>
            </a:r>
            <a:endParaRPr lang="it-IT" sz="2900" i="1" dirty="0"/>
          </a:p>
        </p:txBody>
      </p:sp>
    </p:spTree>
    <p:extLst>
      <p:ext uri="{BB962C8B-B14F-4D97-AF65-F5344CB8AC3E}">
        <p14:creationId xmlns:p14="http://schemas.microsoft.com/office/powerpoint/2010/main" val="104095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2968</TotalTime>
  <Words>1778</Words>
  <Application>Microsoft Office PowerPoint</Application>
  <PresentationFormat>Widescreen</PresentationFormat>
  <Paragraphs>60</Paragraphs>
  <Slides>15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15</vt:i4>
      </vt:variant>
    </vt:vector>
  </HeadingPairs>
  <TitlesOfParts>
    <vt:vector size="20" baseType="lpstr">
      <vt:lpstr>Arial</vt:lpstr>
      <vt:lpstr>Calibri</vt:lpstr>
      <vt:lpstr>Calibri Light</vt:lpstr>
      <vt:lpstr>DejaVuSans</vt:lpstr>
      <vt:lpstr>Tema di Office</vt:lpstr>
      <vt:lpstr>Linguistica italiana (a.a. 2024/25)   Profilo linguistico dell'italiano antico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Linguistica italiana</dc:title>
  <dc:creator>Emiliano</dc:creator>
  <cp:lastModifiedBy>Emiliano Picchiorri</cp:lastModifiedBy>
  <cp:revision>309</cp:revision>
  <dcterms:created xsi:type="dcterms:W3CDTF">2016-10-02T06:15:29Z</dcterms:created>
  <dcterms:modified xsi:type="dcterms:W3CDTF">2025-03-18T08:39:29Z</dcterms:modified>
</cp:coreProperties>
</file>