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89" r:id="rId3"/>
    <p:sldId id="293" r:id="rId4"/>
    <p:sldId id="290" r:id="rId5"/>
    <p:sldId id="302" r:id="rId6"/>
    <p:sldId id="294" r:id="rId7"/>
    <p:sldId id="288" r:id="rId8"/>
    <p:sldId id="291" r:id="rId9"/>
    <p:sldId id="298" r:id="rId10"/>
    <p:sldId id="295" r:id="rId11"/>
    <p:sldId id="299" r:id="rId12"/>
    <p:sldId id="296" r:id="rId13"/>
    <p:sldId id="297" r:id="rId14"/>
    <p:sldId id="300" r:id="rId15"/>
    <p:sldId id="301" r:id="rId1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iliano Picchiorri" initials="EP" lastIdx="1" clrIdx="0">
    <p:extLst>
      <p:ext uri="{19B8F6BF-5375-455C-9EA6-DF929625EA0E}">
        <p15:presenceInfo xmlns:p15="http://schemas.microsoft.com/office/powerpoint/2012/main" userId="S::e.picchiorri@unich.it::9e90456a-cd20-4cdb-ac3b-b2758559907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950" autoAdjust="0"/>
  </p:normalViewPr>
  <p:slideViewPr>
    <p:cSldViewPr snapToGrid="0">
      <p:cViewPr varScale="1">
        <p:scale>
          <a:sx n="81" d="100"/>
          <a:sy n="81" d="100"/>
        </p:scale>
        <p:origin x="72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EBB32E-6175-49DE-9575-06D9530830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BDE67CC-7E3F-4C2C-85A0-65D7D53BCF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19FA96E-766F-41C6-8270-E729C800F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10/03/2025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2B854-322E-43DA-A44D-CF5BF087F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FBBC32E-7498-43D5-9721-0BB53D2DF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8307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0C4800-628A-4061-88D3-8426E8BE7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D7459C5-535E-4910-AFFD-5C8E18BBB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D9B2A81-8920-4652-B2A8-8C1DF8BA9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10/03/2025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FC5160D-2371-418A-A6C0-0C82818F6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D2F4832-ED49-486F-9E7C-18A39A5D3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7712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58203E42-4788-4C5B-B19D-F2D93B13EB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F77AD31-51C9-42B8-B245-0FCCB851F1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7C4E5AC-B0DB-4096-A330-8E39F6851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10/03/2025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B2F30F2-D5DC-4EB1-8BC6-4A1BC018E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13EB883-1970-4B4E-8A3F-0E4A94B88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0209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362E8C-5078-4F2D-8525-36BA7653C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6A0FDF-6958-418A-9678-530B80EF56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9803282-2407-4FF4-A0F2-9DEF6F8D0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10/03/2025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5DCF2D4-1E71-4181-AA5E-D84AFEC4B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ED3E27-8D4D-45F8-8F76-9DCDB0A3D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618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480367-48C8-4C1F-9214-400430DA0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6271B8-8EF2-4EED-8667-0B6E386744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56C8732-2655-4074-80BB-7A1811BA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10/03/2025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7BB589-7DE4-4941-84EA-3E93ECF9E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C4F251C-E8E1-4DF2-A153-B3ADD3F1F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1646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98FBF3-6231-4695-9423-A5C8FBC41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C1F17AD-AF0E-4DA8-ADF0-752E3774B7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40F767E-D3C3-483B-8D51-8CE112B8EE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EB7FFE5-ACC9-4F1B-8E72-D9F4B976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10/03/2025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7237544-E5B8-46FC-ADE6-796E37873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DF27AB3-3037-488F-BBB8-B38150F07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5127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8F4BD8-314C-45F2-8AA5-AACDF2A79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0748BDB-E3DF-4B6F-85F1-565289B40D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462D36A-6CD1-4735-B965-162D33796B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C44FEE5-7C01-4FC3-BF05-81EED600C7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7AD3A21-529B-4F28-A708-6B94223BCB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9212AEB3-4851-4096-BF55-DC3548E4A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10/03/2025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ED64790-B5EE-41FE-BBC0-E6AE7E630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A037A56-CA9A-4AA5-967C-0DD17F102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4872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C8297B-2A69-45D9-981D-A139D8053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56D9360-FF6D-4D17-BEE1-56DB69CC3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10/03/2025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F02FBD1-B18A-40E7-AC89-6EFC2EA8E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5E47EA9-5039-4AE2-987D-67B8A9A38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5837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07F0CBD-2365-4B42-90AA-57C235298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10/03/2025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9575997-6C3A-4CA6-9177-1919F67AF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FB9FB12-891D-4AAA-9AA5-A9BF703C2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567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8F0706-8690-419E-AE04-837ABE0B5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3BF76E-902A-4879-92A2-DE1FC1786D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216035A-531A-4826-8F49-CAA23F872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6A8B299-9139-4C88-8F15-6F17070C9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10/03/2025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4BF4674-6AD1-404F-8E92-614AE16EE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371964A-766A-4D52-9375-B1972BA65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6374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4EA7C6-EEB3-45BD-943B-0D8E948A9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80D0666-1EC8-48DF-96CA-9DC43C4E8A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85AC6C4-62FB-4F5F-A282-F9EFC8C006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ED4EE01-7AF3-401B-BE54-31C15C778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10/03/2025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E4B6319-5042-4845-B9BE-C73961A33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98CB641-49F0-4B6A-A372-705D39DA2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671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A236527-0E96-45CB-9346-56DF5555B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79CA858-6B24-4E7A-9914-3EDD06F40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D08D06D-2005-4052-A28B-530B3A56C6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B723E-50C7-48CC-8791-16EDC9DDA119}" type="datetimeFigureOut">
              <a:rPr lang="it-IT" smtClean="0"/>
              <a:t>10/03/2025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C849C6-817E-4776-965F-B5CE84FF5D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6FE8F1B-1B44-42B7-BC55-13666BE067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3006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25415" y="1378634"/>
            <a:ext cx="10379197" cy="2855741"/>
          </a:xfrm>
        </p:spPr>
        <p:txBody>
          <a:bodyPr>
            <a:normAutofit/>
          </a:bodyPr>
          <a:lstStyle/>
          <a:p>
            <a:r>
              <a:rPr lang="it-IT" sz="4000" b="1" dirty="0"/>
              <a:t>Linguistica italiana (</a:t>
            </a:r>
            <a:r>
              <a:rPr lang="it-IT" sz="4000" b="1" dirty="0" err="1"/>
              <a:t>a.a</a:t>
            </a:r>
            <a:r>
              <a:rPr lang="it-IT" sz="4000" b="1" dirty="0"/>
              <a:t>. 2024/25)</a:t>
            </a:r>
            <a:br>
              <a:rPr lang="it-IT" sz="4000" b="1" dirty="0"/>
            </a:br>
            <a:r>
              <a:rPr lang="it-IT" sz="4000" b="1" dirty="0"/>
              <a:t/>
            </a:r>
            <a:br>
              <a:rPr lang="it-IT" sz="4000" b="1" dirty="0"/>
            </a:br>
            <a:r>
              <a:rPr lang="it-IT" sz="4000" b="1" dirty="0"/>
              <a:t/>
            </a:r>
            <a:br>
              <a:rPr lang="it-IT" sz="4000" b="1" dirty="0"/>
            </a:br>
            <a:r>
              <a:rPr lang="it-IT" sz="4800" b="0" i="0" u="none" strike="noStrike" baseline="0" dirty="0">
                <a:latin typeface="DejaVuSans"/>
              </a:rPr>
              <a:t>Profilo linguistico dell'italiano antico</a:t>
            </a:r>
            <a:endParaRPr lang="it-IT" sz="4800" dirty="0"/>
          </a:p>
        </p:txBody>
      </p:sp>
    </p:spTree>
    <p:extLst>
      <p:ext uri="{BB962C8B-B14F-4D97-AF65-F5344CB8AC3E}">
        <p14:creationId xmlns:p14="http://schemas.microsoft.com/office/powerpoint/2010/main" val="4229054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POSIZIONE</a:t>
            </a:r>
            <a:endParaRPr lang="it-IT" sz="3000" dirty="0"/>
          </a:p>
        </p:txBody>
      </p:sp>
      <p:pic>
        <p:nvPicPr>
          <p:cNvPr id="4" name="Immagine 4">
            <a:extLst>
              <a:ext uri="{FF2B5EF4-FFF2-40B4-BE49-F238E27FC236}">
                <a16:creationId xmlns:a16="http://schemas.microsoft.com/office/drawing/2014/main" id="{BAE6F229-EF71-4510-BC9D-C8345C2703E7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46" y="1191753"/>
            <a:ext cx="10508887" cy="5338945"/>
          </a:xfrm>
          <a:prstGeom prst="rect">
            <a:avLst/>
          </a:prstGeom>
          <a:noFill/>
          <a:ln w="5715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93766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01" name="CasellaDiTesto 2">
            <a:extLst>
              <a:ext uri="{FF2B5EF4-FFF2-40B4-BE49-F238E27FC236}">
                <a16:creationId xmlns:a16="http://schemas.microsoft.com/office/drawing/2014/main" id="{BE000CEF-940B-4D0C-9C64-5B2DD3E158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258" y="973633"/>
            <a:ext cx="1167149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it-IT" altLang="it-IT" sz="2900" dirty="0">
                <a:latin typeface="+mn-lt"/>
              </a:rPr>
              <a:t>Un’interessante conferma arriva dai </a:t>
            </a:r>
            <a:r>
              <a:rPr lang="it-IT" altLang="it-IT" sz="2900" b="1" dirty="0">
                <a:latin typeface="+mn-lt"/>
              </a:rPr>
              <a:t>volgarizzamenti</a:t>
            </a:r>
            <a:r>
              <a:rPr lang="it-IT" altLang="it-IT" sz="2900" dirty="0">
                <a:latin typeface="+mn-lt"/>
              </a:rPr>
              <a:t>: quando un autore deve tradurre il latino </a:t>
            </a:r>
            <a:r>
              <a:rPr lang="it-IT" altLang="it-IT" sz="2900" i="1" dirty="0" err="1">
                <a:latin typeface="+mn-lt"/>
              </a:rPr>
              <a:t>facilis</a:t>
            </a:r>
            <a:r>
              <a:rPr lang="it-IT" altLang="it-IT" sz="2900" dirty="0">
                <a:latin typeface="+mn-lt"/>
              </a:rPr>
              <a:t> molto raramente sceglie </a:t>
            </a:r>
            <a:r>
              <a:rPr lang="it-IT" altLang="it-IT" sz="2900" i="1" dirty="0">
                <a:latin typeface="+mn-lt"/>
              </a:rPr>
              <a:t>facile</a:t>
            </a:r>
            <a:r>
              <a:rPr lang="it-IT" altLang="it-IT" sz="2900" dirty="0">
                <a:latin typeface="+mn-lt"/>
              </a:rPr>
              <a:t>, mentre preferisce di solito </a:t>
            </a:r>
            <a:r>
              <a:rPr lang="it-IT" altLang="it-IT" sz="2900" i="1" dirty="0">
                <a:latin typeface="+mn-lt"/>
              </a:rPr>
              <a:t>agevole </a:t>
            </a:r>
            <a:r>
              <a:rPr lang="it-IT" altLang="it-IT" sz="2900" dirty="0">
                <a:latin typeface="+mn-lt"/>
              </a:rPr>
              <a:t>o </a:t>
            </a:r>
            <a:r>
              <a:rPr lang="it-IT" altLang="it-IT" sz="2900" i="1" dirty="0">
                <a:latin typeface="+mn-lt"/>
              </a:rPr>
              <a:t>leggero</a:t>
            </a:r>
            <a:r>
              <a:rPr lang="it-IT" altLang="it-IT" sz="2900" dirty="0">
                <a:latin typeface="+mn-lt"/>
              </a:rPr>
              <a:t>.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BEB8AAA-C3F2-4EC9-842A-29F9310F7321}"/>
              </a:ext>
            </a:extLst>
          </p:cNvPr>
          <p:cNvSpPr txBox="1"/>
          <p:nvPr/>
        </p:nvSpPr>
        <p:spPr>
          <a:xfrm>
            <a:off x="328246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POSIZIONE</a:t>
            </a:r>
            <a:endParaRPr lang="it-IT" sz="3000" dirty="0"/>
          </a:p>
        </p:txBody>
      </p:sp>
      <p:sp>
        <p:nvSpPr>
          <p:cNvPr id="5" name="CasellaDiTesto 2">
            <a:extLst>
              <a:ext uri="{FF2B5EF4-FFF2-40B4-BE49-F238E27FC236}">
                <a16:creationId xmlns:a16="http://schemas.microsoft.com/office/drawing/2014/main" id="{810FB1AB-04AC-431B-A707-FE54249193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256" y="2302907"/>
            <a:ext cx="11671497" cy="4555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it-IT" altLang="it-IT" sz="2900" dirty="0">
                <a:latin typeface="+mn-lt"/>
              </a:rPr>
              <a:t>Burgassi e Guadagnini individuano altre parole che hanno modificato il loro rapporto reciproco nel tempo, come </a:t>
            </a:r>
            <a:r>
              <a:rPr lang="it-IT" altLang="it-IT" sz="2900" i="1" dirty="0">
                <a:latin typeface="+mn-lt"/>
              </a:rPr>
              <a:t>schifare </a:t>
            </a:r>
            <a:r>
              <a:rPr lang="it-IT" altLang="it-IT" sz="2900" dirty="0">
                <a:latin typeface="+mn-lt"/>
              </a:rPr>
              <a:t>ed </a:t>
            </a:r>
            <a:r>
              <a:rPr lang="it-IT" altLang="it-IT" sz="2900" i="1" dirty="0">
                <a:latin typeface="+mn-lt"/>
              </a:rPr>
              <a:t>evitare</a:t>
            </a:r>
            <a:r>
              <a:rPr lang="it-IT" altLang="it-IT" sz="2900" dirty="0">
                <a:latin typeface="+mn-lt"/>
              </a:rPr>
              <a:t>, </a:t>
            </a:r>
            <a:r>
              <a:rPr lang="it-IT" altLang="it-IT" sz="2900" i="1" dirty="0">
                <a:latin typeface="+mn-lt"/>
              </a:rPr>
              <a:t>traboccare </a:t>
            </a:r>
            <a:r>
              <a:rPr lang="it-IT" altLang="it-IT" sz="2900" dirty="0">
                <a:latin typeface="+mn-lt"/>
              </a:rPr>
              <a:t>e </a:t>
            </a:r>
            <a:r>
              <a:rPr lang="it-IT" altLang="it-IT" sz="2900" i="1" dirty="0">
                <a:latin typeface="+mn-lt"/>
              </a:rPr>
              <a:t>precipitare</a:t>
            </a:r>
            <a:r>
              <a:rPr lang="it-IT" altLang="it-IT" sz="2900" dirty="0">
                <a:latin typeface="+mn-lt"/>
              </a:rPr>
              <a:t>, </a:t>
            </a:r>
            <a:r>
              <a:rPr lang="it-IT" altLang="it-IT" sz="2900" i="1" dirty="0">
                <a:latin typeface="+mn-lt"/>
              </a:rPr>
              <a:t>denso </a:t>
            </a:r>
            <a:r>
              <a:rPr lang="it-IT" altLang="it-IT" sz="2900" dirty="0">
                <a:latin typeface="+mn-lt"/>
              </a:rPr>
              <a:t>e</a:t>
            </a:r>
            <a:r>
              <a:rPr lang="it-IT" altLang="it-IT" sz="2900" i="1" dirty="0">
                <a:latin typeface="+mn-lt"/>
              </a:rPr>
              <a:t> fitto.</a:t>
            </a:r>
            <a:endParaRPr lang="it-IT" altLang="it-IT" sz="2900" dirty="0">
              <a:latin typeface="+mn-lt"/>
            </a:endParaRPr>
          </a:p>
          <a:p>
            <a:pPr algn="just">
              <a:spcBef>
                <a:spcPct val="0"/>
              </a:spcBef>
              <a:buFontTx/>
              <a:buNone/>
            </a:pPr>
            <a:r>
              <a:rPr lang="it-IT" altLang="it-IT" sz="2900" dirty="0">
                <a:latin typeface="+mn-lt"/>
              </a:rPr>
              <a:t>Tuttavia, una difficoltà di questi studi è </a:t>
            </a:r>
            <a:r>
              <a:rPr lang="it-IT" altLang="it-IT" sz="2900" b="1" dirty="0">
                <a:latin typeface="+mn-lt"/>
              </a:rPr>
              <a:t>stabilire i criteri </a:t>
            </a:r>
            <a:r>
              <a:rPr lang="it-IT" altLang="it-IT" sz="2900" dirty="0">
                <a:latin typeface="+mn-lt"/>
              </a:rPr>
              <a:t>con i quali giudicare  che una parola anticamente è «marcata» e si trova nella «periferia» del lessico: per la lingua contemporanea si possono condurre indagini statistiche impossibili per il repertorio antico. Per gli autori sono marcate parole che risultano </a:t>
            </a:r>
            <a:r>
              <a:rPr lang="it-IT" altLang="it-IT" sz="2900" b="1" dirty="0">
                <a:latin typeface="+mn-lt"/>
              </a:rPr>
              <a:t>poco attestate</a:t>
            </a:r>
            <a:r>
              <a:rPr lang="it-IT" altLang="it-IT" sz="2900" dirty="0">
                <a:latin typeface="+mn-lt"/>
              </a:rPr>
              <a:t>, che mostrano un uso </a:t>
            </a:r>
            <a:r>
              <a:rPr lang="it-IT" altLang="it-IT" sz="2900" b="1" dirty="0">
                <a:latin typeface="+mn-lt"/>
              </a:rPr>
              <a:t>tecnico</a:t>
            </a:r>
            <a:r>
              <a:rPr lang="it-IT" altLang="it-IT" sz="2900" dirty="0">
                <a:latin typeface="+mn-lt"/>
              </a:rPr>
              <a:t>, che appartengono solo ad alcune </a:t>
            </a:r>
            <a:r>
              <a:rPr lang="it-IT" altLang="it-IT" sz="2900" b="1" dirty="0">
                <a:latin typeface="+mn-lt"/>
              </a:rPr>
              <a:t>tipologie testuali</a:t>
            </a:r>
            <a:r>
              <a:rPr lang="it-IT" altLang="it-IT" sz="2900" dirty="0">
                <a:latin typeface="+mn-lt"/>
              </a:rPr>
              <a:t>, che si concentrano in un unico </a:t>
            </a:r>
            <a:r>
              <a:rPr lang="it-IT" altLang="it-IT" sz="2900" b="1" dirty="0">
                <a:latin typeface="+mn-lt"/>
              </a:rPr>
              <a:t>intervallo temporale </a:t>
            </a:r>
            <a:r>
              <a:rPr lang="it-IT" altLang="it-IT" sz="2900" dirty="0">
                <a:latin typeface="+mn-lt"/>
              </a:rPr>
              <a:t>e in specifiche </a:t>
            </a:r>
            <a:r>
              <a:rPr lang="it-IT" altLang="it-IT" sz="2900" b="1" dirty="0">
                <a:latin typeface="+mn-lt"/>
              </a:rPr>
              <a:t>aree geografiche</a:t>
            </a:r>
            <a:r>
              <a:rPr lang="it-IT" altLang="it-IT" sz="2900" dirty="0">
                <a:latin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5477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0677" y="973633"/>
            <a:ext cx="11859065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Direttamente collegato al lessico è un altro settore nel quale si osservano differenze con la lingua di oggi: la </a:t>
            </a:r>
            <a:r>
              <a:rPr lang="it-IT" sz="3000" b="1" dirty="0"/>
              <a:t>formazione delle parole</a:t>
            </a:r>
            <a:r>
              <a:rPr lang="it-IT" sz="3000" dirty="0"/>
              <a:t>.</a:t>
            </a:r>
          </a:p>
          <a:p>
            <a:pPr algn="just"/>
            <a:r>
              <a:rPr lang="it-IT" sz="3000" dirty="0"/>
              <a:t>In primo luogo si deve osservare una </a:t>
            </a:r>
            <a:r>
              <a:rPr lang="it-IT" sz="3000" b="1" dirty="0"/>
              <a:t>maggiore varietà </a:t>
            </a:r>
            <a:r>
              <a:rPr lang="it-IT" sz="3000" dirty="0"/>
              <a:t>di prefissi e suffissi nei derivati da una stessa base. Nell’italiano di oggi vige un meccanismo, detto </a:t>
            </a:r>
            <a:r>
              <a:rPr lang="it-IT" sz="3000" b="1" dirty="0"/>
              <a:t>blocco della suffissazione</a:t>
            </a:r>
            <a:r>
              <a:rPr lang="it-IT" sz="3000" dirty="0"/>
              <a:t>, per il quale non è possibile usare uno stesso suffisso su tutte le basi: da </a:t>
            </a:r>
            <a:r>
              <a:rPr lang="it-IT" sz="3000" i="1" dirty="0"/>
              <a:t>brutto</a:t>
            </a:r>
            <a:r>
              <a:rPr lang="it-IT" sz="3000" dirty="0"/>
              <a:t> possiamo formare </a:t>
            </a:r>
            <a:r>
              <a:rPr lang="it-IT" sz="3000" i="1" dirty="0"/>
              <a:t>brutt</a:t>
            </a:r>
            <a:r>
              <a:rPr lang="it-IT" sz="3000" b="1" i="1" dirty="0"/>
              <a:t>ezza</a:t>
            </a:r>
            <a:r>
              <a:rPr lang="it-IT" sz="3000" dirty="0"/>
              <a:t> ma non </a:t>
            </a:r>
            <a:r>
              <a:rPr lang="it-IT" sz="3000" i="1" dirty="0" err="1"/>
              <a:t>brutt</a:t>
            </a:r>
            <a:r>
              <a:rPr lang="it-IT" sz="3000" b="1" i="1" dirty="0" err="1"/>
              <a:t>ità</a:t>
            </a:r>
            <a:r>
              <a:rPr lang="it-IT" sz="3000" dirty="0"/>
              <a:t>, da </a:t>
            </a:r>
            <a:r>
              <a:rPr lang="it-IT" sz="3000" i="1" dirty="0"/>
              <a:t>felice </a:t>
            </a:r>
            <a:r>
              <a:rPr lang="it-IT" sz="3000" dirty="0"/>
              <a:t>possiamo formare </a:t>
            </a:r>
            <a:r>
              <a:rPr lang="it-IT" sz="3000" i="1" dirty="0"/>
              <a:t>felic</a:t>
            </a:r>
            <a:r>
              <a:rPr lang="it-IT" sz="3000" b="1" i="1" dirty="0"/>
              <a:t>ità </a:t>
            </a:r>
            <a:r>
              <a:rPr lang="it-IT" sz="3000" dirty="0"/>
              <a:t>ma non </a:t>
            </a:r>
            <a:r>
              <a:rPr lang="it-IT" sz="3000" i="1" dirty="0" err="1"/>
              <a:t>fel</a:t>
            </a:r>
            <a:r>
              <a:rPr lang="it-IT" sz="3000" b="1" i="1" dirty="0" err="1"/>
              <a:t>icezza</a:t>
            </a:r>
            <a:r>
              <a:rPr lang="it-IT" sz="3000" i="1" dirty="0"/>
              <a:t>.</a:t>
            </a:r>
            <a:endParaRPr lang="it-IT" sz="3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FORMAZIONE DELLE PAROLE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DCA472F-BB29-4E5B-9037-8345F70F192A}"/>
              </a:ext>
            </a:extLst>
          </p:cNvPr>
          <p:cNvSpPr txBox="1"/>
          <p:nvPr/>
        </p:nvSpPr>
        <p:spPr>
          <a:xfrm>
            <a:off x="140677" y="4277196"/>
            <a:ext cx="1185906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Nell’italiano antico c’è molta </a:t>
            </a:r>
            <a:r>
              <a:rPr lang="it-IT" sz="3000" b="1" dirty="0"/>
              <a:t>maggiore libertà </a:t>
            </a:r>
            <a:r>
              <a:rPr lang="it-IT" sz="3000" dirty="0"/>
              <a:t>nella formazione delle parole; confrontiamo i possibili derivati di </a:t>
            </a:r>
            <a:r>
              <a:rPr lang="it-IT" sz="3000" i="1" dirty="0"/>
              <a:t>brutto</a:t>
            </a:r>
            <a:r>
              <a:rPr lang="it-IT" sz="3000" dirty="0"/>
              <a:t>:</a:t>
            </a:r>
            <a:endParaRPr lang="it-IT" sz="3000" i="1" dirty="0"/>
          </a:p>
          <a:p>
            <a:pPr algn="just"/>
            <a:r>
              <a:rPr lang="it-IT" sz="3000" dirty="0"/>
              <a:t>- </a:t>
            </a:r>
            <a:r>
              <a:rPr lang="it-IT" sz="3000" dirty="0" err="1"/>
              <a:t>ital</a:t>
            </a:r>
            <a:r>
              <a:rPr lang="it-IT" sz="3000" dirty="0"/>
              <a:t>. </a:t>
            </a:r>
            <a:r>
              <a:rPr lang="it-IT" sz="3000" dirty="0" err="1"/>
              <a:t>contemp</a:t>
            </a:r>
            <a:r>
              <a:rPr lang="it-IT" sz="3000" dirty="0"/>
              <a:t>.: </a:t>
            </a:r>
            <a:r>
              <a:rPr lang="it-IT" sz="3000" i="1" dirty="0"/>
              <a:t>bruttezza</a:t>
            </a:r>
            <a:r>
              <a:rPr lang="it-IT" sz="3000" dirty="0"/>
              <a:t>, </a:t>
            </a:r>
            <a:r>
              <a:rPr lang="it-IT" sz="3000" i="1" dirty="0"/>
              <a:t>bruttura, imbruttire</a:t>
            </a:r>
          </a:p>
          <a:p>
            <a:pPr algn="just"/>
            <a:r>
              <a:rPr lang="it-IT" sz="3000" dirty="0"/>
              <a:t>- </a:t>
            </a:r>
            <a:r>
              <a:rPr lang="it-IT" sz="3000" dirty="0" err="1"/>
              <a:t>ital</a:t>
            </a:r>
            <a:r>
              <a:rPr lang="it-IT" sz="3000" dirty="0"/>
              <a:t>. antico: </a:t>
            </a:r>
            <a:r>
              <a:rPr lang="it-IT" sz="3000" i="1" dirty="0"/>
              <a:t>bruttezza, brutteria, </a:t>
            </a:r>
            <a:r>
              <a:rPr lang="it-IT" sz="3000" i="1" dirty="0" err="1"/>
              <a:t>bruttità</a:t>
            </a:r>
            <a:r>
              <a:rPr lang="it-IT" sz="3000" i="1" dirty="0"/>
              <a:t>, </a:t>
            </a:r>
            <a:r>
              <a:rPr lang="it-IT" sz="3000" i="1" dirty="0" err="1"/>
              <a:t>bruttitudine</a:t>
            </a:r>
            <a:r>
              <a:rPr lang="it-IT" sz="3000" i="1" dirty="0"/>
              <a:t>, </a:t>
            </a:r>
            <a:r>
              <a:rPr lang="it-IT" sz="3000" i="1" dirty="0" err="1"/>
              <a:t>bruttizia</a:t>
            </a:r>
            <a:r>
              <a:rPr lang="it-IT" sz="3000" i="1" dirty="0"/>
              <a:t>, </a:t>
            </a:r>
            <a:r>
              <a:rPr lang="it-IT" sz="3000" i="1" dirty="0" err="1"/>
              <a:t>bruttore</a:t>
            </a:r>
            <a:r>
              <a:rPr lang="it-IT" sz="3000" dirty="0"/>
              <a:t>, </a:t>
            </a:r>
            <a:r>
              <a:rPr lang="it-IT" sz="3000" i="1" dirty="0"/>
              <a:t>bruttura</a:t>
            </a:r>
            <a:r>
              <a:rPr lang="it-IT" sz="3000" dirty="0"/>
              <a:t>, </a:t>
            </a:r>
            <a:r>
              <a:rPr lang="it-IT" sz="3000" i="1" dirty="0"/>
              <a:t>imbruttare</a:t>
            </a:r>
            <a:r>
              <a:rPr lang="it-IT" sz="3000" dirty="0"/>
              <a:t>, </a:t>
            </a:r>
            <a:r>
              <a:rPr lang="it-IT" sz="3000" i="1" dirty="0"/>
              <a:t>imbruttire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2851594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0677" y="973633"/>
            <a:ext cx="1193226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Ci sono poi alcuni suffissi particolarmente produttivi, come quello dei sostantivi in </a:t>
            </a:r>
            <a:r>
              <a:rPr lang="it-IT" sz="3000" b="1" i="1" dirty="0"/>
              <a:t>-</a:t>
            </a:r>
            <a:r>
              <a:rPr lang="it-IT" sz="3000" b="1" i="1" dirty="0" err="1"/>
              <a:t>tore</a:t>
            </a:r>
            <a:r>
              <a:rPr lang="it-IT" sz="3000" dirty="0"/>
              <a:t>. Spesso si trova un nome in </a:t>
            </a:r>
            <a:r>
              <a:rPr lang="it-IT" sz="3000" i="1" dirty="0"/>
              <a:t>-</a:t>
            </a:r>
            <a:r>
              <a:rPr lang="it-IT" sz="3000" i="1" dirty="0" err="1"/>
              <a:t>tore</a:t>
            </a:r>
            <a:r>
              <a:rPr lang="it-IT" sz="3000" i="1" dirty="0"/>
              <a:t> </a:t>
            </a:r>
            <a:r>
              <a:rPr lang="it-IT" sz="3000" dirty="0"/>
              <a:t>dove oggi si userebbe una proposizione relativa (o comunque una forma esplicita):</a:t>
            </a:r>
          </a:p>
          <a:p>
            <a:pPr algn="just"/>
            <a:endParaRPr lang="it-IT" b="1" i="1" dirty="0"/>
          </a:p>
          <a:p>
            <a:pPr algn="just"/>
            <a:r>
              <a:rPr lang="it-IT" sz="2800" i="1" dirty="0"/>
              <a:t>Chi dirà di Torquato, </a:t>
            </a:r>
            <a:r>
              <a:rPr lang="it-IT" sz="2800" b="1" i="1" dirty="0"/>
              <a:t>giudicatore</a:t>
            </a:r>
            <a:r>
              <a:rPr lang="it-IT" sz="2800" i="1" dirty="0"/>
              <a:t> del suo figliuolo </a:t>
            </a:r>
            <a:r>
              <a:rPr lang="it-IT" sz="2800" dirty="0"/>
              <a:t>(Dante, </a:t>
            </a:r>
            <a:r>
              <a:rPr lang="it-IT" sz="2800" i="1" dirty="0"/>
              <a:t>Convivio</a:t>
            </a:r>
            <a:r>
              <a:rPr lang="it-IT" sz="2800" dirty="0"/>
              <a:t>) [= che aveva giudicato suo figlio]</a:t>
            </a:r>
          </a:p>
          <a:p>
            <a:pPr algn="just"/>
            <a:r>
              <a:rPr lang="it-IT" sz="2800" i="1" dirty="0"/>
              <a:t>Dio, che è </a:t>
            </a:r>
            <a:r>
              <a:rPr lang="it-IT" sz="2800" b="1" i="1" dirty="0"/>
              <a:t>aiutatore</a:t>
            </a:r>
            <a:r>
              <a:rPr lang="it-IT" sz="2800" i="1" dirty="0"/>
              <a:t> di </a:t>
            </a:r>
            <a:r>
              <a:rPr lang="it-IT" sz="2800" i="1" dirty="0" err="1"/>
              <a:t>tucti</a:t>
            </a:r>
            <a:r>
              <a:rPr lang="it-IT" sz="2800" i="1" dirty="0"/>
              <a:t> </a:t>
            </a:r>
            <a:r>
              <a:rPr lang="it-IT" sz="2800" dirty="0"/>
              <a:t>(Andrea da Grosseto) [= che aiuta tutti]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FORMAZIONE DELLE PAROLE</a:t>
            </a:r>
            <a:endParaRPr lang="it-IT" sz="3000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67313E9-8AB6-46D3-B08F-C089D994F623}"/>
              </a:ext>
            </a:extLst>
          </p:cNvPr>
          <p:cNvSpPr txBox="1"/>
          <p:nvPr/>
        </p:nvSpPr>
        <p:spPr>
          <a:xfrm>
            <a:off x="140677" y="4126408"/>
            <a:ext cx="11932261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Mentre oggi le forme in </a:t>
            </a:r>
            <a:r>
              <a:rPr lang="it-IT" sz="3000" i="1" dirty="0"/>
              <a:t>-</a:t>
            </a:r>
            <a:r>
              <a:rPr lang="it-IT" sz="3000" i="1" dirty="0" err="1"/>
              <a:t>tore</a:t>
            </a:r>
            <a:r>
              <a:rPr lang="it-IT" sz="3000" i="1" dirty="0"/>
              <a:t> </a:t>
            </a:r>
            <a:r>
              <a:rPr lang="it-IT" sz="3000" dirty="0"/>
              <a:t>provengono soprattutto da verbi </a:t>
            </a:r>
            <a:r>
              <a:rPr lang="it-IT" sz="3000" b="1" dirty="0"/>
              <a:t>transitivi</a:t>
            </a:r>
            <a:r>
              <a:rPr lang="it-IT" sz="3000" i="1" dirty="0"/>
              <a:t> (allenare &gt; allenatore</a:t>
            </a:r>
            <a:r>
              <a:rPr lang="it-IT" sz="3000" dirty="0"/>
              <a:t>, </a:t>
            </a:r>
            <a:r>
              <a:rPr lang="it-IT" sz="3000" i="1" dirty="0"/>
              <a:t>accusare</a:t>
            </a:r>
            <a:r>
              <a:rPr lang="it-IT" sz="3000" dirty="0"/>
              <a:t> &gt; </a:t>
            </a:r>
            <a:r>
              <a:rPr lang="it-IT" sz="3000" i="1" dirty="0"/>
              <a:t>accusatore), </a:t>
            </a:r>
            <a:r>
              <a:rPr lang="it-IT" sz="3000" dirty="0"/>
              <a:t>in </a:t>
            </a:r>
            <a:r>
              <a:rPr lang="it-IT" sz="3000" dirty="0" err="1"/>
              <a:t>it</a:t>
            </a:r>
            <a:r>
              <a:rPr lang="it-IT" sz="3000" dirty="0"/>
              <a:t>. </a:t>
            </a:r>
            <a:r>
              <a:rPr lang="it-IT" sz="3000" dirty="0" err="1"/>
              <a:t>ant</a:t>
            </a:r>
            <a:r>
              <a:rPr lang="it-IT" sz="3000" dirty="0"/>
              <a:t>. potevano provenire anche da verbi </a:t>
            </a:r>
            <a:r>
              <a:rPr lang="it-IT" sz="3000" b="1" dirty="0"/>
              <a:t>intransitivi</a:t>
            </a:r>
            <a:r>
              <a:rPr lang="it-IT" sz="3000" dirty="0"/>
              <a:t> come</a:t>
            </a:r>
            <a:r>
              <a:rPr lang="it-IT" sz="3000" i="1" dirty="0"/>
              <a:t> andare </a:t>
            </a:r>
            <a:r>
              <a:rPr lang="it-IT" sz="3000" dirty="0"/>
              <a:t>o</a:t>
            </a:r>
            <a:r>
              <a:rPr lang="it-IT" sz="3000" i="1" dirty="0"/>
              <a:t> riposare:</a:t>
            </a:r>
          </a:p>
          <a:p>
            <a:pPr algn="just"/>
            <a:endParaRPr lang="it-IT" b="1" i="1" dirty="0"/>
          </a:p>
          <a:p>
            <a:pPr algn="just"/>
            <a:r>
              <a:rPr lang="it-IT" sz="2800" i="1" dirty="0"/>
              <a:t>è divenuto </a:t>
            </a:r>
            <a:r>
              <a:rPr lang="it-IT" sz="2800" b="1" i="1" dirty="0" err="1"/>
              <a:t>andator</a:t>
            </a:r>
            <a:r>
              <a:rPr lang="it-IT" sz="2800" i="1" dirty="0"/>
              <a:t> di notte </a:t>
            </a:r>
            <a:r>
              <a:rPr lang="it-IT" sz="2800" dirty="0"/>
              <a:t>(Boccaccio, </a:t>
            </a:r>
            <a:r>
              <a:rPr lang="it-IT" sz="2800" i="1" dirty="0"/>
              <a:t>Decameron</a:t>
            </a:r>
            <a:r>
              <a:rPr lang="it-IT" sz="2800" dirty="0"/>
              <a:t>)</a:t>
            </a:r>
            <a:r>
              <a:rPr lang="it-IT" sz="2800" i="1" dirty="0"/>
              <a:t> </a:t>
            </a:r>
          </a:p>
          <a:p>
            <a:pPr algn="just"/>
            <a:r>
              <a:rPr lang="it-IT" sz="2800" i="1" dirty="0"/>
              <a:t>cercò le case del sonno </a:t>
            </a:r>
            <a:r>
              <a:rPr lang="it-IT" sz="2800" b="1" i="1" dirty="0"/>
              <a:t>riposatore</a:t>
            </a:r>
            <a:r>
              <a:rPr lang="it-IT" sz="2800" i="1" dirty="0"/>
              <a:t> </a:t>
            </a:r>
            <a:r>
              <a:rPr lang="it-IT" sz="2800" dirty="0"/>
              <a:t>(Boccaccio, </a:t>
            </a:r>
            <a:r>
              <a:rPr lang="it-IT" sz="2800" i="1" dirty="0" err="1"/>
              <a:t>Filocolo</a:t>
            </a:r>
            <a:r>
              <a:rPr lang="it-IT" sz="2800" dirty="0"/>
              <a:t>)</a:t>
            </a:r>
            <a:endParaRPr lang="it-IT" sz="2800" b="1" dirty="0"/>
          </a:p>
        </p:txBody>
      </p:sp>
    </p:spTree>
    <p:extLst>
      <p:ext uri="{BB962C8B-B14F-4D97-AF65-F5344CB8AC3E}">
        <p14:creationId xmlns:p14="http://schemas.microsoft.com/office/powerpoint/2010/main" val="3206902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29869" y="973633"/>
            <a:ext cx="11932261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Rispetto all’</a:t>
            </a:r>
            <a:r>
              <a:rPr lang="it-IT" sz="2800" dirty="0" err="1"/>
              <a:t>ital</a:t>
            </a:r>
            <a:r>
              <a:rPr lang="it-IT" sz="2800" dirty="0"/>
              <a:t>. </a:t>
            </a:r>
            <a:r>
              <a:rPr lang="it-IT" sz="2800" dirty="0" err="1"/>
              <a:t>contemp</a:t>
            </a:r>
            <a:r>
              <a:rPr lang="it-IT" sz="2800" dirty="0"/>
              <a:t>., gli </a:t>
            </a:r>
            <a:r>
              <a:rPr lang="it-IT" sz="2800" b="1" dirty="0"/>
              <a:t>avverbi in -</a:t>
            </a:r>
            <a:r>
              <a:rPr lang="it-IT" sz="2800" b="1" i="1" dirty="0"/>
              <a:t>mente </a:t>
            </a:r>
            <a:r>
              <a:rPr lang="it-IT" sz="2800" dirty="0"/>
              <a:t>mostrano alcune differenze:</a:t>
            </a:r>
          </a:p>
          <a:p>
            <a:pPr algn="just"/>
            <a:endParaRPr lang="it-IT" sz="800" dirty="0"/>
          </a:p>
          <a:p>
            <a:pPr algn="just"/>
            <a:r>
              <a:rPr lang="it-IT" sz="2800" dirty="0"/>
              <a:t>1) Quando sono in serie, nel primo elemento si può omettere </a:t>
            </a:r>
            <a:r>
              <a:rPr lang="it-IT" sz="2800" b="1" i="1" dirty="0"/>
              <a:t>-mente</a:t>
            </a:r>
            <a:r>
              <a:rPr lang="it-IT" sz="2800" dirty="0"/>
              <a:t>:</a:t>
            </a:r>
            <a:endParaRPr lang="it-IT" sz="800" dirty="0"/>
          </a:p>
          <a:p>
            <a:pPr algn="just"/>
            <a:r>
              <a:rPr lang="it-IT" sz="2800" i="1" dirty="0"/>
              <a:t>fece la domanda sua ad Alessandro </a:t>
            </a:r>
            <a:r>
              <a:rPr lang="it-IT" sz="2800" b="1" i="1" dirty="0"/>
              <a:t>umile e dolcemente </a:t>
            </a:r>
            <a:r>
              <a:rPr lang="it-IT" sz="2800" i="1" dirty="0"/>
              <a:t>(Novellino)</a:t>
            </a:r>
          </a:p>
          <a:p>
            <a:pPr algn="just"/>
            <a:r>
              <a:rPr lang="it-IT" sz="2800" b="1" i="1" dirty="0"/>
              <a:t>dolce e cortesemente </a:t>
            </a:r>
            <a:r>
              <a:rPr lang="it-IT" sz="2800" i="1" dirty="0"/>
              <a:t>servire e operare </a:t>
            </a:r>
            <a:r>
              <a:rPr lang="it-IT" sz="2800" dirty="0"/>
              <a:t>(Dante, </a:t>
            </a:r>
            <a:r>
              <a:rPr lang="it-IT" sz="2800" i="1" dirty="0"/>
              <a:t>Convivio</a:t>
            </a:r>
            <a:r>
              <a:rPr lang="it-IT" sz="2800" dirty="0"/>
              <a:t>)</a:t>
            </a:r>
          </a:p>
          <a:p>
            <a:pPr algn="just"/>
            <a:endParaRPr lang="it-IT" dirty="0"/>
          </a:p>
          <a:p>
            <a:pPr algn="just"/>
            <a:r>
              <a:rPr lang="it-IT" sz="2800" dirty="0"/>
              <a:t>2) È possibile la derivazione </a:t>
            </a:r>
            <a:r>
              <a:rPr lang="it-IT" sz="2800" b="1" dirty="0"/>
              <a:t>non aggettivale</a:t>
            </a:r>
            <a:r>
              <a:rPr lang="it-IT" sz="2800" dirty="0"/>
              <a:t>, oggi non ammessa:</a:t>
            </a:r>
            <a:endParaRPr lang="it-IT" sz="800" i="1" dirty="0"/>
          </a:p>
          <a:p>
            <a:pPr algn="just"/>
            <a:r>
              <a:rPr lang="it-IT" sz="2800" i="1" dirty="0"/>
              <a:t>tu accusi e scusi te </a:t>
            </a:r>
            <a:r>
              <a:rPr lang="it-IT" sz="2800" b="1" i="1" dirty="0" err="1"/>
              <a:t>insiememente</a:t>
            </a:r>
            <a:r>
              <a:rPr lang="it-IT" sz="2800" b="1" i="1" dirty="0"/>
              <a:t> </a:t>
            </a:r>
            <a:r>
              <a:rPr lang="it-IT" sz="2800" dirty="0"/>
              <a:t>(Dante, </a:t>
            </a:r>
            <a:r>
              <a:rPr lang="it-IT" sz="2800" i="1" dirty="0"/>
              <a:t>Convivio</a:t>
            </a:r>
            <a:r>
              <a:rPr lang="it-IT" sz="2800" dirty="0"/>
              <a:t>)</a:t>
            </a:r>
          </a:p>
          <a:p>
            <a:pPr algn="just"/>
            <a:r>
              <a:rPr lang="it-IT" sz="2800" i="1" dirty="0"/>
              <a:t>Dico </a:t>
            </a:r>
            <a:r>
              <a:rPr lang="it-IT" sz="2800" b="1" i="1" dirty="0" err="1"/>
              <a:t>imprimamente</a:t>
            </a:r>
            <a:r>
              <a:rPr lang="it-IT" sz="2800" b="1" i="1" dirty="0"/>
              <a:t> </a:t>
            </a:r>
            <a:r>
              <a:rPr lang="it-IT" sz="2800" i="1" dirty="0"/>
              <a:t>che lo diaulo ci tenta per </a:t>
            </a:r>
            <a:r>
              <a:rPr lang="it-IT" sz="2800" i="1" dirty="0" err="1"/>
              <a:t>ostensionem</a:t>
            </a:r>
            <a:r>
              <a:rPr lang="it-IT" sz="2800" i="1" dirty="0"/>
              <a:t> </a:t>
            </a:r>
            <a:r>
              <a:rPr lang="it-IT" sz="2800" dirty="0"/>
              <a:t>(Giordano da Pisa)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FORMAZIONE DELLE PAROLE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87DCE88-57E4-4F21-92CF-62C9FAFBC14F}"/>
              </a:ext>
            </a:extLst>
          </p:cNvPr>
          <p:cNvSpPr txBox="1"/>
          <p:nvPr/>
        </p:nvSpPr>
        <p:spPr>
          <a:xfrm>
            <a:off x="129869" y="4697729"/>
            <a:ext cx="119322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Per formare il </a:t>
            </a:r>
            <a:r>
              <a:rPr lang="it-IT" sz="2800" b="1" dirty="0"/>
              <a:t>superlativo</a:t>
            </a:r>
            <a:r>
              <a:rPr lang="it-IT" sz="2800" dirty="0"/>
              <a:t>, </a:t>
            </a:r>
            <a:r>
              <a:rPr lang="it-IT" sz="2800"/>
              <a:t>negli aggettivi è </a:t>
            </a:r>
            <a:r>
              <a:rPr lang="it-IT" sz="2800" dirty="0"/>
              <a:t>molto comune il </a:t>
            </a:r>
            <a:r>
              <a:rPr lang="it-IT" sz="2800" b="1" dirty="0"/>
              <a:t>prefisso </a:t>
            </a:r>
            <a:r>
              <a:rPr lang="it-IT" sz="2800" b="1" i="1" dirty="0"/>
              <a:t>tra- </a:t>
            </a:r>
            <a:r>
              <a:rPr lang="it-IT" sz="2800" i="1" dirty="0"/>
              <a:t>(oltra-, </a:t>
            </a:r>
            <a:r>
              <a:rPr lang="it-IT" sz="2800" i="1" dirty="0" err="1"/>
              <a:t>stra</a:t>
            </a:r>
            <a:r>
              <a:rPr lang="it-IT" sz="2800" i="1" dirty="0"/>
              <a:t>-),</a:t>
            </a:r>
            <a:r>
              <a:rPr lang="it-IT" sz="2800" dirty="0"/>
              <a:t> oggi residuale: </a:t>
            </a:r>
            <a:r>
              <a:rPr lang="it-IT" sz="2800" i="1" dirty="0" err="1"/>
              <a:t>trabello</a:t>
            </a:r>
            <a:r>
              <a:rPr lang="it-IT" sz="2800" i="1" dirty="0"/>
              <a:t> </a:t>
            </a:r>
            <a:r>
              <a:rPr lang="it-IT" sz="2800" dirty="0"/>
              <a:t>‘bellissimo’, </a:t>
            </a:r>
            <a:r>
              <a:rPr lang="it-IT" sz="2800" i="1" dirty="0" err="1"/>
              <a:t>trabuono</a:t>
            </a:r>
            <a:r>
              <a:rPr lang="it-IT" sz="2800" i="1" dirty="0"/>
              <a:t> </a:t>
            </a:r>
            <a:r>
              <a:rPr lang="it-IT" sz="2800" dirty="0"/>
              <a:t>‘buonissimo’, </a:t>
            </a:r>
            <a:r>
              <a:rPr lang="it-IT" sz="2800" i="1" dirty="0" err="1"/>
              <a:t>trasavio</a:t>
            </a:r>
            <a:r>
              <a:rPr lang="it-IT" sz="2800" i="1" dirty="0"/>
              <a:t> </a:t>
            </a:r>
            <a:r>
              <a:rPr lang="it-IT" sz="2800" dirty="0"/>
              <a:t>‘molto </a:t>
            </a:r>
            <a:r>
              <a:rPr lang="it-IT" sz="2800" dirty="0" err="1"/>
              <a:t>saggio’</a:t>
            </a:r>
            <a:r>
              <a:rPr lang="it-IT" sz="2800" dirty="0"/>
              <a:t>, </a:t>
            </a:r>
            <a:r>
              <a:rPr lang="it-IT" sz="2800" i="1" dirty="0"/>
              <a:t>tranobile </a:t>
            </a:r>
            <a:r>
              <a:rPr lang="it-IT" sz="2800" dirty="0"/>
              <a:t>‘nobilissimo’, </a:t>
            </a:r>
            <a:r>
              <a:rPr lang="it-IT" sz="2800" i="1" dirty="0" err="1"/>
              <a:t>traantico</a:t>
            </a:r>
            <a:r>
              <a:rPr lang="it-IT" sz="2800" i="1" dirty="0"/>
              <a:t> </a:t>
            </a:r>
            <a:r>
              <a:rPr lang="it-IT" sz="2800" dirty="0"/>
              <a:t>‘antichissimo’. Il prefisso si può legare anche a verbi (</a:t>
            </a:r>
            <a:r>
              <a:rPr lang="it-IT" sz="2800" i="1" dirty="0" err="1"/>
              <a:t>traamare</a:t>
            </a:r>
            <a:r>
              <a:rPr lang="it-IT" sz="2800" i="1" dirty="0"/>
              <a:t> </a:t>
            </a:r>
            <a:r>
              <a:rPr lang="it-IT" sz="2800" dirty="0"/>
              <a:t>‘amare intensamente’) e avverbi </a:t>
            </a:r>
            <a:r>
              <a:rPr lang="it-IT" sz="2800" i="1" dirty="0"/>
              <a:t>(</a:t>
            </a:r>
            <a:r>
              <a:rPr lang="it-IT" sz="2800" i="1" dirty="0" err="1"/>
              <a:t>traapertamente</a:t>
            </a:r>
            <a:r>
              <a:rPr lang="it-IT" sz="2800" i="1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4226828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29869" y="973633"/>
            <a:ext cx="119322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Il fenomeno della </a:t>
            </a:r>
            <a:r>
              <a:rPr lang="it-IT" sz="2800" b="1" dirty="0"/>
              <a:t>composizione</a:t>
            </a:r>
            <a:r>
              <a:rPr lang="it-IT" sz="2800" dirty="0"/>
              <a:t> in </a:t>
            </a:r>
            <a:r>
              <a:rPr lang="it-IT" sz="2800" dirty="0" err="1"/>
              <a:t>it</a:t>
            </a:r>
            <a:r>
              <a:rPr lang="it-IT" sz="2800" dirty="0"/>
              <a:t>. </a:t>
            </a:r>
            <a:r>
              <a:rPr lang="it-IT" sz="2800" dirty="0" err="1"/>
              <a:t>ant</a:t>
            </a:r>
            <a:r>
              <a:rPr lang="it-IT" sz="2800" dirty="0"/>
              <a:t>. è molto più raro che nell’italiano contemporaneo. </a:t>
            </a:r>
          </a:p>
          <a:p>
            <a:pPr algn="just"/>
            <a:r>
              <a:rPr lang="it-IT" sz="2800" dirty="0"/>
              <a:t>Ancora nella grammatica di Francesco Soave, nel secondo Settecento, si legge che «pochi composti ha la lingua italiana, e sono quasi tutti poetici».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FORMAZIONE DELLE PAROLE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87DCE88-57E4-4F21-92CF-62C9FAFBC14F}"/>
              </a:ext>
            </a:extLst>
          </p:cNvPr>
          <p:cNvSpPr txBox="1"/>
          <p:nvPr/>
        </p:nvSpPr>
        <p:spPr>
          <a:xfrm>
            <a:off x="129869" y="2789515"/>
            <a:ext cx="1193226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La tendenza alla composizione aumenta nel corso dei secoli:</a:t>
            </a:r>
          </a:p>
          <a:p>
            <a:pPr algn="just"/>
            <a:endParaRPr lang="it-IT" sz="1200" dirty="0"/>
          </a:p>
          <a:p>
            <a:pPr marL="514350" indent="-514350" algn="just">
              <a:buAutoNum type="arabicParenR"/>
            </a:pPr>
            <a:r>
              <a:rPr lang="it-IT" sz="2800" dirty="0"/>
              <a:t>Nella </a:t>
            </a:r>
            <a:r>
              <a:rPr lang="it-IT" sz="2800" b="1" dirty="0"/>
              <a:t>lingua letteraria </a:t>
            </a:r>
            <a:r>
              <a:rPr lang="it-IT" sz="2800" dirty="0"/>
              <a:t>si diffondono nel </a:t>
            </a:r>
            <a:r>
              <a:rPr lang="it-IT" sz="2800" b="1" dirty="0"/>
              <a:t>Seicento</a:t>
            </a:r>
            <a:r>
              <a:rPr lang="it-IT" sz="2800" dirty="0"/>
              <a:t> a imitazione del greco e del latino formazioni come </a:t>
            </a:r>
            <a:r>
              <a:rPr lang="it-IT" sz="2800" i="1" dirty="0"/>
              <a:t>anguicrinita</a:t>
            </a:r>
            <a:r>
              <a:rPr lang="it-IT" sz="2800" dirty="0"/>
              <a:t>, </a:t>
            </a:r>
            <a:r>
              <a:rPr lang="it-IT" sz="2800" i="1" dirty="0"/>
              <a:t>orichiomato</a:t>
            </a:r>
            <a:r>
              <a:rPr lang="it-IT" sz="2800" dirty="0"/>
              <a:t>, </a:t>
            </a:r>
            <a:r>
              <a:rPr lang="it-IT" sz="2800" i="1" dirty="0" err="1"/>
              <a:t>foscoceruleo</a:t>
            </a:r>
            <a:r>
              <a:rPr lang="it-IT" sz="2800" dirty="0"/>
              <a:t>.</a:t>
            </a:r>
          </a:p>
          <a:p>
            <a:pPr marL="514350" indent="-514350" algn="just">
              <a:buAutoNum type="arabicParenR"/>
            </a:pPr>
            <a:endParaRPr lang="it-IT" sz="800" dirty="0"/>
          </a:p>
          <a:p>
            <a:pPr marL="514350" indent="-514350" algn="just">
              <a:buAutoNum type="arabicParenR"/>
            </a:pPr>
            <a:r>
              <a:rPr lang="it-IT" sz="2800" dirty="0"/>
              <a:t>Nella </a:t>
            </a:r>
            <a:r>
              <a:rPr lang="it-IT" sz="2800" b="1" dirty="0"/>
              <a:t>lingua scientifica </a:t>
            </a:r>
            <a:r>
              <a:rPr lang="it-IT" sz="2800" dirty="0"/>
              <a:t>si diffondono dal </a:t>
            </a:r>
            <a:r>
              <a:rPr lang="it-IT" sz="2800" b="1" dirty="0"/>
              <a:t>Settecento </a:t>
            </a:r>
            <a:r>
              <a:rPr lang="it-IT" sz="2800" dirty="0"/>
              <a:t>composti con elementi classici, nella nomenclatura chimica </a:t>
            </a:r>
            <a:r>
              <a:rPr lang="it-IT" sz="2800" i="1" dirty="0"/>
              <a:t>(ossigeno, idrocarburo)</a:t>
            </a:r>
            <a:r>
              <a:rPr lang="it-IT" sz="2800" dirty="0"/>
              <a:t>, della fisica </a:t>
            </a:r>
            <a:r>
              <a:rPr lang="it-IT" sz="2800" i="1" dirty="0"/>
              <a:t>(eliocentrico, centrifugo)</a:t>
            </a:r>
            <a:r>
              <a:rPr lang="it-IT" sz="2800" dirty="0"/>
              <a:t>, della medicina </a:t>
            </a:r>
            <a:r>
              <a:rPr lang="it-IT" sz="2800" i="1" dirty="0"/>
              <a:t>(cardiologo</a:t>
            </a:r>
            <a:r>
              <a:rPr lang="it-IT" sz="2800" dirty="0"/>
              <a:t>, </a:t>
            </a:r>
            <a:r>
              <a:rPr lang="it-IT" sz="2800" i="1" dirty="0"/>
              <a:t>psicologo</a:t>
            </a:r>
            <a:r>
              <a:rPr lang="it-IT" sz="2800" dirty="0"/>
              <a:t>), ecc.</a:t>
            </a:r>
          </a:p>
          <a:p>
            <a:pPr marL="514350" indent="-514350" algn="just">
              <a:buAutoNum type="arabicParenR"/>
            </a:pPr>
            <a:endParaRPr lang="it-IT" sz="800" dirty="0"/>
          </a:p>
          <a:p>
            <a:pPr marL="514350" indent="-514350" algn="just">
              <a:buAutoNum type="arabicParenR"/>
            </a:pPr>
            <a:r>
              <a:rPr lang="it-IT" sz="2800" dirty="0"/>
              <a:t>Per influsso delle lingue straniere moderne (</a:t>
            </a:r>
            <a:r>
              <a:rPr lang="it-IT" sz="2800" i="1" dirty="0"/>
              <a:t>ferrovia</a:t>
            </a:r>
            <a:r>
              <a:rPr lang="it-IT" sz="2800" dirty="0"/>
              <a:t>, </a:t>
            </a:r>
            <a:r>
              <a:rPr lang="it-IT" sz="2800" i="1" dirty="0"/>
              <a:t>burocrazia</a:t>
            </a:r>
            <a:r>
              <a:rPr lang="it-IT" sz="2800" dirty="0"/>
              <a:t>, </a:t>
            </a:r>
            <a:r>
              <a:rPr lang="it-IT" sz="2800" i="1" dirty="0"/>
              <a:t>autoscatto</a:t>
            </a:r>
            <a:r>
              <a:rPr lang="it-IT" sz="2800" dirty="0"/>
              <a:t>,</a:t>
            </a:r>
            <a:r>
              <a:rPr lang="it-IT" sz="2800" i="1" dirty="0"/>
              <a:t> videoconferenza</a:t>
            </a:r>
            <a:r>
              <a:rPr lang="it-IT" sz="2800" dirty="0"/>
              <a:t>).</a:t>
            </a:r>
            <a:endParaRPr lang="it-IT" sz="2800" i="1" dirty="0"/>
          </a:p>
        </p:txBody>
      </p:sp>
    </p:spTree>
    <p:extLst>
      <p:ext uri="{BB962C8B-B14F-4D97-AF65-F5344CB8AC3E}">
        <p14:creationId xmlns:p14="http://schemas.microsoft.com/office/powerpoint/2010/main" val="437791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54744" y="973633"/>
            <a:ext cx="118825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Il </a:t>
            </a:r>
            <a:r>
              <a:rPr lang="it-IT" sz="3000" b="1" dirty="0"/>
              <a:t>lessico dell’italiano </a:t>
            </a:r>
            <a:r>
              <a:rPr lang="it-IT" sz="3000" dirty="0"/>
              <a:t>è ritenuto tradizionalmente abbastanza stabile, perché gran parte del patrimonio latino si è conservato nel tempo. Anche per questo settore però sono possibili valutazioni diverse.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09489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IL LESSICO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7A2E04B5-B82D-4B9C-85AD-2155D75A9E86}"/>
              </a:ext>
            </a:extLst>
          </p:cNvPr>
          <p:cNvSpPr txBox="1"/>
          <p:nvPr/>
        </p:nvSpPr>
        <p:spPr>
          <a:xfrm>
            <a:off x="154744" y="2450961"/>
            <a:ext cx="1188251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In primo luogo, dobbiamo tornare sul problema </a:t>
            </a:r>
            <a:r>
              <a:rPr lang="it-IT" sz="3000" b="1" dirty="0"/>
              <a:t>cronologico</a:t>
            </a:r>
            <a:r>
              <a:rPr lang="it-IT" sz="3000" dirty="0"/>
              <a:t> e su quello </a:t>
            </a:r>
            <a:r>
              <a:rPr lang="it-IT" sz="3000" b="1" dirty="0"/>
              <a:t>geografico</a:t>
            </a:r>
            <a:r>
              <a:rPr lang="it-IT" sz="3000" dirty="0"/>
              <a:t>: </a:t>
            </a:r>
          </a:p>
          <a:p>
            <a:pPr algn="just"/>
            <a:r>
              <a:rPr lang="it-IT" sz="3000" dirty="0"/>
              <a:t>1) esiste una continuità lessicale forte con il fiorentino antico se </a:t>
            </a:r>
            <a:r>
              <a:rPr lang="it-IT" sz="3000" dirty="0" smtClean="0"/>
              <a:t>consideriamo </a:t>
            </a:r>
            <a:r>
              <a:rPr lang="it-IT" sz="3000" smtClean="0"/>
              <a:t>nell’italiano antico anche </a:t>
            </a:r>
            <a:r>
              <a:rPr lang="it-IT" sz="3000" dirty="0"/>
              <a:t>il </a:t>
            </a:r>
            <a:r>
              <a:rPr lang="it-IT" sz="3000" b="1" dirty="0"/>
              <a:t>Trecento</a:t>
            </a:r>
            <a:r>
              <a:rPr lang="it-IT" sz="3000" dirty="0"/>
              <a:t>, perché il ruolo di </a:t>
            </a:r>
            <a:r>
              <a:rPr lang="it-IT" sz="3000" b="1" dirty="0"/>
              <a:t>Dante</a:t>
            </a:r>
            <a:r>
              <a:rPr lang="it-IT" sz="3000" dirty="0"/>
              <a:t> è notevole nella creazione e soprattutto nell’affermazione di alcune parole.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9267F69-4E51-4A97-ABA4-6FC0E9C0589E}"/>
              </a:ext>
            </a:extLst>
          </p:cNvPr>
          <p:cNvSpPr txBox="1"/>
          <p:nvPr/>
        </p:nvSpPr>
        <p:spPr>
          <a:xfrm>
            <a:off x="135987" y="5145703"/>
            <a:ext cx="118825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2) Dobbiamo restringere il campo al </a:t>
            </a:r>
            <a:r>
              <a:rPr lang="it-IT" sz="3000" b="1" dirty="0"/>
              <a:t>fiorentino</a:t>
            </a:r>
            <a:r>
              <a:rPr lang="it-IT" sz="3000" dirty="0"/>
              <a:t>, perché in </a:t>
            </a:r>
            <a:r>
              <a:rPr lang="it-IT" sz="3000" b="1" dirty="0"/>
              <a:t>altri volgari </a:t>
            </a:r>
            <a:r>
              <a:rPr lang="it-IT" sz="3000" dirty="0"/>
              <a:t>esistono tipi lessicali conservati oggi nei </a:t>
            </a:r>
            <a:r>
              <a:rPr lang="it-IT" sz="3000" b="1" dirty="0"/>
              <a:t>dialetti</a:t>
            </a:r>
            <a:r>
              <a:rPr lang="it-IT" sz="3000" dirty="0"/>
              <a:t> ma non in italiano (in testi meridionali troviamo voci come </a:t>
            </a:r>
            <a:r>
              <a:rPr lang="it-IT" sz="3000" i="1" dirty="0"/>
              <a:t>coccia</a:t>
            </a:r>
            <a:r>
              <a:rPr lang="it-IT" sz="3000" dirty="0"/>
              <a:t> ‘testa’, </a:t>
            </a:r>
            <a:r>
              <a:rPr lang="it-IT" sz="3000" i="1" dirty="0"/>
              <a:t>femmina </a:t>
            </a:r>
            <a:r>
              <a:rPr lang="it-IT" sz="3000" dirty="0"/>
              <a:t>‘donna’, </a:t>
            </a:r>
            <a:r>
              <a:rPr lang="it-IT" sz="3000" i="1" dirty="0" err="1"/>
              <a:t>mo</a:t>
            </a:r>
            <a:r>
              <a:rPr lang="it-IT" sz="3000" i="1" dirty="0"/>
              <a:t> </a:t>
            </a:r>
            <a:r>
              <a:rPr lang="it-IT" sz="3000" dirty="0"/>
              <a:t>‘ora’). </a:t>
            </a:r>
          </a:p>
        </p:txBody>
      </p:sp>
    </p:spTree>
    <p:extLst>
      <p:ext uri="{BB962C8B-B14F-4D97-AF65-F5344CB8AC3E}">
        <p14:creationId xmlns:p14="http://schemas.microsoft.com/office/powerpoint/2010/main" val="390951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54744" y="973633"/>
            <a:ext cx="11882511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Per valutare la questione della continuità dobbiamo considerare </a:t>
            </a:r>
            <a:r>
              <a:rPr lang="it-IT" sz="3000" b="1" dirty="0"/>
              <a:t>tre livelli</a:t>
            </a:r>
            <a:r>
              <a:rPr lang="it-IT" sz="3000" dirty="0"/>
              <a:t>:</a:t>
            </a:r>
          </a:p>
          <a:p>
            <a:pPr algn="just"/>
            <a:endParaRPr lang="it-IT" sz="1200" dirty="0"/>
          </a:p>
          <a:p>
            <a:pPr marL="514350" indent="-514350" algn="just">
              <a:buAutoNum type="arabicParenR"/>
            </a:pPr>
            <a:r>
              <a:rPr lang="it-IT" sz="2800" dirty="0"/>
              <a:t>La </a:t>
            </a:r>
            <a:r>
              <a:rPr lang="it-IT" sz="2800" b="1" dirty="0"/>
              <a:t>consistenza</a:t>
            </a:r>
            <a:r>
              <a:rPr lang="it-IT" sz="2800" dirty="0"/>
              <a:t> (quali parole?). Molte parole sono stabilmente presenti nel nostro repertorio fin dal Medioevo (</a:t>
            </a:r>
            <a:r>
              <a:rPr lang="it-IT" sz="2800" i="1" dirty="0"/>
              <a:t>padre</a:t>
            </a:r>
            <a:r>
              <a:rPr lang="it-IT" sz="2800" dirty="0"/>
              <a:t>, </a:t>
            </a:r>
            <a:r>
              <a:rPr lang="it-IT" sz="2800" i="1" dirty="0"/>
              <a:t>cane</a:t>
            </a:r>
            <a:r>
              <a:rPr lang="it-IT" sz="2800" dirty="0"/>
              <a:t>, </a:t>
            </a:r>
            <a:r>
              <a:rPr lang="it-IT" sz="2800" i="1" dirty="0"/>
              <a:t>fiume</a:t>
            </a:r>
            <a:r>
              <a:rPr lang="it-IT" sz="2800" dirty="0"/>
              <a:t>,</a:t>
            </a:r>
            <a:r>
              <a:rPr lang="it-IT" sz="2800" i="1" dirty="0"/>
              <a:t> cielo</a:t>
            </a:r>
            <a:r>
              <a:rPr lang="it-IT" sz="2800" dirty="0"/>
              <a:t>), alcune sono uscite (</a:t>
            </a:r>
            <a:r>
              <a:rPr lang="it-IT" sz="2800" i="1" dirty="0" err="1"/>
              <a:t>ràngola</a:t>
            </a:r>
            <a:r>
              <a:rPr lang="it-IT" sz="2800" i="1" dirty="0"/>
              <a:t> </a:t>
            </a:r>
            <a:r>
              <a:rPr lang="it-IT" sz="2800" dirty="0"/>
              <a:t>‘preoccupazione, </a:t>
            </a:r>
            <a:r>
              <a:rPr lang="it-IT" sz="2800" dirty="0" err="1"/>
              <a:t>affanno’</a:t>
            </a:r>
            <a:r>
              <a:rPr lang="it-IT" sz="2800" dirty="0"/>
              <a:t>, </a:t>
            </a:r>
            <a:r>
              <a:rPr lang="it-IT" sz="2800" i="1" dirty="0" err="1"/>
              <a:t>asciòlvere</a:t>
            </a:r>
            <a:r>
              <a:rPr lang="it-IT" sz="2800" i="1" dirty="0"/>
              <a:t> </a:t>
            </a:r>
            <a:r>
              <a:rPr lang="it-IT" sz="2800" dirty="0"/>
              <a:t>‘fare colazione’), molte altre sono entrate successivamente (</a:t>
            </a:r>
            <a:r>
              <a:rPr lang="it-IT" sz="2800" i="1" dirty="0"/>
              <a:t>cravatta, egoista, computer</a:t>
            </a:r>
            <a:r>
              <a:rPr lang="it-IT" sz="2800" dirty="0"/>
              <a:t>).</a:t>
            </a:r>
            <a:endParaRPr lang="it-IT" sz="2800" i="1" dirty="0"/>
          </a:p>
          <a:p>
            <a:pPr marL="514350" indent="-514350" algn="just">
              <a:buAutoNum type="arabicParenR"/>
            </a:pPr>
            <a:endParaRPr lang="it-IT" sz="1200" dirty="0"/>
          </a:p>
          <a:p>
            <a:pPr marL="514350" indent="-514350" algn="just">
              <a:buAutoNum type="arabicParenR"/>
            </a:pPr>
            <a:r>
              <a:rPr lang="it-IT" sz="2800" dirty="0"/>
              <a:t>La </a:t>
            </a:r>
            <a:r>
              <a:rPr lang="it-IT" sz="2800" b="1" dirty="0"/>
              <a:t>semantica </a:t>
            </a:r>
            <a:r>
              <a:rPr lang="it-IT" sz="2800" dirty="0"/>
              <a:t>(quale significato?). Il significato delle parole può essere lo stesso nel corso del tempo (</a:t>
            </a:r>
            <a:r>
              <a:rPr lang="it-IT" sz="2800" i="1" dirty="0"/>
              <a:t>casa, pane, latte</a:t>
            </a:r>
            <a:r>
              <a:rPr lang="it-IT" sz="2800" dirty="0"/>
              <a:t>), ma può avere avuto  ampliamenti (</a:t>
            </a:r>
            <a:r>
              <a:rPr lang="it-IT" sz="2800" i="1" dirty="0"/>
              <a:t>sito</a:t>
            </a:r>
            <a:r>
              <a:rPr lang="it-IT" sz="2800" dirty="0"/>
              <a:t>, </a:t>
            </a:r>
            <a:r>
              <a:rPr lang="it-IT" sz="2800" i="1" dirty="0"/>
              <a:t>navigare</a:t>
            </a:r>
            <a:r>
              <a:rPr lang="it-IT" sz="2800" dirty="0"/>
              <a:t>) o stravolgimenti (</a:t>
            </a:r>
            <a:r>
              <a:rPr lang="it-IT" sz="2800" i="1" dirty="0"/>
              <a:t>garzone, gentilezza</a:t>
            </a:r>
            <a:r>
              <a:rPr lang="it-IT" sz="2800" dirty="0"/>
              <a:t>, </a:t>
            </a:r>
            <a:r>
              <a:rPr lang="it-IT" sz="2800" i="1" dirty="0"/>
              <a:t>abitacolo</a:t>
            </a:r>
            <a:r>
              <a:rPr lang="it-IT" sz="2800" dirty="0"/>
              <a:t>).</a:t>
            </a:r>
          </a:p>
          <a:p>
            <a:pPr marL="514350" indent="-514350" algn="just">
              <a:buAutoNum type="arabicParenR"/>
            </a:pPr>
            <a:endParaRPr lang="it-IT" sz="1200" i="1" dirty="0"/>
          </a:p>
          <a:p>
            <a:pPr marL="514350" indent="-514350" algn="just">
              <a:buAutoNum type="arabicParenR"/>
            </a:pPr>
            <a:r>
              <a:rPr lang="it-IT" sz="2800" dirty="0"/>
              <a:t>La </a:t>
            </a:r>
            <a:r>
              <a:rPr lang="it-IT" sz="2800" b="1" dirty="0"/>
              <a:t>posizione </a:t>
            </a:r>
            <a:r>
              <a:rPr lang="it-IT" sz="2800" dirty="0"/>
              <a:t>nel repertorio (centrale o periferica?). Una parola sempre esistita nel repertorio può aver cambiato la sua presenza nell’uso, cioè può essere diventata più o meno comune. In </a:t>
            </a:r>
            <a:r>
              <a:rPr lang="it-IT" sz="2800" dirty="0" err="1"/>
              <a:t>it</a:t>
            </a:r>
            <a:r>
              <a:rPr lang="it-IT" sz="2800" dirty="0"/>
              <a:t>. </a:t>
            </a:r>
            <a:r>
              <a:rPr lang="it-IT" sz="2800" dirty="0" err="1"/>
              <a:t>ant</a:t>
            </a:r>
            <a:r>
              <a:rPr lang="it-IT" sz="2800" dirty="0"/>
              <a:t>. esiste l’aggettivo </a:t>
            </a:r>
            <a:r>
              <a:rPr lang="it-IT" sz="2800" i="1" dirty="0"/>
              <a:t>facile </a:t>
            </a:r>
            <a:r>
              <a:rPr lang="it-IT" sz="2800" dirty="0"/>
              <a:t>ma è molto raro rispetto ad </a:t>
            </a:r>
            <a:r>
              <a:rPr lang="it-IT" sz="2800" i="1" dirty="0"/>
              <a:t>agevole</a:t>
            </a:r>
            <a:r>
              <a:rPr lang="it-IT" sz="2800" dirty="0"/>
              <a:t>: oggi il rapporto di frequenza si è invertito.</a:t>
            </a:r>
            <a:endParaRPr lang="it-IT" sz="3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09489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IL LESSICO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1585002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54744" y="973633"/>
            <a:ext cx="11882511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Tullio De Mauro (1999) ha sottolineato la forte stabilità del lessico osservando che il </a:t>
            </a:r>
            <a:r>
              <a:rPr lang="it-IT" sz="3000" b="1" dirty="0"/>
              <a:t>vocabolario fondamentale </a:t>
            </a:r>
            <a:r>
              <a:rPr lang="it-IT" sz="3000" dirty="0"/>
              <a:t>dell’italiano</a:t>
            </a:r>
            <a:r>
              <a:rPr lang="it-IT" sz="3000" b="1" dirty="0"/>
              <a:t> </a:t>
            </a:r>
            <a:r>
              <a:rPr lang="it-IT" sz="3000" dirty="0"/>
              <a:t>è </a:t>
            </a:r>
            <a:r>
              <a:rPr lang="it-IT" sz="3000" b="1" dirty="0"/>
              <a:t>quasi completamente formato nel Trecento</a:t>
            </a:r>
            <a:r>
              <a:rPr lang="it-IT" sz="3000" dirty="0"/>
              <a:t>:</a:t>
            </a:r>
          </a:p>
          <a:p>
            <a:pPr algn="just"/>
            <a:endParaRPr lang="it-IT" sz="2000" dirty="0"/>
          </a:p>
          <a:p>
            <a:pPr algn="just"/>
            <a:r>
              <a:rPr lang="it-IT" sz="2700" dirty="0"/>
              <a:t>Quando Dante comincia a scrivere la Commedia il vocabolario fondamentale è già costituito al 60%. La Commedia lo fa proprio, lo integra e col suo sigillo lo trasmette nei secoli fino a noi. Alla fine del Trecento il vocabolario fondamentale italiano è configurato e completo al 90%. Ben poco è stato aggiunto dai secoli seguenti.</a:t>
            </a:r>
          </a:p>
          <a:p>
            <a:pPr algn="just"/>
            <a:endParaRPr lang="it-IT" sz="2000" dirty="0"/>
          </a:p>
          <a:p>
            <a:pPr algn="just"/>
            <a:r>
              <a:rPr lang="it-IT" sz="3000" dirty="0"/>
              <a:t>La riflessione di De Mauro si riferisce però al «vocabolario fondamentale», cioè alle circa </a:t>
            </a:r>
            <a:r>
              <a:rPr lang="it-IT" sz="3000" b="1" dirty="0"/>
              <a:t>2.000 parole </a:t>
            </a:r>
            <a:r>
              <a:rPr lang="it-IT" sz="3000" dirty="0"/>
              <a:t>usate più frequentemente (come ad es. </a:t>
            </a:r>
            <a:r>
              <a:rPr lang="it-IT" sz="3000" i="1" dirty="0"/>
              <a:t>bello</a:t>
            </a:r>
            <a:r>
              <a:rPr lang="it-IT" sz="3000" dirty="0"/>
              <a:t>, </a:t>
            </a:r>
            <a:r>
              <a:rPr lang="it-IT" sz="3000" i="1" dirty="0"/>
              <a:t>dente</a:t>
            </a:r>
            <a:r>
              <a:rPr lang="it-IT" sz="3000" dirty="0"/>
              <a:t>, </a:t>
            </a:r>
            <a:r>
              <a:rPr lang="it-IT" sz="3000" i="1" dirty="0"/>
              <a:t>oggi</a:t>
            </a:r>
            <a:r>
              <a:rPr lang="it-IT" sz="3000" dirty="0"/>
              <a:t>, </a:t>
            </a:r>
            <a:r>
              <a:rPr lang="it-IT" sz="3000" i="1" dirty="0"/>
              <a:t>tre</a:t>
            </a:r>
            <a:r>
              <a:rPr lang="it-IT" sz="3000" dirty="0"/>
              <a:t>, </a:t>
            </a:r>
            <a:r>
              <a:rPr lang="it-IT" sz="3000" i="1" dirty="0"/>
              <a:t>tu</a:t>
            </a:r>
            <a:r>
              <a:rPr lang="it-IT" sz="3000" dirty="0"/>
              <a:t>, </a:t>
            </a:r>
            <a:r>
              <a:rPr lang="it-IT" sz="3000" i="1" dirty="0"/>
              <a:t>avete</a:t>
            </a:r>
            <a:r>
              <a:rPr lang="it-IT" sz="3000" dirty="0"/>
              <a:t>, </a:t>
            </a:r>
            <a:r>
              <a:rPr lang="it-IT" sz="3000" i="1" dirty="0"/>
              <a:t>e</a:t>
            </a:r>
            <a:r>
              <a:rPr lang="it-IT" sz="3000" dirty="0"/>
              <a:t>, </a:t>
            </a:r>
            <a:r>
              <a:rPr lang="it-IT" sz="3000" i="1" dirty="0"/>
              <a:t>di</a:t>
            </a:r>
            <a:r>
              <a:rPr lang="it-IT" sz="3000" dirty="0"/>
              <a:t>,</a:t>
            </a:r>
            <a:r>
              <a:rPr lang="it-IT" sz="3000" i="1" dirty="0"/>
              <a:t> non</a:t>
            </a:r>
            <a:r>
              <a:rPr lang="it-IT" sz="3000" dirty="0"/>
              <a:t>), rispetto alle 45.000 del vocabolario comune (il GRADIT conta oltre 230.000 lemmi totali).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CONSISTENZA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3369560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54743" y="973633"/>
            <a:ext cx="11882511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Se estendiamo lo sguardo a parole </a:t>
            </a:r>
            <a:r>
              <a:rPr lang="it-IT" sz="3000" b="1" dirty="0"/>
              <a:t>meno comuni</a:t>
            </a:r>
            <a:r>
              <a:rPr lang="it-IT" sz="3000" dirty="0"/>
              <a:t>, il </a:t>
            </a:r>
            <a:r>
              <a:rPr lang="it-IT" sz="3000" b="1" dirty="0"/>
              <a:t>cambiamento</a:t>
            </a:r>
            <a:r>
              <a:rPr lang="it-IT" sz="3000" dirty="0"/>
              <a:t> del lessico è </a:t>
            </a:r>
            <a:r>
              <a:rPr lang="it-IT" sz="3000" b="1" dirty="0"/>
              <a:t>molto maggiore</a:t>
            </a:r>
            <a:r>
              <a:rPr lang="it-IT" sz="3000" dirty="0"/>
              <a:t>, per l’apporto di </a:t>
            </a:r>
          </a:p>
          <a:p>
            <a:pPr algn="just"/>
            <a:endParaRPr lang="it-IT" sz="2400" dirty="0"/>
          </a:p>
          <a:p>
            <a:pPr marL="514350" indent="-514350" algn="just">
              <a:buAutoNum type="arabicParenR"/>
            </a:pPr>
            <a:r>
              <a:rPr lang="it-IT" sz="3000" b="1" dirty="0"/>
              <a:t>latinismi e grecismi </a:t>
            </a:r>
            <a:r>
              <a:rPr lang="it-IT" sz="3000" dirty="0"/>
              <a:t>entrati in italiano dal Rinascimento in poi (</a:t>
            </a:r>
            <a:r>
              <a:rPr lang="it-IT" sz="3000" i="1" dirty="0"/>
              <a:t>oculare</a:t>
            </a:r>
            <a:r>
              <a:rPr lang="it-IT" sz="3000" dirty="0"/>
              <a:t>,</a:t>
            </a:r>
            <a:r>
              <a:rPr lang="it-IT" sz="3000" i="1" dirty="0"/>
              <a:t> facinoroso</a:t>
            </a:r>
            <a:r>
              <a:rPr lang="it-IT" sz="3000" dirty="0"/>
              <a:t>,</a:t>
            </a:r>
            <a:r>
              <a:rPr lang="it-IT" sz="3000" i="1" dirty="0"/>
              <a:t> aurifero</a:t>
            </a:r>
            <a:r>
              <a:rPr lang="it-IT" sz="3000" dirty="0"/>
              <a:t>, </a:t>
            </a:r>
            <a:r>
              <a:rPr lang="it-IT" sz="3000" i="1" dirty="0"/>
              <a:t>nefrologo).</a:t>
            </a:r>
          </a:p>
          <a:p>
            <a:pPr marL="514350" indent="-514350" algn="just">
              <a:buAutoNum type="arabicParenR"/>
            </a:pPr>
            <a:endParaRPr lang="it-IT" sz="2000" i="1" dirty="0"/>
          </a:p>
          <a:p>
            <a:pPr marL="514350" indent="-514350" algn="just">
              <a:buAutoNum type="arabicParenR"/>
            </a:pPr>
            <a:r>
              <a:rPr lang="it-IT" sz="3000" b="1" dirty="0"/>
              <a:t>forestierismi</a:t>
            </a:r>
            <a:r>
              <a:rPr lang="it-IT" sz="3000" dirty="0"/>
              <a:t>, ad es. ispanismi tra ‘500 e ‘600 (</a:t>
            </a:r>
            <a:r>
              <a:rPr lang="it-IT" sz="3000" i="1" dirty="0"/>
              <a:t>complimento, tabacco,</a:t>
            </a:r>
            <a:r>
              <a:rPr lang="it-IT" sz="3000" dirty="0"/>
              <a:t> </a:t>
            </a:r>
            <a:r>
              <a:rPr lang="it-IT" sz="3000" i="1" dirty="0"/>
              <a:t>flotta</a:t>
            </a:r>
            <a:r>
              <a:rPr lang="it-IT" sz="3000" dirty="0"/>
              <a:t>); francesismi tra ‘700 e ‘800 (</a:t>
            </a:r>
            <a:r>
              <a:rPr lang="it-IT" sz="3000" i="1" dirty="0"/>
              <a:t>moda</a:t>
            </a:r>
            <a:r>
              <a:rPr lang="it-IT" sz="3000" dirty="0"/>
              <a:t>, </a:t>
            </a:r>
            <a:r>
              <a:rPr lang="it-IT" sz="3000" i="1" dirty="0"/>
              <a:t>menu</a:t>
            </a:r>
            <a:r>
              <a:rPr lang="it-IT" sz="3000" dirty="0"/>
              <a:t>,</a:t>
            </a:r>
            <a:r>
              <a:rPr lang="it-IT" sz="3000" i="1" dirty="0"/>
              <a:t> giornalista, locomotiva</a:t>
            </a:r>
            <a:r>
              <a:rPr lang="it-IT" sz="3000" dirty="0"/>
              <a:t>); anglicismi a partire dal Novecento (</a:t>
            </a:r>
            <a:r>
              <a:rPr lang="it-IT" sz="3000" i="1" dirty="0"/>
              <a:t>bar</a:t>
            </a:r>
            <a:r>
              <a:rPr lang="it-IT" sz="3000"/>
              <a:t>, </a:t>
            </a:r>
            <a:r>
              <a:rPr lang="it-IT" sz="3000" i="1"/>
              <a:t>sport</a:t>
            </a:r>
            <a:r>
              <a:rPr lang="it-IT" sz="3000"/>
              <a:t>,</a:t>
            </a:r>
            <a:r>
              <a:rPr lang="it-IT" sz="3000" i="1"/>
              <a:t> tunnel</a:t>
            </a:r>
            <a:r>
              <a:rPr lang="it-IT" sz="3000" dirty="0"/>
              <a:t>,</a:t>
            </a:r>
            <a:r>
              <a:rPr lang="it-IT" sz="3000" i="1" dirty="0"/>
              <a:t> scanner</a:t>
            </a:r>
            <a:r>
              <a:rPr lang="it-IT" sz="3000" dirty="0"/>
              <a:t>, </a:t>
            </a:r>
            <a:r>
              <a:rPr lang="it-IT" sz="3000" i="1" dirty="0"/>
              <a:t>chat</a:t>
            </a:r>
            <a:r>
              <a:rPr lang="it-IT" sz="3000" dirty="0"/>
              <a:t>).</a:t>
            </a:r>
          </a:p>
          <a:p>
            <a:pPr marL="514350" indent="-514350" algn="just">
              <a:buAutoNum type="arabicParenR"/>
            </a:pPr>
            <a:endParaRPr lang="it-IT" sz="2000" dirty="0"/>
          </a:p>
          <a:p>
            <a:pPr marL="514350" indent="-514350" algn="just">
              <a:buAutoNum type="arabicParenR" startAt="3"/>
            </a:pPr>
            <a:r>
              <a:rPr lang="it-IT" sz="3000" b="1" dirty="0"/>
              <a:t>formazioni endogene</a:t>
            </a:r>
            <a:r>
              <a:rPr lang="it-IT" sz="3000" dirty="0"/>
              <a:t>, neologismi formati con elementi italiani (</a:t>
            </a:r>
            <a:r>
              <a:rPr lang="it-IT" sz="3000" i="1" dirty="0"/>
              <a:t>congelatore</a:t>
            </a:r>
            <a:r>
              <a:rPr lang="it-IT" sz="3000" dirty="0"/>
              <a:t>, </a:t>
            </a:r>
            <a:r>
              <a:rPr lang="it-IT" sz="3000" i="1" dirty="0"/>
              <a:t>tergicristallo, bagnoschiuma</a:t>
            </a:r>
            <a:r>
              <a:rPr lang="it-IT" sz="3000" dirty="0"/>
              <a:t>).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5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CONSISTENZA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1693265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5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CONSISTENZA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C975650-D39C-4094-AC5E-67FBD88DA30D}"/>
              </a:ext>
            </a:extLst>
          </p:cNvPr>
          <p:cNvSpPr txBox="1"/>
          <p:nvPr/>
        </p:nvSpPr>
        <p:spPr>
          <a:xfrm>
            <a:off x="154744" y="1141427"/>
            <a:ext cx="11709009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Inoltre, molte parole dell’italiano antico sono oggi </a:t>
            </a:r>
            <a:r>
              <a:rPr lang="it-IT" sz="3000" b="1" dirty="0"/>
              <a:t>uscite dall’uso</a:t>
            </a:r>
            <a:r>
              <a:rPr lang="it-IT" sz="3000" dirty="0"/>
              <a:t>: </a:t>
            </a:r>
          </a:p>
          <a:p>
            <a:pPr algn="just"/>
            <a:endParaRPr lang="it-IT" sz="1600" dirty="0"/>
          </a:p>
          <a:p>
            <a:pPr algn="just"/>
            <a:r>
              <a:rPr lang="it-IT" sz="3000" dirty="0"/>
              <a:t>1) Alcune di queste sono scomparse completamente </a:t>
            </a:r>
            <a:r>
              <a:rPr lang="it-IT" sz="3000" i="1" dirty="0"/>
              <a:t>(rangola</a:t>
            </a:r>
            <a:r>
              <a:rPr lang="it-IT" sz="3000" dirty="0"/>
              <a:t>, </a:t>
            </a:r>
            <a:r>
              <a:rPr lang="it-IT" sz="3000" i="1" dirty="0"/>
              <a:t>asciolvere,</a:t>
            </a:r>
            <a:r>
              <a:rPr lang="it-IT" sz="3000" dirty="0"/>
              <a:t> </a:t>
            </a:r>
            <a:r>
              <a:rPr lang="it-IT" sz="3000" i="1" dirty="0" err="1"/>
              <a:t>gignore</a:t>
            </a:r>
            <a:r>
              <a:rPr lang="it-IT" sz="3000" i="1" dirty="0"/>
              <a:t> ‘</a:t>
            </a:r>
            <a:r>
              <a:rPr lang="it-IT" sz="3000" dirty="0"/>
              <a:t>apprendista</a:t>
            </a:r>
            <a:r>
              <a:rPr lang="it-IT" sz="3000" i="1" dirty="0"/>
              <a:t>’, sentare</a:t>
            </a:r>
            <a:r>
              <a:rPr lang="it-IT" sz="3000" dirty="0"/>
              <a:t> ‘stare seduto’)</a:t>
            </a:r>
          </a:p>
          <a:p>
            <a:pPr algn="just"/>
            <a:endParaRPr lang="it-IT" sz="1600" dirty="0"/>
          </a:p>
          <a:p>
            <a:pPr algn="just"/>
            <a:r>
              <a:rPr lang="it-IT" sz="3000" dirty="0"/>
              <a:t>2) altre sono sopravvissute a lungo nella lingua letteraria e oggi sono registrate nei vocabolari solo come arcaismi (</a:t>
            </a:r>
            <a:r>
              <a:rPr lang="it-IT" sz="3000" i="1" dirty="0"/>
              <a:t>angue ‘</a:t>
            </a:r>
            <a:r>
              <a:rPr lang="it-IT" sz="3000" dirty="0"/>
              <a:t>serpente</a:t>
            </a:r>
            <a:r>
              <a:rPr lang="it-IT" sz="3000" i="1" dirty="0"/>
              <a:t>’</a:t>
            </a:r>
            <a:r>
              <a:rPr lang="it-IT" sz="3000" dirty="0"/>
              <a:t>, </a:t>
            </a:r>
            <a:r>
              <a:rPr lang="it-IT" sz="3000" i="1" dirty="0"/>
              <a:t>brando </a:t>
            </a:r>
            <a:r>
              <a:rPr lang="it-IT" sz="3000" dirty="0"/>
              <a:t>‘spada’, </a:t>
            </a:r>
            <a:r>
              <a:rPr lang="it-IT" sz="3000" i="1" dirty="0"/>
              <a:t>ultore </a:t>
            </a:r>
            <a:r>
              <a:rPr lang="it-IT" sz="3000" dirty="0"/>
              <a:t>‘vendicatore’, </a:t>
            </a:r>
            <a:r>
              <a:rPr lang="it-IT" sz="3000" i="1" dirty="0"/>
              <a:t>impetrare </a:t>
            </a:r>
            <a:r>
              <a:rPr lang="it-IT" sz="3000" dirty="0"/>
              <a:t>‘ottenere con preghiere’ o ‘implorare’). </a:t>
            </a:r>
          </a:p>
          <a:p>
            <a:pPr algn="just"/>
            <a:endParaRPr lang="it-IT" sz="1600" dirty="0"/>
          </a:p>
          <a:p>
            <a:pPr algn="just"/>
            <a:r>
              <a:rPr lang="it-IT" sz="3000" dirty="0"/>
              <a:t>I vocabolari storici come il </a:t>
            </a:r>
            <a:r>
              <a:rPr lang="it-IT" sz="3000" i="1" dirty="0"/>
              <a:t>Grande dizionario della lingua italiana</a:t>
            </a:r>
            <a:r>
              <a:rPr lang="it-IT" sz="3000" dirty="0"/>
              <a:t> (GDLI) permettono di ricostruire la fortuna e la sopravvivenza delle parole nel corso dei secoli.</a:t>
            </a:r>
          </a:p>
        </p:txBody>
      </p:sp>
    </p:spTree>
    <p:extLst>
      <p:ext uri="{BB962C8B-B14F-4D97-AF65-F5344CB8AC3E}">
        <p14:creationId xmlns:p14="http://schemas.microsoft.com/office/powerpoint/2010/main" val="4168482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54743" y="875159"/>
            <a:ext cx="11882511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Tra gli argomenti usati da Riccardo Tesi per affermare la discontinuità tra italiano </a:t>
            </a:r>
            <a:r>
              <a:rPr lang="it-IT" sz="3000" dirty="0" err="1"/>
              <a:t>ant</a:t>
            </a:r>
            <a:r>
              <a:rPr lang="it-IT" sz="3000" dirty="0"/>
              <a:t>. e </a:t>
            </a:r>
            <a:r>
              <a:rPr lang="it-IT" sz="3000" dirty="0" err="1"/>
              <a:t>mod</a:t>
            </a:r>
            <a:r>
              <a:rPr lang="it-IT" sz="3000" dirty="0"/>
              <a:t>. c’è anche l’osservazione degli aspetti </a:t>
            </a:r>
            <a:r>
              <a:rPr lang="it-IT" sz="3000" b="1" dirty="0"/>
              <a:t>semantici</a:t>
            </a:r>
            <a:r>
              <a:rPr lang="it-IT" sz="3000" dirty="0"/>
              <a:t>.</a:t>
            </a:r>
          </a:p>
          <a:p>
            <a:pPr algn="just"/>
            <a:r>
              <a:rPr lang="it-IT" sz="3000" dirty="0"/>
              <a:t>Gran parte delle parole attestate fin dal Medioevo ha avuto sviluppi semantici successivi: grazie anche ai vocabolari storici (GDLI, TLIO) ed etimologici (DELI, LEI) oggi è possibile ricostruire nei dettagli l’evoluzione semantica di tutto il patrimonio lessicale italiano; in particolare, a partire dal </a:t>
            </a:r>
            <a:r>
              <a:rPr lang="it-IT" sz="3000" i="1" dirty="0"/>
              <a:t>Dizionario etimologico della lingua italiana </a:t>
            </a:r>
            <a:r>
              <a:rPr lang="it-IT" sz="3000" dirty="0"/>
              <a:t>di </a:t>
            </a:r>
            <a:r>
              <a:rPr lang="it-IT" sz="3000" dirty="0" err="1"/>
              <a:t>Cortelazzo</a:t>
            </a:r>
            <a:r>
              <a:rPr lang="it-IT" sz="3000" dirty="0"/>
              <a:t> e Zolli (1979-88) si è posta l’attenzione non solo sulla prima attestazione assoluta di una parola ma anche sulla prima attestazione di ogni nuova accezione. Ad es.:</a:t>
            </a:r>
          </a:p>
          <a:p>
            <a:pPr algn="just"/>
            <a:r>
              <a:rPr lang="it-IT" sz="800" dirty="0"/>
              <a:t> </a:t>
            </a:r>
          </a:p>
          <a:p>
            <a:pPr algn="just"/>
            <a:r>
              <a:rPr lang="it-IT" sz="2800" b="1" dirty="0"/>
              <a:t>frangia</a:t>
            </a:r>
            <a:r>
              <a:rPr lang="it-IT" sz="2800" dirty="0"/>
              <a:t> ‘guarnizione di un tessuto’ (1320, doc. pisano); ‘parte aggiuntiva di un </a:t>
            </a:r>
            <a:r>
              <a:rPr lang="it-IT" sz="2800" dirty="0" err="1"/>
              <a:t>racconto’</a:t>
            </a:r>
            <a:r>
              <a:rPr lang="it-IT" sz="2800" dirty="0"/>
              <a:t> (1691); ‘ciuffo di capelli sulla fronte’ (1721); ‘fascia costiera di isole e penisole’ (1956); ‘gruppo periferico’ (1970). [dal francese </a:t>
            </a:r>
            <a:r>
              <a:rPr lang="it-IT" sz="2800" i="1" dirty="0"/>
              <a:t>frange</a:t>
            </a:r>
            <a:r>
              <a:rPr lang="it-IT" sz="2800" dirty="0"/>
              <a:t>]</a:t>
            </a:r>
          </a:p>
          <a:p>
            <a:pPr algn="just"/>
            <a:endParaRPr lang="it-IT" sz="3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4" y="228828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SEMANTICA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1399688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80535" y="818889"/>
            <a:ext cx="1183093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ct val="0"/>
              </a:spcBef>
              <a:defRPr/>
            </a:pPr>
            <a:r>
              <a:rPr lang="it-IT" altLang="it-IT" sz="2800" dirty="0"/>
              <a:t>Un recente studio ha richiamato l’attenzione sul fatto che la </a:t>
            </a:r>
            <a:r>
              <a:rPr lang="it-IT" altLang="it-IT" sz="2800" b="1" dirty="0"/>
              <a:t>persistenza</a:t>
            </a:r>
            <a:r>
              <a:rPr lang="it-IT" altLang="it-IT" sz="2800" dirty="0"/>
              <a:t> delle stesse parole </a:t>
            </a:r>
            <a:r>
              <a:rPr lang="it-IT" altLang="it-IT" sz="2800" b="1" dirty="0"/>
              <a:t>non corrisponde </a:t>
            </a:r>
            <a:r>
              <a:rPr lang="it-IT" altLang="it-IT" sz="2800" dirty="0"/>
              <a:t>necessariamente alla </a:t>
            </a:r>
            <a:r>
              <a:rPr lang="it-IT" altLang="it-IT" sz="2800" b="1" dirty="0"/>
              <a:t>stabilità nel loro uso</a:t>
            </a:r>
            <a:r>
              <a:rPr lang="it-IT" altLang="it-IT" sz="2800" dirty="0"/>
              <a:t>:</a:t>
            </a:r>
          </a:p>
          <a:p>
            <a:pPr algn="just">
              <a:spcBef>
                <a:spcPct val="0"/>
              </a:spcBef>
              <a:defRPr/>
            </a:pPr>
            <a:endParaRPr lang="it-IT" altLang="it-IT" dirty="0"/>
          </a:p>
          <a:p>
            <a:pPr algn="just">
              <a:spcBef>
                <a:spcPct val="0"/>
              </a:spcBef>
              <a:defRPr/>
            </a:pPr>
            <a:r>
              <a:rPr lang="it-IT" altLang="it-IT" sz="2800" dirty="0"/>
              <a:t>Con riferimento in particolare al cosiddetto “vocabolario di base", il lessico italiano è descritto negli studi come un nucleo tendenzialmente stabile e conservativo, proseguito per lo più senza soluzione di continuità dalle Origini ad oggi, attraversando relativamente immutato tutte le fasi storiche della lingua. </a:t>
            </a:r>
          </a:p>
          <a:p>
            <a:pPr algn="just">
              <a:spcBef>
                <a:spcPct val="0"/>
              </a:spcBef>
              <a:defRPr/>
            </a:pPr>
            <a:r>
              <a:rPr lang="it-IT" altLang="it-IT" sz="2800" dirty="0"/>
              <a:t>     Questa visione statica del vocabolario italiano dipende in misura fondamentale dai </a:t>
            </a:r>
            <a:r>
              <a:rPr lang="it-IT" altLang="it-IT" sz="2800" b="1" dirty="0"/>
              <a:t>dati di prima attestazione</a:t>
            </a:r>
            <a:r>
              <a:rPr lang="it-IT" altLang="it-IT" sz="2800" dirty="0"/>
              <a:t>, che indicano una presenza spesso già duecentesca, o comunque trecentesca, di molti lessemi di base. </a:t>
            </a:r>
          </a:p>
          <a:p>
            <a:pPr algn="just">
              <a:spcBef>
                <a:spcPct val="0"/>
              </a:spcBef>
              <a:defRPr/>
            </a:pPr>
            <a:r>
              <a:rPr lang="it-IT" altLang="it-IT" sz="2800" dirty="0"/>
              <a:t>     Posta la presenza già nel Medioevo di </a:t>
            </a:r>
            <a:r>
              <a:rPr lang="it-IT" altLang="it-IT" sz="2800" b="1" dirty="0"/>
              <a:t>molte parole di derivazione latina </a:t>
            </a:r>
            <a:r>
              <a:rPr lang="it-IT" altLang="it-IT" sz="2800" dirty="0"/>
              <a:t>appartenenti all’odierno vocabolario di base, vogliamo verificare se, in diacronia, sia stabile o sia mutata la loro </a:t>
            </a:r>
            <a:r>
              <a:rPr lang="it-IT" altLang="it-IT" sz="2800" b="1" dirty="0"/>
              <a:t>posizione nella struttura del vocabolario.</a:t>
            </a:r>
            <a:endParaRPr lang="it-IT" sz="2800" dirty="0"/>
          </a:p>
          <a:p>
            <a:pPr algn="r">
              <a:spcBef>
                <a:spcPct val="0"/>
              </a:spcBef>
              <a:defRPr/>
            </a:pPr>
            <a:r>
              <a:rPr lang="it-IT" sz="2800" dirty="0"/>
              <a:t>C. Burgassi – E. Guadagnini, </a:t>
            </a:r>
            <a:r>
              <a:rPr lang="it-IT" sz="2800" i="1" dirty="0"/>
              <a:t>La tradizione delle parole,</a:t>
            </a:r>
            <a:r>
              <a:rPr lang="it-IT" sz="2800" dirty="0"/>
              <a:t> 2017</a:t>
            </a:r>
            <a:endParaRPr lang="it-IT" sz="3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172558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POSIZIONE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3885850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ella 11">
            <a:extLst>
              <a:ext uri="{FF2B5EF4-FFF2-40B4-BE49-F238E27FC236}">
                <a16:creationId xmlns:a16="http://schemas.microsoft.com/office/drawing/2014/main" id="{38AA35D7-D8D5-44F3-AB33-E211ED973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9122201"/>
              </p:ext>
            </p:extLst>
          </p:nvPr>
        </p:nvGraphicFramePr>
        <p:xfrm>
          <a:off x="1885950" y="4371702"/>
          <a:ext cx="8420099" cy="202459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442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530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28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1770">
                <a:tc gridSpan="3">
                  <a:txBody>
                    <a:bodyPr/>
                    <a:lstStyle/>
                    <a:p>
                      <a:pPr algn="ctr"/>
                      <a:r>
                        <a:rPr lang="it-IT" sz="2800" b="0" dirty="0">
                          <a:solidFill>
                            <a:schemeClr val="tx1"/>
                          </a:solidFill>
                          <a:latin typeface="+mn-lt"/>
                        </a:rPr>
                        <a:t>‘che non richiede</a:t>
                      </a:r>
                      <a:r>
                        <a:rPr lang="it-IT" sz="28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 sforzo né abilità particolari</a:t>
                      </a:r>
                      <a:r>
                        <a:rPr lang="it-IT" sz="2800" b="0" dirty="0">
                          <a:solidFill>
                            <a:schemeClr val="tx1"/>
                          </a:solidFill>
                          <a:latin typeface="+mn-lt"/>
                        </a:rPr>
                        <a:t>’</a:t>
                      </a:r>
                    </a:p>
                  </a:txBody>
                  <a:tcPr marL="91431" marR="91431"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sz="3200" dirty="0">
                        <a:solidFill>
                          <a:schemeClr val="tx1"/>
                        </a:solidFill>
                        <a:latin typeface="Tw Cen MT Condensed" panose="020B0606020104020203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555">
                <a:tc gridSpan="3">
                  <a:txBody>
                    <a:bodyPr/>
                    <a:lstStyle/>
                    <a:p>
                      <a:pPr algn="l"/>
                      <a:r>
                        <a:rPr lang="it-IT" sz="2200" dirty="0">
                          <a:latin typeface="+mn-lt"/>
                        </a:rPr>
                        <a:t>                                              </a:t>
                      </a:r>
                      <a:r>
                        <a:rPr lang="it-IT" sz="2200" b="1" dirty="0">
                          <a:latin typeface="+mn-lt"/>
                        </a:rPr>
                        <a:t>NUCLEO</a:t>
                      </a:r>
                      <a:r>
                        <a:rPr lang="it-IT" sz="2200" dirty="0">
                          <a:latin typeface="+mn-lt"/>
                        </a:rPr>
                        <a:t>                                    </a:t>
                      </a:r>
                      <a:r>
                        <a:rPr lang="it-IT" sz="2200" b="1" dirty="0">
                          <a:latin typeface="+mn-lt"/>
                        </a:rPr>
                        <a:t>PERIFERIA</a:t>
                      </a:r>
                    </a:p>
                  </a:txBody>
                  <a:tcPr marL="91431" marR="91431"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it-IT" sz="2000" dirty="0">
                        <a:latin typeface="Tw Cen MT Condensed" panose="020B0606020104020203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sz="2000" dirty="0">
                        <a:latin typeface="Tw Cen MT Condensed" panose="020B0606020104020203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088">
                <a:tc>
                  <a:txBody>
                    <a:bodyPr/>
                    <a:lstStyle/>
                    <a:p>
                      <a:r>
                        <a:rPr lang="it-IT" sz="2800" b="0" dirty="0" err="1">
                          <a:latin typeface="+mn-lt"/>
                        </a:rPr>
                        <a:t>it</a:t>
                      </a:r>
                      <a:r>
                        <a:rPr lang="it-IT" sz="2800" b="0" dirty="0">
                          <a:latin typeface="+mn-lt"/>
                        </a:rPr>
                        <a:t>. antico</a:t>
                      </a:r>
                    </a:p>
                  </a:txBody>
                  <a:tcPr marL="91431" marR="91431"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i="1" dirty="0">
                          <a:latin typeface="+mn-lt"/>
                        </a:rPr>
                        <a:t>agevole</a:t>
                      </a:r>
                      <a:r>
                        <a:rPr lang="it-IT" sz="2800" i="0" dirty="0">
                          <a:latin typeface="+mn-lt"/>
                        </a:rPr>
                        <a:t>, </a:t>
                      </a:r>
                      <a:r>
                        <a:rPr lang="it-IT" sz="2800" i="1" dirty="0">
                          <a:latin typeface="+mn-lt"/>
                        </a:rPr>
                        <a:t>leggero</a:t>
                      </a:r>
                    </a:p>
                  </a:txBody>
                  <a:tcPr marL="91431" marR="91431"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i="1" dirty="0">
                          <a:latin typeface="+mn-lt"/>
                        </a:rPr>
                        <a:t>facile</a:t>
                      </a:r>
                    </a:p>
                  </a:txBody>
                  <a:tcPr marL="91431" marR="91431"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088">
                <a:tc>
                  <a:txBody>
                    <a:bodyPr/>
                    <a:lstStyle/>
                    <a:p>
                      <a:r>
                        <a:rPr lang="it-IT" sz="2800" b="0" dirty="0" err="1">
                          <a:latin typeface="+mn-lt"/>
                        </a:rPr>
                        <a:t>it</a:t>
                      </a:r>
                      <a:r>
                        <a:rPr lang="it-IT" sz="2800" b="0" dirty="0">
                          <a:latin typeface="+mn-lt"/>
                        </a:rPr>
                        <a:t>. </a:t>
                      </a:r>
                      <a:r>
                        <a:rPr lang="it-IT" sz="2800" b="0" dirty="0" err="1">
                          <a:latin typeface="+mn-lt"/>
                        </a:rPr>
                        <a:t>contemp</a:t>
                      </a:r>
                      <a:r>
                        <a:rPr lang="it-IT" sz="2800" b="0" dirty="0">
                          <a:latin typeface="+mn-lt"/>
                        </a:rPr>
                        <a:t>.</a:t>
                      </a:r>
                    </a:p>
                  </a:txBody>
                  <a:tcPr marL="91431" marR="91431"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i="1" dirty="0">
                          <a:latin typeface="+mn-lt"/>
                        </a:rPr>
                        <a:t>facile</a:t>
                      </a:r>
                    </a:p>
                  </a:txBody>
                  <a:tcPr marL="91431" marR="91431"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2800" i="1" dirty="0">
                          <a:latin typeface="+mn-lt"/>
                        </a:rPr>
                        <a:t>agevole</a:t>
                      </a:r>
                      <a:r>
                        <a:rPr lang="it-IT" sz="2800" i="0" dirty="0">
                          <a:latin typeface="+mn-lt"/>
                        </a:rPr>
                        <a:t>, </a:t>
                      </a:r>
                      <a:r>
                        <a:rPr lang="it-IT" sz="2800" i="1" dirty="0">
                          <a:latin typeface="+mn-lt"/>
                        </a:rPr>
                        <a:t>leggero</a:t>
                      </a:r>
                    </a:p>
                  </a:txBody>
                  <a:tcPr marL="91431" marR="91431" marT="45684" marB="456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6101" name="CasellaDiTesto 2">
            <a:extLst>
              <a:ext uri="{FF2B5EF4-FFF2-40B4-BE49-F238E27FC236}">
                <a16:creationId xmlns:a16="http://schemas.microsoft.com/office/drawing/2014/main" id="{BE000CEF-940B-4D0C-9C64-5B2DD3E158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233" y="973633"/>
            <a:ext cx="11263532" cy="321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it-IT" altLang="it-IT" sz="2900" dirty="0">
                <a:latin typeface="+mn-lt"/>
              </a:rPr>
              <a:t>Burgassi e Guadagnini riprendono l’osservazione di Migliorini sul diverso rapporto tra </a:t>
            </a:r>
            <a:r>
              <a:rPr lang="it-IT" altLang="it-IT" sz="2900" i="1" dirty="0">
                <a:latin typeface="+mn-lt"/>
              </a:rPr>
              <a:t>facile </a:t>
            </a:r>
            <a:r>
              <a:rPr lang="it-IT" altLang="it-IT" sz="2900" dirty="0">
                <a:latin typeface="+mn-lt"/>
              </a:rPr>
              <a:t>e </a:t>
            </a:r>
            <a:r>
              <a:rPr lang="it-IT" altLang="it-IT" sz="2900" i="1" dirty="0">
                <a:latin typeface="+mn-lt"/>
              </a:rPr>
              <a:t>agevole </a:t>
            </a:r>
            <a:r>
              <a:rPr lang="it-IT" altLang="it-IT" sz="2900" dirty="0">
                <a:latin typeface="+mn-lt"/>
              </a:rPr>
              <a:t>e lo verificano e approfondiscono attraverso i corpora elettronici: repertori come il TLIO e il </a:t>
            </a:r>
            <a:r>
              <a:rPr lang="it-IT" altLang="it-IT" sz="2900" dirty="0" err="1">
                <a:latin typeface="+mn-lt"/>
              </a:rPr>
              <a:t>DiVo</a:t>
            </a:r>
            <a:r>
              <a:rPr lang="it-IT" altLang="it-IT" sz="2900" dirty="0">
                <a:latin typeface="+mn-lt"/>
              </a:rPr>
              <a:t> permettono di interrogare migliaia di testi e ottenere dati statistici significativi.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it-IT" altLang="it-IT" sz="2900" dirty="0">
                <a:latin typeface="+mn-lt"/>
              </a:rPr>
              <a:t>Rispetto al significato ‘che non richiede sforzo né abilità particolari’, </a:t>
            </a:r>
            <a:br>
              <a:rPr lang="it-IT" altLang="it-IT" sz="2900" dirty="0">
                <a:latin typeface="+mn-lt"/>
              </a:rPr>
            </a:br>
            <a:r>
              <a:rPr lang="it-IT" altLang="it-IT" sz="2900" dirty="0">
                <a:latin typeface="+mn-lt"/>
              </a:rPr>
              <a:t>in italiano antico </a:t>
            </a:r>
            <a:r>
              <a:rPr lang="it-IT" altLang="it-IT" sz="2900" b="1" i="1" dirty="0">
                <a:latin typeface="+mn-lt"/>
              </a:rPr>
              <a:t>agevole</a:t>
            </a:r>
            <a:r>
              <a:rPr lang="it-IT" altLang="it-IT" sz="2900" dirty="0">
                <a:latin typeface="+mn-lt"/>
              </a:rPr>
              <a:t> e </a:t>
            </a:r>
            <a:r>
              <a:rPr lang="it-IT" altLang="it-IT" sz="2900" b="1" i="1" dirty="0">
                <a:latin typeface="+mn-lt"/>
              </a:rPr>
              <a:t>leggero</a:t>
            </a:r>
            <a:r>
              <a:rPr lang="it-IT" altLang="it-IT" sz="2900" dirty="0">
                <a:latin typeface="+mn-lt"/>
              </a:rPr>
              <a:t> sono vocaboli </a:t>
            </a:r>
            <a:br>
              <a:rPr lang="it-IT" altLang="it-IT" sz="2900" dirty="0">
                <a:latin typeface="+mn-lt"/>
              </a:rPr>
            </a:br>
            <a:r>
              <a:rPr lang="it-IT" altLang="it-IT" sz="2900" dirty="0">
                <a:latin typeface="+mn-lt"/>
              </a:rPr>
              <a:t>“non marcati”, mentre </a:t>
            </a:r>
            <a:r>
              <a:rPr lang="it-IT" altLang="it-IT" sz="2900" b="1" i="1" dirty="0">
                <a:latin typeface="+mn-lt"/>
              </a:rPr>
              <a:t>facile</a:t>
            </a:r>
            <a:r>
              <a:rPr lang="it-IT" altLang="it-IT" sz="2900" dirty="0">
                <a:latin typeface="+mn-lt"/>
              </a:rPr>
              <a:t> è il concorrente onomasiologico “marcato”.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BEB8AAA-C3F2-4EC9-842A-29F9310F7321}"/>
              </a:ext>
            </a:extLst>
          </p:cNvPr>
          <p:cNvSpPr txBox="1"/>
          <p:nvPr/>
        </p:nvSpPr>
        <p:spPr>
          <a:xfrm>
            <a:off x="328246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POSIZIONE</a:t>
            </a:r>
            <a:endParaRPr lang="it-IT" sz="3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2851</TotalTime>
  <Words>1825</Words>
  <Application>Microsoft Office PowerPoint</Application>
  <PresentationFormat>Widescreen</PresentationFormat>
  <Paragraphs>100</Paragraphs>
  <Slides>15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DejaVuSans</vt:lpstr>
      <vt:lpstr>Times New Roman</vt:lpstr>
      <vt:lpstr>Tema di Office</vt:lpstr>
      <vt:lpstr>Linguistica italiana (a.a. 2024/25)   Profilo linguistico dell'italiano antico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Linguistica italiana</dc:title>
  <dc:creator>Emiliano</dc:creator>
  <cp:lastModifiedBy>Didattica a distanza</cp:lastModifiedBy>
  <cp:revision>305</cp:revision>
  <dcterms:created xsi:type="dcterms:W3CDTF">2016-10-02T06:15:29Z</dcterms:created>
  <dcterms:modified xsi:type="dcterms:W3CDTF">2025-03-10T12:47:06Z</dcterms:modified>
</cp:coreProperties>
</file>