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88" r:id="rId2"/>
    <p:sldId id="279" r:id="rId3"/>
    <p:sldId id="290" r:id="rId4"/>
    <p:sldId id="291" r:id="rId5"/>
    <p:sldId id="289" r:id="rId6"/>
    <p:sldId id="287" r:id="rId7"/>
    <p:sldId id="286" r:id="rId8"/>
    <p:sldId id="282" r:id="rId9"/>
    <p:sldId id="284" r:id="rId10"/>
    <p:sldId id="280" r:id="rId11"/>
    <p:sldId id="278" r:id="rId12"/>
    <p:sldId id="269" r:id="rId13"/>
    <p:sldId id="285" r:id="rId1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iliano Picchiorri" initials="EP" lastIdx="1" clrIdx="0">
    <p:extLst>
      <p:ext uri="{19B8F6BF-5375-455C-9EA6-DF929625EA0E}">
        <p15:presenceInfo xmlns:p15="http://schemas.microsoft.com/office/powerpoint/2012/main" userId="S::e.picchiorri@unich.it::9e90456a-cd20-4cdb-ac3b-b2758559907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9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EBB32E-6175-49DE-9575-06D9530830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BDE67CC-7E3F-4C2C-85A0-65D7D53BCF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19FA96E-766F-41C6-8270-E729C800F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12/03/2025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1F2B854-322E-43DA-A44D-CF5BF087F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FBBC32E-7498-43D5-9721-0BB53D2DF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830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0C4800-628A-4061-88D3-8426E8BE7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D7459C5-535E-4910-AFFD-5C8E18BBBE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9B2A81-8920-4652-B2A8-8C1DF8BA9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12/03/2025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FC5160D-2371-418A-A6C0-0C82818F6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2F4832-ED49-486F-9E7C-18A39A5D3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771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8203E42-4788-4C5B-B19D-F2D93B13EB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F77AD31-51C9-42B8-B245-0FCCB851F1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7C4E5AC-B0DB-4096-A330-8E39F6851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12/03/2025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2F30F2-D5DC-4EB1-8BC6-4A1BC018E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13EB883-1970-4B4E-8A3F-0E4A94B88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0209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362E8C-5078-4F2D-8525-36BA7653C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46A0FDF-6958-418A-9678-530B80EF5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803282-2407-4FF4-A0F2-9DEF6F8D0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12/03/2025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5DCF2D4-1E71-4181-AA5E-D84AFEC4B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ED3E27-8D4D-45F8-8F76-9DCDB0A3D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618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480367-48C8-4C1F-9214-400430DA0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6271B8-8EF2-4EED-8667-0B6E386744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6C8732-2655-4074-80BB-7A1811BA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12/03/2025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7BB589-7DE4-4941-84EA-3E93ECF9E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C4F251C-E8E1-4DF2-A153-B3ADD3F1F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1646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98FBF3-6231-4695-9423-A5C8FBC41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C1F17AD-AF0E-4DA8-ADF0-752E3774B7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40F767E-D3C3-483B-8D51-8CE112B8EE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EB7FFE5-ACC9-4F1B-8E72-D9F4B976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12/03/2025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7237544-E5B8-46FC-ADE6-796E37873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DF27AB3-3037-488F-BBB8-B38150F07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5127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8F4BD8-314C-45F2-8AA5-AACDF2A79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0748BDB-E3DF-4B6F-85F1-565289B40D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462D36A-6CD1-4735-B965-162D33796B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C44FEE5-7C01-4FC3-BF05-81EED600C7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7AD3A21-529B-4F28-A708-6B94223BCB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9212AEB3-4851-4096-BF55-DC3548E4A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12/03/2025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ED64790-B5EE-41FE-BBC0-E6AE7E630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A037A56-CA9A-4AA5-967C-0DD17F102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4872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C8297B-2A69-45D9-981D-A139D8053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156D9360-FF6D-4D17-BEE1-56DB69CC3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12/03/2025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F02FBD1-B18A-40E7-AC89-6EFC2EA8E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5E47EA9-5039-4AE2-987D-67B8A9A38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583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07F0CBD-2365-4B42-90AA-57C235298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12/03/2025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9575997-6C3A-4CA6-9177-1919F67AF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FB9FB12-891D-4AAA-9AA5-A9BF703C2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567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8F0706-8690-419E-AE04-837ABE0B5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63BF76E-902A-4879-92A2-DE1FC1786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216035A-531A-4826-8F49-CAA23F872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6A8B299-9139-4C88-8F15-6F17070C9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12/03/2025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4BF4674-6AD1-404F-8E92-614AE16EE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371964A-766A-4D52-9375-B1972BA65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6374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4EA7C6-EEB3-45BD-943B-0D8E948A9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80D0666-1EC8-48DF-96CA-9DC43C4E8A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85AC6C4-62FB-4F5F-A282-F9EFC8C006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ED4EE01-7AF3-401B-BE54-31C15C778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723E-50C7-48CC-8791-16EDC9DDA119}" type="datetimeFigureOut">
              <a:rPr lang="it-IT" smtClean="0"/>
              <a:t>12/03/2025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E4B6319-5042-4845-B9BE-C73961A33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98CB641-49F0-4B6A-A372-705D39DA2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671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A236527-0E96-45CB-9346-56DF5555B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79CA858-6B24-4E7A-9914-3EDD06F40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D08D06D-2005-4052-A28B-530B3A56C6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B723E-50C7-48CC-8791-16EDC9DDA119}" type="datetimeFigureOut">
              <a:rPr lang="it-IT" smtClean="0"/>
              <a:t>12/03/2025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C849C6-817E-4776-965F-B5CE84FF5D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6FE8F1B-1B44-42B7-BC55-13666BE067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DC1C4-6890-4A08-AB09-9D82D01803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3006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25415" y="1378634"/>
            <a:ext cx="10379197" cy="2855741"/>
          </a:xfrm>
        </p:spPr>
        <p:txBody>
          <a:bodyPr>
            <a:normAutofit/>
          </a:bodyPr>
          <a:lstStyle/>
          <a:p>
            <a:r>
              <a:rPr lang="it-IT" sz="4000" b="1" dirty="0"/>
              <a:t>Linguistica italiana (</a:t>
            </a:r>
            <a:r>
              <a:rPr lang="it-IT" sz="4000" b="1" dirty="0" err="1"/>
              <a:t>a.a</a:t>
            </a:r>
            <a:r>
              <a:rPr lang="it-IT" sz="4000" b="1" dirty="0"/>
              <a:t>. 2024/25)</a:t>
            </a:r>
            <a:br>
              <a:rPr lang="it-IT" sz="4000" b="1" dirty="0"/>
            </a:br>
            <a:br>
              <a:rPr lang="it-IT" sz="4000" b="1" dirty="0"/>
            </a:br>
            <a:br>
              <a:rPr lang="it-IT" sz="4000" b="1" dirty="0"/>
            </a:br>
            <a:r>
              <a:rPr lang="it-IT" sz="4800" b="0" i="0" u="none" strike="noStrike" baseline="0" dirty="0">
                <a:latin typeface="DejaVuSans"/>
              </a:rPr>
              <a:t>Profilo linguistico dell'italiano antico</a:t>
            </a:r>
            <a:endParaRPr lang="it-IT" sz="4800" dirty="0"/>
          </a:p>
        </p:txBody>
      </p:sp>
    </p:spTree>
    <p:extLst>
      <p:ext uri="{BB962C8B-B14F-4D97-AF65-F5344CB8AC3E}">
        <p14:creationId xmlns:p14="http://schemas.microsoft.com/office/powerpoint/2010/main" val="1190971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98474" y="973633"/>
            <a:ext cx="1176528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1) Ricorre molto spesso l’</a:t>
            </a:r>
            <a:r>
              <a:rPr lang="it-IT" sz="3000" b="1" dirty="0"/>
              <a:t>articolo </a:t>
            </a:r>
            <a:r>
              <a:rPr lang="it-IT" sz="3000" b="1" i="1" dirty="0"/>
              <a:t>lo</a:t>
            </a:r>
            <a:r>
              <a:rPr lang="it-IT" sz="3000" b="1" dirty="0"/>
              <a:t> </a:t>
            </a:r>
            <a:r>
              <a:rPr lang="it-IT" sz="3000" dirty="0"/>
              <a:t>(</a:t>
            </a:r>
            <a:r>
              <a:rPr lang="it-IT" sz="3000" i="1" dirty="0"/>
              <a:t>lo mio nome</a:t>
            </a:r>
            <a:r>
              <a:rPr lang="it-IT" sz="3000" dirty="0"/>
              <a:t>, </a:t>
            </a:r>
            <a:r>
              <a:rPr lang="it-IT" sz="3000" i="1" dirty="0"/>
              <a:t>lo vincitore, lo</a:t>
            </a:r>
            <a:r>
              <a:rPr lang="it-IT" sz="3000" dirty="0"/>
              <a:t> </a:t>
            </a:r>
            <a:r>
              <a:rPr lang="it-IT" sz="3000" i="1" dirty="0"/>
              <a:t>monaco</a:t>
            </a:r>
            <a:r>
              <a:rPr lang="it-IT" sz="3000" dirty="0"/>
              <a:t>)</a:t>
            </a:r>
            <a:r>
              <a:rPr lang="it-IT" sz="3000" i="1" dirty="0"/>
              <a:t> </a:t>
            </a:r>
            <a:r>
              <a:rPr lang="it-IT" sz="3000" dirty="0"/>
              <a:t>ma</a:t>
            </a:r>
            <a:r>
              <a:rPr lang="it-IT" sz="3000" i="1" dirty="0"/>
              <a:t> </a:t>
            </a:r>
            <a:r>
              <a:rPr lang="it-IT" sz="3000" dirty="0"/>
              <a:t>questo</a:t>
            </a:r>
            <a:r>
              <a:rPr lang="it-IT" sz="3000" i="1" dirty="0"/>
              <a:t> </a:t>
            </a:r>
            <a:r>
              <a:rPr lang="it-IT" sz="3000" dirty="0"/>
              <a:t>avviene anche dopo vocale (non si tiene conto della norma </a:t>
            </a:r>
            <a:r>
              <a:rPr lang="it-IT" sz="3000" dirty="0" err="1"/>
              <a:t>Gröber</a:t>
            </a:r>
            <a:r>
              <a:rPr lang="it-IT" sz="3000" dirty="0"/>
              <a:t>): </a:t>
            </a:r>
            <a:r>
              <a:rPr lang="it-IT" sz="3000" i="1" dirty="0"/>
              <a:t>ivi ci sta lo fegato; ringraziamo lo Signore; cedete lo passo. </a:t>
            </a:r>
          </a:p>
          <a:p>
            <a:pPr algn="just"/>
            <a:r>
              <a:rPr lang="it-IT" sz="3000" dirty="0"/>
              <a:t>A volte si </a:t>
            </a:r>
            <a:r>
              <a:rPr lang="it-IT" sz="3000" b="1" dirty="0"/>
              <a:t>omette l’articolo</a:t>
            </a:r>
            <a:r>
              <a:rPr lang="it-IT" sz="3000" dirty="0"/>
              <a:t>: </a:t>
            </a:r>
            <a:r>
              <a:rPr lang="it-IT" sz="3000" i="1" dirty="0"/>
              <a:t>capitan di Tuscia</a:t>
            </a:r>
            <a:r>
              <a:rPr lang="it-IT" sz="3000" dirty="0"/>
              <a:t>, </a:t>
            </a:r>
            <a:r>
              <a:rPr lang="it-IT" sz="3000" i="1" dirty="0"/>
              <a:t>fa offerta</a:t>
            </a:r>
            <a:r>
              <a:rPr lang="it-IT" sz="3000" dirty="0"/>
              <a:t>.</a:t>
            </a:r>
            <a:endParaRPr lang="it-IT" sz="3000" i="1" dirty="0"/>
          </a:p>
          <a:p>
            <a:pPr algn="just"/>
            <a:endParaRPr lang="it-IT" sz="2000" dirty="0"/>
          </a:p>
          <a:p>
            <a:pPr algn="just"/>
            <a:r>
              <a:rPr lang="it-IT" sz="3000" dirty="0"/>
              <a:t>2) Talvolta si ricorre all’</a:t>
            </a:r>
            <a:r>
              <a:rPr lang="it-IT" sz="3000" b="1" dirty="0"/>
              <a:t>enclisi pronominale </a:t>
            </a:r>
            <a:r>
              <a:rPr lang="it-IT" sz="3000" dirty="0"/>
              <a:t>con verbi di modo finito, ma in modo casuale, senza rispettare la legge </a:t>
            </a:r>
            <a:r>
              <a:rPr lang="it-IT" sz="3000" dirty="0" err="1"/>
              <a:t>Tobler-Mussafia</a:t>
            </a:r>
            <a:r>
              <a:rPr lang="it-IT" sz="3000" dirty="0"/>
              <a:t>: </a:t>
            </a:r>
            <a:r>
              <a:rPr lang="it-IT" sz="3000" i="1" dirty="0" err="1"/>
              <a:t>Addove</a:t>
            </a:r>
            <a:r>
              <a:rPr lang="it-IT" sz="3000" i="1" dirty="0"/>
              <a:t> trovasi Gerusalemme?; non </a:t>
            </a:r>
            <a:r>
              <a:rPr lang="it-IT" sz="3000" i="1" dirty="0" err="1"/>
              <a:t>havvi</a:t>
            </a:r>
            <a:r>
              <a:rPr lang="it-IT" sz="3000" i="1" dirty="0"/>
              <a:t> periglio </a:t>
            </a:r>
            <a:r>
              <a:rPr lang="it-IT" sz="3000" dirty="0"/>
              <a:t>(</a:t>
            </a:r>
            <a:r>
              <a:rPr lang="it-IT" sz="3000" i="1" dirty="0"/>
              <a:t>non vi ha </a:t>
            </a:r>
            <a:r>
              <a:rPr lang="it-IT" sz="3000" dirty="0"/>
              <a:t>‘non c’è’).</a:t>
            </a:r>
            <a:endParaRPr lang="it-IT" sz="3000" i="1" dirty="0"/>
          </a:p>
          <a:p>
            <a:pPr algn="just"/>
            <a:endParaRPr lang="it-IT" sz="2000" i="1" dirty="0"/>
          </a:p>
          <a:p>
            <a:pPr algn="just"/>
            <a:r>
              <a:rPr lang="it-IT" sz="3000" dirty="0"/>
              <a:t>3) Frequente è l’uso di </a:t>
            </a:r>
            <a:r>
              <a:rPr lang="it-IT" sz="3000" b="1" dirty="0"/>
              <a:t>verbi pronominali</a:t>
            </a:r>
            <a:r>
              <a:rPr lang="it-IT" sz="3000" i="1" dirty="0"/>
              <a:t>: Brancaleone da Norcia deve </a:t>
            </a:r>
            <a:r>
              <a:rPr lang="it-IT" sz="3000" b="1" i="1" dirty="0"/>
              <a:t>aversi</a:t>
            </a:r>
            <a:r>
              <a:rPr lang="it-IT" sz="3000" i="1" dirty="0"/>
              <a:t> morte gloriosa; madre et patrigno </a:t>
            </a:r>
            <a:r>
              <a:rPr lang="it-IT" sz="3000" b="1" i="1" dirty="0"/>
              <a:t>si erano </a:t>
            </a:r>
            <a:r>
              <a:rPr lang="it-IT" sz="3000" i="1" dirty="0"/>
              <a:t>morti, dopo </a:t>
            </a:r>
            <a:r>
              <a:rPr lang="it-IT" sz="3000" b="1" i="1" dirty="0"/>
              <a:t>aversi</a:t>
            </a:r>
            <a:r>
              <a:rPr lang="it-IT" sz="3000" i="1" dirty="0"/>
              <a:t> scialacquato cose ed ogni bene; lo tuo signore, mio dolce, </a:t>
            </a:r>
            <a:r>
              <a:rPr lang="it-IT" sz="3000" b="1" i="1" dirty="0"/>
              <a:t>si ebbe </a:t>
            </a:r>
            <a:r>
              <a:rPr lang="it-IT" sz="3000" i="1" dirty="0"/>
              <a:t>un fiero colpo.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SINTASSI: ARTICOLI E PRONOMI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1599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1243786"/>
            <a:ext cx="11746523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1) Talvolta si usa l’</a:t>
            </a:r>
            <a:r>
              <a:rPr lang="it-IT" sz="3000" b="1" dirty="0"/>
              <a:t>ordine VS </a:t>
            </a:r>
            <a:r>
              <a:rPr lang="it-IT" sz="3000" dirty="0"/>
              <a:t>nell’interrogativa diretta:</a:t>
            </a:r>
          </a:p>
          <a:p>
            <a:pPr algn="just"/>
            <a:r>
              <a:rPr lang="it-IT" sz="3000" i="1" dirty="0"/>
              <a:t>«Siete voi pronti a tanto?»; «Sai tu qual sia in questa nera valle la resultanza e il premio d’ogni </a:t>
            </a:r>
            <a:r>
              <a:rPr lang="it-IT" sz="3000" i="1" dirty="0" err="1"/>
              <a:t>sacrifizio</a:t>
            </a:r>
            <a:r>
              <a:rPr lang="it-IT" sz="3000" i="1" dirty="0"/>
              <a:t> umano?»</a:t>
            </a:r>
          </a:p>
          <a:p>
            <a:pPr algn="just"/>
            <a:endParaRPr lang="it-IT" sz="3000" i="1" dirty="0"/>
          </a:p>
          <a:p>
            <a:pPr algn="just"/>
            <a:r>
              <a:rPr lang="it-IT" sz="3000" dirty="0"/>
              <a:t>2) Talvolta si altera l’ordine delle parole ponendo il </a:t>
            </a:r>
            <a:r>
              <a:rPr lang="it-IT" sz="3000" b="1" dirty="0"/>
              <a:t>verbo in posizione finale</a:t>
            </a:r>
            <a:r>
              <a:rPr lang="it-IT" sz="3000" dirty="0"/>
              <a:t>:</a:t>
            </a:r>
          </a:p>
          <a:p>
            <a:pPr algn="just"/>
            <a:r>
              <a:rPr lang="it-IT" sz="3000" i="1" dirty="0"/>
              <a:t>«Vero è»; «</a:t>
            </a:r>
            <a:r>
              <a:rPr lang="it-IT" sz="3000" i="1" dirty="0" err="1"/>
              <a:t>Aurocastro</a:t>
            </a:r>
            <a:r>
              <a:rPr lang="it-IT" sz="3000" i="1" dirty="0"/>
              <a:t> perdemmo»; «Brancaleone sono»</a:t>
            </a:r>
          </a:p>
          <a:p>
            <a:pPr algn="just"/>
            <a:endParaRPr lang="it-IT" sz="3000" i="1" dirty="0"/>
          </a:p>
          <a:p>
            <a:pPr algn="just"/>
            <a:r>
              <a:rPr lang="it-IT" sz="3000" dirty="0"/>
              <a:t>3) Con i </a:t>
            </a:r>
            <a:r>
              <a:rPr lang="it-IT" sz="3000" b="1" dirty="0"/>
              <a:t>possessivi</a:t>
            </a:r>
            <a:r>
              <a:rPr lang="it-IT" sz="3000" dirty="0"/>
              <a:t> ci sono alcuni casi di </a:t>
            </a:r>
            <a:r>
              <a:rPr lang="it-IT" sz="3000" b="1" dirty="0"/>
              <a:t>posposizione</a:t>
            </a:r>
            <a:r>
              <a:rPr lang="it-IT" sz="3000" dirty="0"/>
              <a:t>:</a:t>
            </a:r>
          </a:p>
          <a:p>
            <a:pPr algn="just"/>
            <a:r>
              <a:rPr lang="it-IT" sz="3000" i="1" dirty="0"/>
              <a:t>«Le schiere mie»; «Sul periglioso suo cammino»</a:t>
            </a:r>
          </a:p>
          <a:p>
            <a:pPr algn="just"/>
            <a:endParaRPr lang="it-IT" sz="2800" i="1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SINTASSI: ORDINE DELLE PAROLE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4287445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35634" y="1019125"/>
            <a:ext cx="1172073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personaggio dell’ebreo Abacuc pronuncia alcune battute in </a:t>
            </a:r>
            <a:r>
              <a:rPr lang="it-IT" sz="3000" b="1" dirty="0"/>
              <a:t>giudeo-romanesco</a:t>
            </a:r>
            <a:r>
              <a:rPr lang="it-IT" sz="3000" dirty="0"/>
              <a:t>. Il giudeo-romanesco è una varietà che nasce nella Roma medievale dall’incrocio tra ebraico e volgare romanesco e che conosce anche una tradizione letteraria fino all’Ottocento (Crescenzo Del Monte).</a:t>
            </a:r>
          </a:p>
          <a:p>
            <a:pPr algn="just"/>
            <a:r>
              <a:rPr lang="it-IT" sz="3000" dirty="0"/>
              <a:t>Gli sceneggiatori fanno pronunciare al personaggio alcune espressioni reali in giudeo-romanesco, altre inventate. Si tratta soprattutto di </a:t>
            </a:r>
            <a:r>
              <a:rPr lang="it-IT" sz="3000" b="1" dirty="0"/>
              <a:t>esclamazioni</a:t>
            </a:r>
            <a:r>
              <a:rPr lang="it-IT" sz="3000" dirty="0"/>
              <a:t>:</a:t>
            </a:r>
          </a:p>
          <a:p>
            <a:pPr algn="just"/>
            <a:endParaRPr lang="it-IT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Esistono realmente </a:t>
            </a:r>
            <a:r>
              <a:rPr lang="it-IT" sz="3000" i="1" dirty="0"/>
              <a:t>Santi </a:t>
            </a:r>
            <a:r>
              <a:rPr lang="it-IT" sz="3000" i="1" dirty="0" err="1"/>
              <a:t>Zefferini</a:t>
            </a:r>
            <a:r>
              <a:rPr lang="it-IT" sz="3000" i="1" dirty="0"/>
              <a:t> </a:t>
            </a:r>
            <a:r>
              <a:rPr lang="it-IT" sz="3000" dirty="0"/>
              <a:t>(si riferisce ai rotoli della Torah, in ebraico </a:t>
            </a:r>
            <a:r>
              <a:rPr lang="it-IT" sz="3000" i="1" dirty="0" err="1"/>
              <a:t>sfarìm</a:t>
            </a:r>
            <a:r>
              <a:rPr lang="it-IT" sz="3000" dirty="0"/>
              <a:t>)</a:t>
            </a:r>
            <a:r>
              <a:rPr lang="it-IT" sz="3000" i="1" dirty="0"/>
              <a:t> </a:t>
            </a:r>
            <a:r>
              <a:rPr lang="it-IT" sz="3000" dirty="0"/>
              <a:t>e</a:t>
            </a:r>
            <a:r>
              <a:rPr lang="it-IT" sz="3000" i="1" dirty="0"/>
              <a:t> badanai </a:t>
            </a:r>
            <a:r>
              <a:rPr lang="it-IT" sz="3000" dirty="0"/>
              <a:t>‘per Dio’.</a:t>
            </a:r>
            <a:endParaRPr lang="it-IT" sz="3000" i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Sono inventate </a:t>
            </a:r>
            <a:r>
              <a:rPr lang="it-IT" sz="3000" i="1" dirty="0" err="1"/>
              <a:t>scifonai</a:t>
            </a:r>
            <a:r>
              <a:rPr lang="it-IT" sz="3000" i="1" dirty="0"/>
              <a:t> </a:t>
            </a:r>
            <a:r>
              <a:rPr lang="it-IT" sz="3000" dirty="0"/>
              <a:t>(forse</a:t>
            </a:r>
            <a:r>
              <a:rPr lang="it-IT" sz="3000" i="1" dirty="0"/>
              <a:t> </a:t>
            </a:r>
            <a:r>
              <a:rPr lang="it-IT" sz="3000" i="1" dirty="0" err="1"/>
              <a:t>shefoh</a:t>
            </a:r>
            <a:r>
              <a:rPr lang="it-IT" sz="3000" dirty="0"/>
              <a:t> ‘vomitare’) e </a:t>
            </a:r>
            <a:r>
              <a:rPr lang="it-IT" sz="3000" i="1" dirty="0" err="1"/>
              <a:t>mortivoi</a:t>
            </a:r>
            <a:r>
              <a:rPr lang="it-IT" sz="3000" dirty="0"/>
              <a:t>, che partendo da </a:t>
            </a:r>
            <a:r>
              <a:rPr lang="it-IT" sz="3000" i="1" dirty="0" err="1"/>
              <a:t>mordivoi</a:t>
            </a:r>
            <a:r>
              <a:rPr lang="it-IT" sz="3000" i="1" dirty="0"/>
              <a:t> </a:t>
            </a:r>
            <a:r>
              <a:rPr lang="it-IT" sz="3000" dirty="0"/>
              <a:t>‘per amor vostro’</a:t>
            </a:r>
            <a:r>
              <a:rPr lang="it-IT" sz="3000" i="1" dirty="0"/>
              <a:t> </a:t>
            </a:r>
            <a:r>
              <a:rPr lang="it-IT" sz="3000" dirty="0"/>
              <a:t>richiama scherzosamente la tipica ingiuria romanesca sui morti.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5894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IL GIUDEO-ROMANESCO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17126239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35634" y="887135"/>
            <a:ext cx="1172073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Le battute del monaco Zenone, interpretato da Enrico Maria Salerno, sono ricche di invenzioni linguistiche: «Transitare lo </a:t>
            </a:r>
            <a:r>
              <a:rPr lang="it-IT" sz="2900" dirty="0" err="1"/>
              <a:t>cavalcone</a:t>
            </a:r>
            <a:r>
              <a:rPr lang="it-IT" sz="2900" dirty="0"/>
              <a:t> in fila longobarda […]. Omini di poca fede! Come temere che lo </a:t>
            </a:r>
            <a:r>
              <a:rPr lang="it-IT" sz="2900" dirty="0" err="1"/>
              <a:t>cavalcone</a:t>
            </a:r>
            <a:r>
              <a:rPr lang="it-IT" sz="2900" dirty="0"/>
              <a:t> non regga, se chi regge lo </a:t>
            </a:r>
            <a:r>
              <a:rPr lang="it-IT" sz="2900" dirty="0" err="1"/>
              <a:t>cavalcone</a:t>
            </a:r>
            <a:r>
              <a:rPr lang="it-IT" sz="2900" dirty="0"/>
              <a:t> è la mano di Dio?»; «E che, dunque? Con che animo pugnerete nelle Terre Sante se non ne tenete nemmanco per trapassare un </a:t>
            </a:r>
            <a:r>
              <a:rPr lang="it-IT" sz="2900" dirty="0" err="1"/>
              <a:t>cavalcone</a:t>
            </a:r>
            <a:r>
              <a:rPr lang="it-IT" sz="2900" dirty="0"/>
              <a:t>».</a:t>
            </a:r>
          </a:p>
          <a:p>
            <a:endParaRPr lang="it-IT" sz="800" dirty="0"/>
          </a:p>
          <a:p>
            <a:pPr algn="just"/>
            <a:r>
              <a:rPr lang="it-IT" sz="2800" b="1" i="1" dirty="0" err="1"/>
              <a:t>cavalcone</a:t>
            </a:r>
            <a:r>
              <a:rPr lang="it-IT" sz="2800" dirty="0"/>
              <a:t>: non esiste in </a:t>
            </a:r>
            <a:r>
              <a:rPr lang="it-IT" sz="2800" dirty="0" err="1"/>
              <a:t>it</a:t>
            </a:r>
            <a:r>
              <a:rPr lang="it-IT" sz="2800" dirty="0"/>
              <a:t>. </a:t>
            </a:r>
            <a:r>
              <a:rPr lang="it-IT" sz="2800" dirty="0" err="1"/>
              <a:t>ant</a:t>
            </a:r>
            <a:r>
              <a:rPr lang="it-IT" sz="2800" dirty="0"/>
              <a:t>., ma viene formato su </a:t>
            </a:r>
            <a:r>
              <a:rPr lang="it-IT" sz="2800" i="1" dirty="0"/>
              <a:t>cavalcavia </a:t>
            </a:r>
            <a:r>
              <a:rPr lang="it-IT" sz="2800" dirty="0"/>
              <a:t>più il suffisso    </a:t>
            </a:r>
            <a:r>
              <a:rPr lang="it-IT" sz="2800" i="1" dirty="0"/>
              <a:t>-one </a:t>
            </a:r>
            <a:r>
              <a:rPr lang="it-IT" sz="2800" dirty="0"/>
              <a:t>(frequente in Jacopone da Todi, </a:t>
            </a:r>
            <a:r>
              <a:rPr lang="it-IT" sz="2800" i="1" dirty="0"/>
              <a:t>Che farai, fra Jacovone? / Se’ venuto al paragone</a:t>
            </a:r>
            <a:r>
              <a:rPr lang="it-IT" sz="2800" dirty="0"/>
              <a:t>: </a:t>
            </a:r>
            <a:r>
              <a:rPr lang="it-IT" sz="2800" i="1" dirty="0"/>
              <a:t>catenone</a:t>
            </a:r>
            <a:r>
              <a:rPr lang="it-IT" sz="2800" dirty="0"/>
              <a:t>,</a:t>
            </a:r>
            <a:r>
              <a:rPr lang="it-IT" sz="2800" i="1" dirty="0"/>
              <a:t> cestone</a:t>
            </a:r>
            <a:r>
              <a:rPr lang="it-IT" sz="2800" dirty="0"/>
              <a:t>,</a:t>
            </a:r>
            <a:r>
              <a:rPr lang="it-IT" sz="2800" i="1" dirty="0"/>
              <a:t> </a:t>
            </a:r>
            <a:r>
              <a:rPr lang="it-IT" sz="2800" i="1" dirty="0" err="1"/>
              <a:t>stomacone</a:t>
            </a:r>
            <a:r>
              <a:rPr lang="it-IT" sz="2800" dirty="0"/>
              <a:t>, </a:t>
            </a:r>
            <a:r>
              <a:rPr lang="it-IT" sz="2800" i="1" dirty="0" err="1"/>
              <a:t>magnadone</a:t>
            </a:r>
            <a:r>
              <a:rPr lang="it-IT" sz="2800" i="1" dirty="0"/>
              <a:t> </a:t>
            </a:r>
            <a:r>
              <a:rPr lang="it-IT" sz="2800" dirty="0"/>
              <a:t>‘mangiatoia’).</a:t>
            </a:r>
          </a:p>
          <a:p>
            <a:pPr algn="just"/>
            <a:r>
              <a:rPr lang="it-IT" sz="2800" b="1" i="1" dirty="0"/>
              <a:t>fila longobarda</a:t>
            </a:r>
            <a:r>
              <a:rPr lang="it-IT" sz="2800" dirty="0"/>
              <a:t>: locuzione inesistente. Qui si ammicca allo spettatore facendogli capire che si vuole evitare l’anacronismo della «fila indiana» ricreando la locuzione moderna con un nome geografico comune all’epoca, </a:t>
            </a:r>
            <a:r>
              <a:rPr lang="it-IT" sz="2800" i="1" dirty="0"/>
              <a:t>longobardo.</a:t>
            </a:r>
            <a:endParaRPr lang="it-IT" sz="28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218265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INVENZIONI LINGUISTICHE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2707166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1085012"/>
            <a:ext cx="11746523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La riproduzione di tratti dell’italiano antico usciti dall’uso è comune fin dal Cinquecento, perché è alla base della teoria bembiana.</a:t>
            </a:r>
          </a:p>
          <a:p>
            <a:pPr algn="just"/>
            <a:r>
              <a:rPr lang="it-IT" sz="2800" dirty="0"/>
              <a:t>Quando però la distanza linguistica diventa ampia, nascono due fenomeni nuovi:</a:t>
            </a:r>
          </a:p>
          <a:p>
            <a:pPr marL="514350" indent="-514350" algn="just">
              <a:buAutoNum type="arabicParenR"/>
            </a:pPr>
            <a:r>
              <a:rPr lang="it-IT" sz="2800" dirty="0"/>
              <a:t>Il </a:t>
            </a:r>
            <a:r>
              <a:rPr lang="it-IT" sz="2800" b="1" dirty="0"/>
              <a:t>rifiuto polemico dall’antico</a:t>
            </a:r>
            <a:r>
              <a:rPr lang="it-IT" sz="2800" dirty="0"/>
              <a:t>. Ad esempio nel primo Seicento Paolo Beni, criticando la Crusca, ritiene assurdo che un segretario scriva una lettera usando la sintassi di Boccaccio.</a:t>
            </a:r>
          </a:p>
          <a:p>
            <a:pPr marL="514350" indent="-514350" algn="just">
              <a:buAutoNum type="arabicParenR"/>
            </a:pPr>
            <a:endParaRPr lang="it-IT" sz="2800" dirty="0"/>
          </a:p>
          <a:p>
            <a:pPr marL="514350" indent="-514350" algn="just">
              <a:buAutoNum type="arabicParenR"/>
            </a:pPr>
            <a:r>
              <a:rPr lang="it-IT" sz="2800" dirty="0"/>
              <a:t>Il </a:t>
            </a:r>
            <a:r>
              <a:rPr lang="it-IT" sz="2800" b="1" dirty="0"/>
              <a:t>falso d’autore</a:t>
            </a:r>
            <a:r>
              <a:rPr lang="it-IT" sz="2800" dirty="0"/>
              <a:t>.</a:t>
            </a:r>
            <a:r>
              <a:rPr lang="it-IT" sz="2800" b="1" dirty="0"/>
              <a:t> </a:t>
            </a:r>
            <a:r>
              <a:rPr lang="it-IT" sz="2800" dirty="0"/>
              <a:t>Soprattutto a partire dall’Ottocento nasce il gusto di imitare la scrittura antica fingendo che provenga da un testo autentico. Caso celebre è quello di </a:t>
            </a:r>
            <a:r>
              <a:rPr lang="it-IT" sz="2800" b="1" dirty="0"/>
              <a:t>Giacomo e Monaldo Leopardi</a:t>
            </a:r>
            <a:r>
              <a:rPr lang="it-IT" sz="2800" dirty="0"/>
              <a:t>: entrambi si divertono a far circolare testi scritti imitando l’italiano antico, rivelando solo successivamente che è opera loro.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RIPRODUZIONE DELL’ANTICO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3235669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F29C41-C976-28FE-A0A5-9EB2278F52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357F787D-CF9A-C581-B6EB-7070871D0E69}"/>
              </a:ext>
            </a:extLst>
          </p:cNvPr>
          <p:cNvSpPr txBox="1"/>
          <p:nvPr/>
        </p:nvSpPr>
        <p:spPr>
          <a:xfrm>
            <a:off x="117231" y="972794"/>
            <a:ext cx="1174652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L’imitazione punta più su tratti morfologici e lessicali che su tratti sintattici. Leggiamo un passo del </a:t>
            </a:r>
            <a:r>
              <a:rPr lang="it-IT" sz="2800" i="1" dirty="0"/>
              <a:t>Martirio de’ santi padri </a:t>
            </a:r>
            <a:r>
              <a:rPr lang="it-IT" sz="2800" b="0" i="1" dirty="0">
                <a:solidFill>
                  <a:srgbClr val="222222"/>
                </a:solidFill>
                <a:effectLst/>
              </a:rPr>
              <a:t>del Monte Sinai e dell'eremo di </a:t>
            </a:r>
            <a:r>
              <a:rPr lang="it-IT" sz="2800" b="0" i="1" dirty="0" err="1">
                <a:solidFill>
                  <a:srgbClr val="222222"/>
                </a:solidFill>
                <a:effectLst/>
              </a:rPr>
              <a:t>Raitu</a:t>
            </a:r>
            <a:r>
              <a:rPr lang="it-IT" sz="2800" dirty="0"/>
              <a:t>, che Leopardi dichiara essere un volgarizzamento trecentesco.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5701029-E8CF-696A-D5D4-E5292172E7E1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LEOPARDI FALSARIO</a:t>
            </a:r>
            <a:endParaRPr lang="it-IT" sz="300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DC28DD5-EA34-207C-C00B-762FA4B227F6}"/>
              </a:ext>
            </a:extLst>
          </p:cNvPr>
          <p:cNvSpPr txBox="1"/>
          <p:nvPr/>
        </p:nvSpPr>
        <p:spPr>
          <a:xfrm>
            <a:off x="149783" y="2837379"/>
            <a:ext cx="11892433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25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La qual cosa </a:t>
            </a:r>
            <a:r>
              <a:rPr lang="it-IT" sz="25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veggendo</a:t>
            </a:r>
            <a:r>
              <a:rPr lang="it-IT" sz="25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noi di sopra il castello, demmo gloria a Dio, il quale non lascia perire qualunque è che lui fedelmente invoca, e scesi </a:t>
            </a:r>
            <a:r>
              <a:rPr lang="it-IT" sz="25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giú</a:t>
            </a:r>
            <a:r>
              <a:rPr lang="it-IT" sz="25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della torre, cercando quale e dove </a:t>
            </a:r>
            <a:r>
              <a:rPr lang="it-IT" sz="25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fusse</a:t>
            </a:r>
            <a:r>
              <a:rPr lang="it-IT" sz="25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stato ucciso, </a:t>
            </a:r>
            <a:r>
              <a:rPr lang="it-IT" sz="25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montâro</a:t>
            </a:r>
            <a:r>
              <a:rPr lang="it-IT" sz="25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i nomi de’ padri morti di quella sciagura infino a trentotto; i quali erano feriti tra d’una o d’altra maniera di piaghe in diverse membra; ma il modo come egli erano venuti a morte, niuno fu che ridire lo potesse, con ciò sia che niuno si </a:t>
            </a:r>
            <a:r>
              <a:rPr lang="it-IT" sz="25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fusse</a:t>
            </a:r>
            <a:r>
              <a:rPr lang="it-IT" sz="25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trovato a vedere il caso: e questi si furono in </a:t>
            </a:r>
            <a:r>
              <a:rPr lang="it-IT" sz="25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Getrabbi</a:t>
            </a:r>
            <a:r>
              <a:rPr lang="it-IT" sz="25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infino </a:t>
            </a:r>
            <a:r>
              <a:rPr lang="it-IT" sz="25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a’</a:t>
            </a:r>
            <a:r>
              <a:rPr lang="it-IT" sz="25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dodici, e gli altri infino </a:t>
            </a:r>
            <a:r>
              <a:rPr lang="it-IT" sz="25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a’</a:t>
            </a:r>
            <a:r>
              <a:rPr lang="it-IT" sz="25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trentotto in diverse parti. Anche furono il padre </a:t>
            </a:r>
            <a:r>
              <a:rPr lang="it-IT" sz="25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Esaia</a:t>
            </a:r>
            <a:r>
              <a:rPr lang="it-IT" sz="25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e ’l padre Saba i quali traevano ancora il fiato, </a:t>
            </a:r>
            <a:r>
              <a:rPr lang="it-IT" sz="25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pognamo</a:t>
            </a:r>
            <a:r>
              <a:rPr lang="it-IT" sz="25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che </a:t>
            </a:r>
            <a:r>
              <a:rPr lang="it-IT" sz="25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e’</a:t>
            </a:r>
            <a:r>
              <a:rPr lang="it-IT" sz="25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it-IT" sz="25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fussono</a:t>
            </a:r>
            <a:r>
              <a:rPr lang="it-IT" sz="25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feriti. </a:t>
            </a:r>
            <a:endParaRPr lang="it-IT" sz="2500" dirty="0"/>
          </a:p>
        </p:txBody>
      </p:sp>
    </p:spTree>
    <p:extLst>
      <p:ext uri="{BB962C8B-B14F-4D97-AF65-F5344CB8AC3E}">
        <p14:creationId xmlns:p14="http://schemas.microsoft.com/office/powerpoint/2010/main" val="3441366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FF2E51-E899-ACAC-25CF-1C584EA3D7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F929EE3C-DB08-BFC7-389E-6AACB7B543E3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LEOPARDI FALSARIO</a:t>
            </a:r>
            <a:endParaRPr lang="it-IT" sz="30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FD9B81C-703E-ECF2-E902-677386AE4814}"/>
              </a:ext>
            </a:extLst>
          </p:cNvPr>
          <p:cNvSpPr txBox="1"/>
          <p:nvPr/>
        </p:nvSpPr>
        <p:spPr>
          <a:xfrm>
            <a:off x="328246" y="1720840"/>
            <a:ext cx="1122694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2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Ora io miserello, </a:t>
            </a:r>
            <a:r>
              <a:rPr lang="it-IT" sz="26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veggendo</a:t>
            </a:r>
            <a:r>
              <a:rPr lang="it-IT" sz="2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quello inumano scempio, e sparto il sangue de’ santi, e le loro interiora versate in terra, dalla grande temenza cercava pure un luogo dove io mi nascondessi e </a:t>
            </a:r>
            <a:r>
              <a:rPr lang="it-IT" sz="26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salvassimi</a:t>
            </a:r>
            <a:r>
              <a:rPr lang="it-IT" sz="2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 Erano quivi in un </a:t>
            </a:r>
            <a:r>
              <a:rPr lang="it-IT" sz="26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cantoncello</a:t>
            </a:r>
            <a:r>
              <a:rPr lang="it-IT" sz="2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da mano manca della chiesa certi rami di palme ammontati; e io </a:t>
            </a:r>
            <a:r>
              <a:rPr lang="it-IT" sz="26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nascosamente</a:t>
            </a:r>
            <a:r>
              <a:rPr lang="it-IT" sz="2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dai barbari, in quello che egli erano intorno al santo padre </a:t>
            </a:r>
            <a:r>
              <a:rPr lang="it-IT" sz="26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Pagolo</a:t>
            </a:r>
            <a:r>
              <a:rPr lang="it-IT" sz="2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corsi e </a:t>
            </a:r>
            <a:r>
              <a:rPr lang="it-IT" sz="26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ripuosimi</a:t>
            </a:r>
            <a:r>
              <a:rPr lang="it-IT" sz="2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di sotto questi cotali rami, </a:t>
            </a:r>
            <a:r>
              <a:rPr lang="it-IT" sz="26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cosí</a:t>
            </a:r>
            <a:r>
              <a:rPr lang="it-IT" sz="2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discorrendo meco medesimo: ‘ O che io </a:t>
            </a:r>
            <a:r>
              <a:rPr lang="it-IT" sz="26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camperrò</a:t>
            </a:r>
            <a:r>
              <a:rPr lang="it-IT" sz="2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dalle mani de’ barbari, o perché elli pure mi </a:t>
            </a:r>
            <a:r>
              <a:rPr lang="it-IT" sz="26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truovino</a:t>
            </a:r>
            <a:r>
              <a:rPr lang="it-IT" sz="2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niuno maggior male che trarmi di vita non mi faranno; e </a:t>
            </a:r>
            <a:r>
              <a:rPr lang="it-IT" sz="26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pognamo</a:t>
            </a:r>
            <a:r>
              <a:rPr lang="it-IT" sz="2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che io mi rimanga e non mi nasconda, tanto m’</a:t>
            </a:r>
            <a:r>
              <a:rPr lang="it-IT" sz="26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addiverrá</a:t>
            </a:r>
            <a:r>
              <a:rPr lang="it-IT" sz="26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 ’. </a:t>
            </a:r>
            <a:endParaRPr lang="it-IT" sz="2600" dirty="0"/>
          </a:p>
        </p:txBody>
      </p:sp>
    </p:spTree>
    <p:extLst>
      <p:ext uri="{BB962C8B-B14F-4D97-AF65-F5344CB8AC3E}">
        <p14:creationId xmlns:p14="http://schemas.microsoft.com/office/powerpoint/2010/main" val="2119187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286021-58DA-4399-3779-78A5AFA76F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E512817F-372A-CC0F-84EA-793E340F5D51}"/>
              </a:ext>
            </a:extLst>
          </p:cNvPr>
          <p:cNvSpPr txBox="1"/>
          <p:nvPr/>
        </p:nvSpPr>
        <p:spPr>
          <a:xfrm>
            <a:off x="117231" y="1085012"/>
            <a:ext cx="11746523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Un caso novecentesco di imitazione dell’italiano antico proviene dal </a:t>
            </a:r>
            <a:r>
              <a:rPr lang="it-IT" sz="3000" b="1" dirty="0"/>
              <a:t>cinema</a:t>
            </a:r>
            <a:r>
              <a:rPr lang="it-IT" sz="3000" dirty="0"/>
              <a:t>. Stavolta non è un falso d’autore: gli autori non hanno nessuna intenzione documentaria e anzi sfruttano il finto antico per accentuare il carattere grottesco e comico dell’opera.</a:t>
            </a:r>
          </a:p>
          <a:p>
            <a:pPr algn="just"/>
            <a:endParaRPr lang="it-IT" sz="1000" dirty="0"/>
          </a:p>
          <a:p>
            <a:pPr algn="just"/>
            <a:r>
              <a:rPr lang="it-IT" sz="3000" dirty="0"/>
              <a:t>Il film è </a:t>
            </a:r>
            <a:r>
              <a:rPr lang="it-IT" sz="3000" i="1" dirty="0"/>
              <a:t>L’armata Brancaleone</a:t>
            </a:r>
            <a:r>
              <a:rPr lang="it-IT" sz="3000" dirty="0"/>
              <a:t>, del 1966. Regia di Mario </a:t>
            </a:r>
            <a:r>
              <a:rPr lang="it-IT" sz="3000" b="1" dirty="0"/>
              <a:t>Monicelli</a:t>
            </a:r>
            <a:r>
              <a:rPr lang="it-IT" sz="3000" dirty="0"/>
              <a:t>, sceneggiatura di Age e Scarpelli, protagonista Vittorio Gassman. Sarà girato anche un seguito, </a:t>
            </a:r>
            <a:r>
              <a:rPr lang="it-IT" sz="3000" i="1" dirty="0"/>
              <a:t>Brancaleone alle crociate</a:t>
            </a:r>
            <a:r>
              <a:rPr lang="it-IT" sz="3000" dirty="0"/>
              <a:t>, nel 1970. </a:t>
            </a:r>
          </a:p>
          <a:p>
            <a:pPr algn="just"/>
            <a:r>
              <a:rPr lang="it-IT" sz="3000" dirty="0"/>
              <a:t>Uno degli elementi che decreta il successo della commedia è la </a:t>
            </a:r>
            <a:r>
              <a:rPr lang="it-IT" sz="3000" b="1" dirty="0"/>
              <a:t>lingua</a:t>
            </a:r>
            <a:r>
              <a:rPr lang="it-IT" sz="3000" dirty="0"/>
              <a:t>: il film è ambientato nell’Italia altomedievale e si sceglie di far parlare i personaggi in </a:t>
            </a:r>
            <a:r>
              <a:rPr lang="it-IT" sz="3000" b="1" dirty="0"/>
              <a:t>un finto italiano antico di area mediana </a:t>
            </a:r>
            <a:r>
              <a:rPr lang="it-IT" sz="3000" dirty="0"/>
              <a:t>(Brancaleone dice di essere di Norcia).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2A2C5B9-6161-6B60-D2CE-033275D534D9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L’ARMATA BRANCALEONE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1484681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54744" y="1133356"/>
            <a:ext cx="11882511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Monicelli ha dichiarato nelle interviste:</a:t>
            </a:r>
          </a:p>
          <a:p>
            <a:pPr algn="just"/>
            <a:endParaRPr lang="it-IT" sz="2400" dirty="0"/>
          </a:p>
          <a:p>
            <a:pPr algn="just"/>
            <a:r>
              <a:rPr lang="it-IT" sz="3000" dirty="0"/>
              <a:t>«L’Armata Brancaleone è nata dal desiderio di raccontare cosa accadeva in Italia nell’anno Mille. Il Medioevo era un periodo particolarmente barbaro […]. Avevamo voglia di raccontare questo Medioevo alternativo a quello epico che ci propongono i romanzi cavallereschi di Chrétien de Troyes».</a:t>
            </a:r>
          </a:p>
          <a:p>
            <a:pPr algn="just"/>
            <a:endParaRPr lang="it-IT" sz="3000" dirty="0"/>
          </a:p>
          <a:p>
            <a:pPr algn="just"/>
            <a:r>
              <a:rPr lang="it-IT" sz="3000" dirty="0"/>
              <a:t>«Quella lingua non l’abbiamo inventata, ma desunta, rubacchiata, soprattutto da Jacopone da Todi, San Francesco e Gregorio Magno. Andavamo a pescare in molti testi medievali. E poi molto dai dialetti, di cui eravamo cultori e intenditori. Pescavamo modi di dire, vocaboli dialettali, specialmente dal sud, e qualche volta ce li siamo inventati».</a:t>
            </a:r>
            <a:endParaRPr lang="it-IT" sz="32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L’ARMATA BRANCALEONE</a:t>
            </a:r>
            <a:endParaRPr lang="it-IT" sz="3000" dirty="0"/>
          </a:p>
        </p:txBody>
      </p:sp>
    </p:spTree>
    <p:extLst>
      <p:ext uri="{BB962C8B-B14F-4D97-AF65-F5344CB8AC3E}">
        <p14:creationId xmlns:p14="http://schemas.microsoft.com/office/powerpoint/2010/main" val="4284469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0676" y="3356705"/>
            <a:ext cx="11910645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riproduzione dell’antico si concentra su alcuni settori:</a:t>
            </a:r>
          </a:p>
          <a:p>
            <a:pPr algn="just"/>
            <a:endParaRPr lang="it-IT" sz="800" dirty="0"/>
          </a:p>
          <a:p>
            <a:pPr marL="514350" indent="-514350" algn="just">
              <a:buAutoNum type="arabicParenR"/>
            </a:pPr>
            <a:r>
              <a:rPr lang="it-IT" sz="3000" dirty="0"/>
              <a:t>Nella </a:t>
            </a:r>
            <a:r>
              <a:rPr lang="it-IT" sz="3000" b="1" dirty="0" err="1"/>
              <a:t>fonomorfologia</a:t>
            </a:r>
            <a:r>
              <a:rPr lang="it-IT" sz="3000" dirty="0"/>
              <a:t> si riproducono </a:t>
            </a:r>
            <a:r>
              <a:rPr lang="it-IT" sz="3000" b="1" dirty="0"/>
              <a:t>alcuni tratti ricorrenti </a:t>
            </a:r>
            <a:r>
              <a:rPr lang="it-IT" sz="3000" dirty="0"/>
              <a:t>nell’</a:t>
            </a:r>
            <a:r>
              <a:rPr lang="it-IT" sz="3000" b="1" dirty="0"/>
              <a:t>italiano antico </a:t>
            </a:r>
            <a:r>
              <a:rPr lang="it-IT" sz="3000" dirty="0"/>
              <a:t>e molti tratti </a:t>
            </a:r>
            <a:r>
              <a:rPr lang="it-IT" sz="3000" b="1" dirty="0"/>
              <a:t>non toscani </a:t>
            </a:r>
            <a:r>
              <a:rPr lang="it-IT" sz="3000" dirty="0"/>
              <a:t>(mediani o meridionali)</a:t>
            </a:r>
          </a:p>
          <a:p>
            <a:pPr marL="514350" indent="-514350" algn="just">
              <a:buAutoNum type="arabicParenR"/>
            </a:pPr>
            <a:endParaRPr lang="it-IT" sz="800" dirty="0"/>
          </a:p>
          <a:p>
            <a:pPr marL="514350" indent="-514350" algn="just">
              <a:buAutoNum type="arabicParenR"/>
            </a:pPr>
            <a:r>
              <a:rPr lang="it-IT" sz="3000" dirty="0"/>
              <a:t>Nel </a:t>
            </a:r>
            <a:r>
              <a:rPr lang="it-IT" sz="3000" b="1" dirty="0"/>
              <a:t>lessico</a:t>
            </a:r>
            <a:r>
              <a:rPr lang="it-IT" sz="3000" dirty="0"/>
              <a:t> si usano </a:t>
            </a:r>
            <a:r>
              <a:rPr lang="it-IT" sz="3000" b="1" dirty="0"/>
              <a:t>molti arcaismi </a:t>
            </a:r>
            <a:r>
              <a:rPr lang="it-IT" sz="3000" dirty="0"/>
              <a:t>e alcuni </a:t>
            </a:r>
            <a:r>
              <a:rPr lang="it-IT" sz="3000" b="1" dirty="0"/>
              <a:t>latinismi</a:t>
            </a:r>
          </a:p>
          <a:p>
            <a:pPr marL="514350" indent="-514350" algn="just">
              <a:buAutoNum type="arabicParenR"/>
            </a:pPr>
            <a:endParaRPr lang="it-IT" sz="800" b="1" dirty="0"/>
          </a:p>
          <a:p>
            <a:pPr marL="514350" indent="-514350" algn="just">
              <a:buAutoNum type="arabicParenR"/>
            </a:pPr>
            <a:r>
              <a:rPr lang="it-IT" sz="3000" dirty="0"/>
              <a:t>Nella </a:t>
            </a:r>
            <a:r>
              <a:rPr lang="it-IT" sz="3000" b="1" dirty="0"/>
              <a:t>sintassi</a:t>
            </a:r>
            <a:r>
              <a:rPr lang="it-IT" sz="3000" dirty="0"/>
              <a:t> si ricorre a </a:t>
            </a:r>
            <a:r>
              <a:rPr lang="it-IT" sz="3000" b="1" dirty="0"/>
              <a:t>pochi tratti</a:t>
            </a:r>
            <a:r>
              <a:rPr lang="it-IT" sz="3000" dirty="0"/>
              <a:t> antichi concentrati in alcuni settori, come l’articolo o il pronome (e qualche altro tratto occasionale)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STRATEGIE DI RIPRODUZIONE DELL’ANTICO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B8BB648-33CA-437D-A5E9-B5E399B47542}"/>
              </a:ext>
            </a:extLst>
          </p:cNvPr>
          <p:cNvSpPr txBox="1"/>
          <p:nvPr/>
        </p:nvSpPr>
        <p:spPr>
          <a:xfrm>
            <a:off x="140677" y="973633"/>
            <a:ext cx="1191064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È interessante osservare su quali elementi si concentrano gli autori per riprodurre l’antico. Gli autori riescono allo stesso tempo a dare la sensazione di una lingua antica (allo spettatore non specialista), a risultare perfettamente comprensibili e a sfruttare lo scarto tra antico e moderno per alcune invenzioni linguistiche comiche.</a:t>
            </a:r>
          </a:p>
        </p:txBody>
      </p:sp>
    </p:spTree>
    <p:extLst>
      <p:ext uri="{BB962C8B-B14F-4D97-AF65-F5344CB8AC3E}">
        <p14:creationId xmlns:p14="http://schemas.microsoft.com/office/powerpoint/2010/main" val="3323384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1243786"/>
            <a:ext cx="117465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it-IT" sz="2800" dirty="0"/>
          </a:p>
          <a:p>
            <a:pPr algn="just"/>
            <a:endParaRPr lang="it-IT" sz="28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27302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FONOMORFOLOGIA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BC13149-F080-44C1-AB36-06A3FF96E314}"/>
              </a:ext>
            </a:extLst>
          </p:cNvPr>
          <p:cNvSpPr txBox="1"/>
          <p:nvPr/>
        </p:nvSpPr>
        <p:spPr>
          <a:xfrm>
            <a:off x="222738" y="1074589"/>
            <a:ext cx="1174652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AutoNum type="arabicParenR"/>
            </a:pPr>
            <a:r>
              <a:rPr lang="it-IT" sz="3000" dirty="0"/>
              <a:t>Pochi arcaismi fonologici ricorrenti (</a:t>
            </a:r>
            <a:r>
              <a:rPr lang="it-IT" sz="3000" i="1" dirty="0" err="1"/>
              <a:t>sanza</a:t>
            </a:r>
            <a:r>
              <a:rPr lang="it-IT" sz="3000" dirty="0"/>
              <a:t>,</a:t>
            </a:r>
            <a:r>
              <a:rPr lang="it-IT" sz="3000" i="1" dirty="0"/>
              <a:t> </a:t>
            </a:r>
            <a:r>
              <a:rPr lang="it-IT" sz="3000" i="1" dirty="0" err="1"/>
              <a:t>escire</a:t>
            </a:r>
            <a:r>
              <a:rPr lang="it-IT" sz="3000" dirty="0"/>
              <a:t>, </a:t>
            </a:r>
            <a:r>
              <a:rPr lang="it-IT" sz="3000" i="1" dirty="0" err="1"/>
              <a:t>basciare</a:t>
            </a:r>
            <a:r>
              <a:rPr lang="it-IT" sz="3000" dirty="0"/>
              <a:t>,</a:t>
            </a:r>
            <a:r>
              <a:rPr lang="it-IT" sz="3000" i="1" dirty="0"/>
              <a:t> </a:t>
            </a:r>
            <a:r>
              <a:rPr lang="it-IT" sz="3000" i="1" dirty="0" err="1"/>
              <a:t>anderai</a:t>
            </a:r>
            <a:r>
              <a:rPr lang="it-IT" sz="3000" i="1" dirty="0"/>
              <a:t>; core </a:t>
            </a:r>
            <a:r>
              <a:rPr lang="it-IT" sz="3000" dirty="0"/>
              <a:t>e </a:t>
            </a:r>
            <a:r>
              <a:rPr lang="it-IT" sz="3000" i="1" dirty="0"/>
              <a:t>foco</a:t>
            </a:r>
            <a:r>
              <a:rPr lang="it-IT" sz="3000" dirty="0"/>
              <a:t>,</a:t>
            </a:r>
            <a:r>
              <a:rPr lang="it-IT" sz="3000" i="1" dirty="0"/>
              <a:t> </a:t>
            </a:r>
            <a:r>
              <a:rPr lang="it-IT" sz="3000" dirty="0"/>
              <a:t>se le consideriamo forme poetiche e non forme mediane).</a:t>
            </a:r>
            <a:endParaRPr lang="it-IT" sz="800" i="1" dirty="0"/>
          </a:p>
          <a:p>
            <a:pPr marL="514350" indent="-514350" algn="just">
              <a:buAutoNum type="arabicParenR"/>
            </a:pPr>
            <a:r>
              <a:rPr lang="it-IT" sz="3000" dirty="0"/>
              <a:t>Alcuni arcaismi morfologici, per lo più di tradizione letteraria </a:t>
            </a:r>
            <a:r>
              <a:rPr lang="it-IT" sz="3000" i="1" dirty="0"/>
              <a:t>(arme, </a:t>
            </a:r>
            <a:r>
              <a:rPr lang="it-IT" sz="3000" i="1" dirty="0" err="1"/>
              <a:t>diece</a:t>
            </a:r>
            <a:r>
              <a:rPr lang="it-IT" sz="3000" dirty="0"/>
              <a:t>, </a:t>
            </a:r>
            <a:r>
              <a:rPr lang="it-IT" sz="3000" i="1" dirty="0" err="1"/>
              <a:t>avante</a:t>
            </a:r>
            <a:r>
              <a:rPr lang="it-IT" sz="3000" dirty="0"/>
              <a:t>,</a:t>
            </a:r>
            <a:r>
              <a:rPr lang="it-IT" sz="3000" i="1" dirty="0"/>
              <a:t> contra</a:t>
            </a:r>
            <a:r>
              <a:rPr lang="it-IT" sz="3000" dirty="0"/>
              <a:t>, </a:t>
            </a:r>
            <a:r>
              <a:rPr lang="it-IT" sz="3000" i="1" dirty="0"/>
              <a:t>castella; </a:t>
            </a:r>
            <a:r>
              <a:rPr lang="it-IT" sz="3000" dirty="0"/>
              <a:t>sicilianismo poetico </a:t>
            </a:r>
            <a:r>
              <a:rPr lang="it-IT" sz="3000" i="1" dirty="0" err="1"/>
              <a:t>potria</a:t>
            </a:r>
            <a:r>
              <a:rPr lang="it-IT" sz="3000" i="1" dirty="0"/>
              <a:t>). </a:t>
            </a:r>
            <a:r>
              <a:rPr lang="it-IT" sz="3000" dirty="0"/>
              <a:t>Saltuariamente appare qualche tratto più specifico, come alcune desinenze arcaiche nei verbi (passato remoto </a:t>
            </a:r>
            <a:r>
              <a:rPr lang="it-IT" sz="3000" i="1" dirty="0" err="1"/>
              <a:t>gridoe</a:t>
            </a:r>
            <a:r>
              <a:rPr lang="it-IT" sz="3000" i="1" dirty="0"/>
              <a:t> ‘gridò’, </a:t>
            </a:r>
            <a:r>
              <a:rPr lang="it-IT" sz="3000" dirty="0"/>
              <a:t>il</a:t>
            </a:r>
            <a:r>
              <a:rPr lang="it-IT" sz="3000" i="1" dirty="0"/>
              <a:t> </a:t>
            </a:r>
            <a:r>
              <a:rPr lang="it-IT" sz="3000" dirty="0"/>
              <a:t>participio</a:t>
            </a:r>
            <a:r>
              <a:rPr lang="it-IT" sz="3000" i="1" dirty="0"/>
              <a:t> </a:t>
            </a:r>
            <a:r>
              <a:rPr lang="it-IT" sz="3000" i="1" dirty="0" err="1"/>
              <a:t>sentuto</a:t>
            </a:r>
            <a:r>
              <a:rPr lang="it-IT" sz="3000" dirty="0"/>
              <a:t>, la terza </a:t>
            </a:r>
            <a:r>
              <a:rPr lang="it-IT" sz="3000" dirty="0" err="1"/>
              <a:t>pers</a:t>
            </a:r>
            <a:r>
              <a:rPr lang="it-IT" sz="3000" dirty="0"/>
              <a:t>. presente </a:t>
            </a:r>
            <a:r>
              <a:rPr lang="it-IT" sz="3000" i="1" dirty="0" err="1"/>
              <a:t>have</a:t>
            </a:r>
            <a:r>
              <a:rPr lang="it-IT" sz="3000" dirty="0"/>
              <a:t>)</a:t>
            </a:r>
            <a:r>
              <a:rPr lang="it-IT" sz="3000" i="1" dirty="0"/>
              <a:t>.</a:t>
            </a:r>
            <a:endParaRPr lang="it-IT" sz="800" i="1" dirty="0"/>
          </a:p>
          <a:p>
            <a:pPr marL="514350" indent="-514350" algn="just">
              <a:buAutoNum type="arabicParenR"/>
            </a:pPr>
            <a:r>
              <a:rPr lang="it-IT" sz="3000" dirty="0"/>
              <a:t>Molti tratti non toscani, diffusi in area mediana, sia nella fonetica (</a:t>
            </a:r>
            <a:r>
              <a:rPr lang="it-IT" sz="3000" i="1" dirty="0"/>
              <a:t>omo</a:t>
            </a:r>
            <a:r>
              <a:rPr lang="it-IT" sz="3000" dirty="0"/>
              <a:t>, </a:t>
            </a:r>
            <a:r>
              <a:rPr lang="it-IT" sz="3000" i="1" dirty="0"/>
              <a:t>bono,</a:t>
            </a:r>
            <a:r>
              <a:rPr lang="it-IT" sz="3000" dirty="0"/>
              <a:t> </a:t>
            </a:r>
            <a:r>
              <a:rPr lang="it-IT" sz="3000" i="1" dirty="0"/>
              <a:t>lengua</a:t>
            </a:r>
            <a:r>
              <a:rPr lang="it-IT" sz="3000" dirty="0"/>
              <a:t>,</a:t>
            </a:r>
            <a:r>
              <a:rPr lang="it-IT" sz="3000" i="1" dirty="0"/>
              <a:t> </a:t>
            </a:r>
            <a:r>
              <a:rPr lang="it-IT" sz="3000" i="1" dirty="0" err="1"/>
              <a:t>omeni</a:t>
            </a:r>
            <a:r>
              <a:rPr lang="it-IT" sz="3000" dirty="0"/>
              <a:t>,</a:t>
            </a:r>
            <a:r>
              <a:rPr lang="it-IT" sz="3000" i="1" dirty="0"/>
              <a:t> </a:t>
            </a:r>
            <a:r>
              <a:rPr lang="it-IT" sz="3000" i="1" dirty="0" err="1"/>
              <a:t>iorno</a:t>
            </a:r>
            <a:r>
              <a:rPr lang="it-IT" sz="3000" i="1" dirty="0"/>
              <a:t>, </a:t>
            </a:r>
            <a:r>
              <a:rPr lang="it-IT" sz="3000" i="1" dirty="0" err="1"/>
              <a:t>pugnaremo</a:t>
            </a:r>
            <a:r>
              <a:rPr lang="it-IT" sz="3000" i="1" dirty="0"/>
              <a:t>, </a:t>
            </a:r>
            <a:r>
              <a:rPr lang="it-IT" sz="3000" i="1" dirty="0" err="1"/>
              <a:t>ammanca</a:t>
            </a:r>
            <a:r>
              <a:rPr lang="it-IT" sz="3000" dirty="0"/>
              <a:t>, </a:t>
            </a:r>
            <a:r>
              <a:rPr lang="it-IT" sz="3000" i="1" dirty="0" err="1"/>
              <a:t>addove</a:t>
            </a:r>
            <a:r>
              <a:rPr lang="it-IT" sz="3000" dirty="0"/>
              <a:t>), sia nella morfologia (</a:t>
            </a:r>
            <a:r>
              <a:rPr lang="it-IT" sz="3000" i="1" dirty="0" err="1"/>
              <a:t>volemo</a:t>
            </a:r>
            <a:r>
              <a:rPr lang="it-IT" sz="3000" i="1" dirty="0"/>
              <a:t>, </a:t>
            </a:r>
            <a:r>
              <a:rPr lang="it-IT" sz="3000" i="1" dirty="0" err="1"/>
              <a:t>facemo</a:t>
            </a:r>
            <a:r>
              <a:rPr lang="it-IT" sz="3000" dirty="0"/>
              <a:t>, </a:t>
            </a:r>
            <a:r>
              <a:rPr lang="it-IT" sz="3000" i="1" dirty="0" err="1"/>
              <a:t>venimo</a:t>
            </a:r>
            <a:r>
              <a:rPr lang="it-IT" sz="3000" dirty="0"/>
              <a:t>). Nei personaggi di Pecoro e Taccone </a:t>
            </a:r>
            <a:r>
              <a:rPr lang="it-IT" sz="3000"/>
              <a:t>questi elementi sono </a:t>
            </a:r>
            <a:r>
              <a:rPr lang="it-IT" sz="3000" dirty="0"/>
              <a:t>più marcati </a:t>
            </a:r>
            <a:r>
              <a:rPr lang="it-IT" sz="3000" i="1" dirty="0"/>
              <a:t>(none</a:t>
            </a:r>
            <a:r>
              <a:rPr lang="it-IT" sz="3000" dirty="0"/>
              <a:t>; </a:t>
            </a:r>
            <a:r>
              <a:rPr lang="it-IT" sz="3000" i="1" dirty="0"/>
              <a:t>che si detto?, </a:t>
            </a:r>
            <a:r>
              <a:rPr lang="it-IT" sz="3000" i="1" dirty="0" err="1"/>
              <a:t>guatà</a:t>
            </a:r>
            <a:r>
              <a:rPr lang="it-IT" sz="3000" dirty="0"/>
              <a:t>,</a:t>
            </a:r>
            <a:r>
              <a:rPr lang="it-IT" sz="3000" i="1" dirty="0"/>
              <a:t> tenere ‘</a:t>
            </a:r>
            <a:r>
              <a:rPr lang="it-IT" sz="3000" dirty="0"/>
              <a:t>avere</a:t>
            </a:r>
            <a:r>
              <a:rPr lang="it-IT" sz="3000" i="1" dirty="0"/>
              <a:t>’</a:t>
            </a:r>
            <a:r>
              <a:rPr lang="it-IT" sz="3000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3920962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17231" y="1103109"/>
            <a:ext cx="117465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it-IT" sz="2800" dirty="0"/>
          </a:p>
          <a:p>
            <a:pPr algn="just"/>
            <a:endParaRPr lang="it-IT" sz="28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8C73F72C-200F-45F1-889A-98C0BF3A1A8F}"/>
              </a:ext>
            </a:extLst>
          </p:cNvPr>
          <p:cNvSpPr txBox="1"/>
          <p:nvPr/>
        </p:nvSpPr>
        <p:spPr>
          <a:xfrm>
            <a:off x="328246" y="302129"/>
            <a:ext cx="11535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LESSICO</a:t>
            </a:r>
            <a:endParaRPr lang="it-IT" sz="30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BC13149-F080-44C1-AB36-06A3FF96E314}"/>
              </a:ext>
            </a:extLst>
          </p:cNvPr>
          <p:cNvSpPr txBox="1"/>
          <p:nvPr/>
        </p:nvSpPr>
        <p:spPr>
          <a:xfrm>
            <a:off x="117231" y="948460"/>
            <a:ext cx="11746523" cy="583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AutoNum type="arabicParenR"/>
            </a:pPr>
            <a:r>
              <a:rPr lang="it-IT" sz="2900" dirty="0"/>
              <a:t>Numerosi </a:t>
            </a:r>
            <a:r>
              <a:rPr lang="it-IT" sz="2900" b="1" dirty="0"/>
              <a:t>arcaismi lessicali</a:t>
            </a:r>
            <a:r>
              <a:rPr lang="it-IT" sz="2900" dirty="0"/>
              <a:t>, che a volte si ripetono: </a:t>
            </a:r>
            <a:r>
              <a:rPr lang="it-IT" sz="2900" i="1" dirty="0"/>
              <a:t>duce </a:t>
            </a:r>
            <a:r>
              <a:rPr lang="it-IT" sz="2900" dirty="0"/>
              <a:t>‘condottiero’, </a:t>
            </a:r>
            <a:r>
              <a:rPr lang="it-IT" sz="2900" i="1" dirty="0"/>
              <a:t>periglio, ire</a:t>
            </a:r>
            <a:r>
              <a:rPr lang="it-IT" sz="2900" dirty="0"/>
              <a:t>,</a:t>
            </a:r>
            <a:r>
              <a:rPr lang="it-IT" sz="2900" i="1" dirty="0"/>
              <a:t> manducare,</a:t>
            </a:r>
            <a:r>
              <a:rPr lang="it-IT" sz="2900" dirty="0"/>
              <a:t> </a:t>
            </a:r>
            <a:r>
              <a:rPr lang="it-IT" sz="2900" i="1" dirty="0"/>
              <a:t>involarsi</a:t>
            </a:r>
            <a:r>
              <a:rPr lang="it-IT" sz="2900" dirty="0"/>
              <a:t>, </a:t>
            </a:r>
            <a:r>
              <a:rPr lang="it-IT" sz="2900" i="1" dirty="0"/>
              <a:t>magione</a:t>
            </a:r>
            <a:r>
              <a:rPr lang="it-IT" sz="2900" dirty="0"/>
              <a:t>,</a:t>
            </a:r>
            <a:r>
              <a:rPr lang="it-IT" sz="2900" i="1" dirty="0"/>
              <a:t> ratto</a:t>
            </a:r>
            <a:r>
              <a:rPr lang="it-IT" sz="2900" dirty="0"/>
              <a:t> </a:t>
            </a:r>
            <a:r>
              <a:rPr lang="it-IT" sz="2900" i="1" dirty="0"/>
              <a:t>‘</a:t>
            </a:r>
            <a:r>
              <a:rPr lang="it-IT" sz="2900" dirty="0"/>
              <a:t>veloce</a:t>
            </a:r>
            <a:r>
              <a:rPr lang="it-IT" sz="2900" i="1" dirty="0"/>
              <a:t>’, piova </a:t>
            </a:r>
            <a:r>
              <a:rPr lang="it-IT" sz="2900" dirty="0"/>
              <a:t>‘pioggia’, </a:t>
            </a:r>
            <a:r>
              <a:rPr lang="it-IT" sz="2900" i="1" dirty="0"/>
              <a:t>veltro </a:t>
            </a:r>
            <a:r>
              <a:rPr lang="it-IT" sz="2900" dirty="0"/>
              <a:t>‘cane da caccia’. A volte si tratta di congiunzioni e avverbi (</a:t>
            </a:r>
            <a:r>
              <a:rPr lang="it-IT" sz="2900" i="1" dirty="0"/>
              <a:t>anco</a:t>
            </a:r>
            <a:r>
              <a:rPr lang="it-IT" sz="2900" dirty="0"/>
              <a:t>, </a:t>
            </a:r>
            <a:r>
              <a:rPr lang="it-IT" sz="2900" i="1" dirty="0"/>
              <a:t>però </a:t>
            </a:r>
            <a:r>
              <a:rPr lang="it-IT" sz="2900" dirty="0"/>
              <a:t>‘perciò’, </a:t>
            </a:r>
            <a:r>
              <a:rPr lang="it-IT" sz="2900" i="1" dirty="0"/>
              <a:t>innante</a:t>
            </a:r>
            <a:r>
              <a:rPr lang="it-IT" sz="2900" dirty="0"/>
              <a:t>).</a:t>
            </a:r>
            <a:r>
              <a:rPr lang="it-IT" sz="2900" i="1" dirty="0"/>
              <a:t> </a:t>
            </a:r>
            <a:r>
              <a:rPr lang="it-IT" sz="2900" dirty="0"/>
              <a:t>Spesso si scelgono varianti antiche trasparenti per uno spettatore moderno: </a:t>
            </a:r>
            <a:r>
              <a:rPr lang="it-IT" sz="2900" i="1" dirty="0"/>
              <a:t>guatare</a:t>
            </a:r>
            <a:r>
              <a:rPr lang="it-IT" sz="2900" dirty="0"/>
              <a:t>,</a:t>
            </a:r>
            <a:r>
              <a:rPr lang="it-IT" sz="2900" i="1" dirty="0"/>
              <a:t> nomare, malo</a:t>
            </a:r>
            <a:r>
              <a:rPr lang="it-IT" sz="2900" dirty="0"/>
              <a:t> ‘cattivo, malvagio’. Poche le forme rare: </a:t>
            </a:r>
            <a:r>
              <a:rPr lang="it-IT" sz="2900" i="1" dirty="0"/>
              <a:t>(a)</a:t>
            </a:r>
            <a:r>
              <a:rPr lang="it-IT" sz="2900" i="1" dirty="0" err="1"/>
              <a:t>cetosella</a:t>
            </a:r>
            <a:r>
              <a:rPr lang="it-IT" sz="2900" i="1" dirty="0"/>
              <a:t> </a:t>
            </a:r>
            <a:r>
              <a:rPr lang="it-IT" sz="2900" dirty="0"/>
              <a:t>‘tipo di erba aromatica’.</a:t>
            </a:r>
          </a:p>
          <a:p>
            <a:pPr marL="514350" indent="-514350" algn="just">
              <a:buAutoNum type="arabicParenR"/>
            </a:pPr>
            <a:endParaRPr lang="it-IT" sz="800" i="1" dirty="0"/>
          </a:p>
          <a:p>
            <a:pPr marL="514350" indent="-514350" algn="just">
              <a:buAutoNum type="arabicParenR"/>
            </a:pPr>
            <a:r>
              <a:rPr lang="it-IT" sz="2900" dirty="0"/>
              <a:t>Sostantivi arcaici per la scelta del </a:t>
            </a:r>
            <a:r>
              <a:rPr lang="it-IT" sz="2900" b="1" dirty="0"/>
              <a:t>suffisso</a:t>
            </a:r>
            <a:r>
              <a:rPr lang="it-IT" sz="2900" dirty="0"/>
              <a:t> </a:t>
            </a:r>
            <a:r>
              <a:rPr lang="it-IT" sz="2900" i="1" dirty="0"/>
              <a:t>(permissione) </a:t>
            </a:r>
            <a:r>
              <a:rPr lang="it-IT" sz="2900" dirty="0"/>
              <a:t>e serie produttive in </a:t>
            </a:r>
            <a:r>
              <a:rPr lang="it-IT" sz="2900" dirty="0" err="1"/>
              <a:t>it</a:t>
            </a:r>
            <a:r>
              <a:rPr lang="it-IT" sz="2900" dirty="0"/>
              <a:t>. </a:t>
            </a:r>
            <a:r>
              <a:rPr lang="it-IT" sz="2900" dirty="0" err="1"/>
              <a:t>ant</a:t>
            </a:r>
            <a:r>
              <a:rPr lang="it-IT" sz="2900" dirty="0"/>
              <a:t>. come quella in </a:t>
            </a:r>
            <a:r>
              <a:rPr lang="it-IT" sz="2900" i="1" dirty="0"/>
              <a:t>-</a:t>
            </a:r>
            <a:r>
              <a:rPr lang="it-IT" sz="2900" i="1" dirty="0" err="1"/>
              <a:t>tore</a:t>
            </a:r>
            <a:r>
              <a:rPr lang="it-IT" sz="2900" i="1" dirty="0"/>
              <a:t> </a:t>
            </a:r>
            <a:r>
              <a:rPr lang="it-IT" sz="2900" dirty="0"/>
              <a:t>(«Sono impuro, </a:t>
            </a:r>
            <a:r>
              <a:rPr lang="it-IT" sz="2900" dirty="0" err="1"/>
              <a:t>bordellatore</a:t>
            </a:r>
            <a:r>
              <a:rPr lang="it-IT" sz="2900" dirty="0"/>
              <a:t> insaziabile, beffeggiatore, crapulone»).</a:t>
            </a:r>
          </a:p>
          <a:p>
            <a:pPr marL="514350" indent="-514350" algn="just">
              <a:buAutoNum type="arabicParenR"/>
            </a:pPr>
            <a:endParaRPr lang="it-IT" sz="800" dirty="0"/>
          </a:p>
          <a:p>
            <a:pPr marL="514350" indent="-514350" algn="just">
              <a:buAutoNum type="arabicParenR" startAt="3"/>
            </a:pPr>
            <a:r>
              <a:rPr lang="it-IT" sz="2900" dirty="0"/>
              <a:t>Occasionali </a:t>
            </a:r>
            <a:r>
              <a:rPr lang="it-IT" sz="2900" b="1" dirty="0"/>
              <a:t>latinismi</a:t>
            </a:r>
            <a:r>
              <a:rPr lang="it-IT" sz="2900" dirty="0"/>
              <a:t>: </a:t>
            </a:r>
            <a:r>
              <a:rPr lang="it-IT" sz="2900" i="1" dirty="0"/>
              <a:t>et</a:t>
            </a:r>
            <a:r>
              <a:rPr lang="it-IT" sz="2900" dirty="0"/>
              <a:t>, </a:t>
            </a:r>
            <a:r>
              <a:rPr lang="it-IT" sz="2900" i="1" dirty="0"/>
              <a:t>est</a:t>
            </a:r>
            <a:r>
              <a:rPr lang="it-IT" sz="2900" dirty="0"/>
              <a:t>,</a:t>
            </a:r>
            <a:r>
              <a:rPr lang="it-IT" sz="2900" i="1" dirty="0"/>
              <a:t> facere</a:t>
            </a:r>
            <a:r>
              <a:rPr lang="it-IT" sz="2900" dirty="0"/>
              <a:t>, </a:t>
            </a:r>
            <a:r>
              <a:rPr lang="it-IT" sz="2900" i="1" dirty="0"/>
              <a:t>pectore</a:t>
            </a:r>
            <a:r>
              <a:rPr lang="it-IT" sz="2900" dirty="0"/>
              <a:t>, </a:t>
            </a:r>
            <a:r>
              <a:rPr lang="it-IT" sz="2900" i="1" dirty="0" err="1"/>
              <a:t>purificatio</a:t>
            </a:r>
            <a:r>
              <a:rPr lang="it-IT" sz="2900" i="1" dirty="0"/>
              <a:t>, Deus </a:t>
            </a:r>
            <a:r>
              <a:rPr lang="it-IT" sz="2900" i="1" dirty="0" err="1"/>
              <a:t>vult</a:t>
            </a:r>
            <a:r>
              <a:rPr lang="it-IT" sz="2900" i="1" dirty="0"/>
              <a:t>.</a:t>
            </a:r>
          </a:p>
          <a:p>
            <a:pPr marL="514350" indent="-514350" algn="just">
              <a:buAutoNum type="arabicParenR" startAt="3"/>
            </a:pPr>
            <a:endParaRPr lang="it-IT" sz="800" dirty="0"/>
          </a:p>
          <a:p>
            <a:pPr algn="just"/>
            <a:r>
              <a:rPr lang="it-IT" sz="3000" dirty="0"/>
              <a:t>4)  </a:t>
            </a:r>
            <a:r>
              <a:rPr lang="it-IT" sz="2900" dirty="0"/>
              <a:t>Rarissime voci </a:t>
            </a:r>
            <a:r>
              <a:rPr lang="it-IT" sz="2900" b="1" dirty="0"/>
              <a:t>mediane</a:t>
            </a:r>
            <a:r>
              <a:rPr lang="it-IT" sz="2900" dirty="0"/>
              <a:t>: </a:t>
            </a:r>
            <a:r>
              <a:rPr lang="it-IT" sz="2900" i="1" dirty="0" err="1"/>
              <a:t>sparambia</a:t>
            </a:r>
            <a:r>
              <a:rPr lang="it-IT" sz="2900" i="1" dirty="0"/>
              <a:t> </a:t>
            </a:r>
            <a:r>
              <a:rPr lang="it-IT" sz="2900" dirty="0"/>
              <a:t>‘risparmia’ (da </a:t>
            </a:r>
            <a:r>
              <a:rPr lang="it-IT" sz="2900" i="1" dirty="0"/>
              <a:t>sparagnare</a:t>
            </a:r>
            <a:r>
              <a:rPr lang="it-IT" sz="2900" dirty="0"/>
              <a:t> per </a:t>
            </a:r>
          </a:p>
          <a:p>
            <a:pPr algn="just"/>
            <a:r>
              <a:rPr lang="it-IT" sz="2900" dirty="0"/>
              <a:t>      analogia con </a:t>
            </a:r>
            <a:r>
              <a:rPr lang="it-IT" sz="2900" i="1" dirty="0"/>
              <a:t>cagnare</a:t>
            </a:r>
            <a:r>
              <a:rPr lang="it-IT" sz="2900" dirty="0"/>
              <a:t> - </a:t>
            </a:r>
            <a:r>
              <a:rPr lang="it-IT" sz="2900" i="1" dirty="0"/>
              <a:t>cambiare</a:t>
            </a:r>
            <a:r>
              <a:rPr lang="it-IT" sz="2900" dirty="0"/>
              <a:t>)</a:t>
            </a:r>
            <a:r>
              <a:rPr lang="it-IT" sz="2900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538784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2743</TotalTime>
  <Words>1639</Words>
  <Application>Microsoft Office PowerPoint</Application>
  <PresentationFormat>Widescreen</PresentationFormat>
  <Paragraphs>72</Paragraphs>
  <Slides>13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DejaVuSans</vt:lpstr>
      <vt:lpstr>Tema di Office</vt:lpstr>
      <vt:lpstr>Linguistica italiana (a.a. 2024/25)   Profilo linguistico dell'italiano antico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Linguistica italiana</dc:title>
  <dc:creator>Emiliano</dc:creator>
  <cp:lastModifiedBy>Emiliano Picchiorri</cp:lastModifiedBy>
  <cp:revision>301</cp:revision>
  <dcterms:created xsi:type="dcterms:W3CDTF">2016-10-02T06:15:29Z</dcterms:created>
  <dcterms:modified xsi:type="dcterms:W3CDTF">2025-03-12T06:55:42Z</dcterms:modified>
</cp:coreProperties>
</file>