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86" r:id="rId2"/>
    <p:sldId id="273" r:id="rId3"/>
    <p:sldId id="275" r:id="rId4"/>
    <p:sldId id="265" r:id="rId5"/>
    <p:sldId id="274" r:id="rId6"/>
    <p:sldId id="279" r:id="rId7"/>
    <p:sldId id="277" r:id="rId8"/>
    <p:sldId id="276" r:id="rId9"/>
    <p:sldId id="280" r:id="rId10"/>
    <p:sldId id="281" r:id="rId11"/>
    <p:sldId id="285" r:id="rId12"/>
    <p:sldId id="268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iliano Picchiorri" initials="EP" lastIdx="1" clrIdx="0">
    <p:extLst>
      <p:ext uri="{19B8F6BF-5375-455C-9EA6-DF929625EA0E}">
        <p15:presenceInfo xmlns:p15="http://schemas.microsoft.com/office/powerpoint/2012/main" userId="S::e.picchiorri@unich.it::9e90456a-cd20-4cdb-ac3b-b2758559907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8" d="100"/>
          <a:sy n="78" d="100"/>
        </p:scale>
        <p:origin x="19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EBB32E-6175-49DE-9575-06D953083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BDE67CC-7E3F-4C2C-85A0-65D7D53BCF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9FA96E-766F-41C6-8270-E729C800F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03/03/2025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2B854-322E-43DA-A44D-CF5BF087F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BBC32E-7498-43D5-9721-0BB53D2DF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30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0C4800-628A-4061-88D3-8426E8BE7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D7459C5-535E-4910-AFFD-5C8E18BBB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9B2A81-8920-4652-B2A8-8C1DF8BA9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03/03/2025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C5160D-2371-418A-A6C0-0C82818F6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2F4832-ED49-486F-9E7C-18A39A5D3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771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8203E42-4788-4C5B-B19D-F2D93B13E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F77AD31-51C9-42B8-B245-0FCCB851F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C4E5AC-B0DB-4096-A330-8E39F6851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03/03/2025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30F2-D5DC-4EB1-8BC6-4A1BC018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3EB883-1970-4B4E-8A3F-0E4A94B88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20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362E8C-5078-4F2D-8525-36BA7653C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6A0FDF-6958-418A-9678-530B80EF5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803282-2407-4FF4-A0F2-9DEF6F8D0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03/03/2025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DCF2D4-1E71-4181-AA5E-D84AFEC4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ED3E27-8D4D-45F8-8F76-9DCDB0A3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618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480367-48C8-4C1F-9214-400430DA0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6271B8-8EF2-4EED-8667-0B6E38674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6C8732-2655-4074-80BB-7A1811BA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03/03/2025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7BB589-7DE4-4941-84EA-3E93ECF9E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4F251C-E8E1-4DF2-A153-B3ADD3F1F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64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98FBF3-6231-4695-9423-A5C8FBC41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1F17AD-AF0E-4DA8-ADF0-752E3774B7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40F767E-D3C3-483B-8D51-8CE112B8EE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EB7FFE5-ACC9-4F1B-8E72-D9F4B976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03/03/2025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7237544-E5B8-46FC-ADE6-796E37873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F27AB3-3037-488F-BBB8-B38150F07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512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8F4BD8-314C-45F2-8AA5-AACDF2A79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0748BDB-E3DF-4B6F-85F1-565289B40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62D36A-6CD1-4735-B965-162D33796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C44FEE5-7C01-4FC3-BF05-81EED600C7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7AD3A21-529B-4F28-A708-6B94223BCB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212AEB3-4851-4096-BF55-DC3548E4A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03/03/2025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ED64790-B5EE-41FE-BBC0-E6AE7E630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A037A56-CA9A-4AA5-967C-0DD17F10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487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C8297B-2A69-45D9-981D-A139D8053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56D9360-FF6D-4D17-BEE1-56DB69CC3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03/03/2025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F02FBD1-B18A-40E7-AC89-6EFC2EA8E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5E47EA9-5039-4AE2-987D-67B8A9A38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583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07F0CBD-2365-4B42-90AA-57C235298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03/03/2025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9575997-6C3A-4CA6-9177-1919F67A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FB9FB12-891D-4AAA-9AA5-A9BF703C2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567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8F0706-8690-419E-AE04-837ABE0B5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3BF76E-902A-4879-92A2-DE1FC1786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216035A-531A-4826-8F49-CAA23F872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6A8B299-9139-4C88-8F15-6F17070C9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03/03/2025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4BF4674-6AD1-404F-8E92-614AE16EE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371964A-766A-4D52-9375-B1972BA65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637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4EA7C6-EEB3-45BD-943B-0D8E948A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80D0666-1EC8-48DF-96CA-9DC43C4E8A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85AC6C4-62FB-4F5F-A282-F9EFC8C00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ED4EE01-7AF3-401B-BE54-31C15C778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03/03/2025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4B6319-5042-4845-B9BE-C73961A33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98CB641-49F0-4B6A-A372-705D39DA2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71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A236527-0E96-45CB-9346-56DF5555B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9CA858-6B24-4E7A-9914-3EDD06F40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08D06D-2005-4052-A28B-530B3A56C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B723E-50C7-48CC-8791-16EDC9DDA119}" type="datetimeFigureOut">
              <a:rPr lang="it-IT" smtClean="0"/>
              <a:t>03/03/2025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C849C6-817E-4776-965F-B5CE84FF5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FE8F1B-1B44-42B7-BC55-13666BE06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00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25415" y="1378634"/>
            <a:ext cx="10379197" cy="2855741"/>
          </a:xfrm>
        </p:spPr>
        <p:txBody>
          <a:bodyPr>
            <a:normAutofit/>
          </a:bodyPr>
          <a:lstStyle/>
          <a:p>
            <a:r>
              <a:rPr lang="it-IT" sz="4000" b="1" dirty="0"/>
              <a:t>Linguistica italiana (</a:t>
            </a:r>
            <a:r>
              <a:rPr lang="it-IT" sz="4000" b="1" dirty="0" err="1"/>
              <a:t>a.a</a:t>
            </a:r>
            <a:r>
              <a:rPr lang="it-IT" sz="4000" b="1" dirty="0"/>
              <a:t>. 2024/25)</a:t>
            </a:r>
            <a:br>
              <a:rPr lang="it-IT" sz="4000" b="1" dirty="0"/>
            </a:br>
            <a:br>
              <a:rPr lang="it-IT" sz="4000" b="1" dirty="0"/>
            </a:br>
            <a:br>
              <a:rPr lang="it-IT" sz="4000" b="1" dirty="0"/>
            </a:br>
            <a:r>
              <a:rPr lang="it-IT" sz="4800" b="0" i="0" u="none" strike="noStrike" baseline="0" dirty="0">
                <a:latin typeface="DejaVuSans"/>
              </a:rPr>
              <a:t>Profilo linguistico dell'italiano antico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758178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16876" y="873934"/>
            <a:ext cx="1175824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Nell’uso del verbo ci sono molti elementi di </a:t>
            </a:r>
            <a:r>
              <a:rPr lang="it-IT" sz="3000" b="1" dirty="0"/>
              <a:t>continuità</a:t>
            </a:r>
            <a:r>
              <a:rPr lang="it-IT" sz="3000" dirty="0"/>
              <a:t>, come per la presenza del </a:t>
            </a:r>
            <a:r>
              <a:rPr lang="it-IT" sz="3000" b="1" dirty="0"/>
              <a:t>congiuntivo</a:t>
            </a:r>
            <a:r>
              <a:rPr lang="it-IT" sz="3000" dirty="0"/>
              <a:t> nelle subordinate </a:t>
            </a:r>
            <a:r>
              <a:rPr lang="it-IT" sz="3000" b="1" dirty="0"/>
              <a:t>completive</a:t>
            </a:r>
            <a:r>
              <a:rPr lang="it-IT" sz="3000" dirty="0"/>
              <a:t> (l’alternanza tra «penso che sia» e «penso che è» è già in Dante).</a:t>
            </a:r>
          </a:p>
          <a:p>
            <a:pPr algn="just"/>
            <a:r>
              <a:rPr lang="it-IT" sz="3000" dirty="0"/>
              <a:t>Ci sono però alcune differenze nell’</a:t>
            </a:r>
            <a:r>
              <a:rPr lang="it-IT" sz="3000" b="1" dirty="0"/>
              <a:t>aspetto</a:t>
            </a:r>
            <a:r>
              <a:rPr lang="it-IT" sz="3000" dirty="0"/>
              <a:t> del verbo (durata dell’azione, se l’azione si è conclusa, è in corso, si sta per svolgere).</a:t>
            </a:r>
            <a:endParaRPr lang="it-IT" sz="8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5" y="166048"/>
            <a:ext cx="115355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/>
              <a:t>TEMPI E MODI VERBALI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CA2E848-C3A7-4573-BAB3-74D41D3D707A}"/>
              </a:ext>
            </a:extLst>
          </p:cNvPr>
          <p:cNvSpPr txBox="1"/>
          <p:nvPr/>
        </p:nvSpPr>
        <p:spPr>
          <a:xfrm>
            <a:off x="216875" y="3410902"/>
            <a:ext cx="11758247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Come oggi, il passato remoto indicava un’azione conclusa e un imperfetto un’azione in corso, ma potevano essere usati nello stesso periodo (cosa oggi impossibile): </a:t>
            </a:r>
            <a:r>
              <a:rPr lang="it-IT" sz="3000" i="1" dirty="0"/>
              <a:t>Uno re </a:t>
            </a:r>
            <a:r>
              <a:rPr lang="it-IT" sz="3000" b="1" i="1" dirty="0"/>
              <a:t>fu</a:t>
            </a:r>
            <a:r>
              <a:rPr lang="it-IT" sz="3000" i="1" dirty="0"/>
              <a:t> d’Egitto, lo quale </a:t>
            </a:r>
            <a:r>
              <a:rPr lang="it-IT" sz="3000" b="1" i="1" dirty="0" err="1"/>
              <a:t>avea</a:t>
            </a:r>
            <a:r>
              <a:rPr lang="it-IT" sz="3000" i="1" dirty="0"/>
              <a:t> uno suo figliuolo primogenito, lo quale </a:t>
            </a:r>
            <a:r>
              <a:rPr lang="it-IT" sz="3000" b="1" i="1" dirty="0" err="1"/>
              <a:t>dovea</a:t>
            </a:r>
            <a:r>
              <a:rPr lang="it-IT" sz="3000" i="1" dirty="0"/>
              <a:t> portare la corona dopo di lui.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Per indicare un’azione in corso non si è ancora sviluppata in </a:t>
            </a:r>
            <a:r>
              <a:rPr lang="it-IT" sz="3000" dirty="0" err="1"/>
              <a:t>it</a:t>
            </a:r>
            <a:r>
              <a:rPr lang="it-IT" sz="3000" dirty="0"/>
              <a:t>. antico la </a:t>
            </a:r>
            <a:r>
              <a:rPr lang="it-IT" sz="3000" b="1" dirty="0"/>
              <a:t>perifrasi progressiva </a:t>
            </a:r>
            <a:r>
              <a:rPr lang="it-IT" sz="3000" dirty="0"/>
              <a:t>con il </a:t>
            </a:r>
            <a:r>
              <a:rPr lang="it-IT" sz="3000" b="1" dirty="0"/>
              <a:t>gerundio</a:t>
            </a:r>
            <a:r>
              <a:rPr lang="it-IT" sz="3000" dirty="0"/>
              <a:t> </a:t>
            </a:r>
            <a:r>
              <a:rPr lang="it-IT" sz="3000" i="1" dirty="0"/>
              <a:t>(sto arrivando), </a:t>
            </a:r>
            <a:r>
              <a:rPr lang="it-IT" sz="3000" dirty="0"/>
              <a:t>ma esistono le </a:t>
            </a:r>
            <a:r>
              <a:rPr lang="it-IT" sz="3000" b="1" dirty="0"/>
              <a:t>perifrasi continue </a:t>
            </a:r>
            <a:r>
              <a:rPr lang="it-IT" sz="3000" dirty="0"/>
              <a:t>con</a:t>
            </a:r>
            <a:r>
              <a:rPr lang="it-IT" sz="3000" i="1" dirty="0"/>
              <a:t> andare </a:t>
            </a:r>
            <a:r>
              <a:rPr lang="it-IT" sz="3000" dirty="0"/>
              <a:t>e </a:t>
            </a:r>
            <a:r>
              <a:rPr lang="it-IT" sz="3000" i="1" dirty="0"/>
              <a:t>venire (vai facendo, viene cantando).</a:t>
            </a:r>
          </a:p>
        </p:txBody>
      </p:sp>
    </p:spTree>
    <p:extLst>
      <p:ext uri="{BB962C8B-B14F-4D97-AF65-F5344CB8AC3E}">
        <p14:creationId xmlns:p14="http://schemas.microsoft.com/office/powerpoint/2010/main" val="397381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69628" y="899223"/>
            <a:ext cx="1165273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Il trapassato remoto, che oggi è residuale, assumeva precise sfumature aspettuali non più possibili (o rari) nell’italiano moderno.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3" y="285099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IL TRAPASSATO REMOTO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19938DE-56D6-4619-B4D1-62430370C112}"/>
              </a:ext>
            </a:extLst>
          </p:cNvPr>
          <p:cNvSpPr txBox="1"/>
          <p:nvPr/>
        </p:nvSpPr>
        <p:spPr>
          <a:xfrm>
            <a:off x="211012" y="1884108"/>
            <a:ext cx="1165273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1) Il </a:t>
            </a:r>
            <a:r>
              <a:rPr lang="it-IT" sz="2900" b="1" dirty="0"/>
              <a:t>trapassato remoto </a:t>
            </a:r>
            <a:r>
              <a:rPr lang="it-IT" sz="2900" dirty="0"/>
              <a:t>può indicare il compiersi </a:t>
            </a:r>
            <a:r>
              <a:rPr lang="it-IT" sz="2900" b="1" dirty="0"/>
              <a:t>immediato</a:t>
            </a:r>
            <a:r>
              <a:rPr lang="it-IT" sz="2900" dirty="0"/>
              <a:t> di un’azione nel passato in opposizione a un passato remoto che indica un’azione durativa:</a:t>
            </a:r>
          </a:p>
          <a:p>
            <a:pPr algn="just"/>
            <a:endParaRPr lang="it-IT" sz="800" dirty="0"/>
          </a:p>
          <a:p>
            <a:pPr algn="just"/>
            <a:r>
              <a:rPr lang="it-IT" sz="2800" i="1" dirty="0"/>
              <a:t>e </a:t>
            </a:r>
            <a:r>
              <a:rPr lang="it-IT" sz="2800" i="1" dirty="0" err="1"/>
              <a:t>ccavalcando</a:t>
            </a:r>
            <a:r>
              <a:rPr lang="it-IT" sz="2800" i="1" dirty="0"/>
              <a:t> tutta fiata, e Tristano sì si </a:t>
            </a:r>
            <a:r>
              <a:rPr lang="it-IT" sz="2800" i="1" dirty="0" err="1"/>
              <a:t>gli’</a:t>
            </a:r>
            <a:r>
              <a:rPr lang="it-IT" sz="2800" b="1" i="1" dirty="0" err="1"/>
              <a:t>andoe</a:t>
            </a:r>
            <a:r>
              <a:rPr lang="it-IT" sz="2800" i="1" dirty="0"/>
              <a:t> innanzi ed </a:t>
            </a:r>
            <a:r>
              <a:rPr lang="it-IT" sz="2800" b="1" i="1" dirty="0"/>
              <a:t>ebbe veduta </a:t>
            </a:r>
            <a:r>
              <a:rPr lang="it-IT" sz="2800" i="1" dirty="0"/>
              <a:t>venire la damigella </a:t>
            </a:r>
            <a:r>
              <a:rPr lang="it-IT" sz="2800" dirty="0"/>
              <a:t>(cavalcando senza sosta, Tristano andò avanti a lui e improvvisamente vide venire la damigella).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4BB087B-9CEF-4157-BDD8-BB808ABC5C95}"/>
              </a:ext>
            </a:extLst>
          </p:cNvPr>
          <p:cNvSpPr txBox="1"/>
          <p:nvPr/>
        </p:nvSpPr>
        <p:spPr>
          <a:xfrm>
            <a:off x="211012" y="4330932"/>
            <a:ext cx="1165273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2) Il </a:t>
            </a:r>
            <a:r>
              <a:rPr lang="it-IT" sz="2900" b="1" dirty="0"/>
              <a:t>trapassato remoto </a:t>
            </a:r>
            <a:r>
              <a:rPr lang="it-IT" sz="2900" dirty="0"/>
              <a:t>in una temporale può indicare che un’azione è conclusa ed è </a:t>
            </a:r>
            <a:r>
              <a:rPr lang="it-IT" sz="2900" b="1" dirty="0"/>
              <a:t>anteriore</a:t>
            </a:r>
            <a:r>
              <a:rPr lang="it-IT" sz="2900" dirty="0"/>
              <a:t> rispetto al passato remoto della reggente:</a:t>
            </a:r>
          </a:p>
          <a:p>
            <a:pPr algn="just"/>
            <a:endParaRPr lang="it-IT" sz="800" dirty="0"/>
          </a:p>
          <a:p>
            <a:pPr algn="just"/>
            <a:r>
              <a:rPr lang="it-IT" sz="2800" i="1" dirty="0"/>
              <a:t>Poi che li miei occhi </a:t>
            </a:r>
            <a:r>
              <a:rPr lang="it-IT" sz="2800" b="1" i="1" dirty="0"/>
              <a:t>ebbero </a:t>
            </a:r>
            <a:r>
              <a:rPr lang="it-IT" sz="2800" i="1" dirty="0"/>
              <a:t>per alquanto tempo </a:t>
            </a:r>
            <a:r>
              <a:rPr lang="it-IT" sz="2800" b="1" i="1" dirty="0"/>
              <a:t>lagrimato</a:t>
            </a:r>
            <a:r>
              <a:rPr lang="it-IT" sz="2800" i="1" dirty="0"/>
              <a:t>, e tanto affaticati erano che non </a:t>
            </a:r>
            <a:r>
              <a:rPr lang="it-IT" sz="2800" i="1" dirty="0" err="1"/>
              <a:t>poteano</a:t>
            </a:r>
            <a:r>
              <a:rPr lang="it-IT" sz="2800" i="1" dirty="0"/>
              <a:t> disfogare la mia tristezza, </a:t>
            </a:r>
            <a:r>
              <a:rPr lang="it-IT" sz="2800" b="1" i="1" dirty="0"/>
              <a:t>pensai</a:t>
            </a:r>
            <a:r>
              <a:rPr lang="it-IT" sz="2800" i="1" dirty="0"/>
              <a:t> di volerla disfogare con alquante parole dolorose</a:t>
            </a:r>
            <a:r>
              <a:rPr lang="it-IT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99413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2542" y="1066821"/>
            <a:ext cx="118590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condizionale </a:t>
            </a:r>
            <a:r>
              <a:rPr lang="it-IT" sz="3000" b="1" dirty="0"/>
              <a:t>presente</a:t>
            </a:r>
            <a:r>
              <a:rPr lang="it-IT" sz="3000" dirty="0"/>
              <a:t> </a:t>
            </a:r>
            <a:r>
              <a:rPr lang="it-IT" sz="3000" i="1" dirty="0"/>
              <a:t>(amerei) </a:t>
            </a:r>
            <a:r>
              <a:rPr lang="it-IT" sz="3000" dirty="0"/>
              <a:t>era usato anche per indicare il </a:t>
            </a:r>
            <a:r>
              <a:rPr lang="it-IT" sz="3000" u="sng" dirty="0"/>
              <a:t>‘futuro nel passato’</a:t>
            </a:r>
            <a:r>
              <a:rPr lang="it-IT" sz="3000" dirty="0"/>
              <a:t> in dipendenza da un tempo storico, mentre oggi questa funzione è riservata al condizionale passato (cambiamento tra Otto e Novecento):</a:t>
            </a:r>
          </a:p>
          <a:p>
            <a:pPr algn="just"/>
            <a:endParaRPr lang="it-IT" sz="1200" b="1" i="1" dirty="0"/>
          </a:p>
          <a:p>
            <a:pPr algn="just"/>
            <a:r>
              <a:rPr lang="it-IT" sz="3000" i="1" dirty="0"/>
              <a:t>mise cinquemila </a:t>
            </a:r>
            <a:r>
              <a:rPr lang="it-IT" sz="3000" i="1" dirty="0" err="1"/>
              <a:t>fiorin</a:t>
            </a:r>
            <a:r>
              <a:rPr lang="it-IT" sz="3000" i="1" dirty="0"/>
              <a:t> d'oro contro a mille, che io la sua donna non </a:t>
            </a:r>
            <a:r>
              <a:rPr lang="it-IT" sz="3000" b="1" i="1" dirty="0"/>
              <a:t>recherei</a:t>
            </a:r>
            <a:r>
              <a:rPr lang="it-IT" sz="3000" i="1" dirty="0"/>
              <a:t> </a:t>
            </a:r>
            <a:r>
              <a:rPr lang="it-IT" sz="3000" i="1" dirty="0" err="1"/>
              <a:t>a'</a:t>
            </a:r>
            <a:r>
              <a:rPr lang="it-IT" sz="3000" i="1" dirty="0"/>
              <a:t> miei piaceri </a:t>
            </a:r>
            <a:r>
              <a:rPr lang="it-IT" sz="3000" dirty="0"/>
              <a:t>(= non </a:t>
            </a:r>
            <a:r>
              <a:rPr lang="it-IT" sz="3000" b="1" dirty="0"/>
              <a:t>avrei recato</a:t>
            </a:r>
            <a:r>
              <a:rPr lang="it-IT" sz="3000" dirty="0"/>
              <a:t>) </a:t>
            </a:r>
            <a:r>
              <a:rPr lang="it-IT" sz="3000" i="1" dirty="0"/>
              <a:t>(Decameron)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274320" y="256963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IL CONDIZIONALE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1ABBDEA-E12C-47FB-A45E-8C3726E33591}"/>
              </a:ext>
            </a:extLst>
          </p:cNvPr>
          <p:cNvSpPr txBox="1"/>
          <p:nvPr/>
        </p:nvSpPr>
        <p:spPr>
          <a:xfrm>
            <a:off x="112542" y="3923381"/>
            <a:ext cx="119669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Invece il condizionale </a:t>
            </a:r>
            <a:r>
              <a:rPr lang="it-IT" sz="3000" b="1" dirty="0"/>
              <a:t>passato</a:t>
            </a:r>
            <a:r>
              <a:rPr lang="it-IT" sz="3000" dirty="0"/>
              <a:t> era usato come oggi per un’ipotesi irreale (</a:t>
            </a:r>
            <a:r>
              <a:rPr lang="it-IT" sz="3000" i="1" dirty="0"/>
              <a:t>se me lo avessi detto, sarei venuto</a:t>
            </a:r>
            <a:r>
              <a:rPr lang="it-IT" sz="3000" dirty="0"/>
              <a:t>), ma anche per una </a:t>
            </a:r>
            <a:r>
              <a:rPr lang="it-IT" sz="3000" u="sng" dirty="0"/>
              <a:t>potenzialità nel futuro</a:t>
            </a:r>
            <a:r>
              <a:rPr lang="it-IT" sz="3000" dirty="0"/>
              <a:t>: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i="1" dirty="0"/>
              <a:t>Tostamente </a:t>
            </a:r>
            <a:r>
              <a:rPr lang="it-IT" sz="3000" b="1" i="1" dirty="0"/>
              <a:t>sarei guerito</a:t>
            </a:r>
            <a:r>
              <a:rPr lang="it-IT" sz="3000" i="1" dirty="0"/>
              <a:t>, se per cotesta via potessi campare</a:t>
            </a:r>
            <a:r>
              <a:rPr lang="it-IT" sz="3000" dirty="0"/>
              <a:t> (= presto </a:t>
            </a:r>
            <a:r>
              <a:rPr lang="it-IT" sz="3000" b="1" dirty="0"/>
              <a:t>guarirei</a:t>
            </a:r>
            <a:r>
              <a:rPr lang="it-IT" sz="3000" dirty="0"/>
              <a:t>, se…) </a:t>
            </a:r>
            <a:r>
              <a:rPr lang="it-IT" sz="3000" i="1" dirty="0"/>
              <a:t>(Decameron)</a:t>
            </a:r>
          </a:p>
          <a:p>
            <a:pPr algn="just"/>
            <a:endParaRPr lang="it-IT" sz="1000" dirty="0"/>
          </a:p>
          <a:p>
            <a:pPr algn="just"/>
            <a:r>
              <a:rPr lang="it-IT" sz="3000" dirty="0"/>
              <a:t>Oggi questo valore è indicato dal condizionale presente.</a:t>
            </a:r>
          </a:p>
        </p:txBody>
      </p:sp>
    </p:spTree>
    <p:extLst>
      <p:ext uri="{BB962C8B-B14F-4D97-AF65-F5344CB8AC3E}">
        <p14:creationId xmlns:p14="http://schemas.microsoft.com/office/powerpoint/2010/main" val="1496854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28246" y="1057498"/>
            <a:ext cx="1153550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Come oggi, gli aggettivi </a:t>
            </a:r>
            <a:r>
              <a:rPr lang="it-IT" sz="3000" b="1" dirty="0"/>
              <a:t>quantificativi</a:t>
            </a:r>
            <a:r>
              <a:rPr lang="it-IT" sz="3000" dirty="0"/>
              <a:t> e i </a:t>
            </a:r>
            <a:r>
              <a:rPr lang="it-IT" sz="3000" b="1" dirty="0"/>
              <a:t>possessivi</a:t>
            </a:r>
            <a:r>
              <a:rPr lang="it-IT" sz="3000" dirty="0"/>
              <a:t> </a:t>
            </a:r>
            <a:r>
              <a:rPr lang="it-IT" sz="3000" b="1" dirty="0"/>
              <a:t>precedono</a:t>
            </a:r>
            <a:r>
              <a:rPr lang="it-IT" sz="3000" dirty="0"/>
              <a:t> normalmente il </a:t>
            </a:r>
            <a:r>
              <a:rPr lang="it-IT" sz="3000" b="1" dirty="0"/>
              <a:t>nome</a:t>
            </a:r>
            <a:r>
              <a:rPr lang="it-IT" sz="3000" dirty="0"/>
              <a:t>: </a:t>
            </a:r>
          </a:p>
          <a:p>
            <a:pPr algn="just"/>
            <a:r>
              <a:rPr lang="it-IT" sz="3000" b="1" i="1" dirty="0"/>
              <a:t>molte</a:t>
            </a:r>
            <a:r>
              <a:rPr lang="it-IT" sz="3000" i="1" dirty="0"/>
              <a:t> </a:t>
            </a:r>
            <a:r>
              <a:rPr lang="it-IT" sz="3000" i="1" u="sng" dirty="0"/>
              <a:t>donne</a:t>
            </a:r>
            <a:r>
              <a:rPr lang="it-IT" sz="3000" i="1" dirty="0"/>
              <a:t> belle di Siena furono prese (Cronica fiorentina)</a:t>
            </a:r>
            <a:r>
              <a:rPr lang="it-IT" sz="3000" dirty="0"/>
              <a:t> </a:t>
            </a:r>
          </a:p>
          <a:p>
            <a:pPr algn="just"/>
            <a:r>
              <a:rPr lang="it-IT" sz="3000" i="1" dirty="0"/>
              <a:t>lo </a:t>
            </a:r>
            <a:r>
              <a:rPr lang="it-IT" sz="3000" b="1" i="1" dirty="0"/>
              <a:t>suo</a:t>
            </a:r>
            <a:r>
              <a:rPr lang="it-IT" sz="3000" i="1" dirty="0"/>
              <a:t> </a:t>
            </a:r>
            <a:r>
              <a:rPr lang="it-IT" sz="3000" b="1" i="1" dirty="0"/>
              <a:t>dolcissimo</a:t>
            </a:r>
            <a:r>
              <a:rPr lang="it-IT" sz="3000" i="1" dirty="0"/>
              <a:t> </a:t>
            </a:r>
            <a:r>
              <a:rPr lang="it-IT" sz="3000" i="1" u="sng" dirty="0"/>
              <a:t>salutare</a:t>
            </a:r>
            <a:r>
              <a:rPr lang="it-IT" sz="3000" i="1" dirty="0"/>
              <a:t> mi giunse </a:t>
            </a:r>
            <a:r>
              <a:rPr lang="it-IT" sz="3000" dirty="0"/>
              <a:t>(Dante, </a:t>
            </a:r>
            <a:r>
              <a:rPr lang="it-IT" sz="3000" i="1" dirty="0"/>
              <a:t>Vita nova</a:t>
            </a:r>
            <a:r>
              <a:rPr lang="it-IT" sz="3000" dirty="0"/>
              <a:t>)</a:t>
            </a:r>
            <a:endParaRPr lang="it-IT" sz="3000" i="1" dirty="0"/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Ma in italiano antico è possibile trovarli anche posposti:</a:t>
            </a:r>
          </a:p>
          <a:p>
            <a:pPr algn="just"/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l’aggettivo </a:t>
            </a:r>
            <a:r>
              <a:rPr lang="it-IT" sz="3000" b="1" dirty="0"/>
              <a:t>quantificativo</a:t>
            </a:r>
            <a:r>
              <a:rPr lang="it-IT" sz="3000" dirty="0"/>
              <a:t> può trovarsi </a:t>
            </a:r>
            <a:r>
              <a:rPr lang="it-IT" sz="3000" b="1" dirty="0"/>
              <a:t>dopo il nome</a:t>
            </a:r>
            <a:r>
              <a:rPr lang="it-IT" sz="3000" dirty="0"/>
              <a:t>, alla fine del sintagma: «Poi vidi </a:t>
            </a:r>
            <a:r>
              <a:rPr lang="it-IT" sz="3000" u="sng" dirty="0"/>
              <a:t>cose</a:t>
            </a:r>
            <a:r>
              <a:rPr lang="it-IT" sz="3000" dirty="0"/>
              <a:t> dubitose </a:t>
            </a:r>
            <a:r>
              <a:rPr lang="it-IT" sz="3000" b="1" dirty="0"/>
              <a:t>molte</a:t>
            </a:r>
            <a:r>
              <a:rPr lang="it-IT" sz="3000" dirty="0"/>
              <a:t>» (Dante, </a:t>
            </a:r>
            <a:r>
              <a:rPr lang="it-IT" sz="3000" i="1" dirty="0"/>
              <a:t>Vita nova</a:t>
            </a:r>
            <a:r>
              <a:rPr lang="it-IT" sz="3000" dirty="0"/>
              <a:t>) </a:t>
            </a:r>
          </a:p>
          <a:p>
            <a:pPr marL="457200" indent="-457200" algn="just">
              <a:buFontTx/>
              <a:buChar char="-"/>
            </a:pPr>
            <a:endParaRPr lang="it-IT" sz="30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L’aggettivo </a:t>
            </a:r>
            <a:r>
              <a:rPr lang="it-IT" sz="3000" b="1" dirty="0"/>
              <a:t>possessivo</a:t>
            </a:r>
            <a:r>
              <a:rPr lang="it-IT" sz="3000" dirty="0"/>
              <a:t> può trovarsi </a:t>
            </a:r>
            <a:r>
              <a:rPr lang="it-IT" sz="3000" b="1" dirty="0"/>
              <a:t>dopo il nome</a:t>
            </a:r>
            <a:r>
              <a:rPr lang="it-IT" sz="3000" dirty="0"/>
              <a:t>, ma prima di un altro aggettivo: «gli </a:t>
            </a:r>
            <a:r>
              <a:rPr lang="it-IT" sz="3000" u="sng" dirty="0"/>
              <a:t>occhi</a:t>
            </a:r>
            <a:r>
              <a:rPr lang="it-IT" sz="3000" dirty="0"/>
              <a:t> </a:t>
            </a:r>
            <a:r>
              <a:rPr lang="it-IT" sz="3000" b="1" dirty="0"/>
              <a:t>miei</a:t>
            </a:r>
            <a:r>
              <a:rPr lang="it-IT" sz="3000" dirty="0"/>
              <a:t> dogliosi» (Chiaro Davanzati, </a:t>
            </a:r>
            <a:r>
              <a:rPr lang="it-IT" sz="3000" i="1" dirty="0"/>
              <a:t>Rime</a:t>
            </a:r>
            <a:r>
              <a:rPr lang="it-IT" sz="3000" dirty="0"/>
              <a:t>)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0"/>
            <a:ext cx="115355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/>
              <a:t>POSIZIONE DEGLI AGGETTIVI </a:t>
            </a:r>
          </a:p>
        </p:txBody>
      </p:sp>
    </p:spTree>
    <p:extLst>
      <p:ext uri="{BB962C8B-B14F-4D97-AF65-F5344CB8AC3E}">
        <p14:creationId xmlns:p14="http://schemas.microsoft.com/office/powerpoint/2010/main" val="3159369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41495" y="1048863"/>
            <a:ext cx="1170900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L’</a:t>
            </a:r>
            <a:r>
              <a:rPr lang="it-IT" sz="3000" b="1" dirty="0"/>
              <a:t>aggettivo possessivo </a:t>
            </a:r>
            <a:r>
              <a:rPr lang="it-IT" sz="3000" dirty="0"/>
              <a:t>conosce oggi una forma enclitica nei dialetti meridionali quando si accompagna a nomi di parentela </a:t>
            </a:r>
            <a:r>
              <a:rPr lang="it-IT" sz="3000" i="1" dirty="0"/>
              <a:t>(</a:t>
            </a:r>
            <a:r>
              <a:rPr lang="it-IT" sz="3000" i="1" dirty="0" err="1"/>
              <a:t>figlieta</a:t>
            </a:r>
            <a:r>
              <a:rPr lang="it-IT" sz="3000" i="1" dirty="0"/>
              <a:t>, </a:t>
            </a:r>
            <a:r>
              <a:rPr lang="it-IT" sz="3000" i="1" dirty="0" err="1"/>
              <a:t>soreta</a:t>
            </a:r>
            <a:r>
              <a:rPr lang="it-IT" sz="3000" i="1" dirty="0"/>
              <a:t>, </a:t>
            </a:r>
            <a:r>
              <a:rPr lang="it-IT" sz="3000" i="1" dirty="0" err="1"/>
              <a:t>patreto</a:t>
            </a:r>
            <a:r>
              <a:rPr lang="it-IT" sz="3000" i="1" dirty="0"/>
              <a:t>). </a:t>
            </a:r>
            <a:r>
              <a:rPr lang="it-IT" sz="3000" dirty="0"/>
              <a:t>Nel fiorentino antico la situazione è identica a quella moderna nella maggioranza dei casi (</a:t>
            </a:r>
            <a:r>
              <a:rPr lang="it-IT" sz="3000" i="1" dirty="0"/>
              <a:t>tua figlia, tuo padre</a:t>
            </a:r>
            <a:r>
              <a:rPr lang="it-IT" sz="3000" dirty="0"/>
              <a:t>), ma esiste la possibilità di usare la </a:t>
            </a:r>
            <a:r>
              <a:rPr lang="it-IT" sz="3000" b="1" dirty="0"/>
              <a:t>forma enclitica</a:t>
            </a:r>
            <a:r>
              <a:rPr lang="it-IT" sz="3000" dirty="0"/>
              <a:t>:</a:t>
            </a:r>
          </a:p>
          <a:p>
            <a:pPr algn="just"/>
            <a:endParaRPr lang="it-IT" sz="1400" dirty="0"/>
          </a:p>
          <a:p>
            <a:pPr algn="just"/>
            <a:r>
              <a:rPr lang="it-IT" sz="2800" i="1" dirty="0"/>
              <a:t>ma per la colpa tua egli lo </a:t>
            </a:r>
            <a:r>
              <a:rPr lang="it-IT" sz="2800" i="1" dirty="0" err="1"/>
              <a:t>torrà</a:t>
            </a:r>
            <a:r>
              <a:rPr lang="it-IT" sz="2800" i="1" dirty="0"/>
              <a:t> al </a:t>
            </a:r>
            <a:r>
              <a:rPr lang="it-IT" sz="2800" b="1" i="1" dirty="0" err="1"/>
              <a:t>figliuolto</a:t>
            </a:r>
            <a:r>
              <a:rPr lang="it-IT" sz="2800" i="1" dirty="0"/>
              <a:t> </a:t>
            </a:r>
            <a:r>
              <a:rPr lang="it-IT" sz="2800" dirty="0"/>
              <a:t>(</a:t>
            </a:r>
            <a:r>
              <a:rPr lang="it-IT" sz="2800" i="1" dirty="0"/>
              <a:t>Novellino</a:t>
            </a:r>
            <a:r>
              <a:rPr lang="it-IT" sz="2800" dirty="0"/>
              <a:t>)</a:t>
            </a:r>
          </a:p>
          <a:p>
            <a:pPr algn="just"/>
            <a:r>
              <a:rPr lang="it-IT" sz="2800" i="1" dirty="0"/>
              <a:t>Ecco il corriere che mi dice che </a:t>
            </a:r>
            <a:r>
              <a:rPr lang="it-IT" sz="2800" b="1" i="1" dirty="0" err="1"/>
              <a:t>fratelmo</a:t>
            </a:r>
            <a:r>
              <a:rPr lang="it-IT" sz="2800" i="1" dirty="0"/>
              <a:t> torna di Francia</a:t>
            </a:r>
            <a:r>
              <a:rPr lang="it-IT" sz="2800" dirty="0"/>
              <a:t> (Bono Giamboni)</a:t>
            </a:r>
          </a:p>
          <a:p>
            <a:pPr algn="just"/>
            <a:endParaRPr lang="it-IT" sz="1400" i="1" dirty="0"/>
          </a:p>
          <a:p>
            <a:pPr algn="just"/>
            <a:r>
              <a:rPr lang="it-IT" sz="3000" dirty="0"/>
              <a:t>A volte la forma enclitica si estende a parole che non indicano parentela, come </a:t>
            </a:r>
            <a:r>
              <a:rPr lang="it-IT" sz="3000" i="1" dirty="0"/>
              <a:t>signore </a:t>
            </a:r>
            <a:r>
              <a:rPr lang="it-IT" sz="3000" dirty="0"/>
              <a:t>‘padrone’:</a:t>
            </a:r>
          </a:p>
          <a:p>
            <a:pPr algn="just"/>
            <a:endParaRPr lang="it-IT" sz="1400" dirty="0"/>
          </a:p>
          <a:p>
            <a:r>
              <a:rPr lang="it-IT" sz="2800" i="1" dirty="0"/>
              <a:t>ragazzo aspettato dal </a:t>
            </a:r>
            <a:r>
              <a:rPr lang="it-IT" sz="2800" b="1" i="1" dirty="0" err="1"/>
              <a:t>segnorso</a:t>
            </a:r>
            <a:r>
              <a:rPr lang="it-IT" sz="2800" b="1" i="1" dirty="0"/>
              <a:t> </a:t>
            </a:r>
            <a:r>
              <a:rPr lang="it-IT" sz="2800" dirty="0"/>
              <a:t>(Dante, </a:t>
            </a:r>
            <a:r>
              <a:rPr lang="it-IT" sz="2800" i="1" dirty="0"/>
              <a:t>Commedia</a:t>
            </a:r>
            <a:r>
              <a:rPr lang="it-IT" sz="2800" dirty="0"/>
              <a:t>)</a:t>
            </a:r>
          </a:p>
          <a:p>
            <a:pPr algn="just"/>
            <a:r>
              <a:rPr lang="it-IT" sz="2800" i="1" dirty="0"/>
              <a:t>E la fante diceva a lui: Ma tu perché non vai per </a:t>
            </a:r>
            <a:r>
              <a:rPr lang="it-IT" sz="2800" b="1" i="1" dirty="0" err="1"/>
              <a:t>signorto</a:t>
            </a:r>
            <a:r>
              <a:rPr lang="it-IT" sz="2800" i="1" dirty="0"/>
              <a:t>? (Decameron)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40977"/>
            <a:ext cx="115355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/>
              <a:t>IL POSSESSIVO ENCLITICO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1138903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28246" y="948690"/>
            <a:ext cx="1170900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Mentre oggi l’alternanza tra </a:t>
            </a:r>
            <a:r>
              <a:rPr lang="it-IT" sz="2800" i="1" dirty="0"/>
              <a:t>il</a:t>
            </a:r>
            <a:r>
              <a:rPr lang="it-IT" sz="2800" dirty="0"/>
              <a:t> e </a:t>
            </a:r>
            <a:r>
              <a:rPr lang="it-IT" sz="2800" i="1" dirty="0"/>
              <a:t>lo</a:t>
            </a:r>
            <a:r>
              <a:rPr lang="it-IT" sz="2800" dirty="0"/>
              <a:t> è regolata dall’iniziale della parola che segue l’articolo, nel fiorentino antico contava la sillaba finale della parola precedente, come osservò nel secondo Ottocento Gustav </a:t>
            </a:r>
            <a:r>
              <a:rPr lang="it-IT" sz="2800" dirty="0" err="1"/>
              <a:t>Gröber</a:t>
            </a:r>
            <a:r>
              <a:rPr lang="it-IT" sz="2800" dirty="0"/>
              <a:t>.</a:t>
            </a:r>
          </a:p>
          <a:p>
            <a:pPr algn="just"/>
            <a:endParaRPr lang="it-IT" sz="1000" b="1" dirty="0"/>
          </a:p>
          <a:p>
            <a:pPr algn="just"/>
            <a:r>
              <a:rPr lang="it-IT" sz="3000" dirty="0"/>
              <a:t>- Dopo </a:t>
            </a:r>
            <a:r>
              <a:rPr lang="it-IT" sz="3000" b="1" dirty="0"/>
              <a:t>vocale</a:t>
            </a:r>
            <a:r>
              <a:rPr lang="it-IT" sz="3000" dirty="0"/>
              <a:t> si usava l’articolo </a:t>
            </a:r>
            <a:r>
              <a:rPr lang="it-IT" sz="3000" b="1" i="1" dirty="0"/>
              <a:t>il</a:t>
            </a:r>
            <a:r>
              <a:rPr lang="it-IT" sz="3000" dirty="0"/>
              <a:t>:</a:t>
            </a:r>
            <a:endParaRPr lang="it-IT" sz="1000" i="1" dirty="0"/>
          </a:p>
          <a:p>
            <a:pPr algn="just"/>
            <a:r>
              <a:rPr lang="it-IT" sz="2800" i="1" dirty="0"/>
              <a:t>   Riposare un poco ‘l corpo lasso </a:t>
            </a:r>
            <a:r>
              <a:rPr lang="it-IT" sz="2800" dirty="0"/>
              <a:t>(Dante, </a:t>
            </a:r>
            <a:r>
              <a:rPr lang="it-IT" sz="2800" i="1" dirty="0"/>
              <a:t>Commedia</a:t>
            </a:r>
            <a:r>
              <a:rPr lang="it-IT" sz="2800" dirty="0"/>
              <a:t>)</a:t>
            </a:r>
            <a:endParaRPr lang="it-IT" sz="2800" i="1" dirty="0"/>
          </a:p>
          <a:p>
            <a:pPr algn="just"/>
            <a:endParaRPr lang="it-IT" i="1" dirty="0"/>
          </a:p>
          <a:p>
            <a:pPr algn="just"/>
            <a:r>
              <a:rPr lang="it-IT" sz="3000" dirty="0"/>
              <a:t>- Dopo </a:t>
            </a:r>
            <a:r>
              <a:rPr lang="it-IT" sz="3000" b="1" dirty="0"/>
              <a:t>consonante</a:t>
            </a:r>
            <a:r>
              <a:rPr lang="it-IT" sz="3000" dirty="0"/>
              <a:t> si usava l’articolo </a:t>
            </a:r>
            <a:r>
              <a:rPr lang="it-IT" sz="3000" b="1" i="1" dirty="0"/>
              <a:t>lo</a:t>
            </a:r>
            <a:r>
              <a:rPr lang="it-IT" sz="3000" i="1" dirty="0"/>
              <a:t> </a:t>
            </a:r>
            <a:r>
              <a:rPr lang="it-IT" sz="3000" dirty="0"/>
              <a:t>(resta un residuo in </a:t>
            </a:r>
            <a:r>
              <a:rPr lang="it-IT" sz="3000" i="1" dirty="0"/>
              <a:t>per lo meno</a:t>
            </a:r>
            <a:r>
              <a:rPr lang="it-IT" sz="3000" dirty="0"/>
              <a:t>):</a:t>
            </a:r>
            <a:endParaRPr lang="it-IT" sz="1000" dirty="0"/>
          </a:p>
          <a:p>
            <a:pPr algn="just"/>
            <a:r>
              <a:rPr lang="it-IT" sz="2800" i="1" dirty="0"/>
              <a:t>   Rimirar lo passo </a:t>
            </a:r>
            <a:r>
              <a:rPr lang="it-IT" sz="2800" dirty="0"/>
              <a:t>(Dante, </a:t>
            </a:r>
            <a:r>
              <a:rPr lang="it-IT" sz="2800" i="1" dirty="0"/>
              <a:t>Commedia</a:t>
            </a:r>
            <a:r>
              <a:rPr lang="it-IT" sz="2800" dirty="0"/>
              <a:t>)</a:t>
            </a:r>
          </a:p>
          <a:p>
            <a:pPr algn="just"/>
            <a:endParaRPr lang="it-IT" i="1" dirty="0"/>
          </a:p>
          <a:p>
            <a:pPr algn="just"/>
            <a:r>
              <a:rPr lang="it-IT" sz="3000" b="1" dirty="0"/>
              <a:t>Lo</a:t>
            </a:r>
            <a:r>
              <a:rPr lang="it-IT" sz="3000" dirty="0"/>
              <a:t> era l’articolo più diffuso e compariva sempre a inizio di frase:</a:t>
            </a:r>
            <a:endParaRPr lang="it-IT" sz="800" dirty="0"/>
          </a:p>
          <a:p>
            <a:pPr algn="just"/>
            <a:r>
              <a:rPr lang="it-IT" sz="2800" i="1" dirty="0"/>
              <a:t>  Lo giorno se n’andava</a:t>
            </a:r>
            <a:r>
              <a:rPr lang="it-IT" sz="2800" dirty="0"/>
              <a:t> (Dante, </a:t>
            </a:r>
            <a:r>
              <a:rPr lang="it-IT" sz="2800" i="1" dirty="0"/>
              <a:t>Commedia</a:t>
            </a:r>
            <a:r>
              <a:rPr lang="it-IT" sz="2800" dirty="0"/>
              <a:t>)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Tuttavia, già nel Duecento a volte compare </a:t>
            </a:r>
            <a:r>
              <a:rPr lang="it-IT" sz="3000" b="1" i="1" dirty="0"/>
              <a:t>lo</a:t>
            </a:r>
            <a:r>
              <a:rPr lang="it-IT" sz="3000" i="1" dirty="0"/>
              <a:t> </a:t>
            </a:r>
            <a:r>
              <a:rPr lang="it-IT" sz="3000" dirty="0"/>
              <a:t>anche dopo vocale:</a:t>
            </a:r>
          </a:p>
          <a:p>
            <a:pPr algn="just"/>
            <a:r>
              <a:rPr lang="it-IT" sz="2800" i="1" dirty="0"/>
              <a:t>  Mandò lo re; Allora lo re (Novellino)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181951"/>
            <a:ext cx="115355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/>
              <a:t>L’ARTICOLO: LA NORMA</a:t>
            </a:r>
            <a:r>
              <a:rPr lang="it-IT" sz="3600" dirty="0"/>
              <a:t> GRÖBER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1040632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41495" y="1048863"/>
            <a:ext cx="11709009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Rispetto all’italiano moderno è più estesa</a:t>
            </a:r>
            <a:r>
              <a:rPr lang="it-IT" sz="3000" b="1" dirty="0"/>
              <a:t> </a:t>
            </a:r>
            <a:r>
              <a:rPr lang="it-IT" sz="3000" dirty="0"/>
              <a:t>l’</a:t>
            </a:r>
            <a:r>
              <a:rPr lang="it-IT" sz="3000" b="1" dirty="0"/>
              <a:t>omissione dell’articolo</a:t>
            </a:r>
            <a:r>
              <a:rPr lang="it-IT" sz="3000" dirty="0"/>
              <a:t>. </a:t>
            </a:r>
          </a:p>
          <a:p>
            <a:pPr algn="just"/>
            <a:r>
              <a:rPr lang="it-IT" sz="3000" dirty="0"/>
              <a:t>Spesso un possessivo è sufficiente a determinare un nome, quindi prima di un aggettivo </a:t>
            </a:r>
            <a:r>
              <a:rPr lang="it-IT" sz="3000" b="1" dirty="0"/>
              <a:t>possessivo</a:t>
            </a:r>
            <a:r>
              <a:rPr lang="it-IT" sz="3000" dirty="0"/>
              <a:t> si omette l’articolo determinativo:</a:t>
            </a:r>
          </a:p>
          <a:p>
            <a:pPr algn="just"/>
            <a:r>
              <a:rPr lang="it-IT" sz="3000" dirty="0"/>
              <a:t>«quando </a:t>
            </a:r>
            <a:r>
              <a:rPr lang="it-IT" sz="3000" dirty="0" err="1"/>
              <a:t>saldamo</a:t>
            </a:r>
            <a:r>
              <a:rPr lang="it-IT" sz="3000" dirty="0"/>
              <a:t> </a:t>
            </a:r>
            <a:r>
              <a:rPr lang="it-IT" sz="3000" u="sng" dirty="0"/>
              <a:t>nostra ragione</a:t>
            </a:r>
            <a:r>
              <a:rPr lang="it-IT" sz="3000" dirty="0"/>
              <a:t>» </a:t>
            </a:r>
            <a:r>
              <a:rPr lang="it-IT" sz="3000" i="1" dirty="0"/>
              <a:t>(Libro di Lapo </a:t>
            </a:r>
            <a:r>
              <a:rPr lang="it-IT" sz="3000" i="1" dirty="0" err="1"/>
              <a:t>Riccomanni</a:t>
            </a:r>
            <a:r>
              <a:rPr lang="it-IT" sz="3000" i="1" dirty="0"/>
              <a:t>)</a:t>
            </a:r>
          </a:p>
          <a:p>
            <a:pPr algn="just"/>
            <a:r>
              <a:rPr lang="it-IT" sz="3000" dirty="0"/>
              <a:t>«per difendere </a:t>
            </a:r>
            <a:r>
              <a:rPr lang="it-IT" sz="3000" u="sng" dirty="0"/>
              <a:t>la nostra ragione</a:t>
            </a:r>
            <a:r>
              <a:rPr lang="it-IT" sz="3000" dirty="0"/>
              <a:t>» (B. Latini, </a:t>
            </a:r>
            <a:r>
              <a:rPr lang="it-IT" sz="3000" i="1" dirty="0" err="1"/>
              <a:t>Rettorica</a:t>
            </a:r>
            <a:r>
              <a:rPr lang="it-IT" sz="3000" dirty="0"/>
              <a:t>)</a:t>
            </a:r>
          </a:p>
          <a:p>
            <a:pPr algn="just"/>
            <a:endParaRPr lang="it-IT" dirty="0"/>
          </a:p>
          <a:p>
            <a:pPr algn="just"/>
            <a:r>
              <a:rPr lang="it-IT" sz="3000" dirty="0"/>
              <a:t>L’articolo può mancare prima di un aggettivo </a:t>
            </a:r>
            <a:r>
              <a:rPr lang="it-IT" sz="3000" b="1" dirty="0"/>
              <a:t>quantificativo</a:t>
            </a:r>
            <a:r>
              <a:rPr lang="it-IT" sz="3000" dirty="0"/>
              <a:t>: </a:t>
            </a:r>
          </a:p>
          <a:p>
            <a:pPr algn="just"/>
            <a:r>
              <a:rPr lang="it-IT" sz="3000" dirty="0"/>
              <a:t>«</a:t>
            </a:r>
            <a:r>
              <a:rPr lang="it-IT" sz="3000" dirty="0" err="1"/>
              <a:t>mandoli</a:t>
            </a:r>
            <a:r>
              <a:rPr lang="it-IT" sz="3000" dirty="0"/>
              <a:t> per </a:t>
            </a:r>
            <a:r>
              <a:rPr lang="it-IT" sz="3000" u="sng" dirty="0"/>
              <a:t>tutte parti</a:t>
            </a:r>
            <a:r>
              <a:rPr lang="it-IT" sz="3000" dirty="0"/>
              <a:t>» (</a:t>
            </a:r>
            <a:r>
              <a:rPr lang="it-IT" sz="3000" i="1" dirty="0"/>
              <a:t>Leggenda di </a:t>
            </a:r>
            <a:r>
              <a:rPr lang="it-IT" sz="3000" i="1" dirty="0" err="1"/>
              <a:t>messer</a:t>
            </a:r>
            <a:r>
              <a:rPr lang="it-IT" sz="3000" i="1" dirty="0"/>
              <a:t> Gianni da Procida</a:t>
            </a:r>
            <a:r>
              <a:rPr lang="it-IT" sz="3000" dirty="0"/>
              <a:t>)</a:t>
            </a:r>
          </a:p>
          <a:p>
            <a:pPr algn="just"/>
            <a:r>
              <a:rPr lang="it-IT" sz="3000" dirty="0"/>
              <a:t>«</a:t>
            </a:r>
            <a:r>
              <a:rPr lang="it-IT" sz="3000" dirty="0" err="1"/>
              <a:t>ambasciadori</a:t>
            </a:r>
            <a:r>
              <a:rPr lang="it-IT" sz="3000" dirty="0"/>
              <a:t> di </a:t>
            </a:r>
            <a:r>
              <a:rPr lang="it-IT" sz="3000" u="sng" dirty="0"/>
              <a:t>tutte le parti</a:t>
            </a:r>
            <a:r>
              <a:rPr lang="it-IT" sz="3000" dirty="0"/>
              <a:t> del mondo» (Bono Giamboni)</a:t>
            </a:r>
          </a:p>
          <a:p>
            <a:pPr algn="just"/>
            <a:endParaRPr lang="it-IT" dirty="0"/>
          </a:p>
          <a:p>
            <a:pPr algn="just"/>
            <a:r>
              <a:rPr lang="it-IT" sz="3000" dirty="0"/>
              <a:t>L’articolo può mancare prima di un </a:t>
            </a:r>
            <a:r>
              <a:rPr lang="it-IT" sz="3000" b="1" dirty="0"/>
              <a:t>nome astratto</a:t>
            </a:r>
            <a:r>
              <a:rPr lang="it-IT" sz="3000" dirty="0"/>
              <a:t>:</a:t>
            </a:r>
          </a:p>
          <a:p>
            <a:pPr algn="just"/>
            <a:r>
              <a:rPr lang="it-IT" sz="3000" dirty="0"/>
              <a:t>«</a:t>
            </a:r>
            <a:r>
              <a:rPr lang="it-IT" sz="3000" u="sng" dirty="0" err="1"/>
              <a:t>prudenzia</a:t>
            </a:r>
            <a:r>
              <a:rPr lang="it-IT" sz="3000" dirty="0"/>
              <a:t> è uno dispregio de pericoli e fatiche» (Bono Giamboni)</a:t>
            </a:r>
          </a:p>
          <a:p>
            <a:pPr algn="just"/>
            <a:r>
              <a:rPr lang="it-IT" sz="3000" dirty="0"/>
              <a:t>«</a:t>
            </a:r>
            <a:r>
              <a:rPr lang="it-IT" sz="3000" u="sng" dirty="0"/>
              <a:t>la prudenza</a:t>
            </a:r>
            <a:r>
              <a:rPr lang="it-IT" sz="3000" dirty="0"/>
              <a:t> si è uno abito, con lo quale…» </a:t>
            </a:r>
            <a:r>
              <a:rPr lang="it-IT" sz="3000" i="1" dirty="0"/>
              <a:t>(Tesoro volgarizzato)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5" y="261464"/>
            <a:ext cx="115355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/>
              <a:t>OMISSIONI DELL’ARTICOLO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716469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46184" y="1005273"/>
            <a:ext cx="116996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Nell’italiano antico si registra un uso più vario delle </a:t>
            </a:r>
            <a:r>
              <a:rPr lang="it-IT" sz="3000" b="1" dirty="0"/>
              <a:t>preposizioni</a:t>
            </a:r>
            <a:r>
              <a:rPr lang="it-IT" sz="3000" dirty="0"/>
              <a:t>. Ad esempio </a:t>
            </a:r>
            <a:r>
              <a:rPr lang="it-IT" sz="3000" b="1" i="1" dirty="0"/>
              <a:t>in</a:t>
            </a:r>
            <a:r>
              <a:rPr lang="it-IT" sz="3000" i="1" dirty="0"/>
              <a:t> </a:t>
            </a:r>
            <a:r>
              <a:rPr lang="it-IT" sz="3000" dirty="0"/>
              <a:t>e </a:t>
            </a:r>
            <a:r>
              <a:rPr lang="it-IT" sz="3000" b="1" i="1" dirty="0"/>
              <a:t>con</a:t>
            </a:r>
            <a:r>
              <a:rPr lang="it-IT" sz="3000" i="1" dirty="0"/>
              <a:t> </a:t>
            </a:r>
            <a:r>
              <a:rPr lang="it-IT" sz="3000" dirty="0"/>
              <a:t>possono reggere un </a:t>
            </a:r>
            <a:r>
              <a:rPr lang="it-IT" sz="3000" b="1" dirty="0"/>
              <a:t>infinito</a:t>
            </a:r>
            <a:r>
              <a:rPr lang="it-IT" sz="3000" dirty="0"/>
              <a:t> o un </a:t>
            </a:r>
            <a:r>
              <a:rPr lang="it-IT" sz="3000" b="1" dirty="0"/>
              <a:t>gerundio</a:t>
            </a:r>
            <a:r>
              <a:rPr lang="it-IT" sz="3000" dirty="0"/>
              <a:t>:</a:t>
            </a:r>
            <a:endParaRPr lang="it-IT" sz="1000" dirty="0"/>
          </a:p>
          <a:p>
            <a:pPr algn="just"/>
            <a:r>
              <a:rPr lang="it-IT" sz="3000" i="1" u="sng" dirty="0"/>
              <a:t>Con asserragliare</a:t>
            </a:r>
            <a:r>
              <a:rPr lang="it-IT" sz="3000" i="1" dirty="0"/>
              <a:t> le vie con legname </a:t>
            </a:r>
            <a:r>
              <a:rPr lang="it-IT" sz="3000" dirty="0"/>
              <a:t>(Compagni, </a:t>
            </a:r>
            <a:r>
              <a:rPr lang="it-IT" sz="3000" i="1" dirty="0"/>
              <a:t>Cronica</a:t>
            </a:r>
            <a:r>
              <a:rPr lang="it-IT" sz="3000" dirty="0"/>
              <a:t>)</a:t>
            </a:r>
            <a:endParaRPr lang="it-IT" sz="3000" i="1" dirty="0"/>
          </a:p>
          <a:p>
            <a:pPr algn="just"/>
            <a:r>
              <a:rPr lang="it-IT" sz="3000" i="1" u="sng" dirty="0"/>
              <a:t>In notificando </a:t>
            </a:r>
            <a:r>
              <a:rPr lang="it-IT" sz="3000" i="1" dirty="0"/>
              <a:t>la tua condizione </a:t>
            </a:r>
            <a:r>
              <a:rPr lang="it-IT" sz="3000" dirty="0"/>
              <a:t>(Dante, </a:t>
            </a:r>
            <a:r>
              <a:rPr lang="it-IT" sz="3000" i="1" dirty="0"/>
              <a:t>Vita Nuova</a:t>
            </a:r>
            <a:r>
              <a:rPr lang="it-IT" sz="3000" dirty="0"/>
              <a:t>)</a:t>
            </a:r>
            <a:endParaRPr lang="it-IT" sz="3000" i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USO DELLE PREPOSIZIONI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6A8C248-68C7-4C11-B7C0-DAA76C279868}"/>
              </a:ext>
            </a:extLst>
          </p:cNvPr>
          <p:cNvSpPr txBox="1"/>
          <p:nvPr/>
        </p:nvSpPr>
        <p:spPr>
          <a:xfrm>
            <a:off x="246183" y="2968882"/>
            <a:ext cx="116996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Per introdurre il secondo termine di una </a:t>
            </a:r>
            <a:r>
              <a:rPr lang="it-IT" sz="3000" b="1" dirty="0"/>
              <a:t>comparazione</a:t>
            </a:r>
            <a:r>
              <a:rPr lang="it-IT" sz="3000" dirty="0"/>
              <a:t> si usa generalmente </a:t>
            </a:r>
            <a:r>
              <a:rPr lang="it-IT" sz="3000" b="1" i="1" dirty="0"/>
              <a:t>che</a:t>
            </a:r>
            <a:r>
              <a:rPr lang="it-IT" sz="3000" i="1" dirty="0"/>
              <a:t> </a:t>
            </a:r>
            <a:r>
              <a:rPr lang="it-IT" sz="3000" dirty="0"/>
              <a:t>(anziché </a:t>
            </a:r>
            <a:r>
              <a:rPr lang="it-IT" sz="3000" i="1" dirty="0"/>
              <a:t>di</a:t>
            </a:r>
            <a:r>
              <a:rPr lang="it-IT" sz="3000" dirty="0"/>
              <a:t>):</a:t>
            </a:r>
            <a:endParaRPr lang="it-IT" sz="1000" i="1" dirty="0"/>
          </a:p>
          <a:p>
            <a:pPr algn="just"/>
            <a:r>
              <a:rPr lang="it-IT" sz="3000" i="1" dirty="0"/>
              <a:t>Questo vale </a:t>
            </a:r>
            <a:r>
              <a:rPr lang="it-IT" sz="3000" i="1" u="sng" dirty="0"/>
              <a:t>più che</a:t>
            </a:r>
            <a:r>
              <a:rPr lang="it-IT" sz="3000" i="1" dirty="0"/>
              <a:t> tutto lo ’</a:t>
            </a:r>
            <a:r>
              <a:rPr lang="it-IT" sz="3000" i="1" dirty="0" err="1"/>
              <a:t>mperio</a:t>
            </a:r>
            <a:r>
              <a:rPr lang="it-IT" sz="3000" i="1" dirty="0"/>
              <a:t> </a:t>
            </a:r>
            <a:r>
              <a:rPr lang="it-IT" sz="3000" dirty="0"/>
              <a:t>(</a:t>
            </a:r>
            <a:r>
              <a:rPr lang="it-IT" sz="3000" i="1" dirty="0"/>
              <a:t>Novellino</a:t>
            </a:r>
            <a:r>
              <a:rPr lang="it-IT" sz="3000" dirty="0"/>
              <a:t>) (= più di tutto)</a:t>
            </a:r>
            <a:endParaRPr lang="it-IT" sz="3000" i="1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EE1A201-8B51-41F6-A20E-418438F46806}"/>
              </a:ext>
            </a:extLst>
          </p:cNvPr>
          <p:cNvSpPr txBox="1"/>
          <p:nvPr/>
        </p:nvSpPr>
        <p:spPr>
          <a:xfrm>
            <a:off x="246182" y="4560066"/>
            <a:ext cx="116996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Molti verbi possono avere reggenze diverse rispetto all’italiano di oggi:</a:t>
            </a:r>
          </a:p>
          <a:p>
            <a:pPr algn="just"/>
            <a:r>
              <a:rPr lang="it-IT" sz="3000" b="1" i="1" dirty="0"/>
              <a:t>temette del</a:t>
            </a:r>
            <a:r>
              <a:rPr lang="it-IT" sz="3000" i="1" dirty="0"/>
              <a:t> popolo di Roma </a:t>
            </a:r>
            <a:r>
              <a:rPr lang="it-IT" sz="3000" dirty="0"/>
              <a:t>(Villani, </a:t>
            </a:r>
            <a:r>
              <a:rPr lang="it-IT" sz="3000" i="1" dirty="0"/>
              <a:t>Cronica</a:t>
            </a:r>
            <a:r>
              <a:rPr lang="it-IT" sz="3000" dirty="0"/>
              <a:t>)</a:t>
            </a:r>
          </a:p>
          <a:p>
            <a:pPr algn="just"/>
            <a:r>
              <a:rPr lang="it-IT" sz="3000" i="1" dirty="0"/>
              <a:t>si mossero a </a:t>
            </a:r>
            <a:r>
              <a:rPr lang="it-IT" sz="3000" b="1" i="1" dirty="0"/>
              <a:t>cercare di</a:t>
            </a:r>
            <a:r>
              <a:rPr lang="it-IT" sz="3000" i="1" dirty="0"/>
              <a:t> Cristo </a:t>
            </a:r>
            <a:r>
              <a:rPr lang="it-IT" sz="3000" dirty="0"/>
              <a:t>(Giordano da Pisa)</a:t>
            </a:r>
          </a:p>
          <a:p>
            <a:pPr algn="just"/>
            <a:r>
              <a:rPr lang="it-IT" sz="3000" i="1" dirty="0"/>
              <a:t>una bestia che di molte cose </a:t>
            </a:r>
            <a:r>
              <a:rPr lang="it-IT" sz="3000" b="1" i="1" dirty="0"/>
              <a:t>somiglia l’uomo</a:t>
            </a:r>
            <a:r>
              <a:rPr lang="it-IT" sz="3000" i="1" dirty="0"/>
              <a:t> (Tesoro volgarizzato)</a:t>
            </a:r>
          </a:p>
        </p:txBody>
      </p:sp>
    </p:spTree>
    <p:extLst>
      <p:ext uri="{BB962C8B-B14F-4D97-AF65-F5344CB8AC3E}">
        <p14:creationId xmlns:p14="http://schemas.microsoft.com/office/powerpoint/2010/main" val="1831230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41495" y="1048863"/>
            <a:ext cx="1170900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complemento di materia mostra una particolarità nell’uso della preposizione articolata, descritta per la prima volta da Bruno Migliorini (e perciò detta «norma Migliorini»). Quando un </a:t>
            </a:r>
            <a:r>
              <a:rPr lang="it-IT" sz="3000" b="1" dirty="0"/>
              <a:t>nome</a:t>
            </a:r>
            <a:r>
              <a:rPr lang="it-IT" sz="3000" dirty="0"/>
              <a:t> è preceduto da un </a:t>
            </a:r>
            <a:r>
              <a:rPr lang="it-IT" sz="3000" b="1" dirty="0"/>
              <a:t>articolo determinativo</a:t>
            </a:r>
            <a:r>
              <a:rPr lang="it-IT" sz="3000" dirty="0"/>
              <a:t>, il </a:t>
            </a:r>
            <a:r>
              <a:rPr lang="it-IT" sz="3000" b="1" dirty="0"/>
              <a:t>complemento di materia </a:t>
            </a:r>
            <a:r>
              <a:rPr lang="it-IT" sz="3000" dirty="0"/>
              <a:t>che segue spesso è introdotto da una </a:t>
            </a:r>
            <a:r>
              <a:rPr lang="it-IT" sz="3000" b="1" dirty="0"/>
              <a:t>preposizione articolata</a:t>
            </a:r>
            <a:r>
              <a:rPr lang="it-IT" sz="3000" dirty="0"/>
              <a:t>:</a:t>
            </a:r>
          </a:p>
          <a:p>
            <a:pPr algn="just"/>
            <a:endParaRPr lang="it-IT" sz="1000" i="1" dirty="0"/>
          </a:p>
          <a:p>
            <a:pPr algn="just"/>
            <a:r>
              <a:rPr lang="it-IT" sz="2800" i="1" dirty="0"/>
              <a:t>Elli faceva caricare </a:t>
            </a:r>
            <a:r>
              <a:rPr lang="it-IT" sz="2800" b="1" i="1" dirty="0"/>
              <a:t>le</a:t>
            </a:r>
            <a:r>
              <a:rPr lang="it-IT" sz="2800" i="1" dirty="0"/>
              <a:t> tavole </a:t>
            </a:r>
            <a:r>
              <a:rPr lang="it-IT" sz="2800" b="1" i="1" dirty="0"/>
              <a:t>del marmo </a:t>
            </a:r>
            <a:r>
              <a:rPr lang="it-IT" sz="2800" i="1" dirty="0"/>
              <a:t>(Fatti di Cesare)</a:t>
            </a:r>
          </a:p>
          <a:p>
            <a:pPr algn="just"/>
            <a:r>
              <a:rPr lang="it-IT" sz="2800" b="1" i="1" dirty="0"/>
              <a:t>L’</a:t>
            </a:r>
            <a:r>
              <a:rPr lang="it-IT" sz="2800" i="1" dirty="0"/>
              <a:t>anello </a:t>
            </a:r>
            <a:r>
              <a:rPr lang="it-IT" sz="2800" b="1" i="1" dirty="0"/>
              <a:t>del ferro </a:t>
            </a:r>
            <a:r>
              <a:rPr lang="it-IT" sz="2800" i="1" dirty="0"/>
              <a:t>si consuma per continuo uso </a:t>
            </a:r>
            <a:r>
              <a:rPr lang="it-IT" sz="2800" dirty="0"/>
              <a:t>(</a:t>
            </a:r>
            <a:r>
              <a:rPr lang="it-IT" sz="2800" i="1" dirty="0" err="1"/>
              <a:t>volgarizz</a:t>
            </a:r>
            <a:r>
              <a:rPr lang="it-IT" sz="2800" i="1" dirty="0"/>
              <a:t>. di Ovidio</a:t>
            </a:r>
            <a:r>
              <a:rPr lang="it-IT" sz="2800" dirty="0"/>
              <a:t>)</a:t>
            </a:r>
          </a:p>
          <a:p>
            <a:pPr algn="just"/>
            <a:endParaRPr lang="it-IT" sz="1000" i="1" dirty="0"/>
          </a:p>
          <a:p>
            <a:pPr algn="just"/>
            <a:r>
              <a:rPr lang="it-IT" sz="3000" dirty="0"/>
              <a:t>Se il nome </a:t>
            </a:r>
            <a:r>
              <a:rPr lang="it-IT" sz="3000" b="1" dirty="0"/>
              <a:t>non è preceduto </a:t>
            </a:r>
            <a:r>
              <a:rPr lang="it-IT" sz="3000" dirty="0"/>
              <a:t>da articolo determinativo, </a:t>
            </a:r>
            <a:r>
              <a:rPr lang="it-IT" sz="3000" b="1" dirty="0"/>
              <a:t>neanche</a:t>
            </a:r>
            <a:r>
              <a:rPr lang="it-IT" sz="3000" dirty="0"/>
              <a:t> il complemento è preceduto dall’articolo:</a:t>
            </a:r>
          </a:p>
          <a:p>
            <a:pPr algn="just"/>
            <a:endParaRPr lang="it-IT" sz="1000" dirty="0"/>
          </a:p>
          <a:p>
            <a:r>
              <a:rPr lang="it-IT" sz="2800" i="1" dirty="0"/>
              <a:t>stando </a:t>
            </a:r>
            <a:r>
              <a:rPr lang="it-IT" sz="2800" i="1" dirty="0" err="1"/>
              <a:t>advolto</a:t>
            </a:r>
            <a:r>
              <a:rPr lang="it-IT" sz="2800" i="1" dirty="0"/>
              <a:t> ad </a:t>
            </a:r>
            <a:r>
              <a:rPr lang="it-IT" sz="2800" b="1" i="1" dirty="0"/>
              <a:t>un</a:t>
            </a:r>
            <a:r>
              <a:rPr lang="it-IT" sz="2800" i="1" dirty="0"/>
              <a:t> troncone </a:t>
            </a:r>
            <a:r>
              <a:rPr lang="it-IT" sz="2800" b="1" i="1" dirty="0"/>
              <a:t>di marmo </a:t>
            </a:r>
            <a:r>
              <a:rPr lang="it-IT" sz="2800" i="1" dirty="0"/>
              <a:t>(Fatti di Cesare)</a:t>
            </a:r>
          </a:p>
          <a:p>
            <a:r>
              <a:rPr lang="it-IT" sz="2800" i="1" dirty="0"/>
              <a:t>li senatori usavano vaselli </a:t>
            </a:r>
            <a:r>
              <a:rPr lang="it-IT" sz="2800" b="1" i="1" dirty="0"/>
              <a:t>d’</a:t>
            </a:r>
            <a:r>
              <a:rPr lang="it-IT" sz="2800" b="1" i="1" dirty="0" err="1"/>
              <a:t>ariento</a:t>
            </a:r>
            <a:r>
              <a:rPr lang="it-IT" sz="2800" i="1" dirty="0"/>
              <a:t> (</a:t>
            </a:r>
            <a:r>
              <a:rPr lang="it-IT" sz="2800" i="1" dirty="0" err="1"/>
              <a:t>volgarizz</a:t>
            </a:r>
            <a:r>
              <a:rPr lang="it-IT" sz="2800" i="1" dirty="0"/>
              <a:t>. di Valerio Massimo)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40977"/>
            <a:ext cx="115355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/>
              <a:t>LA NORMA MIGLIORINI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790153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41495" y="1048864"/>
            <a:ext cx="11758247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Anche nell’espressione del complemento di specificazione, nella maggioranza dei casi la situazione è identica a quella moderna. Esiste però una struttura particolare che coinvolge il nome </a:t>
            </a:r>
            <a:r>
              <a:rPr lang="it-IT" sz="3000" b="1" i="1" dirty="0"/>
              <a:t>casa</a:t>
            </a:r>
            <a:r>
              <a:rPr lang="it-IT" sz="3000" i="1" dirty="0"/>
              <a:t> </a:t>
            </a:r>
            <a:r>
              <a:rPr lang="it-IT" sz="3000" dirty="0"/>
              <a:t>che prevede l’</a:t>
            </a:r>
            <a:r>
              <a:rPr lang="it-IT" sz="3000" b="1" dirty="0"/>
              <a:t>omissione della preposizione </a:t>
            </a:r>
            <a:r>
              <a:rPr lang="it-IT" sz="3000" dirty="0"/>
              <a:t>ma la conservazione dell’articolo di fronte al nome proprio del possessore: </a:t>
            </a:r>
          </a:p>
          <a:p>
            <a:pPr algn="just"/>
            <a:endParaRPr lang="it-IT" sz="1200" dirty="0"/>
          </a:p>
          <a:p>
            <a:pPr algn="just"/>
            <a:r>
              <a:rPr lang="it-IT" sz="2800" i="1" dirty="0" err="1"/>
              <a:t>fecene</a:t>
            </a:r>
            <a:r>
              <a:rPr lang="it-IT" sz="2800" i="1" dirty="0"/>
              <a:t> </a:t>
            </a:r>
            <a:r>
              <a:rPr lang="it-IT" sz="2800" i="1" dirty="0" err="1"/>
              <a:t>karta</a:t>
            </a:r>
            <a:r>
              <a:rPr lang="it-IT" sz="2800" i="1" dirty="0"/>
              <a:t> ser Nodo notaio </a:t>
            </a:r>
            <a:r>
              <a:rPr lang="it-IT" sz="2800" i="1" dirty="0" err="1"/>
              <a:t>ke</a:t>
            </a:r>
            <a:r>
              <a:rPr lang="it-IT" sz="2800" i="1" dirty="0"/>
              <a:t> </a:t>
            </a:r>
            <a:r>
              <a:rPr lang="it-IT" sz="2800" i="1" dirty="0" err="1"/>
              <a:t>stae</a:t>
            </a:r>
            <a:r>
              <a:rPr lang="it-IT" sz="2800" i="1" dirty="0"/>
              <a:t> </a:t>
            </a:r>
            <a:r>
              <a:rPr lang="it-IT" sz="2800" b="1" i="1" dirty="0"/>
              <a:t>da casa i Portinari </a:t>
            </a:r>
            <a:r>
              <a:rPr lang="it-IT" sz="2800" i="1" dirty="0"/>
              <a:t>(Doc. fior. del XII sec.)</a:t>
            </a:r>
            <a:endParaRPr lang="it-IT" sz="800" i="1" dirty="0"/>
          </a:p>
          <a:p>
            <a:pPr algn="just"/>
            <a:r>
              <a:rPr lang="it-IT" sz="2800" i="1" dirty="0"/>
              <a:t>Il signore smonto </a:t>
            </a:r>
            <a:r>
              <a:rPr lang="it-IT" sz="2800" b="1" i="1" dirty="0"/>
              <a:t>in casa i Frescobaldi </a:t>
            </a:r>
            <a:r>
              <a:rPr lang="it-IT" sz="2800" dirty="0"/>
              <a:t>(Compagni, </a:t>
            </a:r>
            <a:r>
              <a:rPr lang="it-IT" sz="2800" i="1" dirty="0"/>
              <a:t>Cronica</a:t>
            </a:r>
            <a:r>
              <a:rPr lang="it-IT" sz="2800" dirty="0"/>
              <a:t>)</a:t>
            </a:r>
            <a:endParaRPr lang="it-IT" sz="2800" i="1" dirty="0"/>
          </a:p>
          <a:p>
            <a:pPr algn="just"/>
            <a:endParaRPr lang="it-IT" sz="1200" i="1" dirty="0"/>
          </a:p>
          <a:p>
            <a:pPr algn="just"/>
            <a:r>
              <a:rPr lang="it-IT" sz="3000" dirty="0"/>
              <a:t>Si trova, soprattutto nel Trecento, anche senza l’articolo davanti al nome, oppure anche senza nome proprio:</a:t>
            </a:r>
          </a:p>
          <a:p>
            <a:pPr algn="just"/>
            <a:endParaRPr lang="it-IT" sz="1200" i="1" dirty="0"/>
          </a:p>
          <a:p>
            <a:r>
              <a:rPr lang="it-IT" sz="2800" i="1" dirty="0"/>
              <a:t>preso un suo fido compagno, n’</a:t>
            </a:r>
            <a:r>
              <a:rPr lang="it-IT" sz="2800" i="1" dirty="0" err="1"/>
              <a:t>ando</a:t>
            </a:r>
            <a:r>
              <a:rPr lang="it-IT" sz="2800" i="1" dirty="0"/>
              <a:t> </a:t>
            </a:r>
            <a:r>
              <a:rPr lang="it-IT" sz="2800" b="1" i="1" dirty="0"/>
              <a:t>a casa madonna Lisetta </a:t>
            </a:r>
            <a:r>
              <a:rPr lang="it-IT" sz="2800" i="1" dirty="0"/>
              <a:t>(Decameron)</a:t>
            </a:r>
          </a:p>
          <a:p>
            <a:r>
              <a:rPr lang="it-IT" sz="2800" i="1" dirty="0"/>
              <a:t>quindi n’</a:t>
            </a:r>
            <a:r>
              <a:rPr lang="it-IT" sz="2800" i="1" dirty="0" err="1"/>
              <a:t>ando</a:t>
            </a:r>
            <a:r>
              <a:rPr lang="it-IT" sz="2800" i="1" dirty="0"/>
              <a:t> </a:t>
            </a:r>
            <a:r>
              <a:rPr lang="it-IT" sz="2800" b="1" i="1" dirty="0"/>
              <a:t>a casa il padre </a:t>
            </a:r>
            <a:r>
              <a:rPr lang="it-IT" sz="2800" i="1" dirty="0"/>
              <a:t>(Decameron)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40977"/>
            <a:ext cx="115355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/>
              <a:t>IL TIPO «IN CASA I FRESCOBALDI»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245331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92257" y="889843"/>
            <a:ext cx="1175824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La scelta dell’</a:t>
            </a:r>
            <a:r>
              <a:rPr lang="it-IT" sz="2800" b="1" dirty="0"/>
              <a:t>ausiliare</a:t>
            </a:r>
            <a:r>
              <a:rPr lang="it-IT" sz="2800" dirty="0"/>
              <a:t> nei </a:t>
            </a:r>
            <a:r>
              <a:rPr lang="it-IT" sz="2800" b="1" dirty="0"/>
              <a:t>tempi composti </a:t>
            </a:r>
            <a:r>
              <a:rPr lang="it-IT" sz="2800" dirty="0"/>
              <a:t>oggi differenzia l’italiano da molti dialetti (ad esempio nei dialetti abruzzesi la I </a:t>
            </a:r>
            <a:r>
              <a:rPr lang="it-IT" sz="2800" dirty="0" err="1"/>
              <a:t>pers</a:t>
            </a:r>
            <a:r>
              <a:rPr lang="it-IT" sz="2800" dirty="0"/>
              <a:t>. del passato prossimo usa </a:t>
            </a:r>
            <a:r>
              <a:rPr lang="it-IT" sz="2800" i="1" dirty="0"/>
              <a:t>essere: so </a:t>
            </a:r>
            <a:r>
              <a:rPr lang="it-IT" sz="2800" i="1" dirty="0" err="1"/>
              <a:t>fattə</a:t>
            </a:r>
            <a:r>
              <a:rPr lang="it-IT" sz="2800" i="1" dirty="0"/>
              <a:t>, so </a:t>
            </a:r>
            <a:r>
              <a:rPr lang="it-IT" sz="2800" i="1" dirty="0" err="1"/>
              <a:t>dettə</a:t>
            </a:r>
            <a:r>
              <a:rPr lang="it-IT" sz="2800" dirty="0"/>
              <a:t>). </a:t>
            </a:r>
          </a:p>
          <a:p>
            <a:pPr algn="just"/>
            <a:r>
              <a:rPr lang="it-IT" sz="2800" dirty="0"/>
              <a:t>In fior. antico, con </a:t>
            </a:r>
            <a:r>
              <a:rPr lang="it-IT" sz="2800" b="1" dirty="0"/>
              <a:t>verbi riflessivi </a:t>
            </a:r>
            <a:r>
              <a:rPr lang="it-IT" sz="2800" dirty="0"/>
              <a:t>è possibile usare sia </a:t>
            </a:r>
            <a:r>
              <a:rPr lang="it-IT" sz="2800" b="1" i="1" dirty="0"/>
              <a:t>essere</a:t>
            </a:r>
            <a:r>
              <a:rPr lang="it-IT" sz="2800" i="1" dirty="0"/>
              <a:t> </a:t>
            </a:r>
            <a:r>
              <a:rPr lang="it-IT" sz="2800" dirty="0"/>
              <a:t>sia </a:t>
            </a:r>
            <a:r>
              <a:rPr lang="it-IT" sz="2800" b="1" i="1" dirty="0"/>
              <a:t>avere</a:t>
            </a:r>
            <a:r>
              <a:rPr lang="it-IT" sz="2800" dirty="0"/>
              <a:t>: </a:t>
            </a:r>
            <a:r>
              <a:rPr lang="it-IT" sz="2800" i="1" dirty="0"/>
              <a:t>Idio s’era mostrato</a:t>
            </a:r>
            <a:r>
              <a:rPr lang="it-IT" sz="2800" dirty="0"/>
              <a:t> (Giordano da Pisa); </a:t>
            </a:r>
            <a:r>
              <a:rPr lang="it-IT" sz="2800" i="1" dirty="0"/>
              <a:t>La donna ci si </a:t>
            </a:r>
            <a:r>
              <a:rPr lang="it-IT" sz="2800" i="1" dirty="0" err="1"/>
              <a:t>hae</a:t>
            </a:r>
            <a:r>
              <a:rPr lang="it-IT" sz="2800" i="1" dirty="0"/>
              <a:t> mostrata </a:t>
            </a:r>
            <a:r>
              <a:rPr lang="it-IT" sz="2800" dirty="0"/>
              <a:t>(Dante, </a:t>
            </a:r>
            <a:r>
              <a:rPr lang="it-IT" sz="2800" i="1" dirty="0"/>
              <a:t>Vita nova</a:t>
            </a:r>
            <a:r>
              <a:rPr lang="it-IT" sz="2800" dirty="0"/>
              <a:t>); </a:t>
            </a:r>
            <a:r>
              <a:rPr lang="it-IT" sz="2800" i="1" dirty="0"/>
              <a:t>Ella stessa s’</a:t>
            </a:r>
            <a:r>
              <a:rPr lang="it-IT" sz="2800" i="1" dirty="0" err="1"/>
              <a:t>avea</a:t>
            </a:r>
            <a:r>
              <a:rPr lang="it-IT" sz="2800" i="1" dirty="0"/>
              <a:t> data la morte </a:t>
            </a:r>
            <a:r>
              <a:rPr lang="it-IT" sz="2800" dirty="0"/>
              <a:t>(Bono Giamboni).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115270"/>
            <a:ext cx="115355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/>
              <a:t>GLI AUSILIARI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E784CA5-E87D-45CA-AA3C-55916A9CCC3F}"/>
              </a:ext>
            </a:extLst>
          </p:cNvPr>
          <p:cNvSpPr txBox="1"/>
          <p:nvPr/>
        </p:nvSpPr>
        <p:spPr>
          <a:xfrm>
            <a:off x="192257" y="3634187"/>
            <a:ext cx="1175824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L’uso della </a:t>
            </a:r>
            <a:r>
              <a:rPr lang="it-IT" sz="2800" b="1" dirty="0"/>
              <a:t>forma passiva </a:t>
            </a:r>
            <a:r>
              <a:rPr lang="it-IT" sz="2800" dirty="0"/>
              <a:t>mostra alcune differenze con l’</a:t>
            </a:r>
            <a:r>
              <a:rPr lang="it-IT" sz="2800" dirty="0" err="1"/>
              <a:t>it</a:t>
            </a:r>
            <a:r>
              <a:rPr lang="it-IT" sz="2800" dirty="0"/>
              <a:t>. </a:t>
            </a:r>
            <a:r>
              <a:rPr lang="it-IT" sz="2800" dirty="0" err="1"/>
              <a:t>mod</a:t>
            </a:r>
            <a:r>
              <a:rPr lang="it-IT" sz="2800" dirty="0"/>
              <a:t>.: si potevano passivizzare anche verbi intransitivi </a:t>
            </a:r>
            <a:r>
              <a:rPr lang="it-IT" sz="2800" i="1" dirty="0"/>
              <a:t>(</a:t>
            </a:r>
            <a:r>
              <a:rPr lang="it-IT" sz="2800" i="1" dirty="0" err="1"/>
              <a:t>fue</a:t>
            </a:r>
            <a:r>
              <a:rPr lang="it-IT" sz="2800" i="1" dirty="0"/>
              <a:t> dal mese di settembre battagliato fortemente </a:t>
            </a:r>
            <a:r>
              <a:rPr lang="it-IT" sz="2800" dirty="0"/>
              <a:t>‘si </a:t>
            </a:r>
            <a:r>
              <a:rPr lang="it-IT" sz="2800" dirty="0" err="1"/>
              <a:t>combattè</a:t>
            </a:r>
            <a:r>
              <a:rPr lang="it-IT" sz="2800" dirty="0"/>
              <a:t>’</a:t>
            </a:r>
            <a:r>
              <a:rPr lang="it-IT" sz="2800" i="1" dirty="0"/>
              <a:t>).</a:t>
            </a:r>
          </a:p>
          <a:p>
            <a:pPr algn="just"/>
            <a:r>
              <a:rPr lang="it-IT" sz="2800" dirty="0"/>
              <a:t>Il </a:t>
            </a:r>
            <a:r>
              <a:rPr lang="it-IT" sz="2800" b="1" i="1" dirty="0"/>
              <a:t>si impersonale </a:t>
            </a:r>
            <a:r>
              <a:rPr lang="it-IT" sz="2800" dirty="0"/>
              <a:t>non ha le caratteristiche moderne (eventi in cui il soggetto è generico: </a:t>
            </a:r>
            <a:r>
              <a:rPr lang="it-IT" sz="2800" i="1" dirty="0"/>
              <a:t>non si vede niente</a:t>
            </a:r>
            <a:r>
              <a:rPr lang="it-IT" sz="2800" dirty="0"/>
              <a:t>) ma è una vera e propria forma passiva </a:t>
            </a:r>
            <a:r>
              <a:rPr lang="it-IT" sz="2800" i="1" dirty="0"/>
              <a:t>(non vuole che per me si </a:t>
            </a:r>
            <a:r>
              <a:rPr lang="it-IT" sz="2800" i="1" dirty="0" err="1"/>
              <a:t>vegna</a:t>
            </a:r>
            <a:r>
              <a:rPr lang="it-IT" sz="2800" i="1" dirty="0"/>
              <a:t> </a:t>
            </a:r>
            <a:r>
              <a:rPr lang="it-IT" sz="2800" dirty="0"/>
              <a:t>‘che da parte mia si venga’</a:t>
            </a:r>
            <a:r>
              <a:rPr lang="it-IT" sz="2800" i="1" dirty="0"/>
              <a:t>) </a:t>
            </a:r>
            <a:r>
              <a:rPr lang="it-IT" sz="2800" dirty="0"/>
              <a:t>e i complementi predicativi vanno al singolare anziché al plurale (</a:t>
            </a:r>
            <a:r>
              <a:rPr lang="it-IT" sz="2800" i="1" dirty="0"/>
              <a:t>a </a:t>
            </a:r>
            <a:r>
              <a:rPr lang="it-IT" sz="2800" i="1" dirty="0" err="1"/>
              <a:t>costor</a:t>
            </a:r>
            <a:r>
              <a:rPr lang="it-IT" sz="2800" i="1" dirty="0"/>
              <a:t> si vuol esser cortes</a:t>
            </a:r>
            <a:r>
              <a:rPr lang="it-IT" sz="2800" b="1" i="1" dirty="0"/>
              <a:t>e</a:t>
            </a:r>
            <a:r>
              <a:rPr lang="it-IT" sz="2800" dirty="0"/>
              <a:t>).</a:t>
            </a:r>
            <a:endParaRPr lang="it-IT" sz="2800" i="1" dirty="0"/>
          </a:p>
        </p:txBody>
      </p:sp>
    </p:spTree>
    <p:extLst>
      <p:ext uri="{BB962C8B-B14F-4D97-AF65-F5344CB8AC3E}">
        <p14:creationId xmlns:p14="http://schemas.microsoft.com/office/powerpoint/2010/main" val="3833041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2627</TotalTime>
  <Words>1495</Words>
  <Application>Microsoft Office PowerPoint</Application>
  <PresentationFormat>Widescreen</PresentationFormat>
  <Paragraphs>106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DejaVuSans</vt:lpstr>
      <vt:lpstr>Tema di Office</vt:lpstr>
      <vt:lpstr>Linguistica italiana (a.a. 2024/25)   Profilo linguistico dell'italiano antico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Linguistica italiana</dc:title>
  <dc:creator>Emiliano</dc:creator>
  <cp:lastModifiedBy>Emiliano Picchiorri</cp:lastModifiedBy>
  <cp:revision>278</cp:revision>
  <dcterms:created xsi:type="dcterms:W3CDTF">2016-10-02T06:15:29Z</dcterms:created>
  <dcterms:modified xsi:type="dcterms:W3CDTF">2025-03-03T12:51:38Z</dcterms:modified>
</cp:coreProperties>
</file>