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300" r:id="rId2"/>
    <p:sldId id="294" r:id="rId3"/>
    <p:sldId id="295" r:id="rId4"/>
    <p:sldId id="289" r:id="rId5"/>
    <p:sldId id="299" r:id="rId6"/>
    <p:sldId id="287" r:id="rId7"/>
    <p:sldId id="290" r:id="rId8"/>
    <p:sldId id="288" r:id="rId9"/>
    <p:sldId id="291" r:id="rId10"/>
    <p:sldId id="297" r:id="rId11"/>
    <p:sldId id="266" r:id="rId12"/>
    <p:sldId id="298" r:id="rId13"/>
    <p:sldId id="292" r:id="rId14"/>
    <p:sldId id="293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2305807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973633"/>
            <a:ext cx="11882511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Nelle subordinate, si usava il </a:t>
            </a:r>
            <a:r>
              <a:rPr lang="it-IT" sz="3000" b="1" dirty="0"/>
              <a:t>congiuntivo imperfetto </a:t>
            </a:r>
            <a:r>
              <a:rPr lang="it-IT" sz="3000" dirty="0"/>
              <a:t>per indicare anteriorità laddove oggi useremmo il congiuntivo passato: </a:t>
            </a:r>
            <a:endParaRPr lang="it-IT" sz="800" i="1" dirty="0"/>
          </a:p>
          <a:p>
            <a:pPr algn="just"/>
            <a:r>
              <a:rPr lang="it-IT" sz="3000" i="1" dirty="0"/>
              <a:t>Non si ricorda che gli </a:t>
            </a:r>
            <a:r>
              <a:rPr lang="it-IT" sz="3000" b="1" i="1" dirty="0"/>
              <a:t>facesse</a:t>
            </a:r>
            <a:r>
              <a:rPr lang="it-IT" sz="3000" i="1" dirty="0"/>
              <a:t> recare alcuna cosa</a:t>
            </a:r>
            <a:r>
              <a:rPr lang="it-IT" sz="3000" dirty="0"/>
              <a:t> ‘che gli </a:t>
            </a:r>
            <a:r>
              <a:rPr lang="it-IT" sz="3000" b="1" dirty="0"/>
              <a:t>abbia fatto </a:t>
            </a:r>
            <a:r>
              <a:rPr lang="it-IT" sz="3000" dirty="0"/>
              <a:t>portare’ </a:t>
            </a:r>
            <a:r>
              <a:rPr lang="it-IT" sz="3000" i="1" dirty="0"/>
              <a:t>(Lettera di Consiglio de’ Cerchi)</a:t>
            </a:r>
          </a:p>
          <a:p>
            <a:pPr algn="just"/>
            <a:endParaRPr lang="it-IT" sz="1400" dirty="0"/>
          </a:p>
          <a:p>
            <a:pPr algn="just"/>
            <a:r>
              <a:rPr lang="it-IT" sz="3000" dirty="0"/>
              <a:t>In una completiva si usava il </a:t>
            </a:r>
            <a:r>
              <a:rPr lang="it-IT" sz="3000" b="1" dirty="0"/>
              <a:t>congiuntivo imperfetto </a:t>
            </a:r>
            <a:r>
              <a:rPr lang="it-IT" sz="3000" dirty="0"/>
              <a:t>anche laddove oggi si userebbe il condizionale:</a:t>
            </a:r>
          </a:p>
          <a:p>
            <a:pPr algn="just"/>
            <a:r>
              <a:rPr lang="it-IT" sz="3000" i="1" dirty="0"/>
              <a:t>Non credo che ci </a:t>
            </a:r>
            <a:r>
              <a:rPr lang="it-IT" sz="3000" b="1" i="1" dirty="0"/>
              <a:t>fosse</a:t>
            </a:r>
            <a:r>
              <a:rPr lang="it-IT" sz="3000" i="1" dirty="0"/>
              <a:t> licito a fare </a:t>
            </a:r>
            <a:r>
              <a:rPr lang="it-IT" sz="3000" dirty="0"/>
              <a:t>‘che ci sarebbe lecito’ (Bono </a:t>
            </a:r>
            <a:r>
              <a:rPr lang="it-IT" sz="3000" dirty="0" err="1"/>
              <a:t>Giamboni</a:t>
            </a:r>
            <a:r>
              <a:rPr lang="it-IT" sz="3000" dirty="0"/>
              <a:t>)</a:t>
            </a:r>
            <a:endParaRPr lang="it-IT" sz="3000" i="1" dirty="0"/>
          </a:p>
          <a:p>
            <a:pPr algn="just"/>
            <a:endParaRPr lang="it-IT" sz="2000" dirty="0"/>
          </a:p>
          <a:p>
            <a:pPr algn="just"/>
            <a:r>
              <a:rPr lang="it-IT" sz="3000" dirty="0"/>
              <a:t>A volte non si segue la consecutio temporum, ma una </a:t>
            </a:r>
            <a:r>
              <a:rPr lang="it-IT" sz="3000" b="1" dirty="0"/>
              <a:t>subordinata</a:t>
            </a:r>
            <a:r>
              <a:rPr lang="it-IT" sz="3000" dirty="0"/>
              <a:t> mantiene il </a:t>
            </a:r>
            <a:r>
              <a:rPr lang="it-IT" sz="3000" b="1" dirty="0"/>
              <a:t>tempo</a:t>
            </a:r>
            <a:r>
              <a:rPr lang="it-IT" sz="3000" dirty="0"/>
              <a:t> che avrebbe avuto nella frase </a:t>
            </a:r>
            <a:r>
              <a:rPr lang="it-IT" sz="3000" b="1" dirty="0"/>
              <a:t>indipendente</a:t>
            </a:r>
            <a:r>
              <a:rPr lang="it-IT" sz="3000" dirty="0"/>
              <a:t>: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i="1" dirty="0"/>
              <a:t>L’altra partita </a:t>
            </a:r>
            <a:r>
              <a:rPr lang="it-IT" sz="3000" i="1" dirty="0" err="1"/>
              <a:t>dicea</a:t>
            </a:r>
            <a:r>
              <a:rPr lang="it-IT" sz="3000" i="1" dirty="0"/>
              <a:t> […] come il </a:t>
            </a:r>
            <a:r>
              <a:rPr lang="it-IT" sz="3000" i="1" dirty="0" err="1"/>
              <a:t>Figluolo</a:t>
            </a:r>
            <a:r>
              <a:rPr lang="it-IT" sz="3000" i="1" dirty="0"/>
              <a:t> di Dio </a:t>
            </a:r>
            <a:r>
              <a:rPr lang="it-IT" sz="3000" i="1" dirty="0" err="1"/>
              <a:t>nasccerà</a:t>
            </a:r>
            <a:r>
              <a:rPr lang="it-IT" sz="3000" i="1" dirty="0"/>
              <a:t>  </a:t>
            </a:r>
            <a:r>
              <a:rPr lang="it-IT" sz="3000" dirty="0"/>
              <a:t>‘sarebbe </a:t>
            </a:r>
            <a:r>
              <a:rPr lang="it-IT" sz="3000" dirty="0" err="1"/>
              <a:t>nato’</a:t>
            </a:r>
            <a:r>
              <a:rPr lang="it-IT" sz="3000" dirty="0"/>
              <a:t> </a:t>
            </a:r>
            <a:r>
              <a:rPr lang="it-IT" sz="3000" i="1" dirty="0"/>
              <a:t>(Cronica fior.)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CONCORDANZA DEI TEMPI VERBALI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070341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2542" y="948690"/>
            <a:ext cx="117512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</a:t>
            </a:r>
            <a:r>
              <a:rPr lang="it-IT" sz="3000" dirty="0" err="1"/>
              <a:t>it</a:t>
            </a:r>
            <a:r>
              <a:rPr lang="it-IT" sz="3000" dirty="0"/>
              <a:t>. </a:t>
            </a:r>
            <a:r>
              <a:rPr lang="it-IT" sz="3000" dirty="0" err="1"/>
              <a:t>mod</a:t>
            </a:r>
            <a:r>
              <a:rPr lang="it-IT" sz="3000" dirty="0"/>
              <a:t>. c’è sempre una </a:t>
            </a:r>
            <a:r>
              <a:rPr lang="it-IT" sz="3000" b="1" dirty="0"/>
              <a:t>netta separazione </a:t>
            </a:r>
            <a:r>
              <a:rPr lang="it-IT" sz="3000" dirty="0"/>
              <a:t>tra la </a:t>
            </a:r>
            <a:r>
              <a:rPr lang="it-IT" sz="3000" b="1" dirty="0"/>
              <a:t>subordinazione</a:t>
            </a:r>
            <a:r>
              <a:rPr lang="it-IT" sz="3000" dirty="0"/>
              <a:t> (ipotassi) e la </a:t>
            </a:r>
            <a:r>
              <a:rPr lang="it-IT" sz="3000" b="1" dirty="0"/>
              <a:t>coordinazione</a:t>
            </a:r>
            <a:r>
              <a:rPr lang="it-IT" sz="3000" dirty="0"/>
              <a:t> (paratassi).</a:t>
            </a:r>
          </a:p>
          <a:p>
            <a:pPr algn="just"/>
            <a:endParaRPr lang="it-IT" sz="3000" i="1" dirty="0"/>
          </a:p>
          <a:p>
            <a:pPr algn="just"/>
            <a:r>
              <a:rPr lang="it-IT" sz="3000" dirty="0"/>
              <a:t>Spesso una stessa nozione può essere espressa sia con un rapporto di subordinazione sia con uno di coordinazione, ma mai con entrambi nello stesso periodo:</a:t>
            </a:r>
          </a:p>
          <a:p>
            <a:pPr algn="just"/>
            <a:endParaRPr lang="it-IT" sz="3000" i="1" dirty="0"/>
          </a:p>
          <a:p>
            <a:pPr algn="just"/>
            <a:r>
              <a:rPr lang="it-IT" sz="3000" i="1" dirty="0"/>
              <a:t>Dopo essere entrato </a:t>
            </a:r>
            <a:r>
              <a:rPr lang="it-IT" sz="3000" dirty="0"/>
              <a:t>[subordinata]</a:t>
            </a:r>
            <a:r>
              <a:rPr lang="it-IT" sz="3000" i="1" dirty="0"/>
              <a:t>, l’ho visto </a:t>
            </a:r>
            <a:r>
              <a:rPr lang="it-IT" sz="3000" dirty="0"/>
              <a:t>[principale]</a:t>
            </a:r>
          </a:p>
          <a:p>
            <a:pPr algn="just"/>
            <a:endParaRPr lang="it-IT" sz="3000" i="1" dirty="0"/>
          </a:p>
          <a:p>
            <a:pPr algn="just"/>
            <a:r>
              <a:rPr lang="it-IT" sz="3000" i="1" dirty="0"/>
              <a:t>Sono entrato </a:t>
            </a:r>
            <a:r>
              <a:rPr lang="it-IT" sz="3000" dirty="0"/>
              <a:t>[principale] </a:t>
            </a:r>
            <a:r>
              <a:rPr lang="it-IT" sz="3000" i="1" dirty="0"/>
              <a:t>e l’ho visto </a:t>
            </a:r>
            <a:r>
              <a:rPr lang="it-IT" sz="3000" dirty="0"/>
              <a:t>[coordinata]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Il fiorentino, soprattutto nel Duecento, è invece ricco di </a:t>
            </a:r>
            <a:r>
              <a:rPr lang="it-IT" sz="3000" b="1" dirty="0"/>
              <a:t>strutture miste</a:t>
            </a:r>
            <a:r>
              <a:rPr lang="it-IT" sz="3000" dirty="0"/>
              <a:t>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02359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IPOTASSI E PARATASSI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376291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2542" y="948690"/>
            <a:ext cx="1175121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Una struttura mista molto diffusa è la </a:t>
            </a:r>
            <a:r>
              <a:rPr lang="it-IT" sz="3000" b="1" dirty="0"/>
              <a:t>paraipotassi,</a:t>
            </a:r>
            <a:r>
              <a:rPr lang="it-IT" sz="3000" dirty="0"/>
              <a:t> cioè una </a:t>
            </a:r>
            <a:r>
              <a:rPr lang="it-IT" sz="3000" b="1" dirty="0"/>
              <a:t>coordinazione di una principale alla sua subordinata precedente</a:t>
            </a:r>
            <a:r>
              <a:rPr lang="it-IT" sz="3000" dirty="0"/>
              <a:t>. </a:t>
            </a:r>
          </a:p>
          <a:p>
            <a:pPr algn="just"/>
            <a:r>
              <a:rPr lang="it-IT" sz="3000" dirty="0"/>
              <a:t>Il rapporto tra le due frasi è quello della subordinazione, ma subordinata e principale sono legate da una congiunzione (di solito </a:t>
            </a:r>
            <a:r>
              <a:rPr lang="it-IT" sz="3000" i="1" dirty="0"/>
              <a:t>e </a:t>
            </a:r>
            <a:r>
              <a:rPr lang="it-IT" sz="3000" dirty="0"/>
              <a:t>ma anche </a:t>
            </a:r>
            <a:r>
              <a:rPr lang="it-IT" sz="3000" i="1" dirty="0"/>
              <a:t>ma</a:t>
            </a:r>
            <a:r>
              <a:rPr lang="it-IT" sz="3000" dirty="0"/>
              <a:t>) come nella coordinazione.</a:t>
            </a:r>
          </a:p>
          <a:p>
            <a:pPr algn="just"/>
            <a:endParaRPr lang="it-IT" sz="1400" b="1" dirty="0"/>
          </a:p>
          <a:p>
            <a:pPr algn="just"/>
            <a:r>
              <a:rPr lang="it-IT" sz="3000" i="1" dirty="0"/>
              <a:t>Se Tristano è buono cavaliere, </a:t>
            </a:r>
            <a:r>
              <a:rPr lang="it-IT" sz="3000" b="1" i="1" dirty="0"/>
              <a:t>e</a:t>
            </a:r>
            <a:r>
              <a:rPr lang="it-IT" sz="3000" i="1" dirty="0"/>
              <a:t> io non mi tengo peggiore </a:t>
            </a:r>
            <a:r>
              <a:rPr lang="it-IT" sz="3000" dirty="0"/>
              <a:t>(</a:t>
            </a:r>
            <a:r>
              <a:rPr lang="it-IT" sz="3000" i="1" dirty="0"/>
              <a:t>Tristano riccardiano</a:t>
            </a:r>
            <a:r>
              <a:rPr lang="it-IT" sz="3000" dirty="0"/>
              <a:t>)</a:t>
            </a:r>
            <a:endParaRPr lang="it-IT" sz="800" dirty="0"/>
          </a:p>
          <a:p>
            <a:pPr algn="just"/>
            <a:r>
              <a:rPr lang="it-IT" sz="3000" i="1" dirty="0"/>
              <a:t>Sedendo io pensoso in alcuna parte, </a:t>
            </a:r>
            <a:r>
              <a:rPr lang="it-IT" sz="3000" b="1" i="1" dirty="0"/>
              <a:t>e</a:t>
            </a:r>
            <a:r>
              <a:rPr lang="it-IT" sz="3000" i="1" dirty="0"/>
              <a:t> io mi </a:t>
            </a:r>
            <a:r>
              <a:rPr lang="it-IT" sz="3000" i="1" dirty="0" err="1"/>
              <a:t>senti’</a:t>
            </a:r>
            <a:r>
              <a:rPr lang="it-IT" sz="3000" i="1" dirty="0"/>
              <a:t> cominciare un </a:t>
            </a:r>
            <a:r>
              <a:rPr lang="it-IT" sz="3000" i="1" dirty="0" err="1"/>
              <a:t>terremuoto</a:t>
            </a:r>
            <a:r>
              <a:rPr lang="it-IT" sz="3000" i="1" dirty="0"/>
              <a:t> nel cuore </a:t>
            </a:r>
            <a:r>
              <a:rPr lang="it-IT" sz="3000" dirty="0"/>
              <a:t>(Dante, </a:t>
            </a:r>
            <a:r>
              <a:rPr lang="it-IT" sz="3000" i="1" dirty="0"/>
              <a:t>Vita nova</a:t>
            </a:r>
            <a:r>
              <a:rPr lang="it-IT" sz="3000" dirty="0"/>
              <a:t>) </a:t>
            </a:r>
            <a:endParaRPr lang="it-IT" sz="800" dirty="0"/>
          </a:p>
          <a:p>
            <a:pPr algn="just"/>
            <a:r>
              <a:rPr lang="it-IT" sz="3000" i="1" dirty="0"/>
              <a:t>E </a:t>
            </a:r>
            <a:r>
              <a:rPr lang="it-IT" sz="3000" i="1" dirty="0" err="1"/>
              <a:t>avegna</a:t>
            </a:r>
            <a:r>
              <a:rPr lang="it-IT" sz="3000" i="1" dirty="0"/>
              <a:t> che fosse lieve la cena e di poche imbandigioni, </a:t>
            </a:r>
            <a:r>
              <a:rPr lang="it-IT" sz="3000" b="1" i="1" dirty="0"/>
              <a:t>ma</a:t>
            </a:r>
            <a:r>
              <a:rPr lang="it-IT" sz="3000" i="1" dirty="0"/>
              <a:t> del rilievo si consolarono tanti poveri </a:t>
            </a:r>
            <a:r>
              <a:rPr lang="it-IT" sz="3000" dirty="0"/>
              <a:t>(Bono Giamboni)</a:t>
            </a:r>
            <a:endParaRPr lang="it-IT" sz="30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02359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/>
              <a:t>PARAIPOTASSI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037336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2542" y="1103202"/>
            <a:ext cx="1175121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paraipotassi si può combinare con la </a:t>
            </a:r>
            <a:r>
              <a:rPr lang="it-IT" sz="3000" dirty="0" err="1"/>
              <a:t>coniunctio</a:t>
            </a:r>
            <a:r>
              <a:rPr lang="it-IT" sz="3000" dirty="0"/>
              <a:t> relativa dando luogo a quella che viene </a:t>
            </a:r>
            <a:r>
              <a:rPr lang="it-IT" sz="3000"/>
              <a:t>chiamata </a:t>
            </a:r>
            <a:r>
              <a:rPr lang="it-IT" sz="3000" b="1"/>
              <a:t>paraipotassi </a:t>
            </a:r>
            <a:r>
              <a:rPr lang="it-IT" sz="3000" b="1" dirty="0"/>
              <a:t>relativa</a:t>
            </a:r>
            <a:r>
              <a:rPr lang="it-IT" sz="3000" dirty="0"/>
              <a:t>:</a:t>
            </a:r>
          </a:p>
          <a:p>
            <a:pPr algn="just"/>
            <a:endParaRPr lang="it-IT" sz="3000" i="1" dirty="0"/>
          </a:p>
          <a:p>
            <a:pPr algn="just"/>
            <a:r>
              <a:rPr lang="it-IT" sz="3000" i="1" dirty="0"/>
              <a:t>Portando queste sante </a:t>
            </a:r>
            <a:r>
              <a:rPr lang="it-IT" sz="3000" i="1" dirty="0" err="1"/>
              <a:t>orliquie</a:t>
            </a:r>
            <a:r>
              <a:rPr lang="it-IT" sz="3000" i="1" dirty="0"/>
              <a:t> a processione dal Laterano infino a San Piero, </a:t>
            </a:r>
            <a:r>
              <a:rPr lang="it-IT" sz="3000" b="1" i="1" dirty="0"/>
              <a:t>per la qual cosa </a:t>
            </a:r>
            <a:r>
              <a:rPr lang="it-IT" sz="3000" i="1" dirty="0"/>
              <a:t>rappellò a </a:t>
            </a:r>
            <a:r>
              <a:rPr lang="it-IT" sz="3000" i="1" dirty="0" err="1"/>
              <a:t>ssé</a:t>
            </a:r>
            <a:r>
              <a:rPr lang="it-IT" sz="3000" i="1" dirty="0"/>
              <a:t> gli animi </a:t>
            </a:r>
            <a:r>
              <a:rPr lang="it-IT" sz="3000" i="1" dirty="0" err="1"/>
              <a:t>delli</a:t>
            </a:r>
            <a:r>
              <a:rPr lang="it-IT" sz="3000" i="1" dirty="0"/>
              <a:t> omini di Roma (</a:t>
            </a:r>
            <a:r>
              <a:rPr lang="it-IT" sz="3000" i="1" dirty="0" err="1"/>
              <a:t>Cron</a:t>
            </a:r>
            <a:r>
              <a:rPr lang="it-IT" sz="3000" i="1" dirty="0"/>
              <a:t>. fior.).</a:t>
            </a:r>
          </a:p>
          <a:p>
            <a:pPr algn="just"/>
            <a:endParaRPr lang="it-IT" sz="3000" i="1" dirty="0"/>
          </a:p>
          <a:p>
            <a:pPr algn="just"/>
            <a:r>
              <a:rPr lang="it-IT" sz="3000" dirty="0"/>
              <a:t>Sequenza «subordinata + nesso relativo + principale»:</a:t>
            </a:r>
          </a:p>
          <a:p>
            <a:pPr algn="just"/>
            <a:endParaRPr lang="it-IT" sz="2800" dirty="0"/>
          </a:p>
          <a:p>
            <a:pPr algn="just"/>
            <a:r>
              <a:rPr lang="it-IT" sz="3000" dirty="0"/>
              <a:t>‘portando le sante reliquie in processione (subordinata),  grazie a questo (relativo) strinse a sé gli animi degli uomini di Roma (principale)’.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69504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PARAIPOTASSI RELATIVA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207629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2542" y="948690"/>
            <a:ext cx="117512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Sono frequenti </a:t>
            </a:r>
            <a:r>
              <a:rPr lang="it-IT" sz="3000" b="1" dirty="0"/>
              <a:t>strutture assolute</a:t>
            </a:r>
            <a:r>
              <a:rPr lang="it-IT" sz="3000" dirty="0"/>
              <a:t>, cioè separate dal resto del periodo, che spesso ricalcano l’ablativo assoluto latino.</a:t>
            </a:r>
          </a:p>
          <a:p>
            <a:pPr algn="just"/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3000" dirty="0"/>
              <a:t>il </a:t>
            </a:r>
            <a:r>
              <a:rPr lang="it-IT" sz="3000" b="1" dirty="0"/>
              <a:t>participio assoluto</a:t>
            </a:r>
            <a:r>
              <a:rPr lang="it-IT" sz="3000" dirty="0"/>
              <a:t>, con ordine VS o SV:</a:t>
            </a:r>
          </a:p>
          <a:p>
            <a:pPr marL="228600" indent="-228600" algn="just">
              <a:buAutoNum type="arabicParenR"/>
            </a:pPr>
            <a:endParaRPr lang="it-IT" sz="800" dirty="0"/>
          </a:p>
          <a:p>
            <a:pPr algn="just"/>
            <a:r>
              <a:rPr lang="it-IT" sz="2800" b="1" i="1" dirty="0"/>
              <a:t>Commendata da tutti la novella di </a:t>
            </a:r>
            <a:r>
              <a:rPr lang="it-IT" sz="2800" b="1" i="1" dirty="0" err="1"/>
              <a:t>Neifile</a:t>
            </a:r>
            <a:r>
              <a:rPr lang="it-IT" sz="2800" i="1" dirty="0"/>
              <a:t>, ella si tacque (Decameron)</a:t>
            </a:r>
          </a:p>
          <a:p>
            <a:pPr algn="just"/>
            <a:r>
              <a:rPr lang="it-IT" sz="2800" i="1" dirty="0" err="1"/>
              <a:t>Leggesi</a:t>
            </a:r>
            <a:r>
              <a:rPr lang="it-IT" sz="2800" i="1" dirty="0"/>
              <a:t> che </a:t>
            </a:r>
            <a:r>
              <a:rPr lang="it-IT" sz="2800" b="1" i="1" dirty="0"/>
              <a:t>Platone nato</a:t>
            </a:r>
            <a:r>
              <a:rPr lang="it-IT" sz="2800" i="1" dirty="0"/>
              <a:t>, dormendo ne la culla, api vennero (Fiori e vita di fil.)</a:t>
            </a:r>
            <a:endParaRPr lang="it-IT" sz="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69504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COSTRUZIONI ASSOLUTE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CD0A2E7-A5EA-4AA7-859E-514C8D3D9CA4}"/>
              </a:ext>
            </a:extLst>
          </p:cNvPr>
          <p:cNvSpPr txBox="1"/>
          <p:nvPr/>
        </p:nvSpPr>
        <p:spPr>
          <a:xfrm>
            <a:off x="112542" y="3530723"/>
            <a:ext cx="1198139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2) Il </a:t>
            </a:r>
            <a:r>
              <a:rPr lang="it-IT" sz="3000" b="1" dirty="0"/>
              <a:t>gerundio assoluto</a:t>
            </a:r>
            <a:r>
              <a:rPr lang="it-IT" sz="3000" dirty="0"/>
              <a:t>, con ordine VS o SV:</a:t>
            </a:r>
          </a:p>
          <a:p>
            <a:pPr algn="just"/>
            <a:endParaRPr lang="it-IT" sz="800" b="1" dirty="0"/>
          </a:p>
          <a:p>
            <a:pPr algn="just"/>
            <a:r>
              <a:rPr lang="it-IT" sz="2800" b="1" i="1" dirty="0" err="1"/>
              <a:t>Abbiendo</a:t>
            </a:r>
            <a:r>
              <a:rPr lang="it-IT" sz="2800" b="1" i="1" dirty="0"/>
              <a:t> veduto il </a:t>
            </a:r>
            <a:r>
              <a:rPr lang="it-IT" sz="2800" b="1" i="1" dirty="0" err="1"/>
              <a:t>lione</a:t>
            </a:r>
            <a:r>
              <a:rPr lang="it-IT" sz="2800" b="1" i="1" dirty="0"/>
              <a:t> uno pastore</a:t>
            </a:r>
            <a:r>
              <a:rPr lang="it-IT" sz="2800" i="1" dirty="0"/>
              <a:t>, […] prese una pecora (Esopo toscano)</a:t>
            </a:r>
            <a:endParaRPr lang="it-IT" sz="2800" b="1" i="1" dirty="0"/>
          </a:p>
          <a:p>
            <a:pPr algn="just"/>
            <a:r>
              <a:rPr lang="it-IT" sz="2800" b="1" i="1" dirty="0"/>
              <a:t>Ella facendo il segno della santa croce</a:t>
            </a:r>
            <a:r>
              <a:rPr lang="it-IT" sz="2800" i="1" dirty="0"/>
              <a:t>, i demoni </a:t>
            </a:r>
            <a:r>
              <a:rPr lang="it-IT" sz="2800" i="1" dirty="0" err="1"/>
              <a:t>incontanente</a:t>
            </a:r>
            <a:r>
              <a:rPr lang="it-IT" sz="2800" i="1" dirty="0"/>
              <a:t> </a:t>
            </a:r>
            <a:r>
              <a:rPr lang="it-IT" sz="2800" i="1" dirty="0" err="1"/>
              <a:t>cominciorono</a:t>
            </a:r>
            <a:r>
              <a:rPr lang="it-IT" sz="2800" i="1" dirty="0"/>
              <a:t> a fuggire </a:t>
            </a:r>
            <a:r>
              <a:rPr lang="it-IT" sz="2800" dirty="0"/>
              <a:t>(Giordano da Pisa)</a:t>
            </a:r>
          </a:p>
          <a:p>
            <a:pPr algn="just"/>
            <a:endParaRPr lang="it-IT" sz="2000" i="1" dirty="0"/>
          </a:p>
          <a:p>
            <a:pPr algn="just"/>
            <a:r>
              <a:rPr lang="it-IT" sz="3000" dirty="0"/>
              <a:t>Il </a:t>
            </a:r>
            <a:r>
              <a:rPr lang="it-IT" sz="3000" b="1" dirty="0"/>
              <a:t>gerundio</a:t>
            </a:r>
            <a:r>
              <a:rPr lang="it-IT" sz="3000" dirty="0"/>
              <a:t> inoltre ha spesso una funzione simile a quella di una </a:t>
            </a:r>
            <a:r>
              <a:rPr lang="it-IT" sz="3000" b="1" dirty="0"/>
              <a:t>relativa</a:t>
            </a:r>
            <a:r>
              <a:rPr lang="it-IT" sz="3000" dirty="0"/>
              <a:t>: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i="1" dirty="0"/>
              <a:t>Trovarono i giovani </a:t>
            </a:r>
            <a:r>
              <a:rPr lang="it-IT" sz="2800" b="1" i="1" dirty="0" err="1"/>
              <a:t>giucando</a:t>
            </a:r>
            <a:r>
              <a:rPr lang="it-IT" sz="2800" i="1" dirty="0"/>
              <a:t> dove lasciati gli </a:t>
            </a:r>
            <a:r>
              <a:rPr lang="it-IT" sz="2800" i="1" dirty="0" err="1"/>
              <a:t>aveano</a:t>
            </a:r>
            <a:r>
              <a:rPr lang="it-IT" sz="2800" i="1" dirty="0"/>
              <a:t> </a:t>
            </a:r>
            <a:r>
              <a:rPr lang="it-IT" sz="2800" dirty="0"/>
              <a:t>(</a:t>
            </a:r>
            <a:r>
              <a:rPr lang="it-IT" sz="2800" i="1" dirty="0" err="1"/>
              <a:t>Dec</a:t>
            </a:r>
            <a:r>
              <a:rPr lang="it-IT" sz="2800" i="1" dirty="0"/>
              <a:t>.</a:t>
            </a:r>
            <a:r>
              <a:rPr lang="it-IT" sz="2800" dirty="0"/>
              <a:t>) ‘che giocavano’</a:t>
            </a:r>
          </a:p>
        </p:txBody>
      </p:sp>
    </p:spTree>
    <p:extLst>
      <p:ext uri="{BB962C8B-B14F-4D97-AF65-F5344CB8AC3E}">
        <p14:creationId xmlns:p14="http://schemas.microsoft.com/office/powerpoint/2010/main" val="163456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1915" y="863646"/>
            <a:ext cx="11882511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Anche nella sintassi del periodo ci sono molte differenze tra italiano antico e italiano moderno, che riguardano soprattutto due aspetti:</a:t>
            </a:r>
          </a:p>
          <a:p>
            <a:pPr algn="just"/>
            <a:endParaRPr lang="it-IT" sz="1200" dirty="0"/>
          </a:p>
          <a:p>
            <a:pPr marL="514350" indent="-514350" algn="just">
              <a:buAutoNum type="arabicParenR"/>
            </a:pPr>
            <a:r>
              <a:rPr lang="it-IT" sz="2900" dirty="0"/>
              <a:t>Una</a:t>
            </a:r>
            <a:r>
              <a:rPr lang="it-IT" sz="2900" b="1" dirty="0"/>
              <a:t> diversa formalizzazione delle subordinate</a:t>
            </a:r>
            <a:r>
              <a:rPr lang="it-IT" sz="2900" dirty="0"/>
              <a:t> (presenza o assenza di congiunzioni, uso dei tempi verbali, uso dei costrutti assoluti, ecc.) </a:t>
            </a:r>
          </a:p>
          <a:p>
            <a:pPr marL="514350" indent="-514350" algn="just">
              <a:buAutoNum type="arabicParenR"/>
            </a:pPr>
            <a:endParaRPr lang="it-IT" sz="1200" dirty="0"/>
          </a:p>
          <a:p>
            <a:pPr marL="514350" indent="-514350" algn="just">
              <a:buAutoNum type="arabicParenR"/>
            </a:pPr>
            <a:r>
              <a:rPr lang="it-IT" sz="2900" dirty="0"/>
              <a:t>Esistenza di </a:t>
            </a:r>
            <a:r>
              <a:rPr lang="it-IT" sz="2900" b="1" dirty="0"/>
              <a:t>costrutti misti</a:t>
            </a:r>
            <a:r>
              <a:rPr lang="it-IT" sz="2900" dirty="0"/>
              <a:t>. La sintassi antica tende in molti casi a coniugare elementi che nella sintassi moderna sono rigidamente distinti, come i modi finiti e non finiti oppure la subordinazione e la coordinazione.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47003" y="21731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SINTASSI DEL PERIODO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42DC022-43F7-410B-8F13-237A1E4EE3DC}"/>
              </a:ext>
            </a:extLst>
          </p:cNvPr>
          <p:cNvSpPr txBox="1"/>
          <p:nvPr/>
        </p:nvSpPr>
        <p:spPr>
          <a:xfrm>
            <a:off x="121916" y="4534287"/>
            <a:ext cx="11882511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In particolare, la </a:t>
            </a:r>
            <a:r>
              <a:rPr lang="it-IT" sz="2900" b="1" dirty="0"/>
              <a:t>prosa</a:t>
            </a:r>
            <a:r>
              <a:rPr lang="it-IT" sz="2900" dirty="0"/>
              <a:t> duecentesca presenta alcune strutture irregolari che le grammatiche cinquecentesche emargineranno: non si tratta di immaturità della prosa, come a lungo si è detto, ma di una sintassi che privilegia la progressione dell’informazione e la pragmatica rispetto alla ferrea gerarchizzazione logica.</a:t>
            </a:r>
          </a:p>
        </p:txBody>
      </p:sp>
    </p:spTree>
    <p:extLst>
      <p:ext uri="{BB962C8B-B14F-4D97-AF65-F5344CB8AC3E}">
        <p14:creationId xmlns:p14="http://schemas.microsoft.com/office/powerpoint/2010/main" val="287989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243786"/>
            <a:ext cx="1188251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Una delle differenze tra italiano antico e moderno nella sintassi del periodo è la gestione della </a:t>
            </a:r>
            <a:r>
              <a:rPr lang="it-IT" sz="3000" b="1" dirty="0"/>
              <a:t>congiunzione subordinante </a:t>
            </a:r>
            <a:r>
              <a:rPr lang="it-IT" sz="3000" b="1" i="1" dirty="0"/>
              <a:t>che</a:t>
            </a:r>
            <a:r>
              <a:rPr lang="it-IT" sz="3000" dirty="0"/>
              <a:t>. </a:t>
            </a:r>
            <a:r>
              <a:rPr lang="it-IT" sz="3000" i="1" dirty="0"/>
              <a:t> </a:t>
            </a:r>
            <a:endParaRPr lang="it-IT" sz="3000" dirty="0"/>
          </a:p>
          <a:p>
            <a:pPr algn="just"/>
            <a:endParaRPr lang="it-IT" sz="2400" dirty="0"/>
          </a:p>
          <a:p>
            <a:pPr marL="514350" indent="-514350" algn="just">
              <a:buAutoNum type="arabicParenR"/>
            </a:pPr>
            <a:r>
              <a:rPr lang="it-IT" sz="3000" dirty="0"/>
              <a:t>poteva essere </a:t>
            </a:r>
            <a:r>
              <a:rPr lang="it-IT" sz="3000" b="1" dirty="0"/>
              <a:t>omessa</a:t>
            </a:r>
            <a:r>
              <a:rPr lang="it-IT" sz="3000" dirty="0"/>
              <a:t>: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algn="just"/>
            <a:r>
              <a:rPr lang="it-IT" sz="3000" dirty="0"/>
              <a:t>     </a:t>
            </a:r>
            <a:r>
              <a:rPr lang="it-IT" sz="3000" i="1" dirty="0"/>
              <a:t>Non vo’ </a:t>
            </a:r>
            <a:r>
              <a:rPr lang="it-IT" sz="3000" b="1" i="1" dirty="0"/>
              <a:t>ø </a:t>
            </a:r>
            <a:r>
              <a:rPr lang="it-IT" sz="3000" i="1" dirty="0"/>
              <a:t>ti faccia di ciò </a:t>
            </a:r>
            <a:r>
              <a:rPr lang="it-IT" sz="3000" i="1" dirty="0" err="1"/>
              <a:t>maraviglio</a:t>
            </a:r>
            <a:r>
              <a:rPr lang="it-IT" sz="3000" i="1" dirty="0"/>
              <a:t> (Monte Andrea)</a:t>
            </a:r>
          </a:p>
          <a:p>
            <a:pPr marL="514350" indent="-514350" algn="just">
              <a:buAutoNum type="arabicParenR"/>
            </a:pPr>
            <a:endParaRPr lang="it-IT" sz="2400" dirty="0"/>
          </a:p>
          <a:p>
            <a:pPr algn="just"/>
            <a:r>
              <a:rPr lang="it-IT" sz="3000" dirty="0"/>
              <a:t>2) poteva essere </a:t>
            </a:r>
            <a:r>
              <a:rPr lang="it-IT" sz="3000" b="1" dirty="0"/>
              <a:t>ripetuta</a:t>
            </a:r>
            <a:r>
              <a:rPr lang="it-IT" sz="3000" dirty="0"/>
              <a:t> dopo una proposizione incidentale: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i="1" dirty="0"/>
              <a:t>     Le disse </a:t>
            </a:r>
            <a:r>
              <a:rPr lang="it-IT" sz="3000" b="1" i="1" dirty="0"/>
              <a:t>che</a:t>
            </a:r>
            <a:r>
              <a:rPr lang="it-IT" sz="3000" i="1" dirty="0"/>
              <a:t>, s’elli mangiasse di quello pomo, </a:t>
            </a:r>
            <a:r>
              <a:rPr lang="it-IT" sz="3000" b="1" i="1" dirty="0"/>
              <a:t>ch</a:t>
            </a:r>
            <a:r>
              <a:rPr lang="it-IT" sz="3000" i="1" dirty="0"/>
              <a:t>’elli saprebbe (Bestiario   </a:t>
            </a:r>
          </a:p>
          <a:p>
            <a:pPr algn="just"/>
            <a:r>
              <a:rPr lang="it-IT" sz="3000" i="1" dirty="0"/>
              <a:t>     </a:t>
            </a:r>
            <a:r>
              <a:rPr lang="it-IT" sz="3000" i="1" dirty="0" err="1"/>
              <a:t>tosc</a:t>
            </a:r>
            <a:r>
              <a:rPr lang="it-IT" sz="3000" i="1" dirty="0"/>
              <a:t>.)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3000" i="1" dirty="0"/>
              <a:t>     </a:t>
            </a:r>
            <a:r>
              <a:rPr lang="it-IT" sz="3000" i="1" dirty="0" err="1"/>
              <a:t>Rispuose</a:t>
            </a:r>
            <a:r>
              <a:rPr lang="it-IT" sz="3000" i="1" dirty="0"/>
              <a:t> alla buona </a:t>
            </a:r>
            <a:r>
              <a:rPr lang="it-IT" sz="3000" i="1" dirty="0" err="1"/>
              <a:t>femina</a:t>
            </a:r>
            <a:r>
              <a:rPr lang="it-IT" sz="3000" i="1" dirty="0"/>
              <a:t> </a:t>
            </a:r>
            <a:r>
              <a:rPr lang="it-IT" sz="3000" b="1" i="1" dirty="0"/>
              <a:t>che</a:t>
            </a:r>
            <a:r>
              <a:rPr lang="it-IT" sz="3000" i="1" dirty="0"/>
              <a:t>, se madama </a:t>
            </a:r>
            <a:r>
              <a:rPr lang="it-IT" sz="3000" i="1" dirty="0" err="1"/>
              <a:t>Iancofiore</a:t>
            </a:r>
            <a:r>
              <a:rPr lang="it-IT" sz="3000" i="1" dirty="0"/>
              <a:t> l’amava, </a:t>
            </a:r>
            <a:r>
              <a:rPr lang="it-IT" sz="3000" b="1" i="1" dirty="0"/>
              <a:t>che</a:t>
            </a:r>
            <a:r>
              <a:rPr lang="it-IT" sz="3000" i="1" dirty="0"/>
              <a:t> ella      </a:t>
            </a:r>
          </a:p>
          <a:p>
            <a:pPr algn="just"/>
            <a:r>
              <a:rPr lang="it-IT" sz="3000" i="1" dirty="0"/>
              <a:t>      n’era ben cambiata</a:t>
            </a:r>
            <a:r>
              <a:rPr lang="it-IT" sz="3000" dirty="0"/>
              <a:t> </a:t>
            </a:r>
            <a:r>
              <a:rPr lang="it-IT" sz="3000" i="1" dirty="0"/>
              <a:t>(Decameron)</a:t>
            </a:r>
            <a:endParaRPr lang="it-IT" sz="28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CONGIUNZIONE </a:t>
            </a:r>
            <a:r>
              <a:rPr lang="it-IT" sz="3600" i="1" dirty="0"/>
              <a:t>CHE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2029138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1100242"/>
            <a:ext cx="1188251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Nelle preposizioni </a:t>
            </a:r>
            <a:r>
              <a:rPr lang="it-IT" sz="3000" b="1" dirty="0"/>
              <a:t>relative</a:t>
            </a:r>
            <a:r>
              <a:rPr lang="it-IT" sz="3000" dirty="0"/>
              <a:t> il pronome </a:t>
            </a:r>
            <a:r>
              <a:rPr lang="it-IT" sz="3000" b="1" i="1" dirty="0"/>
              <a:t>che</a:t>
            </a:r>
            <a:r>
              <a:rPr lang="it-IT" sz="3000" i="1" dirty="0"/>
              <a:t> </a:t>
            </a:r>
            <a:r>
              <a:rPr lang="it-IT" sz="3000" dirty="0"/>
              <a:t>poteva assumere non solo funzione di soggetto </a:t>
            </a:r>
            <a:r>
              <a:rPr lang="it-IT" sz="3000" i="1" dirty="0"/>
              <a:t>(Giovanni, che dice)</a:t>
            </a:r>
            <a:r>
              <a:rPr lang="it-IT" sz="3000" dirty="0"/>
              <a:t> e oggetto </a:t>
            </a:r>
            <a:r>
              <a:rPr lang="it-IT" sz="3000" i="1" dirty="0"/>
              <a:t>(il libro che ho letto)</a:t>
            </a:r>
            <a:r>
              <a:rPr lang="it-IT" sz="3000" dirty="0"/>
              <a:t>, ma anche di complemento indiretto: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3000" i="1" dirty="0"/>
              <a:t>Uno bastone </a:t>
            </a:r>
            <a:r>
              <a:rPr lang="it-IT" sz="3000" b="1" i="1" dirty="0"/>
              <a:t>con che </a:t>
            </a:r>
            <a:r>
              <a:rPr lang="it-IT" sz="3000" i="1" dirty="0"/>
              <a:t>si </a:t>
            </a:r>
            <a:r>
              <a:rPr lang="it-IT" sz="3000" i="1" dirty="0" err="1"/>
              <a:t>apogiava</a:t>
            </a:r>
            <a:r>
              <a:rPr lang="it-IT" sz="3000" i="1" dirty="0"/>
              <a:t> </a:t>
            </a:r>
            <a:r>
              <a:rPr lang="it-IT" sz="3000" i="1" dirty="0" err="1"/>
              <a:t>perch’era</a:t>
            </a:r>
            <a:r>
              <a:rPr lang="it-IT" sz="3000" i="1" dirty="0"/>
              <a:t> debole (Fiori e vita di </a:t>
            </a:r>
            <a:r>
              <a:rPr lang="it-IT" sz="3000" i="1" dirty="0" err="1"/>
              <a:t>filosafi</a:t>
            </a:r>
            <a:r>
              <a:rPr lang="it-IT" sz="3000" i="1" dirty="0"/>
              <a:t>)</a:t>
            </a:r>
          </a:p>
          <a:p>
            <a:pPr algn="just"/>
            <a:endParaRPr lang="it-IT" sz="2400" i="1" dirty="0"/>
          </a:p>
          <a:p>
            <a:pPr algn="just"/>
            <a:r>
              <a:rPr lang="it-IT" sz="3000" dirty="0"/>
              <a:t>Molto comune è l’uso del </a:t>
            </a:r>
            <a:r>
              <a:rPr lang="it-IT" sz="3000" b="1" i="1" dirty="0"/>
              <a:t>che</a:t>
            </a:r>
            <a:r>
              <a:rPr lang="it-IT" sz="3000" i="1" dirty="0"/>
              <a:t> </a:t>
            </a:r>
            <a:r>
              <a:rPr lang="it-IT" sz="3000" dirty="0"/>
              <a:t>come generico </a:t>
            </a:r>
            <a:r>
              <a:rPr lang="it-IT" sz="3000" b="1" dirty="0"/>
              <a:t>introduttore di subordinata </a:t>
            </a:r>
            <a:r>
              <a:rPr lang="it-IT" sz="3000" i="1" dirty="0"/>
              <a:t>(</a:t>
            </a:r>
            <a:r>
              <a:rPr lang="it-IT" sz="3000" b="1" i="1" dirty="0"/>
              <a:t>che polivalente</a:t>
            </a:r>
            <a:r>
              <a:rPr lang="it-IT" sz="3000" i="1" dirty="0"/>
              <a:t>),</a:t>
            </a:r>
            <a:r>
              <a:rPr lang="it-IT" sz="3000" dirty="0"/>
              <a:t> che nell’italiano moderno è un costrutto del parlato e dello scritto di livello basso mentre anticamente non ha questa connotazione: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3000" i="1" dirty="0"/>
              <a:t>le foglie </a:t>
            </a:r>
            <a:r>
              <a:rPr lang="it-IT" sz="3000" b="1" i="1" dirty="0"/>
              <a:t>che</a:t>
            </a:r>
            <a:r>
              <a:rPr lang="it-IT" sz="3000" i="1" dirty="0"/>
              <a:t> la materia e tu mi farai degno </a:t>
            </a:r>
            <a:r>
              <a:rPr lang="it-IT" sz="3000" dirty="0"/>
              <a:t>‘di cui tu e la materia mi farete </a:t>
            </a:r>
            <a:r>
              <a:rPr lang="it-IT" sz="3000" dirty="0" err="1"/>
              <a:t>degno’</a:t>
            </a:r>
            <a:r>
              <a:rPr lang="it-IT" sz="3000" dirty="0"/>
              <a:t> (Dante, </a:t>
            </a:r>
            <a:r>
              <a:rPr lang="it-IT" sz="3000" i="1" dirty="0"/>
              <a:t>Commedia</a:t>
            </a:r>
            <a:r>
              <a:rPr lang="it-IT" sz="3000" dirty="0"/>
              <a:t>)</a:t>
            </a:r>
            <a:endParaRPr lang="it-IT" sz="30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CONGIUNZIONE </a:t>
            </a:r>
            <a:r>
              <a:rPr lang="it-IT" sz="3600" i="1" dirty="0"/>
              <a:t>CHE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524661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1100242"/>
            <a:ext cx="1188251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L’italiano antico dispone di alcune </a:t>
            </a:r>
            <a:r>
              <a:rPr lang="it-IT" sz="3000" b="1" dirty="0"/>
              <a:t>congiunzioni coordinanti </a:t>
            </a:r>
            <a:r>
              <a:rPr lang="it-IT" sz="3000" dirty="0"/>
              <a:t>e</a:t>
            </a:r>
            <a:r>
              <a:rPr lang="it-IT" sz="3000" b="1" dirty="0"/>
              <a:t> subordinanti </a:t>
            </a:r>
            <a:r>
              <a:rPr lang="it-IT" sz="3000" dirty="0"/>
              <a:t>scomparse in italiano contemporaneo. In particolare, sono frequenti:</a:t>
            </a:r>
          </a:p>
          <a:p>
            <a:pPr algn="just"/>
            <a:endParaRPr lang="it-IT" sz="1200" dirty="0"/>
          </a:p>
          <a:p>
            <a:pPr algn="just"/>
            <a:r>
              <a:rPr lang="it-IT" sz="3000" b="1" dirty="0"/>
              <a:t>1) </a:t>
            </a:r>
            <a:r>
              <a:rPr lang="it-IT" sz="3000" b="1" i="1" dirty="0"/>
              <a:t>però</a:t>
            </a:r>
            <a:r>
              <a:rPr lang="it-IT" sz="3000" dirty="0"/>
              <a:t> con valore di congiunzione conclusiva (‘perciò’) e </a:t>
            </a:r>
            <a:r>
              <a:rPr lang="it-IT" sz="3000" b="1" i="1" dirty="0"/>
              <a:t>però che</a:t>
            </a:r>
            <a:r>
              <a:rPr lang="it-IT" sz="3000" i="1" dirty="0"/>
              <a:t> </a:t>
            </a:r>
            <a:r>
              <a:rPr lang="it-IT" sz="3000" dirty="0"/>
              <a:t>con valore di congiunzione causale (‘poiché’):</a:t>
            </a:r>
            <a:endParaRPr lang="it-IT" sz="800" i="1" dirty="0"/>
          </a:p>
          <a:p>
            <a:pPr algn="just"/>
            <a:r>
              <a:rPr lang="it-IT" sz="3000" i="1" dirty="0"/>
              <a:t>La </a:t>
            </a:r>
            <a:r>
              <a:rPr lang="it-IT" sz="3000" i="1" dirty="0" err="1"/>
              <a:t>trisitia</a:t>
            </a:r>
            <a:r>
              <a:rPr lang="it-IT" sz="3000" i="1" dirty="0"/>
              <a:t> di questo </a:t>
            </a:r>
            <a:r>
              <a:rPr lang="it-IT" sz="3000" i="1" dirty="0" err="1"/>
              <a:t>seculo</a:t>
            </a:r>
            <a:r>
              <a:rPr lang="it-IT" sz="3000" i="1" dirty="0"/>
              <a:t> adopera morte, et </a:t>
            </a:r>
            <a:r>
              <a:rPr lang="it-IT" sz="3000" b="1" i="1" dirty="0"/>
              <a:t>però</a:t>
            </a:r>
            <a:r>
              <a:rPr lang="it-IT" sz="3000" i="1" dirty="0"/>
              <a:t> non la dèi tenere </a:t>
            </a:r>
            <a:r>
              <a:rPr lang="it-IT" sz="3000" dirty="0"/>
              <a:t>(</a:t>
            </a:r>
            <a:r>
              <a:rPr lang="it-IT" sz="3000" dirty="0" err="1"/>
              <a:t>volg</a:t>
            </a:r>
            <a:r>
              <a:rPr lang="it-IT" sz="3000" dirty="0"/>
              <a:t>. </a:t>
            </a:r>
            <a:r>
              <a:rPr lang="it-IT" sz="3000" dirty="0" err="1"/>
              <a:t>Albertano</a:t>
            </a:r>
            <a:r>
              <a:rPr lang="it-IT" sz="3000" dirty="0"/>
              <a:t> da Brescia)</a:t>
            </a:r>
            <a:endParaRPr lang="it-IT" sz="3000" i="1" dirty="0"/>
          </a:p>
          <a:p>
            <a:pPr algn="just"/>
            <a:r>
              <a:rPr lang="it-IT" sz="3000" i="1" dirty="0"/>
              <a:t>E dicendo «nostro comune» intendo Roma, </a:t>
            </a:r>
            <a:r>
              <a:rPr lang="it-IT" sz="3000" b="1" i="1" dirty="0"/>
              <a:t>però</a:t>
            </a:r>
            <a:r>
              <a:rPr lang="it-IT" sz="3000" i="1" dirty="0"/>
              <a:t> </a:t>
            </a:r>
            <a:r>
              <a:rPr lang="it-IT" sz="3000" b="1" i="1" dirty="0"/>
              <a:t>che</a:t>
            </a:r>
            <a:r>
              <a:rPr lang="it-IT" sz="3000" i="1" dirty="0"/>
              <a:t> Tullio era cittadino di Roma </a:t>
            </a:r>
            <a:r>
              <a:rPr lang="it-IT" sz="3000" dirty="0"/>
              <a:t>(B. Latini, </a:t>
            </a:r>
            <a:r>
              <a:rPr lang="it-IT" sz="3000" i="1" dirty="0" err="1"/>
              <a:t>Rettorica</a:t>
            </a:r>
            <a:r>
              <a:rPr lang="it-IT" sz="3000" dirty="0"/>
              <a:t>)</a:t>
            </a:r>
            <a:endParaRPr lang="it-IT" sz="3000" i="1" dirty="0"/>
          </a:p>
          <a:p>
            <a:pPr algn="just"/>
            <a:endParaRPr lang="it-IT" sz="1400" i="1" dirty="0"/>
          </a:p>
          <a:p>
            <a:pPr algn="just"/>
            <a:r>
              <a:rPr lang="it-IT" sz="3000" b="1" dirty="0"/>
              <a:t>2) </a:t>
            </a:r>
            <a:r>
              <a:rPr lang="it-IT" sz="3000" b="1" i="1" dirty="0" err="1"/>
              <a:t>av</a:t>
            </a:r>
            <a:r>
              <a:rPr lang="it-IT" sz="3000" b="1" i="1" dirty="0"/>
              <a:t>(v)</a:t>
            </a:r>
            <a:r>
              <a:rPr lang="it-IT" sz="3000" b="1" i="1" dirty="0" err="1"/>
              <a:t>egna</a:t>
            </a:r>
            <a:r>
              <a:rPr lang="it-IT" sz="3000" b="1" i="1" dirty="0"/>
              <a:t> che</a:t>
            </a:r>
            <a:r>
              <a:rPr lang="it-IT" sz="3000" dirty="0"/>
              <a:t>, con valore di </a:t>
            </a:r>
            <a:r>
              <a:rPr lang="it-IT" sz="3000" dirty="0" err="1"/>
              <a:t>congiunz</a:t>
            </a:r>
            <a:r>
              <a:rPr lang="it-IT" sz="3000" dirty="0"/>
              <a:t>. avversativa (‘sebbene, benché’):</a:t>
            </a:r>
          </a:p>
          <a:p>
            <a:pPr algn="just"/>
            <a:r>
              <a:rPr lang="it-IT" sz="3000" i="1" dirty="0"/>
              <a:t> </a:t>
            </a:r>
            <a:r>
              <a:rPr lang="it-IT" sz="3000" b="1" i="1" dirty="0" err="1"/>
              <a:t>Avegna</a:t>
            </a:r>
            <a:r>
              <a:rPr lang="it-IT" sz="3000" b="1" i="1" dirty="0"/>
              <a:t> che </a:t>
            </a:r>
            <a:r>
              <a:rPr lang="it-IT" sz="3000" i="1" dirty="0"/>
              <a:t>Tullio no </a:t>
            </a:r>
            <a:r>
              <a:rPr lang="it-IT" sz="3000" i="1" dirty="0" err="1"/>
              <a:t>lli</a:t>
            </a:r>
            <a:r>
              <a:rPr lang="it-IT" sz="3000" i="1" dirty="0"/>
              <a:t> riprenda nominatamente, assai si </a:t>
            </a:r>
            <a:r>
              <a:rPr lang="it-IT" sz="3000" i="1" dirty="0" err="1"/>
              <a:t>puote</a:t>
            </a:r>
            <a:r>
              <a:rPr lang="it-IT" sz="3000" i="1" dirty="0"/>
              <a:t> intendere la riprensione </a:t>
            </a:r>
            <a:r>
              <a:rPr lang="it-IT" sz="3000" dirty="0"/>
              <a:t>(B. Latini, </a:t>
            </a:r>
            <a:r>
              <a:rPr lang="it-IT" sz="3000" i="1" dirty="0" err="1"/>
              <a:t>Rettorica</a:t>
            </a:r>
            <a:r>
              <a:rPr lang="it-IT" sz="3000" dirty="0"/>
              <a:t>)</a:t>
            </a:r>
            <a:endParaRPr lang="it-IT" sz="30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/>
              <a:t>ALTRE CONGIUNZIONI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676165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973633"/>
            <a:ext cx="1188251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L’italiano antico conosce un uso del </a:t>
            </a:r>
            <a:r>
              <a:rPr lang="it-IT" sz="3000" b="1" dirty="0"/>
              <a:t>pronome relativo </a:t>
            </a:r>
            <a:r>
              <a:rPr lang="it-IT" sz="3000" dirty="0"/>
              <a:t>simile a quello latino (</a:t>
            </a:r>
            <a:r>
              <a:rPr lang="it-IT" sz="3000" b="1" dirty="0" err="1"/>
              <a:t>coniunctio</a:t>
            </a:r>
            <a:r>
              <a:rPr lang="it-IT" sz="3000" b="1" dirty="0"/>
              <a:t> relativa</a:t>
            </a:r>
            <a:r>
              <a:rPr lang="it-IT" sz="3000" dirty="0"/>
              <a:t>). Il relativo </a:t>
            </a:r>
            <a:r>
              <a:rPr lang="it-IT" sz="3000" i="1" dirty="0"/>
              <a:t>il quale</a:t>
            </a:r>
            <a:r>
              <a:rPr lang="it-IT" sz="3000" dirty="0"/>
              <a:t>, che oggi ha solo la funzione di introdurre una subordinata relativa, in </a:t>
            </a:r>
            <a:r>
              <a:rPr lang="it-IT" sz="3000" dirty="0" err="1"/>
              <a:t>it</a:t>
            </a:r>
            <a:r>
              <a:rPr lang="it-IT" sz="3000" dirty="0"/>
              <a:t>. antico si può presentare a </a:t>
            </a:r>
            <a:r>
              <a:rPr lang="it-IT" sz="3000" b="1" dirty="0"/>
              <a:t>inizio</a:t>
            </a:r>
            <a:r>
              <a:rPr lang="it-IT" sz="3000" dirty="0"/>
              <a:t> </a:t>
            </a:r>
            <a:r>
              <a:rPr lang="it-IT" sz="3000" b="1" dirty="0"/>
              <a:t>frase</a:t>
            </a:r>
            <a:r>
              <a:rPr lang="it-IT" sz="3000" dirty="0"/>
              <a:t>, con la funzione di </a:t>
            </a:r>
            <a:r>
              <a:rPr lang="it-IT" sz="3000" b="1" dirty="0"/>
              <a:t>collegamento con la frase precedente</a:t>
            </a:r>
            <a:r>
              <a:rPr lang="it-IT" sz="3000" dirty="0"/>
              <a:t>:</a:t>
            </a:r>
          </a:p>
          <a:p>
            <a:pPr algn="just"/>
            <a:endParaRPr lang="it-IT" sz="1200" i="1" dirty="0"/>
          </a:p>
          <a:p>
            <a:pPr algn="just"/>
            <a:r>
              <a:rPr lang="it-IT" sz="3000" i="1" dirty="0"/>
              <a:t>I servi i loro </a:t>
            </a:r>
            <a:r>
              <a:rPr lang="it-IT" sz="3000" i="1" dirty="0" err="1"/>
              <a:t>segnori</a:t>
            </a:r>
            <a:r>
              <a:rPr lang="it-IT" sz="3000" i="1" dirty="0"/>
              <a:t> dalla </a:t>
            </a:r>
            <a:r>
              <a:rPr lang="it-IT" sz="3000" i="1" dirty="0" err="1"/>
              <a:t>cittade</a:t>
            </a:r>
            <a:r>
              <a:rPr lang="it-IT" sz="3000" i="1" dirty="0"/>
              <a:t> </a:t>
            </a:r>
            <a:r>
              <a:rPr lang="it-IT" sz="3000" i="1" dirty="0" err="1"/>
              <a:t>cacciaro</a:t>
            </a:r>
            <a:r>
              <a:rPr lang="it-IT" sz="3000" i="1" dirty="0"/>
              <a:t>, e tolsero </a:t>
            </a:r>
            <a:r>
              <a:rPr lang="it-IT" sz="3000" i="1" dirty="0" err="1"/>
              <a:t>el</a:t>
            </a:r>
            <a:r>
              <a:rPr lang="it-IT" sz="3000" i="1" dirty="0"/>
              <a:t> loro mogli </a:t>
            </a:r>
            <a:r>
              <a:rPr lang="it-IT" sz="3000" i="1" dirty="0" err="1"/>
              <a:t>e’</a:t>
            </a:r>
            <a:r>
              <a:rPr lang="it-IT" sz="3000" i="1" dirty="0"/>
              <a:t> patrimoni. </a:t>
            </a:r>
            <a:r>
              <a:rPr lang="it-IT" sz="3000" b="1" i="1" dirty="0"/>
              <a:t>I quali </a:t>
            </a:r>
            <a:r>
              <a:rPr lang="it-IT" sz="3000" b="1" i="1" dirty="0" err="1"/>
              <a:t>segnori</a:t>
            </a:r>
            <a:r>
              <a:rPr lang="it-IT" sz="3000" b="1" i="1" dirty="0"/>
              <a:t> </a:t>
            </a:r>
            <a:r>
              <a:rPr lang="it-IT" sz="3000" i="1" dirty="0"/>
              <a:t>[…] vennero a Roma </a:t>
            </a:r>
            <a:r>
              <a:rPr lang="it-IT" sz="3000" dirty="0"/>
              <a:t>(Bono Giamboni)</a:t>
            </a:r>
            <a:r>
              <a:rPr lang="it-IT" sz="3000" i="1" dirty="0"/>
              <a:t>. </a:t>
            </a:r>
          </a:p>
          <a:p>
            <a:pPr algn="just"/>
            <a:endParaRPr lang="it-IT" sz="2000" i="1" dirty="0"/>
          </a:p>
          <a:p>
            <a:pPr algn="just"/>
            <a:r>
              <a:rPr lang="it-IT" sz="3000" dirty="0"/>
              <a:t>Non ha valore subordinante, ma equivale a «E questi signori». La struttura si trova anche con il relativo non accompagnato dalla ripresa del nome:</a:t>
            </a:r>
          </a:p>
          <a:p>
            <a:pPr algn="just"/>
            <a:endParaRPr lang="it-IT" sz="1200" dirty="0"/>
          </a:p>
          <a:p>
            <a:pPr algn="just"/>
            <a:r>
              <a:rPr lang="it-IT" sz="3000" i="1" dirty="0"/>
              <a:t>Nelle sue braccia mi </a:t>
            </a:r>
            <a:r>
              <a:rPr lang="it-IT" sz="3000" i="1" dirty="0" err="1"/>
              <a:t>parea</a:t>
            </a:r>
            <a:r>
              <a:rPr lang="it-IT" sz="3000" i="1" dirty="0"/>
              <a:t> vedere una persona dormire nuda […]; </a:t>
            </a:r>
            <a:r>
              <a:rPr lang="it-IT" sz="3000" b="1" i="1" dirty="0"/>
              <a:t>la quale</a:t>
            </a:r>
            <a:r>
              <a:rPr lang="it-IT" sz="3000" i="1" dirty="0"/>
              <a:t> io riguardando molto </a:t>
            </a:r>
            <a:r>
              <a:rPr lang="it-IT" sz="3000" i="1" dirty="0" err="1"/>
              <a:t>intentivamente</a:t>
            </a:r>
            <a:r>
              <a:rPr lang="it-IT" sz="3000" i="1" dirty="0"/>
              <a:t>, conobbi che era la donna della salute (</a:t>
            </a:r>
            <a:r>
              <a:rPr lang="it-IT" sz="3000" dirty="0"/>
              <a:t>Dante</a:t>
            </a:r>
            <a:r>
              <a:rPr lang="it-IT" sz="3000" i="1" dirty="0"/>
              <a:t>, Vita nova).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54744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CONIUNCTIO RELATIVA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942921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2542" y="1102578"/>
            <a:ext cx="118731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Nelle strutture </a:t>
            </a:r>
            <a:r>
              <a:rPr lang="it-IT" sz="3000" b="1" dirty="0"/>
              <a:t>coordinate</a:t>
            </a:r>
            <a:r>
              <a:rPr lang="it-IT" sz="3000" dirty="0"/>
              <a:t> era comune </a:t>
            </a:r>
            <a:r>
              <a:rPr lang="it-IT" sz="3000" b="1" dirty="0"/>
              <a:t>l’epifrasi</a:t>
            </a:r>
            <a:r>
              <a:rPr lang="it-IT" sz="3000" dirty="0"/>
              <a:t>, cioè l’inserimento di un elemento tra i due membri della coordinazione. Nei secoli successivi diventerà un elemento stilistico della lingua poetica, ma anticamente non ha questa connotazione specifica.</a:t>
            </a:r>
          </a:p>
          <a:p>
            <a:pPr algn="just"/>
            <a:endParaRPr lang="it-IT" sz="1000" dirty="0"/>
          </a:p>
          <a:p>
            <a:pPr algn="just"/>
            <a:r>
              <a:rPr lang="it-IT" sz="3000" dirty="0"/>
              <a:t>L’epifrasi avveniva sia tra due elementi coordinati in una frase:</a:t>
            </a:r>
            <a:endParaRPr lang="it-IT" sz="800" i="1" dirty="0"/>
          </a:p>
          <a:p>
            <a:pPr algn="just"/>
            <a:endParaRPr lang="it-IT" sz="800" b="1" i="1" dirty="0"/>
          </a:p>
          <a:p>
            <a:pPr algn="just"/>
            <a:r>
              <a:rPr lang="it-IT" sz="2800" b="1" i="1" dirty="0"/>
              <a:t>Santi</a:t>
            </a:r>
            <a:r>
              <a:rPr lang="it-IT" sz="2800" i="1" dirty="0"/>
              <a:t> luoghi </a:t>
            </a:r>
            <a:r>
              <a:rPr lang="it-IT" sz="2800" b="1" i="1" dirty="0"/>
              <a:t>e reverendi </a:t>
            </a:r>
            <a:r>
              <a:rPr lang="it-IT" sz="2800" i="1" dirty="0"/>
              <a:t>(Decameron)</a:t>
            </a:r>
          </a:p>
          <a:p>
            <a:pPr algn="just"/>
            <a:r>
              <a:rPr lang="it-IT" sz="2800" b="1" i="1" dirty="0"/>
              <a:t>Povero</a:t>
            </a:r>
            <a:r>
              <a:rPr lang="it-IT" sz="2800" i="1" dirty="0"/>
              <a:t> mi </a:t>
            </a:r>
            <a:r>
              <a:rPr lang="it-IT" sz="2800" i="1" dirty="0" err="1"/>
              <a:t>parea</a:t>
            </a:r>
            <a:r>
              <a:rPr lang="it-IT" sz="2800" i="1" dirty="0"/>
              <a:t> lo servigio </a:t>
            </a:r>
            <a:r>
              <a:rPr lang="it-IT" sz="2800" b="1" i="1" dirty="0"/>
              <a:t>e nudo </a:t>
            </a:r>
            <a:r>
              <a:rPr lang="it-IT" sz="2800" dirty="0"/>
              <a:t>(Dante, </a:t>
            </a:r>
            <a:r>
              <a:rPr lang="it-IT" sz="2800" i="1" dirty="0"/>
              <a:t>Vita nova</a:t>
            </a:r>
            <a:r>
              <a:rPr lang="it-IT" sz="2800" dirty="0"/>
              <a:t>)</a:t>
            </a:r>
          </a:p>
          <a:p>
            <a:pPr algn="just"/>
            <a:r>
              <a:rPr lang="it-IT" sz="2800" b="1" i="1" dirty="0"/>
              <a:t>La fede delle parole </a:t>
            </a:r>
            <a:r>
              <a:rPr lang="it-IT" sz="2800" i="1" dirty="0"/>
              <a:t>li è tolta </a:t>
            </a:r>
            <a:r>
              <a:rPr lang="it-IT" sz="2800" b="1" i="1" dirty="0"/>
              <a:t>e </a:t>
            </a:r>
            <a:r>
              <a:rPr lang="it-IT" sz="2800" b="1" i="1" dirty="0" err="1"/>
              <a:t>ogne</a:t>
            </a:r>
            <a:r>
              <a:rPr lang="it-IT" sz="2800" b="1" i="1" dirty="0"/>
              <a:t> </a:t>
            </a:r>
            <a:r>
              <a:rPr lang="it-IT" sz="2800" b="1" i="1" dirty="0" err="1"/>
              <a:t>autoritade</a:t>
            </a:r>
            <a:r>
              <a:rPr lang="it-IT" sz="2800" b="1" i="1" dirty="0"/>
              <a:t> di parlare </a:t>
            </a:r>
            <a:r>
              <a:rPr lang="it-IT" sz="2800" i="1" dirty="0"/>
              <a:t>(Fiori e vita di </a:t>
            </a:r>
            <a:r>
              <a:rPr lang="it-IT" sz="2800" i="1" dirty="0" err="1"/>
              <a:t>filosafi</a:t>
            </a:r>
            <a:r>
              <a:rPr lang="it-IT" sz="2800" i="1" dirty="0"/>
              <a:t>)</a:t>
            </a:r>
          </a:p>
          <a:p>
            <a:pPr algn="just"/>
            <a:endParaRPr lang="it-IT" sz="1400" dirty="0"/>
          </a:p>
          <a:p>
            <a:pPr algn="just"/>
            <a:r>
              <a:rPr lang="it-IT" sz="3000" dirty="0"/>
              <a:t>Sia tra due proposizioni coordinate in un periodo: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b="1" i="1" dirty="0"/>
              <a:t>Possano </a:t>
            </a:r>
            <a:r>
              <a:rPr lang="it-IT" sz="2800" i="1" dirty="0"/>
              <a:t>i capitani </a:t>
            </a:r>
            <a:r>
              <a:rPr lang="it-IT" sz="2800" b="1" i="1" dirty="0"/>
              <a:t>e debbiano </a:t>
            </a:r>
            <a:r>
              <a:rPr lang="it-IT" sz="2800" i="1" dirty="0"/>
              <a:t>de’ danari </a:t>
            </a:r>
            <a:r>
              <a:rPr lang="it-IT" sz="2800" i="1" dirty="0" err="1"/>
              <a:t>dela</a:t>
            </a:r>
            <a:r>
              <a:rPr lang="it-IT" sz="2800" i="1" dirty="0"/>
              <a:t> compagnia </a:t>
            </a:r>
            <a:r>
              <a:rPr lang="it-IT" sz="2800" i="1" dirty="0" err="1"/>
              <a:t>provederli</a:t>
            </a:r>
            <a:r>
              <a:rPr lang="it-IT" sz="2800" i="1" dirty="0"/>
              <a:t> (Compagnia di san Gilio)</a:t>
            </a:r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25696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EPIFRASI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019509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948460"/>
            <a:ext cx="11882511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Si trova spesso </a:t>
            </a:r>
            <a:r>
              <a:rPr lang="it-IT" sz="3000" b="1" dirty="0"/>
              <a:t>coordinazione </a:t>
            </a:r>
            <a:r>
              <a:rPr lang="it-IT" sz="3000" dirty="0"/>
              <a:t>tra verbi di </a:t>
            </a:r>
            <a:r>
              <a:rPr lang="it-IT" sz="3000" b="1" dirty="0"/>
              <a:t>modo finito </a:t>
            </a:r>
            <a:r>
              <a:rPr lang="it-IT" sz="3000" dirty="0"/>
              <a:t>e verbi di </a:t>
            </a:r>
            <a:r>
              <a:rPr lang="it-IT" sz="3000" b="1" dirty="0"/>
              <a:t>modo non finito.</a:t>
            </a:r>
            <a:endParaRPr lang="it-IT" sz="3000" dirty="0"/>
          </a:p>
          <a:p>
            <a:pPr algn="just"/>
            <a:r>
              <a:rPr lang="it-IT" sz="3000" dirty="0"/>
              <a:t>Questo avviene spesso in </a:t>
            </a:r>
            <a:r>
              <a:rPr lang="it-IT" sz="3000" b="1" dirty="0"/>
              <a:t>subordinate coordinate </a:t>
            </a:r>
            <a:r>
              <a:rPr lang="it-IT" sz="3000" dirty="0"/>
              <a:t>tra loro:</a:t>
            </a:r>
          </a:p>
          <a:p>
            <a:pPr algn="just"/>
            <a:endParaRPr lang="it-IT" sz="1200" dirty="0"/>
          </a:p>
          <a:p>
            <a:pPr algn="just"/>
            <a:r>
              <a:rPr lang="it-IT" sz="3000" i="1" u="sng" dirty="0"/>
              <a:t>Pensa</a:t>
            </a:r>
            <a:r>
              <a:rPr lang="it-IT" sz="3000" i="1" dirty="0"/>
              <a:t> </a:t>
            </a:r>
            <a:r>
              <a:rPr lang="it-IT" sz="3000" b="1" i="1" dirty="0"/>
              <a:t>che</a:t>
            </a:r>
            <a:r>
              <a:rPr lang="it-IT" sz="3000" i="1" dirty="0"/>
              <a:t> tutte le cose […] </a:t>
            </a:r>
            <a:r>
              <a:rPr lang="it-IT" sz="3000" b="1" i="1" dirty="0" err="1"/>
              <a:t>sieno</a:t>
            </a:r>
            <a:r>
              <a:rPr lang="it-IT" sz="3000" i="1" dirty="0"/>
              <a:t> nelle sue mani, e per conseguente […] </a:t>
            </a:r>
            <a:r>
              <a:rPr lang="it-IT" sz="3000" b="1" i="1" dirty="0"/>
              <a:t>esser</a:t>
            </a:r>
            <a:r>
              <a:rPr lang="it-IT" sz="3000" i="1" dirty="0"/>
              <a:t> da lei permutate (Decameron)</a:t>
            </a:r>
            <a:endParaRPr lang="it-IT" sz="2400" i="1" dirty="0"/>
          </a:p>
          <a:p>
            <a:pPr algn="just"/>
            <a:r>
              <a:rPr lang="it-IT" sz="3000" i="1" u="sng" dirty="0"/>
              <a:t>Io credetti</a:t>
            </a:r>
            <a:r>
              <a:rPr lang="it-IT" sz="3000" i="1" dirty="0"/>
              <a:t> </a:t>
            </a:r>
            <a:r>
              <a:rPr lang="it-IT" sz="3000" b="1" i="1" dirty="0"/>
              <a:t>andare</a:t>
            </a:r>
            <a:r>
              <a:rPr lang="it-IT" sz="3000" i="1" dirty="0"/>
              <a:t> in battaglia come duca, e </a:t>
            </a:r>
            <a:r>
              <a:rPr lang="it-IT" sz="3000" b="1" i="1" dirty="0"/>
              <a:t>guidare</a:t>
            </a:r>
            <a:r>
              <a:rPr lang="it-IT" sz="3000" i="1" dirty="0"/>
              <a:t> gl’altri, e </a:t>
            </a:r>
            <a:r>
              <a:rPr lang="it-IT" sz="3000" b="1" i="1" dirty="0"/>
              <a:t>ch</a:t>
            </a:r>
            <a:r>
              <a:rPr lang="it-IT" sz="3000" i="1" dirty="0"/>
              <a:t>’elli</a:t>
            </a:r>
            <a:r>
              <a:rPr lang="it-IT" sz="3000" b="1" i="1" dirty="0"/>
              <a:t> </a:t>
            </a:r>
            <a:r>
              <a:rPr lang="it-IT" sz="3000" b="1" i="1" dirty="0" err="1"/>
              <a:t>facessono</a:t>
            </a:r>
            <a:r>
              <a:rPr lang="it-IT" sz="3000" i="1" dirty="0"/>
              <a:t> secondo mia </a:t>
            </a:r>
            <a:r>
              <a:rPr lang="it-IT" sz="3000" i="1" dirty="0" err="1"/>
              <a:t>provedenza</a:t>
            </a:r>
            <a:r>
              <a:rPr lang="it-IT" sz="3000" i="1" dirty="0"/>
              <a:t> (Fatti di Cesare)</a:t>
            </a:r>
          </a:p>
          <a:p>
            <a:pPr algn="just"/>
            <a:endParaRPr lang="it-IT" sz="3000" i="1" dirty="0"/>
          </a:p>
          <a:p>
            <a:pPr algn="just"/>
            <a:r>
              <a:rPr lang="it-IT" sz="3000" dirty="0"/>
              <a:t>Ma anche in una frase</a:t>
            </a:r>
            <a:r>
              <a:rPr lang="it-IT" sz="3000" b="1" dirty="0"/>
              <a:t> principale </a:t>
            </a:r>
            <a:r>
              <a:rPr lang="it-IT" sz="3000" dirty="0"/>
              <a:t>e nella </a:t>
            </a:r>
            <a:r>
              <a:rPr lang="it-IT" sz="3000" b="1" dirty="0"/>
              <a:t>coordinata </a:t>
            </a:r>
            <a:r>
              <a:rPr lang="it-IT" sz="3000" dirty="0"/>
              <a:t>alla principale: </a:t>
            </a:r>
          </a:p>
          <a:p>
            <a:pPr algn="just"/>
            <a:endParaRPr lang="it-IT" sz="1000" dirty="0"/>
          </a:p>
          <a:p>
            <a:pPr algn="just"/>
            <a:r>
              <a:rPr lang="it-IT" sz="3000" i="1" dirty="0"/>
              <a:t>lo vincitore </a:t>
            </a:r>
            <a:r>
              <a:rPr lang="it-IT" sz="3000" b="1" i="1" dirty="0"/>
              <a:t>rimane</a:t>
            </a:r>
            <a:r>
              <a:rPr lang="it-IT" sz="3000" i="1" dirty="0"/>
              <a:t> </a:t>
            </a:r>
            <a:r>
              <a:rPr lang="it-IT" sz="3000" i="1" dirty="0" err="1"/>
              <a:t>segnore</a:t>
            </a:r>
            <a:r>
              <a:rPr lang="it-IT" sz="3000" i="1" dirty="0"/>
              <a:t> dell’isola e </a:t>
            </a:r>
            <a:r>
              <a:rPr lang="it-IT" sz="3000" i="1" dirty="0" err="1"/>
              <a:t>giamai</a:t>
            </a:r>
            <a:r>
              <a:rPr lang="it-IT" sz="3000" i="1" dirty="0"/>
              <a:t> non </a:t>
            </a:r>
            <a:r>
              <a:rPr lang="it-IT" sz="3000" b="1" i="1" dirty="0" err="1"/>
              <a:t>partirsine</a:t>
            </a:r>
            <a:r>
              <a:rPr lang="it-IT" sz="3000" dirty="0"/>
              <a:t> ( =</a:t>
            </a:r>
            <a:r>
              <a:rPr lang="it-IT" sz="3000" i="1" dirty="0"/>
              <a:t> non se ne allontana</a:t>
            </a:r>
            <a:r>
              <a:rPr lang="it-IT" sz="3000" dirty="0"/>
              <a:t>) </a:t>
            </a:r>
            <a:r>
              <a:rPr lang="it-IT" sz="3000" i="1" dirty="0"/>
              <a:t>(Tristano riccardiano)</a:t>
            </a:r>
          </a:p>
          <a:p>
            <a:pPr algn="just"/>
            <a:endParaRPr lang="it-IT" sz="24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COORDINAZIONE DI MODO FINITO E NON FINITO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492171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1164134"/>
            <a:ext cx="1188251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Nelle scritture che risentono dell’influsso di </a:t>
            </a:r>
            <a:r>
              <a:rPr lang="it-IT" sz="3000" b="1" dirty="0"/>
              <a:t>modelli latini </a:t>
            </a:r>
            <a:r>
              <a:rPr lang="it-IT" sz="3000" dirty="0"/>
              <a:t>è comune il costrutto con l’infinito nelle completive (oggettive e soggettive), analogo all’</a:t>
            </a:r>
            <a:r>
              <a:rPr lang="it-IT" sz="3000" b="1" dirty="0"/>
              <a:t>accusativo + infinito </a:t>
            </a:r>
            <a:r>
              <a:rPr lang="it-IT" sz="3000" dirty="0"/>
              <a:t>latino</a:t>
            </a:r>
            <a:r>
              <a:rPr lang="it-IT" sz="3000" b="1" dirty="0"/>
              <a:t> </a:t>
            </a:r>
            <a:r>
              <a:rPr lang="it-IT" sz="3000" dirty="0"/>
              <a:t>(</a:t>
            </a:r>
            <a:r>
              <a:rPr lang="it-IT" sz="3000" i="1" dirty="0" err="1"/>
              <a:t>nuntiavit</a:t>
            </a:r>
            <a:r>
              <a:rPr lang="it-IT" sz="3000" i="1" dirty="0"/>
              <a:t> </a:t>
            </a:r>
            <a:r>
              <a:rPr lang="it-IT" sz="3000" i="1" dirty="0" err="1"/>
              <a:t>hostes</a:t>
            </a:r>
            <a:r>
              <a:rPr lang="it-IT" sz="3000" i="1" dirty="0"/>
              <a:t> appropinquare </a:t>
            </a:r>
            <a:r>
              <a:rPr lang="it-IT" sz="3000" dirty="0"/>
              <a:t>‘annunciò che i nemici si avvicinavano’):</a:t>
            </a:r>
          </a:p>
          <a:p>
            <a:pPr algn="just"/>
            <a:endParaRPr lang="it-IT" sz="1200" dirty="0"/>
          </a:p>
          <a:p>
            <a:pPr algn="just"/>
            <a:r>
              <a:rPr lang="it-IT" sz="3000" i="1" dirty="0"/>
              <a:t>Affermando </a:t>
            </a:r>
            <a:r>
              <a:rPr lang="it-IT" sz="3000" b="1" i="1" dirty="0"/>
              <a:t>sé</a:t>
            </a:r>
            <a:r>
              <a:rPr lang="it-IT" sz="3000" i="1" dirty="0"/>
              <a:t> </a:t>
            </a:r>
            <a:r>
              <a:rPr lang="it-IT" sz="3000" b="1" i="1" dirty="0"/>
              <a:t>esser</a:t>
            </a:r>
            <a:r>
              <a:rPr lang="it-IT" sz="3000" i="1" dirty="0"/>
              <a:t> molto contento (</a:t>
            </a:r>
            <a:r>
              <a:rPr lang="it-IT" sz="3000" i="1" dirty="0" err="1"/>
              <a:t>Dec</a:t>
            </a:r>
            <a:r>
              <a:rPr lang="it-IT" sz="3000" i="1" dirty="0"/>
              <a:t>.) </a:t>
            </a:r>
            <a:r>
              <a:rPr lang="it-IT" sz="3000" dirty="0"/>
              <a:t>= ‘che lui era molto </a:t>
            </a:r>
            <a:r>
              <a:rPr lang="it-IT" sz="3000" dirty="0" err="1"/>
              <a:t>contento’</a:t>
            </a:r>
            <a:endParaRPr lang="it-IT" sz="3000" dirty="0"/>
          </a:p>
          <a:p>
            <a:pPr algn="just"/>
            <a:r>
              <a:rPr lang="it-IT" sz="3000" dirty="0"/>
              <a:t>Rimarrà vivo come costrutto di matrice colta fino all’Ottocento.</a:t>
            </a:r>
          </a:p>
          <a:p>
            <a:pPr algn="just"/>
            <a:endParaRPr lang="it-IT" sz="2400" i="1" dirty="0"/>
          </a:p>
          <a:p>
            <a:pPr algn="just"/>
            <a:r>
              <a:rPr lang="it-IT" sz="3000" dirty="0"/>
              <a:t>Accanto a questo, però esiste anche un costrutto non di matrice colta, che consiste nell’uso dell’</a:t>
            </a:r>
            <a:r>
              <a:rPr lang="it-IT" sz="3000" b="1" dirty="0"/>
              <a:t>infinito</a:t>
            </a:r>
            <a:r>
              <a:rPr lang="it-IT" sz="3000" dirty="0"/>
              <a:t> introdotto da </a:t>
            </a:r>
            <a:r>
              <a:rPr lang="it-IT" sz="3000" b="1" i="1" dirty="0"/>
              <a:t>che</a:t>
            </a:r>
            <a:r>
              <a:rPr lang="it-IT" sz="3000" dirty="0"/>
              <a:t>: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i="1" dirty="0"/>
              <a:t>Apparve </a:t>
            </a:r>
            <a:r>
              <a:rPr lang="it-IT" sz="3000" b="1" i="1" dirty="0"/>
              <a:t>che</a:t>
            </a:r>
            <a:r>
              <a:rPr lang="it-IT" sz="3000" i="1" dirty="0"/>
              <a:t> quello </a:t>
            </a:r>
            <a:r>
              <a:rPr lang="it-IT" sz="3000" dirty="0"/>
              <a:t>[…] </a:t>
            </a:r>
            <a:r>
              <a:rPr lang="it-IT" sz="3000" b="1" i="1" dirty="0"/>
              <a:t>doversi</a:t>
            </a:r>
            <a:r>
              <a:rPr lang="it-IT" sz="3000" i="1" dirty="0"/>
              <a:t> con pazienza passare (Decameron)</a:t>
            </a:r>
          </a:p>
          <a:p>
            <a:pPr algn="just"/>
            <a:r>
              <a:rPr lang="it-IT" sz="3000" i="1" dirty="0" err="1"/>
              <a:t>Veggiamo</a:t>
            </a:r>
            <a:r>
              <a:rPr lang="it-IT" sz="3000" i="1" dirty="0"/>
              <a:t> </a:t>
            </a:r>
            <a:r>
              <a:rPr lang="it-IT" sz="3000" b="1" i="1" dirty="0"/>
              <a:t>che</a:t>
            </a:r>
            <a:r>
              <a:rPr lang="it-IT" sz="3000" i="1" dirty="0"/>
              <a:t> </a:t>
            </a:r>
            <a:r>
              <a:rPr lang="it-IT" sz="3000" dirty="0"/>
              <a:t>[…] </a:t>
            </a:r>
            <a:r>
              <a:rPr lang="it-IT" sz="3000" i="1" dirty="0"/>
              <a:t>quegli </a:t>
            </a:r>
            <a:r>
              <a:rPr lang="it-IT" sz="3000" b="1" i="1" dirty="0"/>
              <a:t>esser</a:t>
            </a:r>
            <a:r>
              <a:rPr lang="it-IT" sz="3000" i="1" dirty="0"/>
              <a:t> dal giogo alleviati e disciolti (Decameron)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COMPLETIVE CON L’INFINITO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0718475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2613</TotalTime>
  <Words>1515</Words>
  <Application>Microsoft Office PowerPoint</Application>
  <PresentationFormat>Widescreen</PresentationFormat>
  <Paragraphs>129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298</cp:revision>
  <dcterms:created xsi:type="dcterms:W3CDTF">2016-10-02T06:15:29Z</dcterms:created>
  <dcterms:modified xsi:type="dcterms:W3CDTF">2025-03-05T18:18:04Z</dcterms:modified>
</cp:coreProperties>
</file>