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sldIdLst>
    <p:sldId id="256" r:id="rId2"/>
    <p:sldId id="293" r:id="rId3"/>
    <p:sldId id="294" r:id="rId4"/>
    <p:sldId id="283" r:id="rId5"/>
    <p:sldId id="290" r:id="rId6"/>
    <p:sldId id="284" r:id="rId7"/>
    <p:sldId id="288" r:id="rId8"/>
    <p:sldId id="291" r:id="rId9"/>
    <p:sldId id="285" r:id="rId10"/>
    <p:sldId id="289" r:id="rId11"/>
    <p:sldId id="269" r:id="rId12"/>
    <p:sldId id="292" r:id="rId13"/>
    <p:sldId id="286" r:id="rId14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miliano Picchiorri" initials="EP" lastIdx="1" clrIdx="0">
    <p:extLst>
      <p:ext uri="{19B8F6BF-5375-455C-9EA6-DF929625EA0E}">
        <p15:presenceInfo xmlns:p15="http://schemas.microsoft.com/office/powerpoint/2012/main" userId="S::e.picchiorri@unich.it::9e90456a-cd20-4cdb-ac3b-b2758559907f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4" d="100"/>
          <a:sy n="74" d="100"/>
        </p:scale>
        <p:origin x="1013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CEBB32E-6175-49DE-9575-06D9530830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CBDE67CC-7E3F-4C2C-85A0-65D7D53BCFE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19FA96E-766F-41C6-8270-E729C800F2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26/02/2025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1F2B854-322E-43DA-A44D-CF5BF087F5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FBBC32E-7498-43D5-9721-0BB53D2DF1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083073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D0C4800-628A-4061-88D3-8426E8BE7A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6D7459C5-535E-4910-AFFD-5C8E18BBBE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D9B2A81-8920-4652-B2A8-8C1DF8BA9C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26/02/2025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FC5160D-2371-418A-A6C0-0C82818F6E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D2F4832-ED49-486F-9E7C-18A39A5D31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77126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58203E42-4788-4C5B-B19D-F2D93B13EBF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7F77AD31-51C9-42B8-B245-0FCCB851F1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7C4E5AC-B0DB-4096-A330-8E39F6851A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26/02/2025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B2F30F2-D5DC-4EB1-8BC6-4A1BC018EF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13EB883-1970-4B4E-8A3F-0E4A94B88A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802094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5362E8C-5078-4F2D-8525-36BA7653C3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46A0FDF-6958-418A-9678-530B80EF56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9803282-2407-4FF4-A0F2-9DEF6F8D0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26/02/2025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5DCF2D4-1E71-4181-AA5E-D84AFEC4B6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1ED3E27-8D4D-45F8-8F76-9DCDB0A3DD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16180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C480367-48C8-4C1F-9214-400430DA04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16271B8-8EF2-4EED-8667-0B6E386744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56C8732-2655-4074-80BB-7A1811BA5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26/02/2025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B7BB589-7DE4-4941-84EA-3E93ECF9EF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C4F251C-E8E1-4DF2-A153-B3ADD3F1FD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81646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098FBF3-6231-4695-9423-A5C8FBC41F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C1F17AD-AF0E-4DA8-ADF0-752E3774B78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940F767E-D3C3-483B-8D51-8CE112B8EE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EB7FFE5-ACC9-4F1B-8E72-D9F4B976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26/02/2025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F7237544-E5B8-46FC-ADE6-796E378733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7DF27AB3-3037-488F-BBB8-B38150F07D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451275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18F4BD8-314C-45F2-8AA5-AACDF2A79D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0748BDB-E3DF-4B6F-85F1-565289B40D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462D36A-6CD1-4735-B965-162D33796B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1C44FEE5-7C01-4FC3-BF05-81EED600C72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07AD3A21-529B-4F28-A708-6B94223BCB8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9212AEB3-4851-4096-BF55-DC3548E4AC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26/02/2025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AED64790-B5EE-41FE-BBC0-E6AE7E6303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CA037A56-CA9A-4AA5-967C-0DD17F102C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248729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FC8297B-2A69-45D9-981D-A139D8053E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156D9360-FF6D-4D17-BEE1-56DB69CC32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26/02/2025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4F02FBD1-B18A-40E7-AC89-6EFC2EA8E9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05E47EA9-5039-4AE2-987D-67B8A9A388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258376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07F0CBD-2365-4B42-90AA-57C2352984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26/02/2025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79575997-6C3A-4CA6-9177-1919F67AFB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DFB9FB12-891D-4AAA-9AA5-A9BF703C23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35674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38F0706-8690-419E-AE04-837ABE0B5E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3BF76E-902A-4879-92A2-DE1FC1786D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1216035A-531A-4826-8F49-CAA23F8723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26A8B299-9139-4C88-8F15-6F17070C96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26/02/2025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4BF4674-6AD1-404F-8E92-614AE16EEF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371964A-766A-4D52-9375-B1972BA65E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863746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F4EA7C6-EEB3-45BD-943B-0D8E948A93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980D0666-1EC8-48DF-96CA-9DC43C4E8AF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385AC6C4-62FB-4F5F-A282-F9EFC8C006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BED4EE01-7AF3-401B-BE54-31C15C778D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26/02/2025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8E4B6319-5042-4845-B9BE-C73961A33F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598CB641-49F0-4B6A-A372-705D39DA2B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0671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A236527-0E96-45CB-9346-56DF5555B4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79CA858-6B24-4E7A-9914-3EDD06F40D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D08D06D-2005-4052-A28B-530B3A56C69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CB723E-50C7-48CC-8791-16EDC9DDA119}" type="datetimeFigureOut">
              <a:rPr lang="it-IT" smtClean="0"/>
              <a:t>26/02/2025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2C849C6-817E-4776-965F-B5CE84FF5D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6FE8F1B-1B44-42B7-BC55-13666BE067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33006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125415" y="1378634"/>
            <a:ext cx="10379197" cy="2855741"/>
          </a:xfrm>
        </p:spPr>
        <p:txBody>
          <a:bodyPr>
            <a:normAutofit/>
          </a:bodyPr>
          <a:lstStyle/>
          <a:p>
            <a:r>
              <a:rPr lang="it-IT" sz="4000" b="1" dirty="0"/>
              <a:t>Linguistica italiana (</a:t>
            </a:r>
            <a:r>
              <a:rPr lang="it-IT" sz="4000" b="1" dirty="0" err="1"/>
              <a:t>a.a</a:t>
            </a:r>
            <a:r>
              <a:rPr lang="it-IT" sz="4000" b="1" dirty="0"/>
              <a:t>. 2024/25)</a:t>
            </a:r>
            <a:br>
              <a:rPr lang="it-IT" sz="4000" b="1" dirty="0"/>
            </a:br>
            <a:br>
              <a:rPr lang="it-IT" sz="4000" b="1" dirty="0"/>
            </a:br>
            <a:br>
              <a:rPr lang="it-IT" sz="4000" b="1" dirty="0"/>
            </a:br>
            <a:r>
              <a:rPr lang="it-IT" sz="4800" b="0" i="0" u="none" strike="noStrike" baseline="0" dirty="0">
                <a:latin typeface="DejaVuSans"/>
              </a:rPr>
              <a:t>Profilo linguistico dell'italiano antico</a:t>
            </a:r>
            <a:endParaRPr lang="it-IT" sz="4800" dirty="0"/>
          </a:p>
        </p:txBody>
      </p:sp>
    </p:spTree>
    <p:extLst>
      <p:ext uri="{BB962C8B-B14F-4D97-AF65-F5344CB8AC3E}">
        <p14:creationId xmlns:p14="http://schemas.microsoft.com/office/powerpoint/2010/main" val="42290540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54744" y="973633"/>
            <a:ext cx="11882511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Oggi è possibile </a:t>
            </a:r>
            <a:r>
              <a:rPr lang="it-IT" sz="3000" b="1" dirty="0"/>
              <a:t>estrarre</a:t>
            </a:r>
            <a:r>
              <a:rPr lang="it-IT" sz="3000" dirty="0"/>
              <a:t> un elemento, cioè </a:t>
            </a:r>
            <a:r>
              <a:rPr lang="it-IT" sz="3000" b="1" dirty="0"/>
              <a:t>separare</a:t>
            </a:r>
            <a:r>
              <a:rPr lang="it-IT" sz="3000" dirty="0"/>
              <a:t> </a:t>
            </a:r>
            <a:r>
              <a:rPr lang="it-IT" sz="3000" b="1" dirty="0"/>
              <a:t>un sintagma unitario</a:t>
            </a:r>
            <a:r>
              <a:rPr lang="it-IT" sz="3000" dirty="0"/>
              <a:t> e </a:t>
            </a:r>
            <a:r>
              <a:rPr lang="it-IT" sz="3000" b="1" dirty="0"/>
              <a:t>anticiparne</a:t>
            </a:r>
            <a:r>
              <a:rPr lang="it-IT" sz="3000" dirty="0"/>
              <a:t> un elemento, solo in alcuni tipi di frase, come le interrogative e le esclamative: </a:t>
            </a:r>
          </a:p>
          <a:p>
            <a:pPr algn="just"/>
            <a:r>
              <a:rPr lang="it-IT" sz="3000" i="1" dirty="0"/>
              <a:t>mi sembra </a:t>
            </a:r>
            <a:r>
              <a:rPr lang="it-IT" sz="3000" b="1" i="1" dirty="0"/>
              <a:t>molto felice &gt; quanto</a:t>
            </a:r>
            <a:r>
              <a:rPr lang="it-IT" sz="3000" i="1" dirty="0"/>
              <a:t> mi sembra </a:t>
            </a:r>
            <a:r>
              <a:rPr lang="it-IT" sz="3000" b="1" i="1" dirty="0"/>
              <a:t>felice</a:t>
            </a:r>
            <a:r>
              <a:rPr lang="it-IT" sz="3000" i="1" dirty="0"/>
              <a:t>! </a:t>
            </a:r>
          </a:p>
          <a:p>
            <a:pPr algn="just"/>
            <a:r>
              <a:rPr lang="it-IT" sz="3000" i="1" dirty="0"/>
              <a:t>Hai criticato </a:t>
            </a:r>
            <a:r>
              <a:rPr lang="it-IT" sz="3000" b="1" i="1" dirty="0"/>
              <a:t>le idee di Luigi </a:t>
            </a:r>
            <a:r>
              <a:rPr lang="it-IT" sz="3000" dirty="0"/>
              <a:t>&gt; </a:t>
            </a:r>
            <a:r>
              <a:rPr lang="it-IT" sz="3000" b="1" i="1" dirty="0"/>
              <a:t>Di chi</a:t>
            </a:r>
            <a:r>
              <a:rPr lang="it-IT" sz="3000" i="1" dirty="0"/>
              <a:t> hai criticato </a:t>
            </a:r>
            <a:r>
              <a:rPr lang="it-IT" sz="3000" b="1" i="1" dirty="0"/>
              <a:t>le idee</a:t>
            </a:r>
            <a:r>
              <a:rPr lang="it-IT" sz="3000" i="1" dirty="0"/>
              <a:t>? </a:t>
            </a:r>
            <a:endParaRPr lang="it-IT" sz="2800" i="1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328246" y="327302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ESTRAZIONE DI UN ELEMENTO</a:t>
            </a:r>
            <a:endParaRPr lang="it-IT" sz="3000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31DC8497-5B91-4942-BDA2-59A13AADA059}"/>
              </a:ext>
            </a:extLst>
          </p:cNvPr>
          <p:cNvSpPr txBox="1"/>
          <p:nvPr/>
        </p:nvSpPr>
        <p:spPr>
          <a:xfrm>
            <a:off x="154744" y="3429000"/>
            <a:ext cx="11882511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In </a:t>
            </a:r>
            <a:r>
              <a:rPr lang="it-IT" sz="3000" dirty="0" err="1"/>
              <a:t>it</a:t>
            </a:r>
            <a:r>
              <a:rPr lang="it-IT" sz="3000" dirty="0"/>
              <a:t>. </a:t>
            </a:r>
            <a:r>
              <a:rPr lang="it-IT" sz="3000" dirty="0" err="1"/>
              <a:t>ant</a:t>
            </a:r>
            <a:r>
              <a:rPr lang="it-IT" sz="3000" dirty="0"/>
              <a:t>. l’</a:t>
            </a:r>
            <a:r>
              <a:rPr lang="it-IT" sz="3000" b="1" dirty="0"/>
              <a:t>estrazione</a:t>
            </a:r>
            <a:r>
              <a:rPr lang="it-IT" sz="3000" dirty="0"/>
              <a:t> era invece possibile in molti casi con </a:t>
            </a:r>
            <a:r>
              <a:rPr lang="it-IT" sz="3000" b="1" dirty="0"/>
              <a:t>aggettivi quantificativi</a:t>
            </a:r>
            <a:r>
              <a:rPr lang="it-IT" sz="3000" dirty="0"/>
              <a:t> e </a:t>
            </a:r>
            <a:r>
              <a:rPr lang="it-IT" sz="3000" b="1" dirty="0"/>
              <a:t>avverbi di quantità</a:t>
            </a:r>
            <a:r>
              <a:rPr lang="it-IT" sz="3000" i="1" dirty="0"/>
              <a:t>:</a:t>
            </a:r>
          </a:p>
          <a:p>
            <a:pPr algn="just"/>
            <a:r>
              <a:rPr lang="it-IT" sz="1400" dirty="0"/>
              <a:t> </a:t>
            </a:r>
          </a:p>
          <a:p>
            <a:pPr algn="just"/>
            <a:r>
              <a:rPr lang="it-IT" sz="3000" i="1" dirty="0" err="1"/>
              <a:t>Sed</a:t>
            </a:r>
            <a:r>
              <a:rPr lang="it-IT" sz="3000" i="1" dirty="0"/>
              <a:t> … </a:t>
            </a:r>
            <a:r>
              <a:rPr lang="it-IT" sz="3000" b="1" i="1" dirty="0"/>
              <a:t>tutta</a:t>
            </a:r>
            <a:r>
              <a:rPr lang="it-IT" sz="3000" i="1" dirty="0"/>
              <a:t> fosse mia </a:t>
            </a:r>
            <a:r>
              <a:rPr lang="it-IT" sz="3000" b="1" i="1" dirty="0"/>
              <a:t>la terra </a:t>
            </a:r>
            <a:r>
              <a:rPr lang="it-IT" sz="3000" dirty="0"/>
              <a:t>(Chiaro Davanzati)</a:t>
            </a:r>
          </a:p>
          <a:p>
            <a:pPr algn="just"/>
            <a:r>
              <a:rPr lang="it-IT" sz="3000" i="1" dirty="0"/>
              <a:t>Questa istoria… </a:t>
            </a:r>
            <a:r>
              <a:rPr lang="it-IT" sz="3000" b="1" i="1" dirty="0"/>
              <a:t>assai</a:t>
            </a:r>
            <a:r>
              <a:rPr lang="it-IT" sz="3000" i="1" dirty="0"/>
              <a:t> è ad ogni uomo </a:t>
            </a:r>
            <a:r>
              <a:rPr lang="it-IT" sz="3000" b="1" i="1" dirty="0"/>
              <a:t>manifesta</a:t>
            </a:r>
            <a:r>
              <a:rPr lang="it-IT" sz="3000" i="1" dirty="0"/>
              <a:t> </a:t>
            </a:r>
            <a:r>
              <a:rPr lang="it-IT" sz="3000" dirty="0"/>
              <a:t>(Bono Giamboni)</a:t>
            </a:r>
            <a:endParaRPr lang="it-IT" sz="3000" i="1" dirty="0"/>
          </a:p>
          <a:p>
            <a:pPr algn="just"/>
            <a:r>
              <a:rPr lang="it-IT" sz="3000" b="1" i="1" dirty="0"/>
              <a:t>Molto</a:t>
            </a:r>
            <a:r>
              <a:rPr lang="it-IT" sz="3000" i="1" dirty="0"/>
              <a:t> ne parlavano </a:t>
            </a:r>
            <a:r>
              <a:rPr lang="it-IT" sz="3000" b="1" i="1" dirty="0" err="1"/>
              <a:t>disiderosamente</a:t>
            </a:r>
            <a:r>
              <a:rPr lang="it-IT" sz="3000" b="1" i="1" dirty="0"/>
              <a:t> </a:t>
            </a:r>
            <a:r>
              <a:rPr lang="it-IT" sz="3000" i="1" dirty="0"/>
              <a:t>(Novellino)</a:t>
            </a:r>
          </a:p>
          <a:p>
            <a:pPr algn="just"/>
            <a:r>
              <a:rPr lang="it-IT" sz="3000" b="1" i="1" dirty="0"/>
              <a:t>Molto </a:t>
            </a:r>
            <a:r>
              <a:rPr lang="it-IT" sz="3000" i="1" dirty="0"/>
              <a:t>è bella </a:t>
            </a:r>
            <a:r>
              <a:rPr lang="it-IT" sz="3000" b="1" i="1" dirty="0"/>
              <a:t>creatura </a:t>
            </a:r>
            <a:r>
              <a:rPr lang="it-IT" sz="3000" dirty="0"/>
              <a:t>(Bono Giamboni)</a:t>
            </a:r>
          </a:p>
        </p:txBody>
      </p:sp>
    </p:spTree>
    <p:extLst>
      <p:ext uri="{BB962C8B-B14F-4D97-AF65-F5344CB8AC3E}">
        <p14:creationId xmlns:p14="http://schemas.microsoft.com/office/powerpoint/2010/main" val="3015938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246185" y="1005272"/>
            <a:ext cx="1161757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Nell’italiano antico sono poi molto frequenti strutture che la grammatica successiva ha emarginato ma che sono rimaste vive nel parlato. Si tratta principalmente di strutture che hanno la funzione di </a:t>
            </a:r>
            <a:r>
              <a:rPr lang="it-IT" sz="3000" b="1" dirty="0"/>
              <a:t>mettere in rilievo un elemento</a:t>
            </a:r>
            <a:r>
              <a:rPr lang="it-IT" sz="3000" dirty="0"/>
              <a:t> a scopo comunicativo, come il tema sospeso e le dislocazioni.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328246" y="358942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TEMA SOSPESO</a:t>
            </a:r>
            <a:endParaRPr lang="it-IT" sz="3000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D413A506-7921-4128-9B2D-B534B8244301}"/>
              </a:ext>
            </a:extLst>
          </p:cNvPr>
          <p:cNvSpPr txBox="1"/>
          <p:nvPr/>
        </p:nvSpPr>
        <p:spPr>
          <a:xfrm>
            <a:off x="328246" y="2999337"/>
            <a:ext cx="1161757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Nel </a:t>
            </a:r>
            <a:r>
              <a:rPr lang="it-IT" sz="3000" b="1" dirty="0"/>
              <a:t>tema sospeso</a:t>
            </a:r>
            <a:r>
              <a:rPr lang="it-IT" sz="3000" dirty="0"/>
              <a:t> (o anacoluto) la frase inizia con l’enunciazione di un tema che rimane sospeso perché la struttura sintattica della frase cambia. Spesso nella seconda parte della frase c’è una struttura con il dativo:</a:t>
            </a:r>
          </a:p>
          <a:p>
            <a:pPr algn="just"/>
            <a:endParaRPr lang="it-IT" sz="1000" dirty="0"/>
          </a:p>
          <a:p>
            <a:pPr algn="just"/>
            <a:r>
              <a:rPr lang="it-IT" sz="2800" b="1" i="1" dirty="0">
                <a:highlight>
                  <a:srgbClr val="00FFFF"/>
                </a:highlight>
              </a:rPr>
              <a:t>Uno mercatante </a:t>
            </a:r>
            <a:r>
              <a:rPr lang="it-IT" sz="2800" i="1" dirty="0"/>
              <a:t>che recava berrette, sì </a:t>
            </a:r>
            <a:r>
              <a:rPr lang="it-IT" sz="2800" b="1" i="1" dirty="0"/>
              <a:t>li si </a:t>
            </a:r>
            <a:r>
              <a:rPr lang="it-IT" sz="2800" b="1" i="1" dirty="0" err="1"/>
              <a:t>bagnaro</a:t>
            </a:r>
            <a:r>
              <a:rPr lang="it-IT" sz="2800" b="1" i="1" dirty="0"/>
              <a:t> </a:t>
            </a:r>
            <a:r>
              <a:rPr lang="it-IT" sz="2800" i="1" dirty="0"/>
              <a:t>(Novellino)</a:t>
            </a:r>
          </a:p>
          <a:p>
            <a:pPr algn="just"/>
            <a:endParaRPr lang="it-IT" sz="1600" i="1" dirty="0"/>
          </a:p>
          <a:p>
            <a:pPr algn="just"/>
            <a:r>
              <a:rPr lang="it-IT" sz="3000" dirty="0"/>
              <a:t>Oppure il tema è seguito da una frase al gerundio e poi da un altro tema:</a:t>
            </a:r>
          </a:p>
          <a:p>
            <a:endParaRPr lang="it-IT" sz="1000" dirty="0"/>
          </a:p>
          <a:p>
            <a:r>
              <a:rPr lang="it-IT" sz="2800" b="1" i="1" dirty="0">
                <a:highlight>
                  <a:srgbClr val="00FFFF"/>
                </a:highlight>
              </a:rPr>
              <a:t>Questi</a:t>
            </a:r>
            <a:r>
              <a:rPr lang="it-IT" sz="2800" i="1" dirty="0"/>
              <a:t>, essendo </a:t>
            </a:r>
            <a:r>
              <a:rPr lang="it-IT" sz="2800" i="1" dirty="0" err="1"/>
              <a:t>huomo</a:t>
            </a:r>
            <a:r>
              <a:rPr lang="it-IT" sz="2800" i="1" dirty="0"/>
              <a:t> semplice e di grossa materia, poi che fu facto papa, </a:t>
            </a:r>
            <a:r>
              <a:rPr lang="it-IT" sz="2800" i="1" u="sng" dirty="0">
                <a:highlight>
                  <a:srgbClr val="00FFFF"/>
                </a:highlight>
              </a:rPr>
              <a:t>Idio</a:t>
            </a:r>
            <a:r>
              <a:rPr lang="it-IT" sz="2800" i="1" dirty="0"/>
              <a:t> </a:t>
            </a:r>
            <a:r>
              <a:rPr lang="it-IT" sz="2800" b="1" i="1" dirty="0"/>
              <a:t>lo </a:t>
            </a:r>
            <a:r>
              <a:rPr lang="it-IT" sz="2800" b="1" i="1" dirty="0" err="1"/>
              <a:t>riempiè</a:t>
            </a:r>
            <a:r>
              <a:rPr lang="it-IT" sz="2800" b="1" i="1" dirty="0"/>
              <a:t> </a:t>
            </a:r>
            <a:r>
              <a:rPr lang="it-IT" sz="2800" i="1" dirty="0"/>
              <a:t>di molta </a:t>
            </a:r>
            <a:r>
              <a:rPr lang="it-IT" sz="2800" i="1" dirty="0" err="1"/>
              <a:t>gratia</a:t>
            </a:r>
            <a:r>
              <a:rPr lang="it-IT" sz="2800" i="1" dirty="0"/>
              <a:t> (</a:t>
            </a:r>
            <a:r>
              <a:rPr lang="it-IT" sz="2800" i="1" dirty="0" err="1"/>
              <a:t>Cron</a:t>
            </a:r>
            <a:r>
              <a:rPr lang="it-IT" sz="2800" i="1" dirty="0"/>
              <a:t>. fior.)</a:t>
            </a:r>
          </a:p>
        </p:txBody>
      </p:sp>
    </p:spTree>
    <p:extLst>
      <p:ext uri="{BB962C8B-B14F-4D97-AF65-F5344CB8AC3E}">
        <p14:creationId xmlns:p14="http://schemas.microsoft.com/office/powerpoint/2010/main" val="1712623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246185" y="1005272"/>
            <a:ext cx="1161757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Altro tipo di messa in rilievo è la </a:t>
            </a:r>
            <a:r>
              <a:rPr lang="it-IT" sz="3000" b="1" dirty="0"/>
              <a:t>dislocazione a sinistra</a:t>
            </a:r>
            <a:r>
              <a:rPr lang="it-IT" sz="3000" dirty="0"/>
              <a:t>, cioè lo spostamento del </a:t>
            </a:r>
            <a:r>
              <a:rPr lang="it-IT" sz="3000" b="1" dirty="0"/>
              <a:t>tema</a:t>
            </a:r>
            <a:r>
              <a:rPr lang="it-IT" sz="3000" dirty="0"/>
              <a:t> in </a:t>
            </a:r>
            <a:r>
              <a:rPr lang="it-IT" sz="3000" b="1" dirty="0"/>
              <a:t>prima posizione </a:t>
            </a:r>
            <a:r>
              <a:rPr lang="it-IT" sz="3000" dirty="0"/>
              <a:t>e la sua </a:t>
            </a:r>
            <a:r>
              <a:rPr lang="it-IT" sz="3000" b="1" dirty="0"/>
              <a:t>ripresa con un pronome</a:t>
            </a:r>
            <a:r>
              <a:rPr lang="it-IT" sz="3000" dirty="0"/>
              <a:t>. La struttura è ben presente anche oggi ma è relegata nel parlato o comunque evitata nelle scritture formali. </a:t>
            </a:r>
          </a:p>
          <a:p>
            <a:pPr algn="just"/>
            <a:r>
              <a:rPr lang="it-IT" sz="3000" dirty="0"/>
              <a:t>La dislocazione nei volgari italoromanzi è attestata fin dal Placito di Capua:</a:t>
            </a:r>
          </a:p>
          <a:p>
            <a:pPr algn="just"/>
            <a:r>
              <a:rPr lang="it-IT" sz="3000" i="1" dirty="0"/>
              <a:t>Sao </a:t>
            </a:r>
            <a:r>
              <a:rPr lang="it-IT" sz="3000" i="1" dirty="0" err="1"/>
              <a:t>ko</a:t>
            </a:r>
            <a:r>
              <a:rPr lang="it-IT" sz="3000" i="1" dirty="0"/>
              <a:t> </a:t>
            </a:r>
            <a:r>
              <a:rPr lang="it-IT" sz="3000" b="1" i="1" dirty="0" err="1">
                <a:highlight>
                  <a:srgbClr val="00FFFF"/>
                </a:highlight>
              </a:rPr>
              <a:t>kelle</a:t>
            </a:r>
            <a:r>
              <a:rPr lang="it-IT" sz="3000" b="1" i="1" dirty="0">
                <a:highlight>
                  <a:srgbClr val="00FFFF"/>
                </a:highlight>
              </a:rPr>
              <a:t> terre </a:t>
            </a:r>
            <a:r>
              <a:rPr lang="it-IT" sz="3000" i="1" dirty="0"/>
              <a:t>per </a:t>
            </a:r>
            <a:r>
              <a:rPr lang="it-IT" sz="3000" i="1" dirty="0" err="1"/>
              <a:t>kelle</a:t>
            </a:r>
            <a:r>
              <a:rPr lang="it-IT" sz="3000" i="1" dirty="0"/>
              <a:t> fini </a:t>
            </a:r>
            <a:r>
              <a:rPr lang="it-IT" sz="3000" i="1" dirty="0" err="1"/>
              <a:t>ke</a:t>
            </a:r>
            <a:r>
              <a:rPr lang="it-IT" sz="3000" i="1" dirty="0"/>
              <a:t> </a:t>
            </a:r>
            <a:r>
              <a:rPr lang="it-IT" sz="3000" i="1" dirty="0" err="1"/>
              <a:t>ki</a:t>
            </a:r>
            <a:r>
              <a:rPr lang="it-IT" sz="3000" i="1" dirty="0"/>
              <a:t> </a:t>
            </a:r>
            <a:r>
              <a:rPr lang="it-IT" sz="3000" i="1" dirty="0" err="1"/>
              <a:t>contene</a:t>
            </a:r>
            <a:r>
              <a:rPr lang="it-IT" sz="3000" i="1" dirty="0"/>
              <a:t> trenta anni </a:t>
            </a:r>
            <a:r>
              <a:rPr lang="it-IT" sz="3000" b="1" i="1" dirty="0"/>
              <a:t>le </a:t>
            </a:r>
            <a:r>
              <a:rPr lang="it-IT" sz="3000" i="1" dirty="0" err="1"/>
              <a:t>possette</a:t>
            </a:r>
            <a:r>
              <a:rPr lang="it-IT" sz="3000" i="1" dirty="0"/>
              <a:t> </a:t>
            </a:r>
          </a:p>
          <a:p>
            <a:pPr algn="just"/>
            <a:endParaRPr lang="it-IT" sz="3000" dirty="0"/>
          </a:p>
          <a:p>
            <a:pPr algn="just"/>
            <a:r>
              <a:rPr lang="it-IT" sz="3000" dirty="0"/>
              <a:t>Si può dislocare anche un complemento indiretto:</a:t>
            </a:r>
          </a:p>
          <a:p>
            <a:pPr algn="just"/>
            <a:endParaRPr lang="it-IT" sz="1200" dirty="0"/>
          </a:p>
          <a:p>
            <a:pPr algn="just"/>
            <a:r>
              <a:rPr lang="it-IT" sz="3000" b="1" i="1" dirty="0">
                <a:highlight>
                  <a:srgbClr val="00FFFF"/>
                </a:highlight>
              </a:rPr>
              <a:t>Al primo barone</a:t>
            </a:r>
            <a:r>
              <a:rPr lang="it-IT" sz="3000" b="1" i="1" dirty="0"/>
              <a:t> </a:t>
            </a:r>
            <a:r>
              <a:rPr lang="it-IT" sz="3000" i="1" dirty="0"/>
              <a:t>che n’andò prima, lo Grande Sire </a:t>
            </a:r>
            <a:r>
              <a:rPr lang="it-IT" sz="3000" b="1" i="1" dirty="0"/>
              <a:t>li</a:t>
            </a:r>
            <a:r>
              <a:rPr lang="it-IT" sz="3000" i="1" dirty="0"/>
              <a:t> fece tagliare </a:t>
            </a:r>
            <a:r>
              <a:rPr lang="it-IT" sz="3000" dirty="0"/>
              <a:t>‘</a:t>
            </a:r>
            <a:r>
              <a:rPr lang="it-IT" sz="3000" i="1" dirty="0"/>
              <a:t>l</a:t>
            </a:r>
            <a:r>
              <a:rPr lang="it-IT" sz="3000" dirty="0"/>
              <a:t> </a:t>
            </a:r>
            <a:r>
              <a:rPr lang="it-IT" sz="3000" i="1" dirty="0"/>
              <a:t>capo </a:t>
            </a:r>
            <a:r>
              <a:rPr lang="it-IT" sz="3000" dirty="0"/>
              <a:t>(Marco Polo, </a:t>
            </a:r>
            <a:r>
              <a:rPr lang="it-IT" sz="3000" i="1" dirty="0"/>
              <a:t>Milione</a:t>
            </a:r>
            <a:r>
              <a:rPr lang="it-IT" sz="3000" dirty="0"/>
              <a:t>)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328246" y="358942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DISLOCAZIONI</a:t>
            </a:r>
            <a:endParaRPr lang="it-IT" sz="3000" dirty="0"/>
          </a:p>
        </p:txBody>
      </p:sp>
    </p:spTree>
    <p:extLst>
      <p:ext uri="{BB962C8B-B14F-4D97-AF65-F5344CB8AC3E}">
        <p14:creationId xmlns:p14="http://schemas.microsoft.com/office/powerpoint/2010/main" val="33812191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328246" y="358942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DISLOCAZIONI</a:t>
            </a:r>
            <a:endParaRPr lang="it-IT" sz="3000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BB5EFB8F-C618-49E5-9FAD-D0D0984E44FB}"/>
              </a:ext>
            </a:extLst>
          </p:cNvPr>
          <p:cNvSpPr txBox="1"/>
          <p:nvPr/>
        </p:nvSpPr>
        <p:spPr>
          <a:xfrm>
            <a:off x="328246" y="1142840"/>
            <a:ext cx="11535508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Tuttavia, mentre oggi con la dislocazione è obbligatoria </a:t>
            </a:r>
            <a:r>
              <a:rPr lang="it-IT" sz="3000" b="1" dirty="0"/>
              <a:t>la ripresa pronominale</a:t>
            </a:r>
            <a:r>
              <a:rPr lang="it-IT" sz="3000" dirty="0"/>
              <a:t>, in </a:t>
            </a:r>
            <a:r>
              <a:rPr lang="it-IT" sz="3000" dirty="0" err="1"/>
              <a:t>it</a:t>
            </a:r>
            <a:r>
              <a:rPr lang="it-IT" sz="3000" dirty="0"/>
              <a:t>. </a:t>
            </a:r>
            <a:r>
              <a:rPr lang="it-IT" sz="3000" dirty="0" err="1"/>
              <a:t>ant</a:t>
            </a:r>
            <a:r>
              <a:rPr lang="it-IT" sz="3000" dirty="0"/>
              <a:t>. il </a:t>
            </a:r>
            <a:r>
              <a:rPr lang="it-IT" sz="3000" b="1" dirty="0"/>
              <a:t>pronome</a:t>
            </a:r>
            <a:r>
              <a:rPr lang="it-IT" sz="3000" dirty="0"/>
              <a:t> </a:t>
            </a:r>
            <a:r>
              <a:rPr lang="it-IT" sz="3000" b="1" dirty="0"/>
              <a:t>poteva anche mancare</a:t>
            </a:r>
            <a:r>
              <a:rPr lang="it-IT" sz="3000" dirty="0"/>
              <a:t>:</a:t>
            </a:r>
          </a:p>
          <a:p>
            <a:endParaRPr lang="it-IT" sz="1200" dirty="0"/>
          </a:p>
          <a:p>
            <a:pPr algn="just"/>
            <a:r>
              <a:rPr lang="it-IT" sz="3000" b="1" i="1" dirty="0">
                <a:highlight>
                  <a:srgbClr val="00FFFF"/>
                </a:highlight>
              </a:rPr>
              <a:t>l’uscio</a:t>
            </a:r>
            <a:r>
              <a:rPr lang="it-IT" sz="3000" i="1" dirty="0"/>
              <a:t> </a:t>
            </a:r>
            <a:r>
              <a:rPr lang="it-IT" sz="3000" i="1" u="sng" dirty="0"/>
              <a:t>mi lascerai</a:t>
            </a:r>
            <a:r>
              <a:rPr lang="it-IT" sz="3000" i="1" dirty="0"/>
              <a:t> aperto stanotte </a:t>
            </a:r>
            <a:r>
              <a:rPr lang="it-IT" sz="3000" dirty="0"/>
              <a:t>(</a:t>
            </a:r>
            <a:r>
              <a:rPr lang="it-IT" sz="3000" i="1" dirty="0"/>
              <a:t>Novellino</a:t>
            </a:r>
            <a:r>
              <a:rPr lang="it-IT" sz="3000" dirty="0"/>
              <a:t>) (invece di: </a:t>
            </a:r>
            <a:r>
              <a:rPr lang="it-IT" sz="3000" i="1" dirty="0"/>
              <a:t>me lo lascerai</a:t>
            </a:r>
            <a:r>
              <a:rPr lang="it-IT" sz="3000" dirty="0"/>
              <a:t>)</a:t>
            </a:r>
          </a:p>
          <a:p>
            <a:endParaRPr lang="it-IT" sz="800" i="1" dirty="0"/>
          </a:p>
          <a:p>
            <a:r>
              <a:rPr lang="it-IT" sz="3000" i="1" dirty="0"/>
              <a:t>E </a:t>
            </a:r>
            <a:r>
              <a:rPr lang="it-IT" sz="3000" b="1" i="1" dirty="0">
                <a:highlight>
                  <a:srgbClr val="00FFFF"/>
                </a:highlight>
              </a:rPr>
              <a:t>tutte queste cose</a:t>
            </a:r>
            <a:r>
              <a:rPr lang="it-IT" sz="3000" i="1" dirty="0"/>
              <a:t> </a:t>
            </a:r>
            <a:r>
              <a:rPr lang="it-IT" sz="3000" i="1" u="sng" dirty="0"/>
              <a:t>fece</a:t>
            </a:r>
            <a:r>
              <a:rPr lang="it-IT" sz="3000" i="1" dirty="0"/>
              <a:t> perché </a:t>
            </a:r>
            <a:r>
              <a:rPr lang="it-IT" sz="3000" i="1" dirty="0" err="1"/>
              <a:t>Roboam</a:t>
            </a:r>
            <a:r>
              <a:rPr lang="it-IT" sz="3000" i="1" dirty="0"/>
              <a:t> regnasse dopo di lui (Novellino) </a:t>
            </a:r>
            <a:r>
              <a:rPr lang="it-IT" sz="3000" dirty="0"/>
              <a:t>(invece di: </a:t>
            </a:r>
            <a:r>
              <a:rPr lang="it-IT" sz="3000" i="1" dirty="0"/>
              <a:t>le fece</a:t>
            </a:r>
            <a:r>
              <a:rPr lang="it-IT" sz="3000" dirty="0"/>
              <a:t>)</a:t>
            </a:r>
            <a:endParaRPr lang="it-IT" sz="3000" i="1" dirty="0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F25BF779-5F09-4E39-BCCD-A4F6B412DD96}"/>
              </a:ext>
            </a:extLst>
          </p:cNvPr>
          <p:cNvSpPr txBox="1"/>
          <p:nvPr/>
        </p:nvSpPr>
        <p:spPr>
          <a:xfrm>
            <a:off x="328246" y="3988841"/>
            <a:ext cx="11535508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Mentre quella a sinistra è connotata come colloquialismo solo dal Cinquecento, la </a:t>
            </a:r>
            <a:r>
              <a:rPr lang="it-IT" sz="3000" b="1" dirty="0"/>
              <a:t>dislocazione a destra </a:t>
            </a:r>
            <a:r>
              <a:rPr lang="it-IT" sz="3000" dirty="0"/>
              <a:t>appare fin dalle Origini come un tratto del parlato, spesso presente nei dialoghi:</a:t>
            </a:r>
          </a:p>
          <a:p>
            <a:pPr algn="just"/>
            <a:endParaRPr lang="it-IT" sz="1400" dirty="0"/>
          </a:p>
          <a:p>
            <a:pPr algn="just"/>
            <a:r>
              <a:rPr lang="it-IT" sz="3000" i="1" dirty="0"/>
              <a:t>molto </a:t>
            </a:r>
            <a:r>
              <a:rPr lang="it-IT" sz="3000" b="1" i="1" dirty="0"/>
              <a:t>l’</a:t>
            </a:r>
            <a:r>
              <a:rPr lang="it-IT" sz="3000" i="1" dirty="0"/>
              <a:t>avete voi trangugiata, </a:t>
            </a:r>
            <a:r>
              <a:rPr lang="it-IT" sz="3000" b="1" i="1" dirty="0">
                <a:highlight>
                  <a:srgbClr val="00FFFF"/>
                </a:highlight>
              </a:rPr>
              <a:t>questa cena</a:t>
            </a:r>
            <a:r>
              <a:rPr lang="it-IT" sz="3000" b="1" i="1" dirty="0"/>
              <a:t> </a:t>
            </a:r>
            <a:r>
              <a:rPr lang="it-IT" sz="3000" i="1" dirty="0"/>
              <a:t>(Decameron)</a:t>
            </a:r>
          </a:p>
          <a:p>
            <a:pPr algn="just"/>
            <a:r>
              <a:rPr lang="it-IT" sz="3000" i="1" dirty="0"/>
              <a:t>Onde io sono tenuto di render</a:t>
            </a:r>
            <a:r>
              <a:rPr lang="it-IT" sz="3000" b="1" i="1" dirty="0"/>
              <a:t>la</a:t>
            </a:r>
            <a:r>
              <a:rPr lang="it-IT" sz="3000" i="1" dirty="0"/>
              <a:t> loro, </a:t>
            </a:r>
            <a:r>
              <a:rPr lang="it-IT" sz="3000" b="1" i="1" dirty="0">
                <a:highlight>
                  <a:srgbClr val="00FFFF"/>
                </a:highlight>
              </a:rPr>
              <a:t>la carta</a:t>
            </a:r>
            <a:r>
              <a:rPr lang="it-IT" sz="3000" b="1" i="1" dirty="0"/>
              <a:t> </a:t>
            </a:r>
            <a:r>
              <a:rPr lang="it-IT" sz="3000" i="1" dirty="0"/>
              <a:t>(Quaderno di ricordi)</a:t>
            </a:r>
          </a:p>
        </p:txBody>
      </p:sp>
    </p:spTree>
    <p:extLst>
      <p:ext uri="{BB962C8B-B14F-4D97-AF65-F5344CB8AC3E}">
        <p14:creationId xmlns:p14="http://schemas.microsoft.com/office/powerpoint/2010/main" val="3195666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216876" y="1048863"/>
            <a:ext cx="11758247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Il fiorentino antico mostra molta maggiore libertà nell’accordo tra verbo e parte nominale; ad es. in frasi con </a:t>
            </a:r>
            <a:r>
              <a:rPr lang="it-IT" sz="3000" b="1" dirty="0"/>
              <a:t>soggetto posposto </a:t>
            </a:r>
            <a:r>
              <a:rPr lang="it-IT" sz="3000" dirty="0"/>
              <a:t>manca spesso l’accordo (con verbo </a:t>
            </a:r>
            <a:r>
              <a:rPr lang="it-IT" sz="3000" i="1" dirty="0"/>
              <a:t>essere </a:t>
            </a:r>
            <a:r>
              <a:rPr lang="it-IT" sz="3000" dirty="0"/>
              <a:t>oppure con verbi intransitivi):</a:t>
            </a:r>
          </a:p>
          <a:p>
            <a:pPr algn="just"/>
            <a:endParaRPr lang="it-IT" sz="800" i="1" dirty="0"/>
          </a:p>
          <a:p>
            <a:pPr algn="just"/>
            <a:r>
              <a:rPr lang="it-IT" sz="3000" i="1" dirty="0"/>
              <a:t>Quivi </a:t>
            </a:r>
            <a:r>
              <a:rPr lang="it-IT" sz="3000" b="1" i="1" dirty="0" err="1"/>
              <a:t>fue</a:t>
            </a:r>
            <a:r>
              <a:rPr lang="it-IT" sz="3000" i="1" dirty="0"/>
              <a:t> grandissim</a:t>
            </a:r>
            <a:r>
              <a:rPr lang="it-IT" sz="3000" b="1" i="1" dirty="0"/>
              <a:t>e</a:t>
            </a:r>
            <a:r>
              <a:rPr lang="it-IT" sz="3000" i="1" dirty="0"/>
              <a:t> </a:t>
            </a:r>
            <a:r>
              <a:rPr lang="it-IT" sz="3000" i="1" dirty="0" err="1"/>
              <a:t>battalgl</a:t>
            </a:r>
            <a:r>
              <a:rPr lang="it-IT" sz="3000" b="1" i="1" dirty="0" err="1"/>
              <a:t>e</a:t>
            </a:r>
            <a:r>
              <a:rPr lang="it-IT" sz="3000" i="1" dirty="0"/>
              <a:t> (Cronica fiorentina)</a:t>
            </a:r>
          </a:p>
          <a:p>
            <a:pPr algn="just"/>
            <a:r>
              <a:rPr lang="it-IT" sz="3000" i="1" dirty="0"/>
              <a:t>v’</a:t>
            </a:r>
            <a:r>
              <a:rPr lang="it-IT" sz="3000" b="1" i="1" dirty="0"/>
              <a:t>arrivò</a:t>
            </a:r>
            <a:r>
              <a:rPr lang="it-IT" sz="3000" i="1" dirty="0"/>
              <a:t> </a:t>
            </a:r>
            <a:r>
              <a:rPr lang="it-IT" sz="3000" i="1" dirty="0" err="1"/>
              <a:t>messer</a:t>
            </a:r>
            <a:r>
              <a:rPr lang="it-IT" sz="3000" i="1" dirty="0"/>
              <a:t> Lancellotto e </a:t>
            </a:r>
            <a:r>
              <a:rPr lang="it-IT" sz="3000" i="1" dirty="0" err="1"/>
              <a:t>messer</a:t>
            </a:r>
            <a:r>
              <a:rPr lang="it-IT" sz="3000" i="1" dirty="0"/>
              <a:t> Ivano </a:t>
            </a:r>
            <a:r>
              <a:rPr lang="it-IT" sz="3000" dirty="0"/>
              <a:t>(</a:t>
            </a:r>
            <a:r>
              <a:rPr lang="it-IT" sz="3000" i="1" dirty="0"/>
              <a:t>Tavola Ritonda</a:t>
            </a:r>
            <a:r>
              <a:rPr lang="it-IT" sz="3000" dirty="0"/>
              <a:t>) 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328246" y="340977"/>
            <a:ext cx="115355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dirty="0"/>
              <a:t>ACCORDO</a:t>
            </a:r>
            <a:endParaRPr lang="it-IT" sz="3000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2897C83A-45C2-40E1-B1E9-1E301B5D4A10}"/>
              </a:ext>
            </a:extLst>
          </p:cNvPr>
          <p:cNvSpPr txBox="1"/>
          <p:nvPr/>
        </p:nvSpPr>
        <p:spPr>
          <a:xfrm>
            <a:off x="216875" y="3752378"/>
            <a:ext cx="11758247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Molto </a:t>
            </a:r>
            <a:r>
              <a:rPr lang="it-IT" sz="3000"/>
              <a:t>frequente è </a:t>
            </a:r>
            <a:r>
              <a:rPr lang="it-IT" sz="3000" dirty="0"/>
              <a:t>anche la </a:t>
            </a:r>
            <a:r>
              <a:rPr lang="it-IT" sz="3000" b="1" dirty="0"/>
              <a:t>concordanza </a:t>
            </a:r>
            <a:r>
              <a:rPr lang="it-IT" sz="3000" b="1" i="1" dirty="0"/>
              <a:t>ad </a:t>
            </a:r>
            <a:r>
              <a:rPr lang="it-IT" sz="3000" b="1" i="1" dirty="0" err="1"/>
              <a:t>sensum</a:t>
            </a:r>
            <a:r>
              <a:rPr lang="it-IT" sz="3000" b="1" i="1" dirty="0"/>
              <a:t> </a:t>
            </a:r>
            <a:r>
              <a:rPr lang="it-IT" sz="3000" dirty="0"/>
              <a:t>tra un sogg. costituito da un nome collettivo singolare e un verbo plurale, indipendentemente dalla posizione del soggetto:</a:t>
            </a:r>
          </a:p>
          <a:p>
            <a:pPr algn="just"/>
            <a:endParaRPr lang="it-IT" sz="800" dirty="0"/>
          </a:p>
          <a:p>
            <a:r>
              <a:rPr lang="it-IT" sz="3000" b="1" i="1" dirty="0"/>
              <a:t>La brigata</a:t>
            </a:r>
            <a:r>
              <a:rPr lang="it-IT" sz="3000" i="1" dirty="0"/>
              <a:t>, chi qua e chi là, cotti lor </a:t>
            </a:r>
            <a:r>
              <a:rPr lang="it-IT" sz="3000" i="1" dirty="0" err="1"/>
              <a:t>cavretti</a:t>
            </a:r>
            <a:r>
              <a:rPr lang="it-IT" sz="3000" i="1" dirty="0"/>
              <a:t> e loro altra carne e mangiato e bevuto,</a:t>
            </a:r>
            <a:r>
              <a:rPr lang="it-IT" sz="3000" b="1" i="1" dirty="0"/>
              <a:t> s’</a:t>
            </a:r>
            <a:r>
              <a:rPr lang="it-IT" sz="3000" b="1" i="1" dirty="0" err="1"/>
              <a:t>andaron</a:t>
            </a:r>
            <a:r>
              <a:rPr lang="it-IT" sz="3000" b="1" i="1" dirty="0"/>
              <a:t> </a:t>
            </a:r>
            <a:r>
              <a:rPr lang="it-IT" sz="3000" i="1" dirty="0"/>
              <a:t>pe’ fatti loro </a:t>
            </a:r>
            <a:r>
              <a:rPr lang="it-IT" sz="3000" dirty="0"/>
              <a:t>(</a:t>
            </a:r>
            <a:r>
              <a:rPr lang="it-IT" sz="3000" i="1" dirty="0"/>
              <a:t>Decameron</a:t>
            </a:r>
            <a:r>
              <a:rPr lang="it-IT" sz="3000" dirty="0"/>
              <a:t>)</a:t>
            </a:r>
            <a:endParaRPr lang="it-IT" sz="3000" i="1" dirty="0"/>
          </a:p>
        </p:txBody>
      </p:sp>
    </p:spTree>
    <p:extLst>
      <p:ext uri="{BB962C8B-B14F-4D97-AF65-F5344CB8AC3E}">
        <p14:creationId xmlns:p14="http://schemas.microsoft.com/office/powerpoint/2010/main" val="29559076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216876" y="1048863"/>
            <a:ext cx="11758247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000" dirty="0"/>
              <a:t>Nei </a:t>
            </a:r>
            <a:r>
              <a:rPr lang="it-IT" sz="3000" b="1" dirty="0"/>
              <a:t>tempi composti </a:t>
            </a:r>
            <a:r>
              <a:rPr lang="it-IT" sz="3000" dirty="0"/>
              <a:t>il </a:t>
            </a:r>
            <a:r>
              <a:rPr lang="it-IT" sz="3000" b="1" dirty="0"/>
              <a:t>participio</a:t>
            </a:r>
            <a:r>
              <a:rPr lang="it-IT" sz="3000" dirty="0"/>
              <a:t> è generalmente </a:t>
            </a:r>
            <a:r>
              <a:rPr lang="it-IT" sz="3000" b="1" dirty="0"/>
              <a:t>accordato con l’oggetto</a:t>
            </a:r>
            <a:r>
              <a:rPr lang="it-IT" sz="3000" dirty="0"/>
              <a:t>:</a:t>
            </a:r>
          </a:p>
          <a:p>
            <a:endParaRPr lang="it-IT" sz="3000" dirty="0"/>
          </a:p>
          <a:p>
            <a:r>
              <a:rPr lang="it-IT" sz="3000" i="1" dirty="0"/>
              <a:t>Le pietre avevano perdut</a:t>
            </a:r>
            <a:r>
              <a:rPr lang="it-IT" sz="3000" b="1" i="1" dirty="0"/>
              <a:t>a</a:t>
            </a:r>
            <a:r>
              <a:rPr lang="it-IT" sz="3000" i="1" dirty="0"/>
              <a:t> loro </a:t>
            </a:r>
            <a:r>
              <a:rPr lang="it-IT" sz="3000" i="1" dirty="0" err="1"/>
              <a:t>virtude</a:t>
            </a:r>
            <a:r>
              <a:rPr lang="it-IT" sz="3000" i="1" dirty="0"/>
              <a:t> (Novellino)</a:t>
            </a:r>
          </a:p>
          <a:p>
            <a:r>
              <a:rPr lang="it-IT" sz="3000" i="1" dirty="0"/>
              <a:t>Cicero è da sbandire, perciò che à fatt</a:t>
            </a:r>
            <a:r>
              <a:rPr lang="it-IT" sz="3000" b="1" i="1" dirty="0"/>
              <a:t>a</a:t>
            </a:r>
            <a:r>
              <a:rPr lang="it-IT" sz="3000" i="1" dirty="0"/>
              <a:t> la cotale cosa</a:t>
            </a:r>
            <a:r>
              <a:rPr lang="it-IT" sz="3000" dirty="0"/>
              <a:t> (B. Latini </a:t>
            </a:r>
            <a:r>
              <a:rPr lang="it-IT" sz="3000" i="1" dirty="0" err="1"/>
              <a:t>Rettorica</a:t>
            </a:r>
            <a:r>
              <a:rPr lang="it-IT" sz="3000" dirty="0"/>
              <a:t>)</a:t>
            </a:r>
            <a:endParaRPr lang="it-IT" sz="3000" i="1" dirty="0"/>
          </a:p>
          <a:p>
            <a:r>
              <a:rPr lang="it-IT" sz="3000" i="1" dirty="0"/>
              <a:t>Et quando elli gli à dett</a:t>
            </a:r>
            <a:r>
              <a:rPr lang="it-IT" sz="3000" b="1" i="1" dirty="0"/>
              <a:t>e</a:t>
            </a:r>
            <a:r>
              <a:rPr lang="it-IT" sz="3000" i="1" dirty="0"/>
              <a:t> queste parole </a:t>
            </a:r>
            <a:r>
              <a:rPr lang="it-IT" sz="3000" dirty="0"/>
              <a:t>(</a:t>
            </a:r>
            <a:r>
              <a:rPr lang="it-IT" sz="3000" i="1" dirty="0"/>
              <a:t>Inchiesta S. Gradale</a:t>
            </a:r>
            <a:r>
              <a:rPr lang="it-IT" sz="3000" dirty="0"/>
              <a:t>)</a:t>
            </a:r>
          </a:p>
          <a:p>
            <a:endParaRPr lang="it-IT" sz="3000" dirty="0"/>
          </a:p>
          <a:p>
            <a:r>
              <a:rPr lang="it-IT" sz="3000" dirty="0"/>
              <a:t>Quest’uso si è conservato in italiano fino alla fine dell’Ottocento.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328246" y="340977"/>
            <a:ext cx="115355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dirty="0"/>
              <a:t>ACCORDO</a:t>
            </a:r>
            <a:endParaRPr lang="it-IT" sz="3000" dirty="0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202ED5B7-CEE9-49FA-BEA3-14A4E48CB786}"/>
              </a:ext>
            </a:extLst>
          </p:cNvPr>
          <p:cNvSpPr txBox="1"/>
          <p:nvPr/>
        </p:nvSpPr>
        <p:spPr>
          <a:xfrm>
            <a:off x="216875" y="4526738"/>
            <a:ext cx="11758247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Esistono al contrario costrutti nei quali il </a:t>
            </a:r>
            <a:r>
              <a:rPr lang="it-IT" sz="3000" b="1" dirty="0"/>
              <a:t>participio assoluto</a:t>
            </a:r>
            <a:r>
              <a:rPr lang="it-IT" sz="3000" dirty="0"/>
              <a:t>, a differenza dell’</a:t>
            </a:r>
            <a:r>
              <a:rPr lang="it-IT" sz="3000" dirty="0" err="1"/>
              <a:t>it</a:t>
            </a:r>
            <a:r>
              <a:rPr lang="it-IT" sz="3000" dirty="0"/>
              <a:t>. </a:t>
            </a:r>
            <a:r>
              <a:rPr lang="it-IT" sz="3000" dirty="0" err="1"/>
              <a:t>mod</a:t>
            </a:r>
            <a:r>
              <a:rPr lang="it-IT" sz="3000" dirty="0"/>
              <a:t>., non si accorda con il sostantivo:</a:t>
            </a:r>
          </a:p>
          <a:p>
            <a:endParaRPr lang="it-IT" sz="800" dirty="0"/>
          </a:p>
          <a:p>
            <a:r>
              <a:rPr lang="it-IT" sz="3000" i="1" dirty="0"/>
              <a:t>vedut</a:t>
            </a:r>
            <a:r>
              <a:rPr lang="it-IT" sz="3000" b="1" i="1" dirty="0"/>
              <a:t>o</a:t>
            </a:r>
            <a:r>
              <a:rPr lang="it-IT" sz="3000" i="1" dirty="0"/>
              <a:t> la superbia i </a:t>
            </a:r>
            <a:r>
              <a:rPr lang="it-IT" sz="3000" i="1" dirty="0" err="1"/>
              <a:t>nimici</a:t>
            </a:r>
            <a:r>
              <a:rPr lang="it-IT" sz="3000" i="1" dirty="0"/>
              <a:t> nel campo </a:t>
            </a:r>
            <a:r>
              <a:rPr lang="it-IT" sz="3000" dirty="0"/>
              <a:t>(Bono Giamboni)</a:t>
            </a:r>
          </a:p>
          <a:p>
            <a:r>
              <a:rPr lang="it-IT" sz="3000" i="1" dirty="0"/>
              <a:t>Poi </a:t>
            </a:r>
            <a:r>
              <a:rPr lang="it-IT" sz="3000" i="1" dirty="0" err="1"/>
              <a:t>Lottieri</a:t>
            </a:r>
            <a:r>
              <a:rPr lang="it-IT" sz="3000" i="1" dirty="0"/>
              <a:t> se n’andò nella Magna, vint</a:t>
            </a:r>
            <a:r>
              <a:rPr lang="it-IT" sz="3000" b="1" i="1" dirty="0"/>
              <a:t>o</a:t>
            </a:r>
            <a:r>
              <a:rPr lang="it-IT" sz="3000" i="1" dirty="0"/>
              <a:t> </a:t>
            </a:r>
            <a:r>
              <a:rPr lang="it-IT" sz="3000" i="1" dirty="0" err="1"/>
              <a:t>Cicilia</a:t>
            </a:r>
            <a:r>
              <a:rPr lang="it-IT" sz="3000" dirty="0"/>
              <a:t> (</a:t>
            </a:r>
            <a:r>
              <a:rPr lang="it-IT" sz="3000" i="1" dirty="0" err="1"/>
              <a:t>Cron</a:t>
            </a:r>
            <a:r>
              <a:rPr lang="it-IT" sz="3000" i="1" dirty="0"/>
              <a:t>. fior.</a:t>
            </a:r>
            <a:r>
              <a:rPr lang="it-IT" sz="30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058913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17231" y="982176"/>
            <a:ext cx="11957538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L’italiano di oggi ha generalmente un ordine </a:t>
            </a:r>
            <a:r>
              <a:rPr lang="it-IT" sz="3000" b="1" dirty="0"/>
              <a:t>SVO</a:t>
            </a:r>
            <a:r>
              <a:rPr lang="it-IT" sz="3000" dirty="0"/>
              <a:t> (Soggetto-Verbo-Oggetto: «Mario mangia una mela»). </a:t>
            </a:r>
          </a:p>
          <a:p>
            <a:pPr algn="just"/>
            <a:r>
              <a:rPr lang="it-IT" sz="3000" dirty="0"/>
              <a:t>Tuttavia, sono possibili ordini diversi in base alla distribuzione dell’informazione, che si può descrivere con i concetti di </a:t>
            </a:r>
            <a:r>
              <a:rPr lang="it-IT" sz="3000" dirty="0">
                <a:highlight>
                  <a:srgbClr val="00FFFF"/>
                </a:highlight>
              </a:rPr>
              <a:t>TEMA</a:t>
            </a:r>
            <a:r>
              <a:rPr lang="it-IT" sz="3000" dirty="0"/>
              <a:t> e </a:t>
            </a:r>
            <a:r>
              <a:rPr lang="it-IT" sz="3000" dirty="0">
                <a:highlight>
                  <a:srgbClr val="C0C0C0"/>
                </a:highlight>
              </a:rPr>
              <a:t>REMA</a:t>
            </a:r>
            <a:r>
              <a:rPr lang="it-IT" sz="3000" dirty="0"/>
              <a:t>. </a:t>
            </a:r>
          </a:p>
          <a:p>
            <a:pPr algn="just"/>
            <a:r>
              <a:rPr lang="it-IT" sz="3000" dirty="0"/>
              <a:t>Il </a:t>
            </a:r>
            <a:r>
              <a:rPr lang="it-IT" sz="3000" b="1" dirty="0">
                <a:highlight>
                  <a:srgbClr val="00FFFF"/>
                </a:highlight>
              </a:rPr>
              <a:t>tema</a:t>
            </a:r>
            <a:r>
              <a:rPr lang="it-IT" sz="3000" dirty="0"/>
              <a:t> è l’argomento di cui un emittente vuole parlare, che di solito coincide con un elemento noto all’interlocutore. </a:t>
            </a:r>
          </a:p>
          <a:p>
            <a:pPr algn="just"/>
            <a:r>
              <a:rPr lang="it-IT" sz="3000" dirty="0" err="1"/>
              <a:t>ll</a:t>
            </a:r>
            <a:r>
              <a:rPr lang="it-IT" sz="3000" dirty="0"/>
              <a:t> </a:t>
            </a:r>
            <a:r>
              <a:rPr lang="it-IT" sz="3000" b="1" dirty="0">
                <a:highlight>
                  <a:srgbClr val="C0C0C0"/>
                </a:highlight>
              </a:rPr>
              <a:t>rema</a:t>
            </a:r>
            <a:r>
              <a:rPr lang="it-IT" sz="3000" dirty="0"/>
              <a:t> è ciò che si dice di questo argomento, che di solito è l’elemento nuovo.</a:t>
            </a:r>
          </a:p>
          <a:p>
            <a:pPr algn="just"/>
            <a:r>
              <a:rPr lang="it-IT" sz="3000" dirty="0"/>
              <a:t>In genere la progressione dell’informazione segue la sequenza tema-rema:</a:t>
            </a:r>
          </a:p>
          <a:p>
            <a:pPr algn="just"/>
            <a:endParaRPr lang="it-IT" sz="800" dirty="0"/>
          </a:p>
          <a:p>
            <a:pPr algn="just"/>
            <a:r>
              <a:rPr lang="it-IT" sz="3000" i="1" dirty="0">
                <a:highlight>
                  <a:srgbClr val="00FFFF"/>
                </a:highlight>
              </a:rPr>
              <a:t>La partita </a:t>
            </a:r>
            <a:r>
              <a:rPr lang="it-IT" sz="3000" i="1" dirty="0">
                <a:highlight>
                  <a:srgbClr val="C0C0C0"/>
                </a:highlight>
              </a:rPr>
              <a:t>è stata rinviata         </a:t>
            </a:r>
          </a:p>
          <a:p>
            <a:pPr algn="just"/>
            <a:endParaRPr lang="it-IT" sz="3000" i="1" dirty="0">
              <a:highlight>
                <a:srgbClr val="00FFFF"/>
              </a:highlight>
            </a:endParaRPr>
          </a:p>
          <a:p>
            <a:pPr algn="just"/>
            <a:r>
              <a:rPr lang="it-IT" sz="3000" i="1" dirty="0">
                <a:highlight>
                  <a:srgbClr val="00FFFF"/>
                </a:highlight>
              </a:rPr>
              <a:t>Giulio </a:t>
            </a:r>
            <a:r>
              <a:rPr lang="it-IT" sz="3000" i="1" dirty="0">
                <a:highlight>
                  <a:srgbClr val="C0C0C0"/>
                </a:highlight>
              </a:rPr>
              <a:t>è andato al mare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328246" y="327302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LA POSIZIONE DEL SOGGETTO E DEL VERBO</a:t>
            </a:r>
            <a:endParaRPr lang="it-IT" sz="3000" dirty="0"/>
          </a:p>
        </p:txBody>
      </p:sp>
    </p:spTree>
    <p:extLst>
      <p:ext uri="{BB962C8B-B14F-4D97-AF65-F5344CB8AC3E}">
        <p14:creationId xmlns:p14="http://schemas.microsoft.com/office/powerpoint/2010/main" val="4620536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328246" y="327302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LA POSIZIONE DEL SOGGETTO E DEL VERBO</a:t>
            </a:r>
            <a:endParaRPr lang="it-IT" sz="3000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88F5786A-E5CA-4B26-8558-D58CC65D22A8}"/>
              </a:ext>
            </a:extLst>
          </p:cNvPr>
          <p:cNvSpPr txBox="1"/>
          <p:nvPr/>
        </p:nvSpPr>
        <p:spPr>
          <a:xfrm>
            <a:off x="117231" y="1274564"/>
            <a:ext cx="11957538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Nei casi che abbiamo esaminato il tema era sempre il soggetto, il rema conteneva il predicato, quindi c’era sempre un ordine </a:t>
            </a:r>
            <a:r>
              <a:rPr lang="it-IT" sz="3000" b="1" dirty="0"/>
              <a:t>SV</a:t>
            </a:r>
            <a:r>
              <a:rPr lang="it-IT" sz="3000" dirty="0"/>
              <a:t>.</a:t>
            </a:r>
          </a:p>
          <a:p>
            <a:pPr algn="just"/>
            <a:endParaRPr lang="it-IT" sz="3000" dirty="0"/>
          </a:p>
          <a:p>
            <a:pPr algn="just"/>
            <a:r>
              <a:rPr lang="it-IT" sz="3000" dirty="0"/>
              <a:t>Spesso però il soggetto può essere </a:t>
            </a:r>
            <a:r>
              <a:rPr lang="it-IT" sz="3000" b="1" dirty="0"/>
              <a:t>posposto</a:t>
            </a:r>
            <a:r>
              <a:rPr lang="it-IT" sz="3000" dirty="0"/>
              <a:t> quando è un </a:t>
            </a:r>
            <a:r>
              <a:rPr lang="it-IT" sz="3000" b="1" dirty="0"/>
              <a:t>soggetto rematico</a:t>
            </a:r>
            <a:r>
              <a:rPr lang="it-IT" sz="3000" dirty="0"/>
              <a:t>, cioè quando dà un’informazione sul tema. Quindi in italiano contemporaneo possiamo avere anche un ordine </a:t>
            </a:r>
            <a:r>
              <a:rPr lang="it-IT" sz="3000" b="1" dirty="0"/>
              <a:t>VS</a:t>
            </a:r>
            <a:r>
              <a:rPr lang="it-IT" sz="3000" dirty="0"/>
              <a:t>:</a:t>
            </a:r>
          </a:p>
          <a:p>
            <a:pPr algn="just"/>
            <a:endParaRPr lang="it-IT" dirty="0"/>
          </a:p>
          <a:p>
            <a:pPr algn="just"/>
            <a:r>
              <a:rPr lang="it-IT" sz="3000" i="1" dirty="0">
                <a:highlight>
                  <a:srgbClr val="00FFFF"/>
                </a:highlight>
              </a:rPr>
              <a:t>Al telefono era </a:t>
            </a:r>
            <a:r>
              <a:rPr lang="it-IT" sz="3000" i="1" dirty="0">
                <a:highlight>
                  <a:srgbClr val="C0C0C0"/>
                </a:highlight>
              </a:rPr>
              <a:t>Giulio</a:t>
            </a:r>
          </a:p>
          <a:p>
            <a:pPr algn="just"/>
            <a:endParaRPr lang="it-IT" sz="3000" i="1" dirty="0">
              <a:highlight>
                <a:srgbClr val="C0C0C0"/>
              </a:highlight>
            </a:endParaRPr>
          </a:p>
          <a:p>
            <a:pPr algn="just"/>
            <a:r>
              <a:rPr lang="it-IT" sz="3000" i="1" dirty="0">
                <a:highlight>
                  <a:srgbClr val="00FFFF"/>
                </a:highlight>
              </a:rPr>
              <a:t>Alla gara di oggi hanno partecipato </a:t>
            </a:r>
            <a:r>
              <a:rPr lang="it-IT" sz="3000" i="1" dirty="0">
                <a:highlight>
                  <a:srgbClr val="C0C0C0"/>
                </a:highlight>
              </a:rPr>
              <a:t>diecimila persone</a:t>
            </a:r>
          </a:p>
          <a:p>
            <a:pPr algn="just"/>
            <a:endParaRPr lang="it-IT" sz="3000" i="1" dirty="0">
              <a:highlight>
                <a:srgbClr val="C0C0C0"/>
              </a:highlight>
            </a:endParaRPr>
          </a:p>
          <a:p>
            <a:pPr algn="just"/>
            <a:endParaRPr lang="it-IT" sz="3000" i="1" dirty="0">
              <a:highlight>
                <a:srgbClr val="C0C0C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37648011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17231" y="1115790"/>
            <a:ext cx="11957538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Come l’italiano di oggi, quello antico ha in genere un ordine SVO, ma a differenza di oggi è possibile un </a:t>
            </a:r>
            <a:r>
              <a:rPr lang="it-IT" sz="3000" b="1" dirty="0"/>
              <a:t>ordine VS </a:t>
            </a:r>
            <a:r>
              <a:rPr lang="it-IT" sz="3000" dirty="0"/>
              <a:t>anche con un </a:t>
            </a:r>
            <a:r>
              <a:rPr lang="it-IT" sz="3000" b="1" dirty="0"/>
              <a:t>soggetto non rematico</a:t>
            </a:r>
            <a:r>
              <a:rPr lang="it-IT" sz="3000" dirty="0"/>
              <a:t>. Se la frase iniziava con un complemento o con un avverbio, spesso si preferiva l’ordine </a:t>
            </a:r>
            <a:r>
              <a:rPr lang="it-IT" sz="3000" b="1" dirty="0"/>
              <a:t>VS</a:t>
            </a:r>
            <a:r>
              <a:rPr lang="it-IT" sz="3000" dirty="0"/>
              <a:t> (</a:t>
            </a:r>
            <a:r>
              <a:rPr lang="it-IT" sz="3000" dirty="0">
                <a:highlight>
                  <a:srgbClr val="FFFF00"/>
                </a:highlight>
              </a:rPr>
              <a:t>Verbo</a:t>
            </a:r>
            <a:r>
              <a:rPr lang="it-IT" sz="3000" dirty="0"/>
              <a:t>-</a:t>
            </a:r>
            <a:r>
              <a:rPr lang="it-IT" sz="3000" dirty="0">
                <a:highlight>
                  <a:srgbClr val="00FF00"/>
                </a:highlight>
              </a:rPr>
              <a:t>Soggetto</a:t>
            </a:r>
            <a:r>
              <a:rPr lang="it-IT" sz="3000" dirty="0"/>
              <a:t>), detto anche «struttura a verbo secondo» (o sistema V2):</a:t>
            </a:r>
          </a:p>
          <a:p>
            <a:pPr algn="just"/>
            <a:endParaRPr lang="it-IT" sz="1200" dirty="0"/>
          </a:p>
          <a:p>
            <a:pPr algn="just"/>
            <a:r>
              <a:rPr lang="it-IT" sz="2800" i="1" dirty="0"/>
              <a:t>In quella torre </a:t>
            </a:r>
            <a:r>
              <a:rPr lang="it-IT" sz="2800" i="1" dirty="0" err="1">
                <a:highlight>
                  <a:srgbClr val="FFFF00"/>
                </a:highlight>
              </a:rPr>
              <a:t>èe</a:t>
            </a:r>
            <a:r>
              <a:rPr lang="it-IT" sz="2800" i="1" dirty="0"/>
              <a:t> </a:t>
            </a:r>
            <a:r>
              <a:rPr lang="it-IT" sz="2800" i="1" dirty="0">
                <a:highlight>
                  <a:srgbClr val="00FF00"/>
                </a:highlight>
              </a:rPr>
              <a:t>la </a:t>
            </a:r>
            <a:r>
              <a:rPr lang="it-IT" sz="2800" i="1" dirty="0" err="1">
                <a:highlight>
                  <a:srgbClr val="00FF00"/>
                </a:highlight>
              </a:rPr>
              <a:t>reina</a:t>
            </a:r>
            <a:r>
              <a:rPr lang="it-IT" sz="2800" i="1" dirty="0"/>
              <a:t> </a:t>
            </a:r>
            <a:r>
              <a:rPr lang="it-IT" sz="2800" dirty="0"/>
              <a:t>= la regina è in quella torre</a:t>
            </a:r>
          </a:p>
          <a:p>
            <a:pPr algn="just"/>
            <a:endParaRPr lang="it-IT" sz="800" dirty="0"/>
          </a:p>
          <a:p>
            <a:pPr algn="just"/>
            <a:r>
              <a:rPr lang="it-IT" sz="2800" i="1" dirty="0"/>
              <a:t>Or </a:t>
            </a:r>
            <a:r>
              <a:rPr lang="it-IT" sz="2800" i="1" dirty="0">
                <a:highlight>
                  <a:srgbClr val="FFFF00"/>
                </a:highlight>
              </a:rPr>
              <a:t>dice</a:t>
            </a:r>
            <a:r>
              <a:rPr lang="it-IT" sz="2800" i="1" dirty="0"/>
              <a:t> </a:t>
            </a:r>
            <a:r>
              <a:rPr lang="it-IT" sz="2800" i="1" dirty="0">
                <a:highlight>
                  <a:srgbClr val="00FF00"/>
                </a:highlight>
              </a:rPr>
              <a:t>lo conto</a:t>
            </a:r>
            <a:r>
              <a:rPr lang="it-IT" sz="2800" i="1" dirty="0"/>
              <a:t> che… </a:t>
            </a:r>
            <a:r>
              <a:rPr lang="it-IT" sz="2800" dirty="0"/>
              <a:t>= Ora il racconto dice che… </a:t>
            </a:r>
            <a:r>
              <a:rPr lang="it-IT" sz="2800" i="1" dirty="0"/>
              <a:t>(Tristano riccardiano)</a:t>
            </a:r>
          </a:p>
          <a:p>
            <a:pPr algn="just"/>
            <a:endParaRPr lang="it-IT" sz="800" i="1" dirty="0"/>
          </a:p>
          <a:p>
            <a:pPr algn="just"/>
            <a:r>
              <a:rPr lang="it-IT" sz="2800" i="1" dirty="0"/>
              <a:t>Un’altra ragione </a:t>
            </a:r>
            <a:r>
              <a:rPr lang="it-IT" sz="2800" i="1" dirty="0">
                <a:highlight>
                  <a:srgbClr val="FFFF00"/>
                </a:highlight>
              </a:rPr>
              <a:t>n’</a:t>
            </a:r>
            <a:r>
              <a:rPr lang="it-IT" sz="2800" i="1" dirty="0" err="1">
                <a:highlight>
                  <a:srgbClr val="FFFF00"/>
                </a:highlight>
              </a:rPr>
              <a:t>asegna</a:t>
            </a:r>
            <a:r>
              <a:rPr lang="it-IT" sz="2800" i="1" dirty="0"/>
              <a:t> </a:t>
            </a:r>
            <a:r>
              <a:rPr lang="it-IT" sz="2800" i="1" dirty="0">
                <a:highlight>
                  <a:srgbClr val="00FF00"/>
                </a:highlight>
              </a:rPr>
              <a:t>Boezio</a:t>
            </a:r>
            <a:r>
              <a:rPr lang="it-IT" sz="2800" i="1" dirty="0"/>
              <a:t> </a:t>
            </a:r>
            <a:r>
              <a:rPr lang="it-IT" sz="2800" dirty="0"/>
              <a:t>= Boezio adduce un’altra spiegazione</a:t>
            </a:r>
          </a:p>
          <a:p>
            <a:pPr algn="r"/>
            <a:r>
              <a:rPr lang="it-IT" sz="2800" dirty="0"/>
              <a:t>(B. Latini, </a:t>
            </a:r>
            <a:r>
              <a:rPr lang="it-IT" sz="2800" i="1" dirty="0" err="1"/>
              <a:t>Rettorica</a:t>
            </a:r>
            <a:r>
              <a:rPr lang="it-IT" sz="2800" dirty="0"/>
              <a:t>)</a:t>
            </a:r>
          </a:p>
          <a:p>
            <a:pPr algn="just"/>
            <a:endParaRPr lang="it-IT" sz="800" i="1" dirty="0"/>
          </a:p>
          <a:p>
            <a:pPr algn="just"/>
            <a:r>
              <a:rPr lang="it-IT" sz="2800" i="1" dirty="0"/>
              <a:t>Ciò </a:t>
            </a:r>
            <a:r>
              <a:rPr lang="it-IT" sz="2800" i="1" dirty="0">
                <a:highlight>
                  <a:srgbClr val="FFFF00"/>
                </a:highlight>
              </a:rPr>
              <a:t>tenne</a:t>
            </a:r>
            <a:r>
              <a:rPr lang="it-IT" sz="2800" i="1" dirty="0"/>
              <a:t> </a:t>
            </a:r>
            <a:r>
              <a:rPr lang="it-IT" sz="2800" i="1" dirty="0">
                <a:highlight>
                  <a:srgbClr val="00FF00"/>
                </a:highlight>
              </a:rPr>
              <a:t>il re</a:t>
            </a:r>
            <a:r>
              <a:rPr lang="it-IT" sz="2800" i="1" dirty="0"/>
              <a:t> a grande meraviglia </a:t>
            </a:r>
            <a:r>
              <a:rPr lang="it-IT" sz="2800" dirty="0"/>
              <a:t>= Il re considerò ciò una grande meraviglia</a:t>
            </a:r>
          </a:p>
          <a:p>
            <a:pPr algn="r"/>
            <a:r>
              <a:rPr lang="it-IT" sz="2800" dirty="0"/>
              <a:t>(</a:t>
            </a:r>
            <a:r>
              <a:rPr lang="it-IT" sz="2800" i="1" dirty="0"/>
              <a:t>Novellino</a:t>
            </a:r>
            <a:r>
              <a:rPr lang="it-IT" sz="2800" dirty="0"/>
              <a:t>)</a:t>
            </a:r>
            <a:r>
              <a:rPr lang="it-IT" sz="2800" i="1" dirty="0"/>
              <a:t>                                                                                                    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328246" y="327302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LA POSIZIONE DEL SOGGETTO E DEL VERBO</a:t>
            </a:r>
            <a:endParaRPr lang="it-IT" sz="3000" dirty="0"/>
          </a:p>
        </p:txBody>
      </p:sp>
    </p:spTree>
    <p:extLst>
      <p:ext uri="{BB962C8B-B14F-4D97-AF65-F5344CB8AC3E}">
        <p14:creationId xmlns:p14="http://schemas.microsoft.com/office/powerpoint/2010/main" val="2125251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328246" y="327302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LA POSIZIONE DEL SOGGETTO E DEL VERBO</a:t>
            </a:r>
            <a:endParaRPr lang="it-IT" sz="3000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2D280393-01A3-4F76-94BF-697744FA2D2E}"/>
              </a:ext>
            </a:extLst>
          </p:cNvPr>
          <p:cNvSpPr txBox="1"/>
          <p:nvPr/>
        </p:nvSpPr>
        <p:spPr>
          <a:xfrm>
            <a:off x="253218" y="1225689"/>
            <a:ext cx="11685563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Nei tempi composti, il </a:t>
            </a:r>
            <a:r>
              <a:rPr lang="it-IT" sz="3000" b="1" dirty="0"/>
              <a:t>soggetto</a:t>
            </a:r>
            <a:r>
              <a:rPr lang="it-IT" sz="3000" dirty="0"/>
              <a:t> si trova </a:t>
            </a:r>
            <a:r>
              <a:rPr lang="it-IT" sz="3000" b="1" dirty="0"/>
              <a:t>tra le due forme verbali </a:t>
            </a:r>
            <a:r>
              <a:rPr lang="it-IT" sz="3000" dirty="0"/>
              <a:t>quando è </a:t>
            </a:r>
            <a:r>
              <a:rPr lang="it-IT" sz="3000" b="1" dirty="0"/>
              <a:t>tematico</a:t>
            </a:r>
            <a:r>
              <a:rPr lang="it-IT" sz="3000" dirty="0"/>
              <a:t>:</a:t>
            </a:r>
          </a:p>
          <a:p>
            <a:pPr algn="just"/>
            <a:endParaRPr lang="it-IT" sz="2400" dirty="0"/>
          </a:p>
          <a:p>
            <a:pPr algn="just"/>
            <a:r>
              <a:rPr lang="it-IT" sz="3000" i="1" dirty="0"/>
              <a:t>Qui ne </a:t>
            </a:r>
            <a:r>
              <a:rPr lang="it-IT" sz="3000" i="1" dirty="0">
                <a:highlight>
                  <a:srgbClr val="FFFF00"/>
                </a:highlight>
              </a:rPr>
              <a:t>aviano </a:t>
            </a:r>
            <a:r>
              <a:rPr lang="it-IT" sz="3000" i="1" dirty="0">
                <a:highlight>
                  <a:srgbClr val="00FF00"/>
                </a:highlight>
              </a:rPr>
              <a:t>li diavoli </a:t>
            </a:r>
            <a:r>
              <a:rPr lang="it-IT" sz="3000" i="1" dirty="0">
                <a:highlight>
                  <a:srgbClr val="FFFF00"/>
                </a:highlight>
              </a:rPr>
              <a:t>gittata</a:t>
            </a:r>
            <a:r>
              <a:rPr lang="it-IT" sz="3000" i="1" dirty="0"/>
              <a:t> la carogna </a:t>
            </a:r>
          </a:p>
          <a:p>
            <a:pPr algn="just"/>
            <a:r>
              <a:rPr lang="it-IT" sz="3000" dirty="0"/>
              <a:t>(sogg. tematico: si parlava già dei diavoli e il dato nuovo è ciò che hanno fatto. Ordine non possibile oggi)</a:t>
            </a:r>
          </a:p>
          <a:p>
            <a:pPr algn="just"/>
            <a:endParaRPr lang="it-IT" sz="3000" dirty="0"/>
          </a:p>
          <a:p>
            <a:pPr algn="just"/>
            <a:r>
              <a:rPr lang="it-IT" sz="3000" dirty="0"/>
              <a:t>Mentre si trova </a:t>
            </a:r>
            <a:r>
              <a:rPr lang="it-IT" sz="3000" b="1" dirty="0"/>
              <a:t>dopo entrambe </a:t>
            </a:r>
            <a:r>
              <a:rPr lang="it-IT" sz="3000" dirty="0"/>
              <a:t>le forme verbali quando è </a:t>
            </a:r>
            <a:r>
              <a:rPr lang="it-IT" sz="3000" b="1" dirty="0"/>
              <a:t>rematico</a:t>
            </a:r>
            <a:r>
              <a:rPr lang="it-IT" sz="3000" dirty="0"/>
              <a:t>:</a:t>
            </a:r>
          </a:p>
          <a:p>
            <a:pPr algn="just"/>
            <a:endParaRPr lang="it-IT" sz="2400" dirty="0"/>
          </a:p>
          <a:p>
            <a:pPr algn="just"/>
            <a:r>
              <a:rPr lang="it-IT" sz="3000" i="1" dirty="0"/>
              <a:t>A voi </a:t>
            </a:r>
            <a:r>
              <a:rPr lang="it-IT" sz="3000" i="1" dirty="0">
                <a:highlight>
                  <a:srgbClr val="FFFF00"/>
                </a:highlight>
              </a:rPr>
              <a:t>son</a:t>
            </a:r>
            <a:r>
              <a:rPr lang="it-IT" sz="3000" i="1" dirty="0"/>
              <a:t> già </a:t>
            </a:r>
            <a:r>
              <a:rPr lang="it-IT" sz="3000" i="1" dirty="0">
                <a:highlight>
                  <a:srgbClr val="FFFF00"/>
                </a:highlight>
              </a:rPr>
              <a:t>fatti</a:t>
            </a:r>
            <a:r>
              <a:rPr lang="it-IT" sz="3000" i="1" dirty="0"/>
              <a:t> </a:t>
            </a:r>
            <a:r>
              <a:rPr lang="it-IT" sz="3000" i="1" dirty="0" err="1">
                <a:highlight>
                  <a:srgbClr val="00FF00"/>
                </a:highlight>
              </a:rPr>
              <a:t>diecimilia</a:t>
            </a:r>
            <a:r>
              <a:rPr lang="it-IT" sz="3000" i="1" dirty="0">
                <a:highlight>
                  <a:srgbClr val="00FF00"/>
                </a:highlight>
              </a:rPr>
              <a:t> disonori </a:t>
            </a:r>
          </a:p>
          <a:p>
            <a:pPr algn="just"/>
            <a:r>
              <a:rPr lang="it-IT" sz="3000" dirty="0"/>
              <a:t>(sogg. rematico: l’informazione nuova della frase sono i «</a:t>
            </a:r>
            <a:r>
              <a:rPr lang="it-IT" sz="3000" dirty="0" err="1"/>
              <a:t>diecimilia</a:t>
            </a:r>
            <a:r>
              <a:rPr lang="it-IT" sz="3000" dirty="0"/>
              <a:t> disonori». Ordine possibile anche oggi)</a:t>
            </a:r>
            <a:endParaRPr lang="it-IT" sz="3000" i="1" dirty="0"/>
          </a:p>
        </p:txBody>
      </p:sp>
    </p:spTree>
    <p:extLst>
      <p:ext uri="{BB962C8B-B14F-4D97-AF65-F5344CB8AC3E}">
        <p14:creationId xmlns:p14="http://schemas.microsoft.com/office/powerpoint/2010/main" val="33180295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328246" y="327302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LA POSIZIONE DEL SOGGETTO E DEL VERBO</a:t>
            </a:r>
            <a:endParaRPr lang="it-IT" sz="3000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2D280393-01A3-4F76-94BF-697744FA2D2E}"/>
              </a:ext>
            </a:extLst>
          </p:cNvPr>
          <p:cNvSpPr txBox="1"/>
          <p:nvPr/>
        </p:nvSpPr>
        <p:spPr>
          <a:xfrm>
            <a:off x="253218" y="1225689"/>
            <a:ext cx="11685563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Quando c’è una negazione, in </a:t>
            </a:r>
            <a:r>
              <a:rPr lang="it-IT" sz="3000" dirty="0" err="1"/>
              <a:t>it</a:t>
            </a:r>
            <a:r>
              <a:rPr lang="it-IT" sz="3000" dirty="0"/>
              <a:t>. </a:t>
            </a:r>
            <a:r>
              <a:rPr lang="it-IT" sz="3000" dirty="0" err="1"/>
              <a:t>ant</a:t>
            </a:r>
            <a:r>
              <a:rPr lang="it-IT" sz="3000" dirty="0"/>
              <a:t>. possiamo trovare il normale ordine delle parole (soggetto-negazione-verbo):</a:t>
            </a:r>
          </a:p>
          <a:p>
            <a:pPr algn="just"/>
            <a:endParaRPr lang="it-IT" sz="800" dirty="0"/>
          </a:p>
          <a:p>
            <a:pPr algn="just"/>
            <a:r>
              <a:rPr lang="it-IT" sz="3000" i="1" dirty="0">
                <a:highlight>
                  <a:srgbClr val="00FF00"/>
                </a:highlight>
              </a:rPr>
              <a:t>Dio</a:t>
            </a:r>
            <a:r>
              <a:rPr lang="it-IT" sz="3000" i="1" dirty="0"/>
              <a:t> </a:t>
            </a:r>
            <a:r>
              <a:rPr lang="it-IT" sz="3000" b="1" i="1" dirty="0" err="1"/>
              <a:t>no</a:t>
            </a:r>
            <a:r>
              <a:rPr lang="it-IT" sz="3000" i="1" dirty="0" err="1"/>
              <a:t>llo</a:t>
            </a:r>
            <a:r>
              <a:rPr lang="it-IT" sz="3000" i="1" dirty="0"/>
              <a:t> </a:t>
            </a:r>
            <a:r>
              <a:rPr lang="it-IT" sz="3000" i="1" dirty="0">
                <a:highlight>
                  <a:srgbClr val="FFFF00"/>
                </a:highlight>
              </a:rPr>
              <a:t>esaudisce</a:t>
            </a:r>
            <a:r>
              <a:rPr lang="it-IT" sz="3000" i="1" dirty="0"/>
              <a:t> (Ottimo commento della Commedia)</a:t>
            </a:r>
          </a:p>
          <a:p>
            <a:pPr algn="just"/>
            <a:endParaRPr lang="it-IT" i="1" dirty="0"/>
          </a:p>
          <a:p>
            <a:pPr algn="just"/>
            <a:r>
              <a:rPr lang="it-IT" sz="3000" dirty="0"/>
              <a:t>Ma la negazione può anche essere l’elemento iniziale della frase che permette l’ordine </a:t>
            </a:r>
            <a:r>
              <a:rPr lang="it-IT" sz="3000" b="1" dirty="0"/>
              <a:t>VS</a:t>
            </a:r>
            <a:r>
              <a:rPr lang="it-IT" sz="3000" dirty="0"/>
              <a:t> (negazione-verbo-soggetto):</a:t>
            </a:r>
            <a:endParaRPr lang="it-IT" sz="2400" dirty="0"/>
          </a:p>
          <a:p>
            <a:pPr algn="just"/>
            <a:r>
              <a:rPr lang="it-IT" sz="3000" b="1" i="1" dirty="0"/>
              <a:t>Non</a:t>
            </a:r>
            <a:r>
              <a:rPr lang="it-IT" sz="3000" i="1" dirty="0"/>
              <a:t> </a:t>
            </a:r>
            <a:r>
              <a:rPr lang="it-IT" sz="3000" i="1" dirty="0">
                <a:highlight>
                  <a:srgbClr val="FFFF00"/>
                </a:highlight>
              </a:rPr>
              <a:t>si turba </a:t>
            </a:r>
            <a:r>
              <a:rPr lang="it-IT" sz="3000" i="1" dirty="0">
                <a:highlight>
                  <a:srgbClr val="00FF00"/>
                </a:highlight>
              </a:rPr>
              <a:t>il savio </a:t>
            </a:r>
            <a:r>
              <a:rPr lang="it-IT" sz="3000" i="1" dirty="0"/>
              <a:t>di perdere parenti ed amici (Fiori e vita di </a:t>
            </a:r>
            <a:r>
              <a:rPr lang="it-IT" sz="3000" i="1" dirty="0" err="1"/>
              <a:t>filosafi</a:t>
            </a:r>
            <a:r>
              <a:rPr lang="it-IT" sz="3000" i="1" dirty="0"/>
              <a:t>)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FD1E531E-1691-4185-9037-30DD42004C5C}"/>
              </a:ext>
            </a:extLst>
          </p:cNvPr>
          <p:cNvSpPr txBox="1"/>
          <p:nvPr/>
        </p:nvSpPr>
        <p:spPr>
          <a:xfrm>
            <a:off x="178191" y="4750110"/>
            <a:ext cx="1168556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Inoltre la </a:t>
            </a:r>
            <a:r>
              <a:rPr lang="it-IT" sz="3000" b="1" dirty="0"/>
              <a:t>negazione</a:t>
            </a:r>
            <a:r>
              <a:rPr lang="it-IT" sz="3000" dirty="0"/>
              <a:t> può essere anche </a:t>
            </a:r>
            <a:r>
              <a:rPr lang="it-IT" sz="3000" b="1" dirty="0"/>
              <a:t>doppia</a:t>
            </a:r>
            <a:r>
              <a:rPr lang="it-IT" sz="3000" dirty="0"/>
              <a:t>, cosa impossibile in italiano moderno:</a:t>
            </a:r>
          </a:p>
          <a:p>
            <a:pPr algn="just"/>
            <a:r>
              <a:rPr lang="it-IT" sz="3000" i="1" dirty="0"/>
              <a:t>Sicché […] </a:t>
            </a:r>
            <a:r>
              <a:rPr lang="it-IT" sz="3000" b="1" i="1" dirty="0" err="1"/>
              <a:t>neuno</a:t>
            </a:r>
            <a:r>
              <a:rPr lang="it-IT" sz="3000" i="1" dirty="0"/>
              <a:t> </a:t>
            </a:r>
            <a:r>
              <a:rPr lang="it-IT" sz="3000" b="1" i="1" dirty="0"/>
              <a:t>non</a:t>
            </a:r>
            <a:r>
              <a:rPr lang="it-IT" sz="3000" i="1" dirty="0"/>
              <a:t> andasse poscia in paradiso </a:t>
            </a:r>
            <a:r>
              <a:rPr lang="it-IT" sz="3000" dirty="0"/>
              <a:t>(Bono Giamboni) [= sicché nessuno andasse poi in paradiso]</a:t>
            </a:r>
            <a:endParaRPr lang="it-IT" sz="3000" i="1" dirty="0"/>
          </a:p>
        </p:txBody>
      </p:sp>
    </p:spTree>
    <p:extLst>
      <p:ext uri="{BB962C8B-B14F-4D97-AF65-F5344CB8AC3E}">
        <p14:creationId xmlns:p14="http://schemas.microsoft.com/office/powerpoint/2010/main" val="3422073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54744" y="973633"/>
            <a:ext cx="11882511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In qualche caso si presenta la struttura </a:t>
            </a:r>
            <a:r>
              <a:rPr lang="it-IT" sz="3000" b="1" dirty="0"/>
              <a:t>VS</a:t>
            </a:r>
            <a:r>
              <a:rPr lang="it-IT" sz="3000" dirty="0"/>
              <a:t> (</a:t>
            </a:r>
            <a:r>
              <a:rPr lang="it-IT" sz="3000" dirty="0">
                <a:highlight>
                  <a:srgbClr val="FFFF00"/>
                </a:highlight>
              </a:rPr>
              <a:t>Verbo</a:t>
            </a:r>
            <a:r>
              <a:rPr lang="it-IT" sz="3000" dirty="0"/>
              <a:t>-</a:t>
            </a:r>
            <a:r>
              <a:rPr lang="it-IT" sz="3000" dirty="0">
                <a:highlight>
                  <a:srgbClr val="00FF00"/>
                </a:highlight>
              </a:rPr>
              <a:t>Soggetto</a:t>
            </a:r>
            <a:r>
              <a:rPr lang="it-IT" sz="3000" dirty="0"/>
              <a:t>) anche quando la frase non inizia con un complemento o con un avverbio ma </a:t>
            </a:r>
            <a:r>
              <a:rPr lang="it-IT" sz="3000" b="1" dirty="0"/>
              <a:t>inizia con un verbo</a:t>
            </a:r>
            <a:r>
              <a:rPr lang="it-IT" sz="3000" dirty="0"/>
              <a:t>: si parla in questo caso di «struttura a verbo iniziale». Questo avviene in una frase iussiva (che contiene un ordine) o </a:t>
            </a:r>
            <a:r>
              <a:rPr lang="it-IT" sz="3000" dirty="0" err="1"/>
              <a:t>presentativa</a:t>
            </a:r>
            <a:r>
              <a:rPr lang="it-IT" sz="3000" dirty="0"/>
              <a:t>:</a:t>
            </a:r>
          </a:p>
          <a:p>
            <a:pPr algn="just"/>
            <a:endParaRPr lang="it-IT" sz="800" dirty="0"/>
          </a:p>
          <a:p>
            <a:pPr algn="just"/>
            <a:r>
              <a:rPr lang="it-IT" sz="2800" i="1" dirty="0"/>
              <a:t>e </a:t>
            </a:r>
            <a:r>
              <a:rPr lang="it-IT" sz="2800" i="1" dirty="0" err="1"/>
              <a:t>sse</a:t>
            </a:r>
            <a:r>
              <a:rPr lang="it-IT" sz="2800" i="1" dirty="0"/>
              <a:t> </a:t>
            </a:r>
            <a:r>
              <a:rPr lang="it-IT" sz="2800" i="1" dirty="0" err="1"/>
              <a:t>ll’una</a:t>
            </a:r>
            <a:r>
              <a:rPr lang="it-IT" sz="2800" i="1" dirty="0"/>
              <a:t> morisse, </a:t>
            </a:r>
            <a:r>
              <a:rPr lang="it-IT" sz="2800" i="1" dirty="0" err="1">
                <a:highlight>
                  <a:srgbClr val="FFFF00"/>
                </a:highlight>
              </a:rPr>
              <a:t>suceda</a:t>
            </a:r>
            <a:r>
              <a:rPr lang="it-IT" sz="2800" i="1" dirty="0"/>
              <a:t> </a:t>
            </a:r>
            <a:r>
              <a:rPr lang="it-IT" sz="2800" i="1" dirty="0">
                <a:highlight>
                  <a:srgbClr val="00FF00"/>
                </a:highlight>
              </a:rPr>
              <a:t>l’altra</a:t>
            </a:r>
            <a:r>
              <a:rPr lang="it-IT" sz="2800" i="1" dirty="0"/>
              <a:t> in </a:t>
            </a:r>
            <a:r>
              <a:rPr lang="it-IT" sz="2800" i="1" dirty="0" err="1"/>
              <a:t>tucti</a:t>
            </a:r>
            <a:r>
              <a:rPr lang="it-IT" sz="2800" i="1" dirty="0"/>
              <a:t> (Testamento)</a:t>
            </a:r>
          </a:p>
          <a:p>
            <a:pPr algn="just"/>
            <a:r>
              <a:rPr lang="it-IT" sz="2800" i="1" dirty="0">
                <a:highlight>
                  <a:srgbClr val="FFFF00"/>
                </a:highlight>
              </a:rPr>
              <a:t>Era</a:t>
            </a:r>
            <a:r>
              <a:rPr lang="it-IT" sz="2800" i="1" dirty="0"/>
              <a:t> </a:t>
            </a:r>
            <a:r>
              <a:rPr lang="it-IT" sz="2800" i="1" dirty="0">
                <a:highlight>
                  <a:srgbClr val="00FF00"/>
                </a:highlight>
              </a:rPr>
              <a:t>una Guasca</a:t>
            </a:r>
            <a:r>
              <a:rPr lang="it-IT" sz="2800" i="1" dirty="0"/>
              <a:t> in Cipri (Novellino) = c’era</a:t>
            </a:r>
          </a:p>
          <a:p>
            <a:pPr algn="just"/>
            <a:endParaRPr lang="it-IT" sz="1400" dirty="0"/>
          </a:p>
          <a:p>
            <a:pPr algn="just"/>
            <a:r>
              <a:rPr lang="it-IT" sz="3000" dirty="0"/>
              <a:t>Spesso la struttura verbo iniziale si trova nell’interrogativa diretta:</a:t>
            </a:r>
          </a:p>
          <a:p>
            <a:pPr algn="just"/>
            <a:endParaRPr lang="it-IT" sz="1200" dirty="0"/>
          </a:p>
          <a:p>
            <a:pPr algn="just"/>
            <a:r>
              <a:rPr lang="it-IT" sz="2800" i="1" dirty="0">
                <a:highlight>
                  <a:srgbClr val="FFFF00"/>
                </a:highlight>
              </a:rPr>
              <a:t>Hai</a:t>
            </a:r>
            <a:r>
              <a:rPr lang="it-IT" sz="2800" i="1" dirty="0"/>
              <a:t> </a:t>
            </a:r>
            <a:r>
              <a:rPr lang="it-IT" sz="2800" i="1" dirty="0">
                <a:highlight>
                  <a:srgbClr val="00FF00"/>
                </a:highlight>
              </a:rPr>
              <a:t>tu</a:t>
            </a:r>
            <a:r>
              <a:rPr lang="it-IT" sz="2800" i="1" dirty="0"/>
              <a:t> bene veduto quali sono i rei </a:t>
            </a:r>
            <a:r>
              <a:rPr lang="it-IT" sz="2800" i="1" dirty="0" err="1"/>
              <a:t>disiderî</a:t>
            </a:r>
            <a:r>
              <a:rPr lang="it-IT" sz="2800" i="1" dirty="0"/>
              <a:t> della carne …? </a:t>
            </a:r>
            <a:r>
              <a:rPr lang="it-IT" sz="2800" dirty="0"/>
              <a:t>(Bono Giamboni)</a:t>
            </a:r>
          </a:p>
          <a:p>
            <a:pPr algn="just"/>
            <a:endParaRPr lang="it-IT" sz="800" i="1" dirty="0"/>
          </a:p>
          <a:p>
            <a:pPr algn="just"/>
            <a:r>
              <a:rPr lang="it-IT" sz="3000" dirty="0"/>
              <a:t>Ordine rimasto a lungo nella domanda rituale: «Vuoi tu prendere come tuo legittimo sposo…?». Nell’interrogativa indiretta invece c’è l’ordine SV:</a:t>
            </a:r>
          </a:p>
          <a:p>
            <a:pPr algn="just"/>
            <a:endParaRPr lang="it-IT" sz="800" dirty="0"/>
          </a:p>
          <a:p>
            <a:pPr algn="just"/>
            <a:r>
              <a:rPr lang="it-IT" sz="2800" i="1" dirty="0"/>
              <a:t>Domandò chi </a:t>
            </a:r>
            <a:r>
              <a:rPr lang="it-IT" sz="2800" i="1" dirty="0">
                <a:highlight>
                  <a:srgbClr val="00FF00"/>
                </a:highlight>
              </a:rPr>
              <a:t>elli</a:t>
            </a:r>
            <a:r>
              <a:rPr lang="it-IT" sz="2800" i="1" dirty="0"/>
              <a:t> </a:t>
            </a:r>
            <a:r>
              <a:rPr lang="it-IT" sz="2800" i="1" dirty="0">
                <a:highlight>
                  <a:srgbClr val="FFFF00"/>
                </a:highlight>
              </a:rPr>
              <a:t>fosse</a:t>
            </a:r>
            <a:r>
              <a:rPr lang="it-IT" sz="2800" i="1" dirty="0"/>
              <a:t> (Novellino)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328246" y="327302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LA POSIZIONE DEL SOGGETTO E DEL VERBO</a:t>
            </a:r>
            <a:endParaRPr lang="it-IT" sz="3000" dirty="0"/>
          </a:p>
        </p:txBody>
      </p:sp>
    </p:spTree>
    <p:extLst>
      <p:ext uri="{BB962C8B-B14F-4D97-AF65-F5344CB8AC3E}">
        <p14:creationId xmlns:p14="http://schemas.microsoft.com/office/powerpoint/2010/main" val="91547681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2491</TotalTime>
  <Words>1387</Words>
  <Application>Microsoft Office PowerPoint</Application>
  <PresentationFormat>Widescreen</PresentationFormat>
  <Paragraphs>120</Paragraphs>
  <Slides>13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DejaVuSans</vt:lpstr>
      <vt:lpstr>Tema di Office</vt:lpstr>
      <vt:lpstr>Linguistica italiana (a.a. 2024/25)   Profilo linguistico dell'italiano antico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Linguistica italiana</dc:title>
  <dc:creator>Emiliano</dc:creator>
  <cp:lastModifiedBy>Emiliano Picchiorri</cp:lastModifiedBy>
  <cp:revision>270</cp:revision>
  <dcterms:created xsi:type="dcterms:W3CDTF">2016-10-02T06:15:29Z</dcterms:created>
  <dcterms:modified xsi:type="dcterms:W3CDTF">2025-02-26T18:44:31Z</dcterms:modified>
</cp:coreProperties>
</file>