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90" r:id="rId3"/>
    <p:sldId id="263" r:id="rId4"/>
    <p:sldId id="281" r:id="rId5"/>
    <p:sldId id="288" r:id="rId6"/>
    <p:sldId id="293" r:id="rId7"/>
    <p:sldId id="282" r:id="rId8"/>
    <p:sldId id="283" r:id="rId9"/>
    <p:sldId id="284" r:id="rId10"/>
    <p:sldId id="291" r:id="rId11"/>
    <p:sldId id="292" r:id="rId12"/>
    <p:sldId id="285" r:id="rId13"/>
    <p:sldId id="297" r:id="rId14"/>
    <p:sldId id="295" r:id="rId15"/>
    <p:sldId id="286" r:id="rId16"/>
    <p:sldId id="294" r:id="rId17"/>
    <p:sldId id="287" r:id="rId18"/>
    <p:sldId id="296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24/02/2025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4229054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</a:t>
            </a:r>
            <a:r>
              <a:rPr lang="it-IT" sz="3600" i="1" dirty="0"/>
              <a:t>GIA</a:t>
            </a:r>
            <a:endParaRPr lang="it-IT" sz="3000" i="1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5355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</a:t>
            </a:r>
            <a:r>
              <a:rPr lang="it-IT" sz="3000" i="1" dirty="0"/>
              <a:t>GIA</a:t>
            </a:r>
            <a:r>
              <a:rPr lang="it-IT" sz="3000" dirty="0"/>
              <a:t>, che</a:t>
            </a:r>
            <a:r>
              <a:rPr lang="it-IT" sz="3000" i="1" dirty="0"/>
              <a:t> </a:t>
            </a:r>
            <a:r>
              <a:rPr lang="it-IT" sz="3000" dirty="0"/>
              <a:t>dà molto spazio alle caratteristiche sintattiche dell’italiano antico, prende posizione sul problema della continuità: «Si è spesso pensato, e qualche volta anche scritto, che tra italiano antico e italiano moderno non ci siano differenze sostanziali, ma quest’opera mostrerà, crediamo, che si tratta di un’idea molto lontana dalla realtà».</a:t>
            </a:r>
          </a:p>
          <a:p>
            <a:pPr algn="just"/>
            <a:endParaRPr lang="it-IT" sz="2000" dirty="0"/>
          </a:p>
          <a:p>
            <a:pPr algn="just"/>
            <a:endParaRPr lang="it-IT" sz="2000" dirty="0"/>
          </a:p>
          <a:p>
            <a:r>
              <a:rPr lang="it-IT" sz="3000" dirty="0"/>
              <a:t>Dunque, le risposte della </a:t>
            </a:r>
            <a:r>
              <a:rPr lang="it-IT" sz="3000" i="1" dirty="0"/>
              <a:t>GIA</a:t>
            </a:r>
            <a:r>
              <a:rPr lang="it-IT" sz="3000" dirty="0"/>
              <a:t> ai due problemi che ci siamo posti sono:</a:t>
            </a:r>
          </a:p>
          <a:p>
            <a:endParaRPr lang="it-IT" sz="2000" dirty="0"/>
          </a:p>
          <a:p>
            <a:pPr marL="514350" indent="-514350">
              <a:buAutoNum type="arabicParenR"/>
            </a:pPr>
            <a:r>
              <a:rPr lang="it-IT" sz="3000" dirty="0"/>
              <a:t>Per italiano antico si deve intendere il </a:t>
            </a:r>
            <a:r>
              <a:rPr lang="it-IT" sz="3000" b="1" dirty="0"/>
              <a:t>fiorentino del Duecento</a:t>
            </a:r>
          </a:p>
          <a:p>
            <a:endParaRPr lang="it-IT" sz="3000" b="1" dirty="0"/>
          </a:p>
          <a:p>
            <a:r>
              <a:rPr lang="it-IT" sz="3000" dirty="0"/>
              <a:t>2)  Tra italiano antico e italiano moderno </a:t>
            </a:r>
            <a:r>
              <a:rPr lang="it-IT" sz="3000" b="1" dirty="0"/>
              <a:t>c’è forte discontinuità </a:t>
            </a:r>
          </a:p>
        </p:txBody>
      </p:sp>
    </p:spTree>
    <p:extLst>
      <p:ext uri="{BB962C8B-B14F-4D97-AF65-F5344CB8AC3E}">
        <p14:creationId xmlns:p14="http://schemas.microsoft.com/office/powerpoint/2010/main" val="2383274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</a:t>
            </a:r>
            <a:r>
              <a:rPr lang="it-IT" sz="3600" i="1" dirty="0"/>
              <a:t>TLIO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5355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Esiste però un’altra accezione di «italiano antico», che lo considera non una varietà unitaria ma l’insieme di </a:t>
            </a:r>
            <a:r>
              <a:rPr lang="it-IT" sz="3000" b="1" dirty="0"/>
              <a:t>tutti i testi </a:t>
            </a:r>
            <a:r>
              <a:rPr lang="it-IT" sz="3000" dirty="0"/>
              <a:t>esistenti dalle Origini fino al 1375 (morte di Boccaccio) </a:t>
            </a:r>
            <a:r>
              <a:rPr lang="it-IT" sz="3000" b="1" dirty="0"/>
              <a:t>in tutte le varietà italoromanze</a:t>
            </a:r>
            <a:r>
              <a:rPr lang="it-IT" sz="3000" dirty="0"/>
              <a:t>:</a:t>
            </a:r>
            <a:r>
              <a:rPr lang="it-IT" sz="3000" b="1" dirty="0"/>
              <a:t> </a:t>
            </a:r>
            <a:r>
              <a:rPr lang="it-IT" sz="3000" dirty="0"/>
              <a:t>milanese, veneziano, bolognese, toscano, romanesco, abruzzese, napoletano, pugliese, siciliano, ecc. </a:t>
            </a:r>
          </a:p>
          <a:p>
            <a:pPr algn="just"/>
            <a:r>
              <a:rPr lang="it-IT" sz="3000" dirty="0"/>
              <a:t>Si basa su questa convenzione, ereditata da una tradizione di studi precedenti, il </a:t>
            </a:r>
            <a:r>
              <a:rPr lang="it-IT" sz="3000" b="1" i="1" dirty="0"/>
              <a:t>Tesoro della lingua italiana delle Origini </a:t>
            </a:r>
            <a:r>
              <a:rPr lang="it-IT" sz="3000" dirty="0"/>
              <a:t>(TLIO), vocabolario storico on line sviluppato dall’Opera del Vocabolario italiano.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B8423B2-20CB-465F-825A-85E1CFAAE4A3}"/>
              </a:ext>
            </a:extLst>
          </p:cNvPr>
          <p:cNvSpPr txBox="1"/>
          <p:nvPr/>
        </p:nvSpPr>
        <p:spPr>
          <a:xfrm>
            <a:off x="328246" y="4790925"/>
            <a:ext cx="114135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TLIO non prende invece posizione sul problema della continuità o discontinuità, per varie ragioni: è un vocabolario e non una descrizione teorica della lingua; si concentra sulla descrizione della fase antica della lingua.</a:t>
            </a:r>
          </a:p>
        </p:txBody>
      </p:sp>
    </p:spTree>
    <p:extLst>
      <p:ext uri="{BB962C8B-B14F-4D97-AF65-F5344CB8AC3E}">
        <p14:creationId xmlns:p14="http://schemas.microsoft.com/office/powerpoint/2010/main" val="26112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i="1" dirty="0"/>
              <a:t>SINTANT</a:t>
            </a:r>
            <a:r>
              <a:rPr lang="it-IT" sz="4000" dirty="0"/>
              <a:t> E </a:t>
            </a:r>
            <a:r>
              <a:rPr lang="it-IT" sz="4000" i="1" dirty="0"/>
              <a:t>SIA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B8423B2-20CB-465F-825A-85E1CFAAE4A3}"/>
              </a:ext>
            </a:extLst>
          </p:cNvPr>
          <p:cNvSpPr txBox="1"/>
          <p:nvPr/>
        </p:nvSpPr>
        <p:spPr>
          <a:xfrm>
            <a:off x="328246" y="1259935"/>
            <a:ext cx="114135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Altri studiosi hanno scelto una via intermedia nell’individuazione dell’italiano antico: nel progetto </a:t>
            </a:r>
            <a:r>
              <a:rPr lang="it-IT" sz="3000" b="1" i="1" dirty="0" err="1"/>
              <a:t>SintAnt</a:t>
            </a:r>
            <a:r>
              <a:rPr lang="it-IT" sz="3000" b="1" i="1" dirty="0"/>
              <a:t>. La sintassi dell’italiano antico</a:t>
            </a:r>
            <a:r>
              <a:rPr lang="it-IT" sz="3000" dirty="0"/>
              <a:t>, diretto da Maurizio Dardano dalla fine degli anni Novanta, la descrizione è basata soprattutto sul </a:t>
            </a:r>
            <a:r>
              <a:rPr lang="it-IT" sz="3000" b="1" dirty="0"/>
              <a:t>toscano del Duecento e del Trecento </a:t>
            </a:r>
            <a:r>
              <a:rPr lang="it-IT" sz="3000" dirty="0"/>
              <a:t>ma con aperture e confronti con le altre varietà italoromanze della stessa epoca.</a:t>
            </a:r>
          </a:p>
          <a:p>
            <a:pPr algn="just"/>
            <a:endParaRPr lang="it-IT" sz="2400" dirty="0"/>
          </a:p>
          <a:p>
            <a:pPr algn="just"/>
            <a:r>
              <a:rPr lang="it-IT" sz="3000" dirty="0"/>
              <a:t>Ne è nata successivamente una </a:t>
            </a:r>
            <a:r>
              <a:rPr lang="it-IT" sz="3000" b="1" i="1" dirty="0"/>
              <a:t>Sintassi dell’italiano antico </a:t>
            </a:r>
            <a:r>
              <a:rPr lang="it-IT" sz="3000" dirty="0"/>
              <a:t>(SIA), pubblicata in due volumi nel 2012 e nel 2020. Dardano e altri studiosi, pur dando una descrizione approfondita delle </a:t>
            </a:r>
            <a:r>
              <a:rPr lang="it-IT" sz="3000" b="1" dirty="0"/>
              <a:t>molte differenze </a:t>
            </a:r>
            <a:r>
              <a:rPr lang="it-IT" sz="3000" dirty="0"/>
              <a:t>esistenti tra la sintassi del toscano antico e quella dell’italiano moderno, ritengono che si debbano valorizzare anche gli </a:t>
            </a:r>
            <a:r>
              <a:rPr lang="it-IT" sz="3000" b="1" dirty="0"/>
              <a:t>aspetti di continuità</a:t>
            </a:r>
            <a:r>
              <a:rPr lang="it-IT" sz="3000" dirty="0"/>
              <a:t> (dunque si rifiuta l’idea espressa con nettezza dalla GIA).</a:t>
            </a:r>
          </a:p>
        </p:txBody>
      </p:sp>
    </p:spTree>
    <p:extLst>
      <p:ext uri="{BB962C8B-B14F-4D97-AF65-F5344CB8AC3E}">
        <p14:creationId xmlns:p14="http://schemas.microsoft.com/office/powerpoint/2010/main" val="3101091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libro, Carattere&#10;&#10;Il contenuto generato dall'IA potrebbe non essere corretto.">
            <a:extLst>
              <a:ext uri="{FF2B5EF4-FFF2-40B4-BE49-F238E27FC236}">
                <a16:creationId xmlns:a16="http://schemas.microsoft.com/office/drawing/2014/main" id="{7C97FD3C-DF65-15B1-9184-F4B705AC5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12" y="562496"/>
            <a:ext cx="4149621" cy="6016949"/>
          </a:xfrm>
          <a:prstGeom prst="rect">
            <a:avLst/>
          </a:prstGeom>
        </p:spPr>
      </p:pic>
      <p:pic>
        <p:nvPicPr>
          <p:cNvPr id="5" name="Immagine 4" descr="Immagine che contiene testo, poster, schermata, libro&#10;&#10;Il contenuto generato dall'IA potrebbe non essere corretto.">
            <a:extLst>
              <a:ext uri="{FF2B5EF4-FFF2-40B4-BE49-F238E27FC236}">
                <a16:creationId xmlns:a16="http://schemas.microsoft.com/office/drawing/2014/main" id="{1286583F-4F3E-CDAF-C54A-7679941086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886" y="562495"/>
            <a:ext cx="4054548" cy="601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892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ALCUNE CRITICHE ALLA </a:t>
            </a:r>
            <a:r>
              <a:rPr lang="it-IT" sz="3600" i="1" dirty="0"/>
              <a:t>GIA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166468" y="957799"/>
            <a:ext cx="1185906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altri studiosi hanno ribadito la </a:t>
            </a:r>
            <a:r>
              <a:rPr lang="it-IT" sz="3000" b="1" dirty="0"/>
              <a:t>sostanziale continuità dell’italiano</a:t>
            </a:r>
            <a:r>
              <a:rPr lang="it-IT" sz="3000" dirty="0"/>
              <a:t>, pur riconoscendo che il settore più dinamico è quello della sintassi.</a:t>
            </a:r>
          </a:p>
          <a:p>
            <a:pPr algn="just"/>
            <a:endParaRPr lang="it-IT" sz="1200" dirty="0"/>
          </a:p>
          <a:p>
            <a:pPr algn="just"/>
            <a:r>
              <a:rPr lang="it-IT" sz="3000" b="1" dirty="0"/>
              <a:t>Lorenzo </a:t>
            </a:r>
            <a:r>
              <a:rPr lang="it-IT" sz="3000" b="1" dirty="0" err="1"/>
              <a:t>Tomasin</a:t>
            </a:r>
            <a:r>
              <a:rPr lang="it-IT" sz="3000" b="1" dirty="0"/>
              <a:t> </a:t>
            </a:r>
            <a:r>
              <a:rPr lang="it-IT" sz="3000" dirty="0"/>
              <a:t>osserva che un problema della </a:t>
            </a:r>
            <a:r>
              <a:rPr lang="it-IT" sz="3000" i="1" dirty="0"/>
              <a:t>GIA </a:t>
            </a:r>
            <a:r>
              <a:rPr lang="it-IT" sz="3000" dirty="0"/>
              <a:t>è quello di dare una descrizione </a:t>
            </a:r>
            <a:r>
              <a:rPr lang="it-IT" sz="3000" b="1" i="1" dirty="0"/>
              <a:t>sincronica</a:t>
            </a:r>
            <a:r>
              <a:rPr lang="it-IT" sz="3000" dirty="0"/>
              <a:t> dell’italiano antico, come se fosse una lingua viva di cui si ha competenza attiva, mentre le fonti che abbiamo sono solo </a:t>
            </a:r>
            <a:r>
              <a:rPr lang="it-IT" sz="3000" b="1" dirty="0"/>
              <a:t>scritte</a:t>
            </a:r>
            <a:r>
              <a:rPr lang="it-IT" sz="3000" dirty="0"/>
              <a:t>. </a:t>
            </a:r>
          </a:p>
          <a:p>
            <a:pPr algn="just"/>
            <a:r>
              <a:rPr lang="it-IT" sz="3000" dirty="0"/>
              <a:t>Inoltre, restringendo il campo al fiorentino del Duecento, spesso la GIA produce delle distorsioni, ad esempio descrivendo come tipicamente fiorentini tratti che nei testi sono favoriti dai </a:t>
            </a:r>
            <a:r>
              <a:rPr lang="it-IT" sz="3000" b="1" dirty="0"/>
              <a:t>modelli latini</a:t>
            </a:r>
            <a:r>
              <a:rPr lang="it-IT" sz="3000" dirty="0"/>
              <a:t>, oppure considerando peculiarità del fiorentino tratti che invece sono comuni </a:t>
            </a:r>
            <a:r>
              <a:rPr lang="it-IT" sz="3000" b="1" dirty="0"/>
              <a:t>a tutte le varietà romanze</a:t>
            </a:r>
            <a:r>
              <a:rPr lang="it-IT" sz="3000" dirty="0"/>
              <a:t>. Significativo è esempio dell’</a:t>
            </a:r>
            <a:r>
              <a:rPr lang="it-IT" sz="3000" b="1" dirty="0"/>
              <a:t>ordine dei pronomi atoni</a:t>
            </a:r>
            <a:r>
              <a:rPr lang="it-IT" sz="3000" dirty="0"/>
              <a:t>: il fiorentino antico conosce l’ordine «accusativo + dativo» </a:t>
            </a:r>
            <a:r>
              <a:rPr lang="it-IT" sz="3000" i="1" dirty="0"/>
              <a:t>(lo mi dici)</a:t>
            </a:r>
            <a:r>
              <a:rPr lang="it-IT" sz="3000" dirty="0"/>
              <a:t> mentre l’</a:t>
            </a:r>
            <a:r>
              <a:rPr lang="it-IT" sz="3000" dirty="0" err="1"/>
              <a:t>it</a:t>
            </a:r>
            <a:r>
              <a:rPr lang="it-IT" sz="3000" dirty="0"/>
              <a:t>. moderno ha l’ordine inverso (</a:t>
            </a:r>
            <a:r>
              <a:rPr lang="it-IT" sz="3000" i="1" dirty="0"/>
              <a:t>me lo dici). </a:t>
            </a:r>
            <a:endParaRPr lang="it-IT" sz="3000" dirty="0"/>
          </a:p>
          <a:p>
            <a:pPr algn="just"/>
            <a:endParaRPr lang="it-IT" sz="800" dirty="0"/>
          </a:p>
        </p:txBody>
      </p:sp>
    </p:spTree>
    <p:extLst>
      <p:ext uri="{BB962C8B-B14F-4D97-AF65-F5344CB8AC3E}">
        <p14:creationId xmlns:p14="http://schemas.microsoft.com/office/powerpoint/2010/main" val="220493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ALCUNE CRITICHE ALLA </a:t>
            </a:r>
            <a:r>
              <a:rPr lang="it-IT" sz="3600" i="1" dirty="0"/>
              <a:t>GIA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166468" y="3995678"/>
            <a:ext cx="118590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</a:t>
            </a:r>
            <a:r>
              <a:rPr lang="it-IT" sz="3000" b="1" dirty="0"/>
              <a:t> Luca Serianni</a:t>
            </a:r>
            <a:r>
              <a:rPr lang="it-IT" sz="3000" dirty="0"/>
              <a:t> ha osservato un problema di fondo della </a:t>
            </a:r>
            <a:r>
              <a:rPr lang="it-IT" sz="3000" i="1" dirty="0"/>
              <a:t>GIA</a:t>
            </a:r>
            <a:r>
              <a:rPr lang="it-IT" sz="3000" dirty="0"/>
              <a:t>: il paragone tra antico e moderno rischia di produrre distorsioni prospettiche perché</a:t>
            </a:r>
            <a:r>
              <a:rPr lang="it-IT" sz="3000" i="1" dirty="0"/>
              <a:t> </a:t>
            </a:r>
            <a:r>
              <a:rPr lang="it-IT" sz="3000" b="1" dirty="0"/>
              <a:t>si</a:t>
            </a:r>
            <a:r>
              <a:rPr lang="it-IT" sz="3000" dirty="0"/>
              <a:t> </a:t>
            </a:r>
            <a:r>
              <a:rPr lang="it-IT" sz="3000" b="1" dirty="0"/>
              <a:t>mettono a confronto tipologie testuali diverse tra loro</a:t>
            </a:r>
            <a:r>
              <a:rPr lang="it-IT" sz="3000" dirty="0"/>
              <a:t>. Se confrontiamo, come fa la </a:t>
            </a:r>
            <a:r>
              <a:rPr lang="it-IT" sz="3000" i="1" dirty="0"/>
              <a:t>GIA</a:t>
            </a:r>
            <a:r>
              <a:rPr lang="it-IT" sz="3000" dirty="0"/>
              <a:t>, l’ordine delle parole di un sonetto di Petrarca con quello dell’italiano comune di oggi l’impressione di discontinuità è maggiore.</a:t>
            </a:r>
            <a:r>
              <a:rPr lang="it-IT" sz="3000" i="1" dirty="0"/>
              <a:t> 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ADB5A72-3BC0-45E2-9DBA-C4DA25C8AC16}"/>
              </a:ext>
            </a:extLst>
          </p:cNvPr>
          <p:cNvSpPr txBox="1"/>
          <p:nvPr/>
        </p:nvSpPr>
        <p:spPr>
          <a:xfrm>
            <a:off x="166468" y="1133356"/>
            <a:ext cx="118590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passaggio da «lo mi» a «me lo» avviene in fiorentino tra Tre e Quattrocento. Tuttavia </a:t>
            </a:r>
            <a:r>
              <a:rPr lang="it-IT" sz="3000" dirty="0" err="1"/>
              <a:t>Tomasin</a:t>
            </a:r>
            <a:r>
              <a:rPr lang="it-IT" sz="3000" dirty="0"/>
              <a:t> osserva che </a:t>
            </a:r>
            <a:r>
              <a:rPr lang="it-IT" sz="3000" b="1" dirty="0"/>
              <a:t>il tipo moderno esisteva già in altre varietà antiche </a:t>
            </a:r>
            <a:r>
              <a:rPr lang="it-IT" sz="3000" dirty="0"/>
              <a:t>come il veneziano e il romanesco e si domanda se la sua affermazione nell’italiano comune non possa dipendere da questo. Un fatto del genere mette in crisi sia la scelta del solo fiorentino sia la discontinuità tra antico e moderno.</a:t>
            </a:r>
          </a:p>
        </p:txBody>
      </p:sp>
    </p:spTree>
    <p:extLst>
      <p:ext uri="{BB962C8B-B14F-4D97-AF65-F5344CB8AC3E}">
        <p14:creationId xmlns:p14="http://schemas.microsoft.com/office/powerpoint/2010/main" val="16635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PER RIASSUMERE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328830"/>
            <a:ext cx="115355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continuità o discontinuità</a:t>
            </a:r>
          </a:p>
          <a:p>
            <a:pPr algn="ctr"/>
            <a:endParaRPr lang="it-IT" sz="1000" b="1" dirty="0"/>
          </a:p>
          <a:p>
            <a:pPr algn="just"/>
            <a:r>
              <a:rPr lang="it-IT" sz="3000" dirty="0"/>
              <a:t>Superata l’idea ottocentesca della piena continuità, abbiamo 2 posizioni </a:t>
            </a:r>
          </a:p>
          <a:p>
            <a:pPr algn="just"/>
            <a:r>
              <a:rPr lang="it-IT" sz="3000" dirty="0"/>
              <a:t>1) forte discontinuità (Durante, Ghinassi, Tesi, Renzi-Salvi) </a:t>
            </a:r>
          </a:p>
          <a:p>
            <a:pPr algn="just"/>
            <a:r>
              <a:rPr lang="it-IT" sz="3000" dirty="0"/>
              <a:t>2) sostanziale continuità (Dardano, Serianni, </a:t>
            </a:r>
            <a:r>
              <a:rPr lang="it-IT" sz="3000" dirty="0" err="1"/>
              <a:t>Tomasin</a:t>
            </a:r>
            <a:r>
              <a:rPr lang="it-IT" sz="3000" dirty="0"/>
              <a:t>)</a:t>
            </a:r>
          </a:p>
          <a:p>
            <a:pPr algn="just"/>
            <a:endParaRPr lang="it-IT" sz="3000" dirty="0"/>
          </a:p>
          <a:p>
            <a:pPr algn="just"/>
            <a:endParaRPr lang="it-IT" sz="3000" dirty="0"/>
          </a:p>
          <a:p>
            <a:pPr algn="ctr"/>
            <a:r>
              <a:rPr lang="it-IT" sz="3200" b="1" dirty="0"/>
              <a:t>nozione di italiano antico</a:t>
            </a:r>
          </a:p>
          <a:p>
            <a:pPr algn="ctr"/>
            <a:endParaRPr lang="it-IT" sz="1000" b="1" dirty="0"/>
          </a:p>
          <a:p>
            <a:pPr marL="514350" indent="-514350" algn="just">
              <a:buAutoNum type="arabicParenR"/>
            </a:pPr>
            <a:r>
              <a:rPr lang="it-IT" sz="3000" dirty="0"/>
              <a:t>Fiorentino del Duecento (Salvi-Renzi)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Toscano del Due-Trecento, con aperture ad altre varietà (Dardano)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Tutte le varietà italoromanze dalle Origini al 1375 (TLIO)</a:t>
            </a:r>
          </a:p>
        </p:txBody>
      </p:sp>
    </p:spTree>
    <p:extLst>
      <p:ext uri="{BB962C8B-B14F-4D97-AF65-F5344CB8AC3E}">
        <p14:creationId xmlns:p14="http://schemas.microsoft.com/office/powerpoint/2010/main" val="2822098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/>
              <a:t>PIANO DEL CORSO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53550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nostro corso descriveremo:</a:t>
            </a:r>
          </a:p>
          <a:p>
            <a:pPr algn="just"/>
            <a:endParaRPr lang="it-IT" sz="1600" dirty="0"/>
          </a:p>
          <a:p>
            <a:pPr algn="just"/>
            <a:r>
              <a:rPr lang="it-IT" sz="3000" dirty="0"/>
              <a:t>1) Le caratteristiche del toscano due-trecentesco, evidenziando soprattutto i tratti che sono scomparsi in epoca moderna</a:t>
            </a:r>
          </a:p>
          <a:p>
            <a:pPr algn="just"/>
            <a:endParaRPr lang="it-IT" sz="1600" dirty="0"/>
          </a:p>
          <a:p>
            <a:pPr algn="just"/>
            <a:r>
              <a:rPr lang="it-IT" sz="3000" dirty="0"/>
              <a:t>2) Nel descrivere queste caratteristiche dedicheremo meno spazio a fonologia, morfologia </a:t>
            </a:r>
            <a:r>
              <a:rPr lang="it-IT" sz="3000"/>
              <a:t>e lessico e </a:t>
            </a:r>
            <a:r>
              <a:rPr lang="it-IT" sz="3000" dirty="0"/>
              <a:t>maggiore spazio alla sintassi (proprio perché è il settore di maggiore dinamismo)</a:t>
            </a:r>
          </a:p>
          <a:p>
            <a:pPr algn="just"/>
            <a:endParaRPr lang="it-IT" sz="1600" dirty="0"/>
          </a:p>
          <a:p>
            <a:pPr algn="just"/>
            <a:r>
              <a:rPr lang="it-IT" sz="3000" dirty="0"/>
              <a:t>3) Le tipologie testuali che costituiscono le fonti delle nostre conoscenze, dai testi pratici, ai volgarizzamenti, ai testi di Dante, Petrarca e Boccaccio</a:t>
            </a:r>
          </a:p>
          <a:p>
            <a:pPr algn="just"/>
            <a:endParaRPr lang="it-IT" sz="1600" dirty="0"/>
          </a:p>
          <a:p>
            <a:pPr algn="just"/>
            <a:r>
              <a:rPr lang="it-IT" sz="3000" dirty="0"/>
              <a:t>4) Le caratteristiche di alcuni tra i volgari medievali al di fuori della Toscana</a:t>
            </a:r>
          </a:p>
        </p:txBody>
      </p:sp>
    </p:spTree>
    <p:extLst>
      <p:ext uri="{BB962C8B-B14F-4D97-AF65-F5344CB8AC3E}">
        <p14:creationId xmlns:p14="http://schemas.microsoft.com/office/powerpoint/2010/main" val="3441974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46201BB-E2E1-19F4-F2B2-F525EC9F9180}"/>
              </a:ext>
            </a:extLst>
          </p:cNvPr>
          <p:cNvSpPr txBox="1"/>
          <p:nvPr/>
        </p:nvSpPr>
        <p:spPr>
          <a:xfrm>
            <a:off x="249382" y="249383"/>
            <a:ext cx="1171055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200" b="0" i="0" u="none" strike="noStrike" baseline="0" dirty="0">
                <a:latin typeface="DejaVuSans"/>
              </a:rPr>
              <a:t>1) Lorenzo Renzi, </a:t>
            </a:r>
            <a:r>
              <a:rPr lang="it-IT" sz="2200" b="0" i="1" u="none" strike="noStrike" baseline="0" dirty="0">
                <a:latin typeface="DejaVuSans"/>
              </a:rPr>
              <a:t>Italiano antico</a:t>
            </a:r>
            <a:r>
              <a:rPr lang="it-IT" sz="2200" b="0" i="0" u="none" strike="noStrike" baseline="0" dirty="0">
                <a:latin typeface="DejaVuSans"/>
              </a:rPr>
              <a:t>, in </a:t>
            </a:r>
            <a:r>
              <a:rPr lang="it-IT" sz="2200" b="0" i="1" u="none" strike="noStrike" baseline="0" dirty="0">
                <a:latin typeface="DejaVuSans"/>
              </a:rPr>
              <a:t>Enciclopedia dell’italiano</a:t>
            </a:r>
            <a:r>
              <a:rPr lang="it-IT" sz="2200" b="0" i="0" u="none" strike="noStrike" baseline="0" dirty="0">
                <a:latin typeface="DejaVuSans"/>
              </a:rPr>
              <a:t>, a cura di R. Simone, Roma, Treccani, 2010, pp. 713-16.</a:t>
            </a:r>
          </a:p>
          <a:p>
            <a:pPr algn="l"/>
            <a:r>
              <a:rPr lang="it-IT" sz="2200" b="0" i="0" u="none" strike="noStrike" baseline="0" dirty="0">
                <a:latin typeface="DejaVuSans"/>
              </a:rPr>
              <a:t>2) Paola Manni, </a:t>
            </a:r>
            <a:r>
              <a:rPr lang="it-IT" sz="2200" b="0" i="1" u="none" strike="noStrike" baseline="0" dirty="0">
                <a:latin typeface="DejaVuSans"/>
              </a:rPr>
              <a:t>Toscana</a:t>
            </a:r>
            <a:r>
              <a:rPr lang="it-IT" sz="2200" b="0" i="0" u="none" strike="noStrike" baseline="0" dirty="0">
                <a:latin typeface="DejaVuSans"/>
              </a:rPr>
              <a:t>, in </a:t>
            </a:r>
            <a:r>
              <a:rPr lang="it-IT" sz="2200" b="0" i="1" u="none" strike="noStrike" baseline="0" dirty="0">
                <a:latin typeface="DejaVuSans"/>
              </a:rPr>
              <a:t>Storia della lingua italiana</a:t>
            </a:r>
            <a:r>
              <a:rPr lang="it-IT" sz="2200" b="0" i="0" u="none" strike="noStrike" baseline="0" dirty="0">
                <a:latin typeface="DejaVuSans"/>
              </a:rPr>
              <a:t>, a cura di L. Serianni e P. Trifone, Torino, Einaudi, 1994, vol. 3, pp. 294-329.</a:t>
            </a:r>
          </a:p>
          <a:p>
            <a:pPr algn="l"/>
            <a:r>
              <a:rPr lang="it-IT" sz="2200" b="0" i="0" u="none" strike="noStrike" baseline="0" dirty="0">
                <a:latin typeface="DejaVuSans"/>
              </a:rPr>
              <a:t>3) Maurizio Dardano, </a:t>
            </a:r>
            <a:r>
              <a:rPr lang="it-IT" sz="2200" b="0" i="1" u="none" strike="noStrike" baseline="0" dirty="0">
                <a:latin typeface="DejaVuSans"/>
              </a:rPr>
              <a:t>Italiano antico e italiano moderno a confronto: dieci caratteri divergenti</a:t>
            </a:r>
            <a:r>
              <a:rPr lang="it-IT" sz="2200" b="0" i="0" u="none" strike="noStrike" baseline="0" dirty="0">
                <a:latin typeface="DejaVuSans"/>
              </a:rPr>
              <a:t>, in Id., Manualetto di Linguistica italiana, Bologna, Zanichelli, 1996, pp. 162-69.</a:t>
            </a:r>
          </a:p>
          <a:p>
            <a:pPr algn="l"/>
            <a:r>
              <a:rPr lang="it-IT" sz="2200" b="0" i="0" u="none" strike="noStrike" baseline="0" dirty="0">
                <a:latin typeface="DejaVuSans"/>
              </a:rPr>
              <a:t>4) Emiliano Picchiorri, </a:t>
            </a:r>
            <a:r>
              <a:rPr lang="it-IT" sz="2200" b="0" i="1" u="none" strike="noStrike" baseline="0" dirty="0">
                <a:latin typeface="DejaVuSans"/>
              </a:rPr>
              <a:t>Il sintagma nominale</a:t>
            </a:r>
            <a:r>
              <a:rPr lang="it-IT" sz="2200" b="0" i="0" u="none" strike="noStrike" baseline="0" dirty="0">
                <a:latin typeface="DejaVuSans"/>
              </a:rPr>
              <a:t>, in </a:t>
            </a:r>
            <a:r>
              <a:rPr lang="it-IT" sz="2200" b="0" i="1" u="none" strike="noStrike" baseline="0" dirty="0">
                <a:latin typeface="DejaVuSans"/>
              </a:rPr>
              <a:t>Sintassi dell'italiano antico II. La frase semplice</a:t>
            </a:r>
            <a:r>
              <a:rPr lang="it-IT" sz="2200" b="0" i="0" u="none" strike="noStrike" baseline="0" dirty="0">
                <a:latin typeface="DejaVuSans"/>
              </a:rPr>
              <a:t>, a cura di M. Dardano, Roma, Carocci, 2020, pp. 288-311.</a:t>
            </a:r>
          </a:p>
          <a:p>
            <a:pPr algn="l"/>
            <a:r>
              <a:rPr lang="it-IT" sz="2200" b="0" i="0" u="none" strike="noStrike" baseline="0" dirty="0">
                <a:latin typeface="DejaVuSans"/>
              </a:rPr>
              <a:t>5) Giuseppe </a:t>
            </a:r>
            <a:r>
              <a:rPr lang="it-IT" sz="2200" b="0" i="0" u="none" strike="noStrike" baseline="0" dirty="0" err="1">
                <a:latin typeface="DejaVuSans"/>
              </a:rPr>
              <a:t>Patota</a:t>
            </a:r>
            <a:r>
              <a:rPr lang="it-IT" sz="2200" b="0" i="0" u="none" strike="noStrike" baseline="0" dirty="0">
                <a:latin typeface="DejaVuSans"/>
              </a:rPr>
              <a:t>, </a:t>
            </a:r>
            <a:r>
              <a:rPr lang="it-IT" sz="2200" b="0" i="1" u="none" strike="noStrike" baseline="0" dirty="0">
                <a:latin typeface="DejaVuSans"/>
              </a:rPr>
              <a:t>Le lingue d’Italia nel Medioevo</a:t>
            </a:r>
            <a:r>
              <a:rPr lang="it-IT" sz="2200" b="0" i="0" u="none" strike="noStrike" baseline="0" dirty="0">
                <a:latin typeface="DejaVuSans"/>
              </a:rPr>
              <a:t>, in </a:t>
            </a:r>
            <a:r>
              <a:rPr lang="it-IT" sz="2200" b="0" i="1" u="none" strike="noStrike" baseline="0" dirty="0">
                <a:latin typeface="DejaVuSans"/>
              </a:rPr>
              <a:t>Nuovi lineamenti di grammatica storica dell’italiano, Bologna</a:t>
            </a:r>
            <a:r>
              <a:rPr lang="it-IT" sz="2200" b="0" i="0" u="none" strike="noStrike" baseline="0" dirty="0">
                <a:latin typeface="DejaVuSans"/>
              </a:rPr>
              <a:t>, Il Mulino, 2007, pp. 185-206.</a:t>
            </a:r>
          </a:p>
          <a:p>
            <a:pPr algn="l"/>
            <a:r>
              <a:rPr lang="it-IT" sz="2200" b="0" i="0" u="none" strike="noStrike" baseline="0" dirty="0">
                <a:latin typeface="DejaVuSans"/>
              </a:rPr>
              <a:t>6) Giovanna Frosini, </a:t>
            </a:r>
            <a:r>
              <a:rPr lang="it-IT" sz="2200" b="0" i="1" u="none" strike="noStrike" baseline="0" dirty="0">
                <a:latin typeface="DejaVuSans"/>
              </a:rPr>
              <a:t>Volgarizzamenti</a:t>
            </a:r>
            <a:r>
              <a:rPr lang="it-IT" sz="2200" b="0" i="0" u="none" strike="noStrike" baseline="0" dirty="0">
                <a:latin typeface="DejaVuSans"/>
              </a:rPr>
              <a:t>, in </a:t>
            </a:r>
            <a:r>
              <a:rPr lang="it-IT" sz="2200" b="0" i="1" u="none" strike="noStrike" baseline="0" dirty="0">
                <a:latin typeface="DejaVuSans"/>
              </a:rPr>
              <a:t>Storia dell’italiano scritto</a:t>
            </a:r>
            <a:r>
              <a:rPr lang="it-IT" sz="2200" b="0" i="0" u="none" strike="noStrike" baseline="0" dirty="0">
                <a:latin typeface="DejaVuSans"/>
              </a:rPr>
              <a:t>, a cura di G. Antonelli, M. Motolese, L. Tomasin, Roma, Carocci, 2014, vol. 2, pp. 17-72.</a:t>
            </a:r>
          </a:p>
          <a:p>
            <a:pPr algn="l"/>
            <a:r>
              <a:rPr lang="it-IT" sz="2200" b="0" i="0" u="none" strike="noStrike" baseline="0" dirty="0">
                <a:latin typeface="DejaVuSans"/>
              </a:rPr>
              <a:t>7) Testi letti e commentati in aula. </a:t>
            </a:r>
            <a:endParaRPr lang="it-IT" sz="2200" dirty="0">
              <a:latin typeface="DejaVuSans"/>
            </a:endParaRPr>
          </a:p>
          <a:p>
            <a:pPr algn="l"/>
            <a:endParaRPr lang="it-IT" sz="2200" b="0" i="0" u="none" strike="noStrike" baseline="0" dirty="0">
              <a:latin typeface="DejaVuSans"/>
            </a:endParaRPr>
          </a:p>
          <a:p>
            <a:pPr algn="just"/>
            <a:r>
              <a:rPr lang="it-IT" sz="2200" dirty="0">
                <a:latin typeface="DejaVuSans"/>
              </a:rPr>
              <a:t>G</a:t>
            </a:r>
            <a:r>
              <a:rPr lang="it-IT" sz="2200" b="0" i="0" u="none" strike="noStrike" baseline="0" dirty="0">
                <a:latin typeface="DejaVuSans"/>
              </a:rPr>
              <a:t>li studenti dei corsi LM-37 e LM-38 aggiungeranno il saggio di Riccardo Gualdo, Il linguaggio dell’economia, in Riccardo Gualdo, Stefano Telve, Linguaggi specialistici dell’italiano, Roma, Carocci, 2011, pp. 357-410.</a:t>
            </a:r>
          </a:p>
          <a:p>
            <a:pPr algn="l"/>
            <a:endParaRPr lang="it-IT" sz="2200" b="0" i="0" u="none" strike="noStrike" baseline="0" dirty="0">
              <a:latin typeface="DejaVuSans"/>
            </a:endParaRPr>
          </a:p>
          <a:p>
            <a:pPr algn="l"/>
            <a:r>
              <a:rPr lang="it-IT" sz="2200" b="0" i="0" u="none" strike="noStrike" baseline="0" dirty="0">
                <a:latin typeface="DejaVuSans"/>
              </a:rPr>
              <a:t>Tutti i saggi saranno disponibili in pdf tra i materiali didattici.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526514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L’ITALIANO ANTICO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128377"/>
            <a:ext cx="1153550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Nello studio della fase medievale della nostra lingua esistono due problemi a lungo discussi dagli studiosi e ancora aperti:</a:t>
            </a:r>
          </a:p>
          <a:p>
            <a:pPr algn="just"/>
            <a:endParaRPr lang="it-IT" sz="1400" dirty="0"/>
          </a:p>
          <a:p>
            <a:pPr algn="just"/>
            <a:r>
              <a:rPr lang="it-IT" sz="3000" dirty="0"/>
              <a:t>1) </a:t>
            </a:r>
            <a:r>
              <a:rPr lang="it-IT" sz="3000" b="1" dirty="0"/>
              <a:t>Cosa dobbiamo intendere </a:t>
            </a:r>
            <a:r>
              <a:rPr lang="it-IT" sz="3000" dirty="0"/>
              <a:t>per</a:t>
            </a:r>
            <a:r>
              <a:rPr lang="it-IT" sz="3000" b="1" dirty="0"/>
              <a:t> italiano antico </a:t>
            </a:r>
            <a:r>
              <a:rPr lang="it-IT" sz="3000" dirty="0"/>
              <a:t>(quali sono i confini geografici e cronologici)?</a:t>
            </a:r>
          </a:p>
          <a:p>
            <a:pPr algn="just"/>
            <a:endParaRPr lang="it-IT" sz="1400" dirty="0"/>
          </a:p>
          <a:p>
            <a:pPr algn="just"/>
            <a:r>
              <a:rPr lang="it-IT" sz="3000" dirty="0"/>
              <a:t>2)  Tra italiano antico e italiano moderno prevale </a:t>
            </a:r>
            <a:r>
              <a:rPr lang="it-IT" sz="3000" b="1" dirty="0"/>
              <a:t>la continuità </a:t>
            </a:r>
            <a:r>
              <a:rPr lang="it-IT" sz="3000" dirty="0"/>
              <a:t>o</a:t>
            </a:r>
            <a:r>
              <a:rPr lang="it-IT" sz="3000" b="1" dirty="0"/>
              <a:t> la discontinuità</a:t>
            </a:r>
            <a:r>
              <a:rPr lang="it-IT" sz="3000" dirty="0"/>
              <a:t>?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BCFD228-CC48-4CB5-901D-18041F09A0D8}"/>
              </a:ext>
            </a:extLst>
          </p:cNvPr>
          <p:cNvSpPr txBox="1"/>
          <p:nvPr/>
        </p:nvSpPr>
        <p:spPr>
          <a:xfrm>
            <a:off x="328246" y="4421586"/>
            <a:ext cx="115355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Entrambi i problemi nascono da particolari condizioni storiche: l’italiano è esistito fino all’Ottocento prevalentemente come </a:t>
            </a:r>
            <a:r>
              <a:rPr lang="it-IT" sz="3000" b="1" dirty="0"/>
              <a:t>lingua letteraria </a:t>
            </a:r>
            <a:r>
              <a:rPr lang="it-IT" sz="3000" dirty="0"/>
              <a:t>e questo ha reso il suo </a:t>
            </a:r>
            <a:r>
              <a:rPr lang="it-IT" sz="3000" b="1" dirty="0"/>
              <a:t>cambiamento più lento</a:t>
            </a:r>
            <a:r>
              <a:rPr lang="it-IT" sz="3000" dirty="0"/>
              <a:t>; la continuità della tradizione letteraria ha fatto sì che non si imponesse negli studi sulla storia della lingua italiana </a:t>
            </a:r>
            <a:r>
              <a:rPr lang="it-IT" sz="3000" b="1" dirty="0"/>
              <a:t>una periodizzazione condivisa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3678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IMMOBILITÀ DELL’ITALIANO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120676"/>
            <a:ext cx="115355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Partiamo da un luogo comune sull’italiano: rispetto ad altre lingue, l’italiano è </a:t>
            </a:r>
            <a:r>
              <a:rPr lang="it-IT" sz="3000" b="1" dirty="0"/>
              <a:t>cambiato poco nel corso del tempo </a:t>
            </a:r>
            <a:r>
              <a:rPr lang="it-IT" sz="3000" dirty="0"/>
              <a:t>e questo rende possibile oggi </a:t>
            </a:r>
            <a:r>
              <a:rPr lang="it-IT" sz="3000" b="1" dirty="0"/>
              <a:t>comprendere</a:t>
            </a:r>
            <a:r>
              <a:rPr lang="it-IT" sz="3000" dirty="0"/>
              <a:t> facilmente (con l’ausilio di qualche nota) </a:t>
            </a:r>
            <a:r>
              <a:rPr lang="it-IT" sz="3000" b="1" dirty="0"/>
              <a:t>i testi medievali</a:t>
            </a:r>
            <a:r>
              <a:rPr lang="it-IT" sz="3000" dirty="0"/>
              <a:t>, cosa che non potrebbe fare altrettanto agevolmente con la propria lingua un francese o uno spagnolo.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8F4D870-CF4A-4A75-A1A4-D36F63F3B2AC}"/>
              </a:ext>
            </a:extLst>
          </p:cNvPr>
          <p:cNvSpPr txBox="1"/>
          <p:nvPr/>
        </p:nvSpPr>
        <p:spPr>
          <a:xfrm>
            <a:off x="328246" y="3521333"/>
            <a:ext cx="1153550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L’opinione sull’</a:t>
            </a:r>
            <a:r>
              <a:rPr lang="it-IT" sz="3000" b="1" dirty="0"/>
              <a:t>immobilità</a:t>
            </a:r>
            <a:r>
              <a:rPr lang="it-IT" sz="3000" dirty="0"/>
              <a:t> dell’italiano dal Medioevo all’età moderna si afferma soprattutto nell’</a:t>
            </a:r>
            <a:r>
              <a:rPr lang="it-IT" sz="3000" b="1" dirty="0"/>
              <a:t>Ottocento</a:t>
            </a:r>
            <a:r>
              <a:rPr lang="it-IT" sz="3000" dirty="0"/>
              <a:t>, in relazione alla diffusione del mito di Dante «padre della lingua italiana». Secondo Ugo Foscolo: «pochissime mutazioni qua e là nelle pagine delle prose di Dante basterebbero a far presumere ch’egli scriveva </a:t>
            </a:r>
            <a:r>
              <a:rPr lang="it-IT" sz="3000" dirty="0" err="1"/>
              <a:t>a’</a:t>
            </a:r>
            <a:r>
              <a:rPr lang="it-IT" sz="3000" dirty="0"/>
              <a:t> dì nostri». Anche un linguista come Graziadio Isaia Ascoli afferma nel 1873 che «la lingua di Dante è l’italiano che ancor oggi vive e si scrive».</a:t>
            </a:r>
          </a:p>
        </p:txBody>
      </p:sp>
    </p:spTree>
    <p:extLst>
      <p:ext uri="{BB962C8B-B14F-4D97-AF65-F5344CB8AC3E}">
        <p14:creationId xmlns:p14="http://schemas.microsoft.com/office/powerpoint/2010/main" val="335919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CONTINUITÀ O DISCONTINUITÀ?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BCFD228-CC48-4CB5-901D-18041F09A0D8}"/>
              </a:ext>
            </a:extLst>
          </p:cNvPr>
          <p:cNvSpPr txBox="1"/>
          <p:nvPr/>
        </p:nvSpPr>
        <p:spPr>
          <a:xfrm>
            <a:off x="328246" y="1005273"/>
            <a:ext cx="1153550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L’idea di una </a:t>
            </a:r>
            <a:r>
              <a:rPr lang="it-IT" sz="3000" b="1" dirty="0"/>
              <a:t>forte continuità </a:t>
            </a:r>
            <a:r>
              <a:rPr lang="it-IT" sz="3000" dirty="0"/>
              <a:t>nello sviluppo dell’italiano è stata incontrastata anche tra gli storici della lingua italiana fino a trenta o quarant’anni anni fa, rafforzata dal fatto che gli studi si sono a lungo concentrati sugli </a:t>
            </a:r>
            <a:r>
              <a:rPr lang="it-IT" sz="3000" b="1" dirty="0"/>
              <a:t>aspetti</a:t>
            </a:r>
            <a:r>
              <a:rPr lang="it-IT" sz="3000" dirty="0"/>
              <a:t> </a:t>
            </a:r>
            <a:r>
              <a:rPr lang="it-IT" sz="3000" b="1" dirty="0"/>
              <a:t>fonologici </a:t>
            </a:r>
            <a:r>
              <a:rPr lang="it-IT" sz="3000" dirty="0"/>
              <a:t>dell’italiano. Nella </a:t>
            </a:r>
            <a:r>
              <a:rPr lang="it-IT" sz="3000" i="1" dirty="0"/>
              <a:t>Storia della lingua italiana </a:t>
            </a:r>
            <a:r>
              <a:rPr lang="it-IT" sz="3000" dirty="0"/>
              <a:t>di Bruno Migliorini (1960) non si indicano periodizzazioni dell’italiano, ma la trattazione procede per secoli. Arrigo Castellani ha riaffermato nei suoi studi l’identità tra il </a:t>
            </a:r>
            <a:r>
              <a:rPr lang="it-IT" sz="3000" b="1" dirty="0"/>
              <a:t>tipo fonetico italiano </a:t>
            </a:r>
            <a:r>
              <a:rPr lang="it-IT" sz="3000" dirty="0"/>
              <a:t>e i caratteri fonomorfologici più tipici del </a:t>
            </a:r>
            <a:r>
              <a:rPr lang="it-IT" sz="3000" b="1" dirty="0"/>
              <a:t>fiorentino antico</a:t>
            </a:r>
            <a:r>
              <a:rPr lang="it-IT" sz="3000" dirty="0"/>
              <a:t>.</a:t>
            </a:r>
          </a:p>
          <a:p>
            <a:pPr algn="just"/>
            <a:endParaRPr lang="it-IT" sz="1600" b="1" dirty="0"/>
          </a:p>
          <a:p>
            <a:pPr algn="just"/>
            <a:r>
              <a:rPr lang="it-IT" sz="3000" dirty="0"/>
              <a:t>Lo sviluppo, negli ultimi trent’anni, degli studi sulla </a:t>
            </a:r>
            <a:r>
              <a:rPr lang="it-IT" sz="3000" b="1" dirty="0"/>
              <a:t>sintassi dell’italiano antico </a:t>
            </a:r>
            <a:r>
              <a:rPr lang="it-IT" sz="3000" dirty="0"/>
              <a:t>(in cui, come vedremo, i cambiamenti nel tempo sono maggiori) ha aperto un</a:t>
            </a:r>
            <a:r>
              <a:rPr lang="it-IT" sz="3000" b="1" dirty="0"/>
              <a:t> dibattito </a:t>
            </a:r>
            <a:r>
              <a:rPr lang="it-IT" sz="3000" dirty="0"/>
              <a:t>su</a:t>
            </a:r>
            <a:r>
              <a:rPr lang="it-IT" sz="3000" b="1" dirty="0"/>
              <a:t> continuità </a:t>
            </a:r>
            <a:r>
              <a:rPr lang="it-IT" sz="3000" dirty="0"/>
              <a:t>o</a:t>
            </a:r>
            <a:r>
              <a:rPr lang="it-IT" sz="3000" b="1" dirty="0"/>
              <a:t> discontinuità dell’italiano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833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CONTINUITÀ O DISCONTINUITÀ?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53550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Tra i primi a negare l’idea della continuità basandosi sull’osservazione della sintassi è stato </a:t>
            </a:r>
            <a:r>
              <a:rPr lang="it-IT" sz="3000" b="1" dirty="0"/>
              <a:t>Marcello Durante</a:t>
            </a:r>
            <a:r>
              <a:rPr lang="it-IT" sz="3000" dirty="0"/>
              <a:t>, in un saggio del 1981 </a:t>
            </a:r>
            <a:r>
              <a:rPr lang="it-IT" sz="3000" i="1" dirty="0"/>
              <a:t>(Dal latino all’italiano moderno).</a:t>
            </a:r>
            <a:r>
              <a:rPr lang="it-IT" sz="3000" dirty="0"/>
              <a:t> Durante individuava il momento di maggiore cambiamento nel Seicento, secolo in cui accanto al modello sintattico boccacciano se ne afferma uno moderno.</a:t>
            </a:r>
          </a:p>
          <a:p>
            <a:pPr algn="just"/>
            <a:endParaRPr lang="it-IT" sz="1000" dirty="0"/>
          </a:p>
          <a:p>
            <a:pPr algn="just"/>
            <a:r>
              <a:rPr lang="it-IT" sz="3000" dirty="0"/>
              <a:t>Successivamente </a:t>
            </a:r>
            <a:r>
              <a:rPr lang="it-IT" sz="3000" b="1" dirty="0"/>
              <a:t>Ghino Ghinassi </a:t>
            </a:r>
            <a:r>
              <a:rPr lang="it-IT" sz="3000" dirty="0"/>
              <a:t>e poi </a:t>
            </a:r>
            <a:r>
              <a:rPr lang="it-IT" sz="3000" b="1" dirty="0"/>
              <a:t>Riccardo Tesi</a:t>
            </a:r>
            <a:r>
              <a:rPr lang="it-IT" sz="3000" dirty="0"/>
              <a:t> hanno insistito sul fatto che la continuità è un «mito da sfatare». Nella sua </a:t>
            </a:r>
            <a:r>
              <a:rPr lang="it-IT" sz="3000" i="1" dirty="0"/>
              <a:t>Storia dell’italiano </a:t>
            </a:r>
            <a:r>
              <a:rPr lang="it-IT" sz="3000" dirty="0"/>
              <a:t>(2001), Tesi riprende un’analisi di Contini di un sonetto dantesco della </a:t>
            </a:r>
            <a:r>
              <a:rPr lang="it-IT" sz="3000" i="1" dirty="0"/>
              <a:t>Vita nuova</a:t>
            </a:r>
            <a:r>
              <a:rPr lang="it-IT" sz="3000" dirty="0"/>
              <a:t> in cui si mostra che la vicinanza all’italiano di oggi è solo apparente: sia nel </a:t>
            </a:r>
            <a:r>
              <a:rPr lang="it-IT" sz="3000" b="1" dirty="0"/>
              <a:t>lessico</a:t>
            </a:r>
            <a:r>
              <a:rPr lang="it-IT" sz="3000" dirty="0"/>
              <a:t>, perché gran parte delle parole, pur essendo ancora presenti in italiano, ha cambiato significato; sia nella </a:t>
            </a:r>
            <a:r>
              <a:rPr lang="it-IT" sz="3000" b="1" dirty="0"/>
              <a:t>sintassi</a:t>
            </a:r>
            <a:r>
              <a:rPr lang="it-IT" sz="3000" dirty="0"/>
              <a:t>, perché sono presenti strutture oggi scomparse.</a:t>
            </a:r>
          </a:p>
        </p:txBody>
      </p:sp>
    </p:spTree>
    <p:extLst>
      <p:ext uri="{BB962C8B-B14F-4D97-AF65-F5344CB8AC3E}">
        <p14:creationId xmlns:p14="http://schemas.microsoft.com/office/powerpoint/2010/main" val="2822270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RICCARDO TESI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555204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i="1" dirty="0"/>
              <a:t>Tanto </a:t>
            </a:r>
            <a:r>
              <a:rPr lang="it-IT" sz="2600" b="1" i="1" dirty="0"/>
              <a:t>gentile</a:t>
            </a:r>
            <a:r>
              <a:rPr lang="it-IT" sz="2600" i="1" dirty="0"/>
              <a:t> e tanto </a:t>
            </a:r>
            <a:r>
              <a:rPr lang="it-IT" sz="2600" b="1" i="1" dirty="0"/>
              <a:t>onesta</a:t>
            </a:r>
            <a:r>
              <a:rPr lang="it-IT" sz="2600" i="1" dirty="0"/>
              <a:t> </a:t>
            </a:r>
            <a:r>
              <a:rPr lang="it-IT" sz="2600" b="1" i="1" dirty="0"/>
              <a:t>pare</a:t>
            </a:r>
            <a:br>
              <a:rPr lang="it-IT" sz="2600" i="1" dirty="0"/>
            </a:br>
            <a:r>
              <a:rPr lang="it-IT" sz="2600" i="1" dirty="0"/>
              <a:t>la donna mia, quand’ella </a:t>
            </a:r>
            <a:r>
              <a:rPr lang="it-IT" sz="2600" b="1" i="1" dirty="0"/>
              <a:t>altrui</a:t>
            </a:r>
            <a:r>
              <a:rPr lang="it-IT" sz="2600" i="1" dirty="0"/>
              <a:t> saluta,</a:t>
            </a:r>
            <a:br>
              <a:rPr lang="it-IT" sz="2600" i="1" dirty="0"/>
            </a:br>
            <a:r>
              <a:rPr lang="it-IT" sz="2600" i="1" dirty="0"/>
              <a:t>ch’</a:t>
            </a:r>
            <a:r>
              <a:rPr lang="it-IT" sz="2600" b="1" i="1" dirty="0" err="1"/>
              <a:t>ogne</a:t>
            </a:r>
            <a:r>
              <a:rPr lang="it-IT" sz="2600" i="1" dirty="0"/>
              <a:t> lingua </a:t>
            </a:r>
            <a:r>
              <a:rPr lang="it-IT" sz="2600" i="1" dirty="0" err="1"/>
              <a:t>deven</a:t>
            </a:r>
            <a:r>
              <a:rPr lang="it-IT" sz="2600" i="1" dirty="0"/>
              <a:t>, tremando, muta,</a:t>
            </a:r>
            <a:br>
              <a:rPr lang="it-IT" sz="2600" i="1" dirty="0"/>
            </a:br>
            <a:r>
              <a:rPr lang="it-IT" sz="2600" i="1" dirty="0"/>
              <a:t>e li occhi </a:t>
            </a:r>
            <a:r>
              <a:rPr lang="it-IT" sz="2600" b="1" i="1" dirty="0"/>
              <a:t>no l’</a:t>
            </a:r>
            <a:r>
              <a:rPr lang="it-IT" sz="2600" b="1" i="1" dirty="0" err="1"/>
              <a:t>ardiscon</a:t>
            </a:r>
            <a:r>
              <a:rPr lang="it-IT" sz="2600" b="1" i="1" dirty="0"/>
              <a:t> di guardare</a:t>
            </a:r>
            <a:r>
              <a:rPr lang="it-IT" sz="2600" i="1" dirty="0"/>
              <a:t>.</a:t>
            </a:r>
            <a:endParaRPr lang="it-IT" sz="2600" dirty="0"/>
          </a:p>
          <a:p>
            <a:r>
              <a:rPr lang="it-IT" sz="2600" i="1" dirty="0"/>
              <a:t>Ella </a:t>
            </a:r>
            <a:r>
              <a:rPr lang="it-IT" sz="2600" b="1" i="1" dirty="0"/>
              <a:t>si va</a:t>
            </a:r>
            <a:r>
              <a:rPr lang="it-IT" sz="2600" i="1" dirty="0"/>
              <a:t>, sentendosi </a:t>
            </a:r>
            <a:r>
              <a:rPr lang="it-IT" sz="2600" i="1" dirty="0" err="1"/>
              <a:t>laudare</a:t>
            </a:r>
            <a:r>
              <a:rPr lang="it-IT" sz="2600" i="1" dirty="0"/>
              <a:t>,</a:t>
            </a:r>
            <a:br>
              <a:rPr lang="it-IT" sz="2600" i="1" dirty="0"/>
            </a:br>
            <a:r>
              <a:rPr lang="it-IT" sz="2600" i="1" dirty="0"/>
              <a:t>benignamente e d’</a:t>
            </a:r>
            <a:r>
              <a:rPr lang="it-IT" sz="2600" b="1" i="1" dirty="0"/>
              <a:t>umiltà</a:t>
            </a:r>
            <a:r>
              <a:rPr lang="it-IT" sz="2600" i="1" dirty="0"/>
              <a:t> </a:t>
            </a:r>
            <a:r>
              <a:rPr lang="it-IT" sz="2600" i="1" dirty="0" err="1"/>
              <a:t>vestuta</a:t>
            </a:r>
            <a:r>
              <a:rPr lang="it-IT" sz="2600" i="1" dirty="0"/>
              <a:t>,</a:t>
            </a:r>
            <a:br>
              <a:rPr lang="it-IT" sz="2600" i="1" dirty="0"/>
            </a:br>
            <a:r>
              <a:rPr lang="it-IT" sz="2600" i="1" dirty="0"/>
              <a:t>e par che sia una cosa venuta</a:t>
            </a:r>
            <a:br>
              <a:rPr lang="it-IT" sz="2600" i="1" dirty="0"/>
            </a:br>
            <a:r>
              <a:rPr lang="it-IT" sz="2600" i="1" dirty="0"/>
              <a:t>da cielo in terra a </a:t>
            </a:r>
            <a:r>
              <a:rPr lang="it-IT" sz="2600" b="1" i="1" dirty="0" err="1"/>
              <a:t>miracol</a:t>
            </a:r>
            <a:r>
              <a:rPr lang="it-IT" sz="2600" b="1" i="1" dirty="0"/>
              <a:t> mostrare</a:t>
            </a:r>
            <a:r>
              <a:rPr lang="it-IT" sz="2600" i="1" dirty="0"/>
              <a:t>.</a:t>
            </a:r>
          </a:p>
          <a:p>
            <a:r>
              <a:rPr lang="it-IT" sz="2600" b="1" i="1" dirty="0" err="1"/>
              <a:t>Mostrasi</a:t>
            </a:r>
            <a:r>
              <a:rPr lang="it-IT" sz="2600" i="1" dirty="0"/>
              <a:t> sì </a:t>
            </a:r>
            <a:r>
              <a:rPr lang="it-IT" sz="2600" b="1" i="1" dirty="0"/>
              <a:t>piacente</a:t>
            </a:r>
            <a:r>
              <a:rPr lang="it-IT" sz="2600" i="1" dirty="0"/>
              <a:t> a chi la mira</a:t>
            </a:r>
            <a:br>
              <a:rPr lang="it-IT" sz="2600" i="1" dirty="0"/>
            </a:br>
            <a:r>
              <a:rPr lang="it-IT" sz="2600" i="1" dirty="0"/>
              <a:t>che dà per li occhi una dolcezza al core,</a:t>
            </a:r>
            <a:br>
              <a:rPr lang="it-IT" sz="2600" i="1" dirty="0"/>
            </a:br>
            <a:r>
              <a:rPr lang="it-IT" sz="2600" i="1" dirty="0"/>
              <a:t>che ’</a:t>
            </a:r>
            <a:r>
              <a:rPr lang="it-IT" sz="2600" i="1" dirty="0" err="1"/>
              <a:t>ntender</a:t>
            </a:r>
            <a:r>
              <a:rPr lang="it-IT" sz="2600" i="1" dirty="0"/>
              <a:t> no la può chi no la prova;</a:t>
            </a:r>
          </a:p>
          <a:p>
            <a:r>
              <a:rPr lang="it-IT" sz="2600" i="1" dirty="0"/>
              <a:t>e par che de la sua labbia si </a:t>
            </a:r>
            <a:r>
              <a:rPr lang="it-IT" sz="2600" i="1" dirty="0" err="1"/>
              <a:t>mova</a:t>
            </a:r>
            <a:br>
              <a:rPr lang="it-IT" sz="2600" i="1" dirty="0"/>
            </a:br>
            <a:r>
              <a:rPr lang="it-IT" sz="2600" b="1" i="1" dirty="0"/>
              <a:t>un spirito </a:t>
            </a:r>
            <a:r>
              <a:rPr lang="it-IT" sz="2600" i="1" dirty="0"/>
              <a:t>soave </a:t>
            </a:r>
            <a:r>
              <a:rPr lang="it-IT" sz="2600" i="1" dirty="0" err="1"/>
              <a:t>pien</a:t>
            </a:r>
            <a:r>
              <a:rPr lang="it-IT" sz="2600" i="1" dirty="0"/>
              <a:t> d’amore,</a:t>
            </a:r>
            <a:br>
              <a:rPr lang="it-IT" sz="2600" i="1" dirty="0"/>
            </a:br>
            <a:r>
              <a:rPr lang="it-IT" sz="2600" i="1" dirty="0"/>
              <a:t>che va dicendo a l’anima: Sospira.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CB971A5-F15C-450E-BEBB-F6251AA7574C}"/>
              </a:ext>
            </a:extLst>
          </p:cNvPr>
          <p:cNvSpPr txBox="1"/>
          <p:nvPr/>
        </p:nvSpPr>
        <p:spPr>
          <a:xfrm>
            <a:off x="5880295" y="1005273"/>
            <a:ext cx="5983459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i="1" dirty="0"/>
              <a:t>gentile</a:t>
            </a:r>
            <a:r>
              <a:rPr lang="it-IT" sz="2600" dirty="0"/>
              <a:t> ‘nobile’</a:t>
            </a:r>
          </a:p>
          <a:p>
            <a:r>
              <a:rPr lang="it-IT" sz="2600" i="1" dirty="0"/>
              <a:t>onesta</a:t>
            </a:r>
            <a:r>
              <a:rPr lang="it-IT" sz="2600" dirty="0"/>
              <a:t> ‘piena di </a:t>
            </a:r>
            <a:r>
              <a:rPr lang="it-IT" sz="2600" dirty="0" err="1"/>
              <a:t>decoro’</a:t>
            </a:r>
            <a:endParaRPr lang="it-IT" sz="2600" dirty="0"/>
          </a:p>
          <a:p>
            <a:r>
              <a:rPr lang="it-IT" sz="2600" i="1" dirty="0"/>
              <a:t>pare</a:t>
            </a:r>
            <a:r>
              <a:rPr lang="it-IT" sz="2600" dirty="0"/>
              <a:t> ‘si mostra, si manifesta’</a:t>
            </a:r>
          </a:p>
          <a:p>
            <a:r>
              <a:rPr lang="it-IT" sz="2600" i="1" dirty="0"/>
              <a:t>umiltà</a:t>
            </a:r>
            <a:r>
              <a:rPr lang="it-IT" sz="2600" dirty="0"/>
              <a:t> ‘benevolenza’</a:t>
            </a:r>
          </a:p>
          <a:p>
            <a:r>
              <a:rPr lang="it-IT" sz="2600" i="1" dirty="0"/>
              <a:t>piacente</a:t>
            </a:r>
            <a:r>
              <a:rPr lang="it-IT" sz="2600" dirty="0"/>
              <a:t> ‘fornita di bellezza’</a:t>
            </a:r>
          </a:p>
          <a:p>
            <a:endParaRPr lang="it-IT" sz="1600" dirty="0"/>
          </a:p>
          <a:p>
            <a:r>
              <a:rPr lang="it-IT" sz="2600" i="1" dirty="0"/>
              <a:t>- Altrui </a:t>
            </a:r>
            <a:r>
              <a:rPr lang="it-IT" sz="2600" dirty="0"/>
              <a:t>in funzione di complemento oggetto, oggi non ammesso</a:t>
            </a:r>
          </a:p>
          <a:p>
            <a:endParaRPr lang="it-IT" sz="1000" i="1" dirty="0"/>
          </a:p>
          <a:p>
            <a:r>
              <a:rPr lang="it-IT" sz="2600" i="1" dirty="0"/>
              <a:t>- </a:t>
            </a:r>
            <a:r>
              <a:rPr lang="it-IT" sz="2600" dirty="0"/>
              <a:t>Anticipazione dell’oggetto in </a:t>
            </a:r>
            <a:r>
              <a:rPr lang="it-IT" sz="2600" i="1" dirty="0" err="1"/>
              <a:t>miracol</a:t>
            </a:r>
            <a:r>
              <a:rPr lang="it-IT" sz="2600" i="1" dirty="0"/>
              <a:t> </a:t>
            </a:r>
            <a:r>
              <a:rPr lang="it-IT" sz="2600" i="1" dirty="0" err="1"/>
              <a:t>mostare</a:t>
            </a:r>
            <a:r>
              <a:rPr lang="it-IT" sz="2600" i="1" dirty="0"/>
              <a:t> </a:t>
            </a:r>
          </a:p>
          <a:p>
            <a:endParaRPr lang="it-IT" sz="1000" i="1" dirty="0"/>
          </a:p>
          <a:p>
            <a:r>
              <a:rPr lang="it-IT" sz="2600" dirty="0"/>
              <a:t>- posizione dei pronomi rispetto ai verbi</a:t>
            </a:r>
          </a:p>
          <a:p>
            <a:r>
              <a:rPr lang="it-IT" sz="2600" dirty="0"/>
              <a:t>(</a:t>
            </a:r>
            <a:r>
              <a:rPr lang="it-IT" sz="2600" i="1" dirty="0"/>
              <a:t>No l’</a:t>
            </a:r>
            <a:r>
              <a:rPr lang="it-IT" sz="2600" i="1" dirty="0" err="1"/>
              <a:t>ardiscon</a:t>
            </a:r>
            <a:r>
              <a:rPr lang="it-IT" sz="2600" dirty="0"/>
              <a:t> </a:t>
            </a:r>
            <a:r>
              <a:rPr lang="it-IT" sz="2600" i="1" dirty="0"/>
              <a:t>di guardare; </a:t>
            </a:r>
            <a:r>
              <a:rPr lang="it-IT" sz="2600" i="1" dirty="0" err="1"/>
              <a:t>Mostrasi</a:t>
            </a:r>
            <a:r>
              <a:rPr lang="it-IT" sz="2600" dirty="0"/>
              <a:t>)</a:t>
            </a:r>
          </a:p>
          <a:p>
            <a:endParaRPr lang="it-IT" sz="1000" i="1" dirty="0"/>
          </a:p>
          <a:p>
            <a:r>
              <a:rPr lang="it-IT" sz="2600" dirty="0"/>
              <a:t>- Forma verbale pronominale </a:t>
            </a:r>
            <a:r>
              <a:rPr lang="it-IT" sz="2600" i="1" dirty="0"/>
              <a:t>andarsi  </a:t>
            </a:r>
          </a:p>
        </p:txBody>
      </p:sp>
    </p:spTree>
    <p:extLst>
      <p:ext uri="{BB962C8B-B14F-4D97-AF65-F5344CB8AC3E}">
        <p14:creationId xmlns:p14="http://schemas.microsoft.com/office/powerpoint/2010/main" val="175631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COSA INTENDIAMO PER ITALIANO ANTICO?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128377"/>
            <a:ext cx="115355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Ma prima ancora di stabilire se c’è continuità tra fase antica e fase moderna è necessario porsi un altro problema: definire </a:t>
            </a:r>
            <a:r>
              <a:rPr lang="it-IT" sz="3000" b="1" dirty="0"/>
              <a:t>che cosa intendiamo per «italiano antico»</a:t>
            </a:r>
            <a:r>
              <a:rPr lang="it-IT" sz="3000" dirty="0"/>
              <a:t>, non solo dal punto di vista cronologico ma anche geografico. </a:t>
            </a:r>
          </a:p>
          <a:p>
            <a:pPr algn="just"/>
            <a:r>
              <a:rPr lang="it-IT" sz="3000" dirty="0"/>
              <a:t>Infatti la situazione contemporanea, in cui si può parlare di </a:t>
            </a:r>
            <a:r>
              <a:rPr lang="it-IT" sz="3000" i="1" dirty="0"/>
              <a:t>italiano</a:t>
            </a:r>
            <a:r>
              <a:rPr lang="it-IT" sz="3000" dirty="0"/>
              <a:t> facendo riferimento alla lingua di una nazione, non si può proiettare sul passato: nel Medioevo </a:t>
            </a:r>
            <a:r>
              <a:rPr lang="it-IT" sz="3000" b="1" dirty="0"/>
              <a:t>il fiorentino </a:t>
            </a:r>
            <a:r>
              <a:rPr lang="it-IT" sz="3000" dirty="0"/>
              <a:t>(da cui si svilupperà l’italiano di oggi) è solo </a:t>
            </a:r>
            <a:r>
              <a:rPr lang="it-IT" sz="3000" b="1" dirty="0"/>
              <a:t>una delle tante varietà romanze</a:t>
            </a:r>
            <a:r>
              <a:rPr lang="it-IT" sz="3000" dirty="0"/>
              <a:t> presenti nella penisola.</a:t>
            </a:r>
            <a:endParaRPr lang="it-IT" sz="2400" dirty="0"/>
          </a:p>
          <a:p>
            <a:pPr algn="just"/>
            <a:r>
              <a:rPr lang="it-IT" sz="3000" dirty="0"/>
              <a:t>Di fatto </a:t>
            </a:r>
            <a:r>
              <a:rPr lang="it-IT" sz="3000" b="1" dirty="0"/>
              <a:t>non esiste una fase antica dell’italiano</a:t>
            </a:r>
            <a:r>
              <a:rPr lang="it-IT" sz="3000" dirty="0"/>
              <a:t>: esiste il </a:t>
            </a:r>
            <a:r>
              <a:rPr lang="it-IT" sz="3000" b="1" dirty="0"/>
              <a:t>fiorentino antico</a:t>
            </a:r>
            <a:r>
              <a:rPr lang="it-IT" sz="3000" dirty="0"/>
              <a:t>, che però ha conosciuto apporti di vario tipo prima di diventare italiano. Dobbiamo quindi stabilire, </a:t>
            </a:r>
            <a:r>
              <a:rPr lang="it-IT" sz="3000" b="1" dirty="0"/>
              <a:t>per convenzione</a:t>
            </a:r>
            <a:r>
              <a:rPr lang="it-IT" sz="3000" dirty="0"/>
              <a:t>, l’oggetto col quale vogliamo confrontare l’italiano contemporaneo.</a:t>
            </a:r>
          </a:p>
        </p:txBody>
      </p:sp>
    </p:spTree>
    <p:extLst>
      <p:ext uri="{BB962C8B-B14F-4D97-AF65-F5344CB8AC3E}">
        <p14:creationId xmlns:p14="http://schemas.microsoft.com/office/powerpoint/2010/main" val="1377233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COSA INTENDIAMO PER ITALIANO ANTICO?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53550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Vediamo come presenta la questione </a:t>
            </a:r>
            <a:r>
              <a:rPr lang="it-IT" sz="3000" b="1" dirty="0"/>
              <a:t>Lorenzo Renzi</a:t>
            </a:r>
            <a:r>
              <a:rPr lang="it-IT" sz="3000" dirty="0"/>
              <a:t>:</a:t>
            </a:r>
          </a:p>
          <a:p>
            <a:endParaRPr lang="it-IT" sz="1400" dirty="0"/>
          </a:p>
          <a:p>
            <a:pPr algn="just"/>
            <a:r>
              <a:rPr lang="it-IT" sz="2500" dirty="0"/>
              <a:t>Contrariamente a ciò che avviene per altre lingue (per es., francese, tedesco, inglese), non è abituale periodizzare l’italiano. Tuttavia il concetto di </a:t>
            </a:r>
            <a:r>
              <a:rPr lang="it-IT" sz="2500" i="1" dirty="0"/>
              <a:t>italiano antico</a:t>
            </a:r>
            <a:r>
              <a:rPr lang="it-IT" sz="2500" dirty="0"/>
              <a:t>, opposto a quello di </a:t>
            </a:r>
            <a:r>
              <a:rPr lang="it-IT" sz="2500" i="1" dirty="0"/>
              <a:t>italiano moderno </a:t>
            </a:r>
            <a:r>
              <a:rPr lang="it-IT" sz="2500" dirty="0"/>
              <a:t>e separato da questo da una sezione storica intermedia con caratteri precisi, quella dell’italiano, o meglio fiorentino, del Quattrocento, si è ormai imposto negli studi. La periodizzazione proposta è dunque la seguente: </a:t>
            </a:r>
          </a:p>
          <a:p>
            <a:pPr algn="just"/>
            <a:endParaRPr lang="it-IT" sz="1200" dirty="0"/>
          </a:p>
          <a:p>
            <a:pPr algn="just"/>
            <a:r>
              <a:rPr lang="it-IT" sz="2500" dirty="0"/>
              <a:t>(a) </a:t>
            </a:r>
            <a:r>
              <a:rPr lang="it-IT" sz="2500" b="1" i="1" dirty="0"/>
              <a:t>italiano antico </a:t>
            </a:r>
            <a:r>
              <a:rPr lang="it-IT" sz="2500" b="1" dirty="0"/>
              <a:t>o meglio </a:t>
            </a:r>
            <a:r>
              <a:rPr lang="it-IT" sz="2500" b="1" i="1" dirty="0"/>
              <a:t>fiorentino antico</a:t>
            </a:r>
            <a:r>
              <a:rPr lang="it-IT" sz="2500" dirty="0"/>
              <a:t>, dal 1211 (data del primo documento, costituito dai frammenti di un libro di conti di banchieri fiorentini), fin verso il 1400; </a:t>
            </a:r>
          </a:p>
          <a:p>
            <a:pPr algn="just"/>
            <a:endParaRPr lang="it-IT" sz="1200" dirty="0"/>
          </a:p>
          <a:p>
            <a:pPr algn="just"/>
            <a:r>
              <a:rPr lang="it-IT" sz="2500" dirty="0"/>
              <a:t>(b) </a:t>
            </a:r>
            <a:r>
              <a:rPr lang="it-IT" sz="2500" b="1" i="1" dirty="0"/>
              <a:t>fiorentino medio</a:t>
            </a:r>
            <a:r>
              <a:rPr lang="it-IT" sz="2500" dirty="0"/>
              <a:t>, dall’inizio del Quattrocento circa fino alla riforma di Pietro Bembo, </a:t>
            </a:r>
            <a:r>
              <a:rPr lang="it-IT" sz="2500" i="1" dirty="0"/>
              <a:t>Prose della volgar lingua</a:t>
            </a:r>
            <a:r>
              <a:rPr lang="it-IT" sz="2500" dirty="0"/>
              <a:t>, 1525; </a:t>
            </a:r>
          </a:p>
          <a:p>
            <a:pPr algn="just"/>
            <a:endParaRPr lang="it-IT" sz="1200" dirty="0"/>
          </a:p>
          <a:p>
            <a:pPr algn="just"/>
            <a:r>
              <a:rPr lang="it-IT" sz="2500" dirty="0"/>
              <a:t>(c) </a:t>
            </a:r>
            <a:r>
              <a:rPr lang="it-IT" sz="2500" b="1" i="1" dirty="0"/>
              <a:t>italiano moderno</a:t>
            </a:r>
            <a:r>
              <a:rPr lang="it-IT" sz="2500" dirty="0"/>
              <a:t>, dalla riforma di Bembo fino ad oggi (probabilmente da suddividere a sua volta approssimativamente dal Cinquecento all’Ottocento e dall’Ottocento a oggi). </a:t>
            </a:r>
          </a:p>
        </p:txBody>
      </p:sp>
    </p:spTree>
    <p:extLst>
      <p:ext uri="{BB962C8B-B14F-4D97-AF65-F5344CB8AC3E}">
        <p14:creationId xmlns:p14="http://schemas.microsoft.com/office/powerpoint/2010/main" val="225285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</a:t>
            </a:r>
            <a:r>
              <a:rPr lang="it-IT" sz="3600" i="1" dirty="0"/>
              <a:t>GIA</a:t>
            </a:r>
            <a:endParaRPr lang="it-IT" sz="3000" i="1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328246" y="1005273"/>
            <a:ext cx="115355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Successivamente Renzi osserva che le tre fasi potrebbero dare un’idea di continuità, mentre questa in realtà non c’è perché molte forme dell’italiano letterario sono uscite dall’uso nel Quattrocento e sono rientrate nel Cinquecento con la codificazione bembiana (significativo il caso dell’imperfetto </a:t>
            </a:r>
            <a:r>
              <a:rPr lang="it-IT" sz="3000" i="1" dirty="0"/>
              <a:t>io andava</a:t>
            </a:r>
            <a:r>
              <a:rPr lang="it-IT" sz="3000" dirty="0"/>
              <a:t>).</a:t>
            </a:r>
          </a:p>
          <a:p>
            <a:pPr algn="just"/>
            <a:r>
              <a:rPr lang="it-IT" sz="3000" dirty="0"/>
              <a:t>A partire da queste premesse, Renzi, insieme a Paolo Salvi e a un ampio gruppo di studiosi, ha lavorato per molti anni alla realizzazione di una </a:t>
            </a:r>
            <a:r>
              <a:rPr lang="it-IT" sz="3000" b="1" i="1" dirty="0"/>
              <a:t>Grammatica dell’italiano antico</a:t>
            </a:r>
            <a:r>
              <a:rPr lang="it-IT" sz="3000" i="1" dirty="0"/>
              <a:t> </a:t>
            </a:r>
            <a:r>
              <a:rPr lang="it-IT" sz="3000" dirty="0"/>
              <a:t>(GIA), pubblicata nel 2010. </a:t>
            </a:r>
          </a:p>
          <a:p>
            <a:pPr algn="just"/>
            <a:r>
              <a:rPr lang="it-IT" sz="3000" dirty="0"/>
              <a:t>La </a:t>
            </a:r>
            <a:r>
              <a:rPr lang="it-IT" sz="3000" b="1" i="1" dirty="0"/>
              <a:t>GIA</a:t>
            </a:r>
            <a:r>
              <a:rPr lang="it-IT" sz="3000" i="1" dirty="0"/>
              <a:t> </a:t>
            </a:r>
            <a:r>
              <a:rPr lang="it-IT" sz="3000" dirty="0"/>
              <a:t>descrive l’italiano antico basandosi su </a:t>
            </a:r>
            <a:r>
              <a:rPr lang="it-IT" sz="3000" b="1" dirty="0"/>
              <a:t>testi fiorentini del Duecento</a:t>
            </a:r>
            <a:r>
              <a:rPr lang="it-IT" sz="3000" dirty="0"/>
              <a:t> , quindi: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esclude testi di altre aree d’Italia, comprese le altre aree della Toscana. 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esclude i testi trecenteschi (e quelli successivi).</a:t>
            </a:r>
          </a:p>
        </p:txBody>
      </p:sp>
    </p:spTree>
    <p:extLst>
      <p:ext uri="{BB962C8B-B14F-4D97-AF65-F5344CB8AC3E}">
        <p14:creationId xmlns:p14="http://schemas.microsoft.com/office/powerpoint/2010/main" val="17381803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1740</TotalTime>
  <Words>2243</Words>
  <Application>Microsoft Office PowerPoint</Application>
  <PresentationFormat>Widescreen</PresentationFormat>
  <Paragraphs>117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178</cp:revision>
  <dcterms:created xsi:type="dcterms:W3CDTF">2016-10-02T06:15:29Z</dcterms:created>
  <dcterms:modified xsi:type="dcterms:W3CDTF">2025-02-24T12:45:20Z</dcterms:modified>
</cp:coreProperties>
</file>