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00" r:id="rId3"/>
    <p:sldId id="292" r:id="rId4"/>
    <p:sldId id="293" r:id="rId5"/>
    <p:sldId id="295" r:id="rId6"/>
    <p:sldId id="294" r:id="rId7"/>
    <p:sldId id="297" r:id="rId8"/>
    <p:sldId id="291" r:id="rId9"/>
    <p:sldId id="301" r:id="rId10"/>
    <p:sldId id="302" r:id="rId11"/>
    <p:sldId id="303" r:id="rId12"/>
    <p:sldId id="298" r:id="rId13"/>
    <p:sldId id="304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25/02/2025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4229054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MORFOLOGIA: DIFFERENZE CON L’ITALIANO MODERNO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206326" y="1483574"/>
            <a:ext cx="1165742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it-IT" sz="3000" dirty="0"/>
              <a:t>Terminano etimologicamente in </a:t>
            </a:r>
            <a:r>
              <a:rPr lang="it-IT" sz="3000" i="1" dirty="0"/>
              <a:t>-e </a:t>
            </a:r>
            <a:r>
              <a:rPr lang="it-IT" sz="3000" dirty="0"/>
              <a:t>il numerale </a:t>
            </a:r>
            <a:r>
              <a:rPr lang="it-IT" sz="3000" b="1" i="1" dirty="0" err="1"/>
              <a:t>diece</a:t>
            </a:r>
            <a:r>
              <a:rPr lang="it-IT" sz="3000" i="1" dirty="0"/>
              <a:t> </a:t>
            </a:r>
            <a:r>
              <a:rPr lang="it-IT" sz="3000" dirty="0"/>
              <a:t>e gli avverbi </a:t>
            </a:r>
            <a:r>
              <a:rPr lang="it-IT" sz="3000" b="1" i="1" dirty="0"/>
              <a:t>domane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b="1" i="1" dirty="0"/>
              <a:t>stamane</a:t>
            </a:r>
            <a:r>
              <a:rPr lang="it-IT" sz="3000" dirty="0"/>
              <a:t> (già nel Trecento si diffondono anche le forme in </a:t>
            </a:r>
            <a:r>
              <a:rPr lang="it-IT" sz="3000" i="1" dirty="0"/>
              <a:t>-</a:t>
            </a:r>
            <a:r>
              <a:rPr lang="it-IT" sz="3000" i="1"/>
              <a:t>i</a:t>
            </a:r>
            <a:r>
              <a:rPr lang="it-IT" sz="3000"/>
              <a:t>)</a:t>
            </a:r>
          </a:p>
          <a:p>
            <a:pPr marL="457200" indent="-457200" algn="just">
              <a:buFontTx/>
              <a:buChar char="-"/>
            </a:pP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La prima persona dell’imperfetto esce in -</a:t>
            </a:r>
            <a:r>
              <a:rPr lang="it-IT" sz="3000" i="1" dirty="0"/>
              <a:t>a</a:t>
            </a:r>
            <a:r>
              <a:rPr lang="it-IT" sz="3000" dirty="0"/>
              <a:t> (</a:t>
            </a:r>
            <a:r>
              <a:rPr lang="it-IT" sz="3000" b="1" i="1" dirty="0"/>
              <a:t>io amava</a:t>
            </a:r>
            <a:r>
              <a:rPr lang="it-IT" sz="3000" dirty="0"/>
              <a:t>). L’evoluzione in </a:t>
            </a:r>
          </a:p>
          <a:p>
            <a:pPr algn="just"/>
            <a:r>
              <a:rPr lang="it-IT" sz="3000" dirty="0"/>
              <a:t>     -o, analogica sul presente (</a:t>
            </a:r>
            <a:r>
              <a:rPr lang="it-IT" sz="3000" i="1" dirty="0"/>
              <a:t>amo = amavo</a:t>
            </a:r>
            <a:r>
              <a:rPr lang="it-IT" sz="3000" dirty="0"/>
              <a:t>), si trova già nel Quattrocento,    </a:t>
            </a:r>
          </a:p>
          <a:p>
            <a:pPr algn="just"/>
            <a:r>
              <a:rPr lang="it-IT" sz="3000" dirty="0"/>
              <a:t>     ma sarà contrastata da Bembo e riuscirà a imporsi solo nel Novecento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Gli imperfetti hanno spesso la </a:t>
            </a:r>
            <a:r>
              <a:rPr lang="it-IT" sz="3000" b="1" dirty="0"/>
              <a:t>sincope della labiodentale </a:t>
            </a:r>
            <a:r>
              <a:rPr lang="it-IT" sz="3000" i="1" dirty="0"/>
              <a:t>(</a:t>
            </a:r>
            <a:r>
              <a:rPr lang="it-IT" sz="3000" i="1" dirty="0" err="1"/>
              <a:t>avea</a:t>
            </a:r>
            <a:r>
              <a:rPr lang="it-IT" sz="3000" dirty="0"/>
              <a:t>, </a:t>
            </a:r>
            <a:r>
              <a:rPr lang="it-IT" sz="3000" i="1" dirty="0" err="1"/>
              <a:t>facea</a:t>
            </a:r>
            <a:r>
              <a:rPr lang="it-IT" sz="3000" dirty="0"/>
              <a:t>, </a:t>
            </a:r>
          </a:p>
          <a:p>
            <a:pPr algn="just"/>
            <a:r>
              <a:rPr lang="it-IT" sz="3000" i="1" dirty="0"/>
              <a:t>    </a:t>
            </a:r>
            <a:r>
              <a:rPr lang="it-IT" sz="3000" i="1" dirty="0" err="1"/>
              <a:t>diceano</a:t>
            </a:r>
            <a:r>
              <a:rPr lang="it-IT" sz="3000" i="1" dirty="0"/>
              <a:t>)</a:t>
            </a:r>
          </a:p>
          <a:p>
            <a:pPr algn="just"/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Nel </a:t>
            </a:r>
            <a:r>
              <a:rPr lang="it-IT" sz="3000" b="1" dirty="0"/>
              <a:t>congiuntivo</a:t>
            </a:r>
            <a:r>
              <a:rPr lang="it-IT" sz="3000" dirty="0"/>
              <a:t> </a:t>
            </a:r>
            <a:r>
              <a:rPr lang="it-IT" sz="3000" b="1" dirty="0"/>
              <a:t>presente</a:t>
            </a:r>
            <a:r>
              <a:rPr lang="it-IT" sz="3000" dirty="0"/>
              <a:t> convivono le </a:t>
            </a:r>
            <a:r>
              <a:rPr lang="it-IT" sz="3000" b="1" dirty="0"/>
              <a:t>forme in -</a:t>
            </a:r>
            <a:r>
              <a:rPr lang="it-IT" sz="3000" b="1" i="1" dirty="0"/>
              <a:t>i </a:t>
            </a:r>
            <a:r>
              <a:rPr lang="it-IT" sz="3000" i="1" dirty="0"/>
              <a:t>(che tu dichi, che tu facci) </a:t>
            </a:r>
            <a:r>
              <a:rPr lang="it-IT" sz="3000" dirty="0"/>
              <a:t>a quelle </a:t>
            </a:r>
            <a:r>
              <a:rPr lang="it-IT" sz="3000" b="1" dirty="0"/>
              <a:t>in </a:t>
            </a:r>
            <a:r>
              <a:rPr lang="it-IT" sz="3000" b="1" i="1" dirty="0"/>
              <a:t>-a </a:t>
            </a:r>
            <a:r>
              <a:rPr lang="it-IT" sz="3000" i="1" dirty="0"/>
              <a:t>(che tu dica, che tu faccia)</a:t>
            </a:r>
          </a:p>
        </p:txBody>
      </p:sp>
    </p:spTree>
    <p:extLst>
      <p:ext uri="{BB962C8B-B14F-4D97-AF65-F5344CB8AC3E}">
        <p14:creationId xmlns:p14="http://schemas.microsoft.com/office/powerpoint/2010/main" val="1184457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MORFOLOGIA: DIFFERENZE CON L’ITALIANO MODERNO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511709"/>
            <a:ext cx="116574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- La </a:t>
            </a:r>
            <a:r>
              <a:rPr lang="it-IT" sz="3000" b="1" dirty="0"/>
              <a:t>III </a:t>
            </a:r>
            <a:r>
              <a:rPr lang="it-IT" sz="3000" b="1" dirty="0" err="1"/>
              <a:t>plur</a:t>
            </a:r>
            <a:r>
              <a:rPr lang="it-IT" sz="3000" b="1" dirty="0"/>
              <a:t>. </a:t>
            </a:r>
            <a:r>
              <a:rPr lang="it-IT" sz="3000" dirty="0"/>
              <a:t>del</a:t>
            </a:r>
            <a:r>
              <a:rPr lang="it-IT" sz="3000" b="1" dirty="0"/>
              <a:t> pass. remoto </a:t>
            </a:r>
            <a:r>
              <a:rPr lang="it-IT" sz="3000" dirty="0"/>
              <a:t>dei verbi della I </a:t>
            </a:r>
            <a:r>
              <a:rPr lang="it-IT" sz="3000" dirty="0" err="1"/>
              <a:t>coniugaz</a:t>
            </a:r>
            <a:r>
              <a:rPr lang="it-IT" sz="3000" dirty="0"/>
              <a:t>. alterna tre uscite:</a:t>
            </a:r>
          </a:p>
          <a:p>
            <a:pPr algn="just"/>
            <a:r>
              <a:rPr lang="it-IT" sz="3000" dirty="0"/>
              <a:t>   - </a:t>
            </a:r>
            <a:r>
              <a:rPr lang="it-IT" sz="3000" i="1" dirty="0" err="1"/>
              <a:t>cant</a:t>
            </a:r>
            <a:r>
              <a:rPr lang="it-IT" sz="3000" b="1" i="1" dirty="0" err="1"/>
              <a:t>àro</a:t>
            </a:r>
            <a:r>
              <a:rPr lang="it-IT" sz="3000" i="1" dirty="0"/>
              <a:t> </a:t>
            </a:r>
            <a:r>
              <a:rPr lang="it-IT" sz="3000" dirty="0"/>
              <a:t>&lt; CANTARUN(T) con apocope finale</a:t>
            </a:r>
          </a:p>
          <a:p>
            <a:pPr algn="just"/>
            <a:r>
              <a:rPr lang="it-IT" sz="3000" dirty="0"/>
              <a:t>   - </a:t>
            </a:r>
            <a:r>
              <a:rPr lang="it-IT" sz="3000" i="1" dirty="0" err="1"/>
              <a:t>cant</a:t>
            </a:r>
            <a:r>
              <a:rPr lang="it-IT" sz="3000" b="1" i="1" dirty="0" err="1"/>
              <a:t>àrono</a:t>
            </a:r>
            <a:r>
              <a:rPr lang="it-IT" sz="3000" dirty="0"/>
              <a:t> &lt; </a:t>
            </a:r>
            <a:r>
              <a:rPr lang="it-IT" sz="3000" i="1" dirty="0" err="1"/>
              <a:t>cantàro</a:t>
            </a:r>
            <a:r>
              <a:rPr lang="it-IT" sz="3000" i="1" dirty="0"/>
              <a:t> + no</a:t>
            </a:r>
            <a:r>
              <a:rPr lang="it-IT" sz="3000" dirty="0"/>
              <a:t>, per analogia col presente </a:t>
            </a:r>
            <a:r>
              <a:rPr lang="it-IT" sz="3000" i="1" dirty="0"/>
              <a:t>cant</a:t>
            </a:r>
            <a:r>
              <a:rPr lang="it-IT" sz="3000" b="1" i="1" dirty="0"/>
              <a:t>a</a:t>
            </a:r>
            <a:r>
              <a:rPr lang="it-IT" sz="3000" i="1" dirty="0"/>
              <a:t>no</a:t>
            </a:r>
            <a:r>
              <a:rPr lang="it-IT" sz="3000" dirty="0"/>
              <a:t> </a:t>
            </a:r>
          </a:p>
          <a:p>
            <a:pPr algn="just"/>
            <a:r>
              <a:rPr lang="it-IT" sz="3000" dirty="0"/>
              <a:t>   - </a:t>
            </a:r>
            <a:r>
              <a:rPr lang="it-IT" sz="3000" i="1" dirty="0" err="1"/>
              <a:t>cant</a:t>
            </a:r>
            <a:r>
              <a:rPr lang="it-IT" sz="3000" b="1" i="1" dirty="0" err="1"/>
              <a:t>òrono</a:t>
            </a:r>
            <a:r>
              <a:rPr lang="it-IT" sz="3000" i="1" dirty="0"/>
              <a:t> &lt; cantarono</a:t>
            </a:r>
            <a:r>
              <a:rPr lang="it-IT" sz="3000" dirty="0"/>
              <a:t>, per analogia con </a:t>
            </a:r>
            <a:r>
              <a:rPr lang="it-IT" sz="3000" i="1" dirty="0"/>
              <a:t>cant</a:t>
            </a:r>
            <a:r>
              <a:rPr lang="it-IT" sz="3000" b="1" i="1" dirty="0"/>
              <a:t>ò</a:t>
            </a:r>
            <a:r>
              <a:rPr lang="it-IT" sz="3000" dirty="0"/>
              <a:t> </a:t>
            </a:r>
          </a:p>
          <a:p>
            <a:pPr algn="just"/>
            <a:r>
              <a:rPr lang="it-IT" sz="3000" dirty="0"/>
              <a:t>Nell’autografo del </a:t>
            </a:r>
            <a:r>
              <a:rPr lang="it-IT" sz="3000" i="1" dirty="0"/>
              <a:t>Decameron </a:t>
            </a:r>
            <a:r>
              <a:rPr lang="it-IT" sz="3000" dirty="0"/>
              <a:t>troviamo tutte e tre le soluzioni.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- Si sviluppa una </a:t>
            </a:r>
            <a:r>
              <a:rPr lang="it-IT" sz="3000" b="1" dirty="0"/>
              <a:t>desinenza </a:t>
            </a:r>
            <a:r>
              <a:rPr lang="it-IT" sz="3000" b="1" i="1" dirty="0"/>
              <a:t>-</a:t>
            </a:r>
            <a:r>
              <a:rPr lang="it-IT" sz="3000" b="1" i="1" dirty="0" err="1"/>
              <a:t>ono</a:t>
            </a:r>
            <a:r>
              <a:rPr lang="it-IT" sz="3000" dirty="0"/>
              <a:t> (per analogia su </a:t>
            </a:r>
            <a:r>
              <a:rPr lang="it-IT" sz="3000" i="1" dirty="0"/>
              <a:t>amarono</a:t>
            </a:r>
            <a:r>
              <a:rPr lang="it-IT" sz="3000" dirty="0"/>
              <a:t>) in passati remoti come </a:t>
            </a:r>
            <a:r>
              <a:rPr lang="it-IT" sz="3000" i="1" dirty="0" err="1"/>
              <a:t>feciono</a:t>
            </a:r>
            <a:r>
              <a:rPr lang="it-IT" sz="3000" dirty="0"/>
              <a:t>, </a:t>
            </a:r>
            <a:r>
              <a:rPr lang="it-IT" sz="3000" i="1" dirty="0"/>
              <a:t>dissono</a:t>
            </a:r>
            <a:r>
              <a:rPr lang="it-IT" sz="3000" dirty="0"/>
              <a:t>, </a:t>
            </a:r>
            <a:r>
              <a:rPr lang="it-IT" sz="3000" i="1" dirty="0" err="1"/>
              <a:t>vennono</a:t>
            </a:r>
            <a:r>
              <a:rPr lang="it-IT" sz="3000" i="1" dirty="0"/>
              <a:t> </a:t>
            </a:r>
            <a:r>
              <a:rPr lang="it-IT" sz="3000" dirty="0"/>
              <a:t>(accanto a </a:t>
            </a:r>
            <a:r>
              <a:rPr lang="it-IT" sz="3000" i="1" dirty="0"/>
              <a:t>fecero</a:t>
            </a:r>
            <a:r>
              <a:rPr lang="it-IT" sz="3000" dirty="0"/>
              <a:t>, </a:t>
            </a:r>
            <a:r>
              <a:rPr lang="it-IT" sz="3000" i="1" dirty="0"/>
              <a:t>dissero</a:t>
            </a:r>
            <a:r>
              <a:rPr lang="it-IT" sz="3000" dirty="0"/>
              <a:t>, </a:t>
            </a:r>
            <a:r>
              <a:rPr lang="it-IT" sz="3000" i="1" dirty="0"/>
              <a:t>vennero</a:t>
            </a:r>
            <a:r>
              <a:rPr lang="it-IT" sz="3000" dirty="0"/>
              <a:t>). La desinenza si estende anche al congiuntivo </a:t>
            </a:r>
            <a:r>
              <a:rPr lang="it-IT" sz="3000" dirty="0" err="1"/>
              <a:t>imperf</a:t>
            </a:r>
            <a:r>
              <a:rPr lang="it-IT" sz="3000" dirty="0"/>
              <a:t>. </a:t>
            </a:r>
            <a:r>
              <a:rPr lang="it-IT" sz="3000" i="1" dirty="0"/>
              <a:t>(</a:t>
            </a:r>
            <a:r>
              <a:rPr lang="it-IT" sz="3000" i="1" dirty="0" err="1"/>
              <a:t>avessono</a:t>
            </a:r>
            <a:r>
              <a:rPr lang="it-IT" sz="3000" i="1" dirty="0"/>
              <a:t> </a:t>
            </a:r>
            <a:r>
              <a:rPr lang="it-IT" sz="3000" dirty="0"/>
              <a:t>‘avessero’</a:t>
            </a:r>
            <a:r>
              <a:rPr lang="it-IT" sz="3000" i="1" dirty="0"/>
              <a:t>) </a:t>
            </a:r>
            <a:r>
              <a:rPr lang="it-IT" sz="3000" dirty="0"/>
              <a:t>e al condizionale (</a:t>
            </a:r>
            <a:r>
              <a:rPr lang="it-IT" sz="3000" i="1" dirty="0" err="1"/>
              <a:t>avrebbono</a:t>
            </a:r>
            <a:r>
              <a:rPr lang="it-IT" sz="3000" i="1" dirty="0"/>
              <a:t> </a:t>
            </a:r>
            <a:r>
              <a:rPr lang="it-IT" sz="3000" dirty="0"/>
              <a:t>‘avrebbero’</a:t>
            </a:r>
            <a:r>
              <a:rPr lang="it-IT" sz="3000" i="1" dirty="0"/>
              <a:t>). </a:t>
            </a:r>
            <a:endParaRPr lang="it-IT" sz="3000" dirty="0"/>
          </a:p>
          <a:p>
            <a:pPr algn="just"/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029752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EVOLUZIONI QUATTROCENTESCHE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6574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peste del 1348 accelera il ricambio generazionale e favorisce l’arrivo di persone da altre città: alla fine del Trecento nel fiorentino avvengono </a:t>
            </a:r>
            <a:r>
              <a:rPr lang="it-IT" sz="3000" b="1" dirty="0"/>
              <a:t>evoluzioni fonomorfologiche </a:t>
            </a:r>
            <a:r>
              <a:rPr lang="it-IT" sz="3000" dirty="0"/>
              <a:t>che si affermano nel </a:t>
            </a:r>
            <a:r>
              <a:rPr lang="it-IT" sz="3000" b="1" dirty="0"/>
              <a:t>Quattrocento</a:t>
            </a:r>
            <a:r>
              <a:rPr lang="it-IT" sz="3000" dirty="0"/>
              <a:t>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Avviene in questa fase un cambiamento decisivo per la storia futura dell’italiano: si allontana la </a:t>
            </a:r>
            <a:r>
              <a:rPr lang="it-IT" sz="3000" b="1" dirty="0"/>
              <a:t>lingua parlata</a:t>
            </a:r>
            <a:r>
              <a:rPr lang="it-IT" sz="3000" dirty="0"/>
              <a:t> (a Firenze) da quella dei </a:t>
            </a:r>
            <a:r>
              <a:rPr lang="it-IT" sz="3000" b="1" dirty="0"/>
              <a:t>testi letterari </a:t>
            </a:r>
            <a:r>
              <a:rPr lang="it-IT" sz="3000" dirty="0"/>
              <a:t>che stanno diventando classici (Dante, Petrarca e Boccaccio). Inizia la divaricazione tra lingua comune e lingua letteraria.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9DD4970-554B-4C72-B18D-9BCBEA5FB5C0}"/>
              </a:ext>
            </a:extLst>
          </p:cNvPr>
          <p:cNvSpPr txBox="1"/>
          <p:nvPr/>
        </p:nvSpPr>
        <p:spPr>
          <a:xfrm>
            <a:off x="328246" y="4544704"/>
            <a:ext cx="11657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sviluppano autonomamente a </a:t>
            </a:r>
            <a:r>
              <a:rPr lang="it-IT" sz="3000" b="1" dirty="0"/>
              <a:t>Firenze</a:t>
            </a:r>
            <a:r>
              <a:rPr lang="it-IT" sz="3000" dirty="0"/>
              <a:t> tratti come 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- la prima persona dell’imperfetto in </a:t>
            </a:r>
            <a:r>
              <a:rPr lang="it-IT" sz="3000" i="1" dirty="0"/>
              <a:t>-o</a:t>
            </a:r>
            <a:r>
              <a:rPr lang="it-IT" sz="3000" dirty="0"/>
              <a:t> </a:t>
            </a:r>
            <a:r>
              <a:rPr lang="it-IT" sz="3000" i="1" dirty="0"/>
              <a:t>(io amavo)</a:t>
            </a:r>
          </a:p>
          <a:p>
            <a:pPr algn="just"/>
            <a:r>
              <a:rPr lang="it-IT" sz="3000" dirty="0"/>
              <a:t>- I possessivi invariabili </a:t>
            </a:r>
            <a:r>
              <a:rPr lang="it-IT" sz="3000" i="1" dirty="0"/>
              <a:t>mie</a:t>
            </a:r>
            <a:r>
              <a:rPr lang="it-IT" sz="3000" dirty="0"/>
              <a:t>, </a:t>
            </a:r>
            <a:r>
              <a:rPr lang="it-IT" sz="3000" i="1" dirty="0"/>
              <a:t>tuo</a:t>
            </a:r>
            <a:r>
              <a:rPr lang="it-IT" sz="3000" dirty="0"/>
              <a:t>, </a:t>
            </a:r>
            <a:r>
              <a:rPr lang="it-IT" sz="3000" i="1" dirty="0"/>
              <a:t>suo </a:t>
            </a:r>
            <a:r>
              <a:rPr lang="it-IT" sz="3000" dirty="0"/>
              <a:t>e plurali </a:t>
            </a:r>
            <a:r>
              <a:rPr lang="it-IT" sz="3000" i="1" dirty="0"/>
              <a:t>mia</a:t>
            </a:r>
            <a:r>
              <a:rPr lang="it-IT" sz="3000" dirty="0"/>
              <a:t>, </a:t>
            </a:r>
            <a:r>
              <a:rPr lang="it-IT" sz="3000" i="1" dirty="0"/>
              <a:t>tua </a:t>
            </a:r>
          </a:p>
          <a:p>
            <a:pPr algn="just"/>
            <a:r>
              <a:rPr lang="it-IT" sz="3000" dirty="0"/>
              <a:t>- Il numerale </a:t>
            </a:r>
            <a:r>
              <a:rPr lang="it-IT" sz="3000" i="1" dirty="0" err="1"/>
              <a:t>dua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5764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EVOLUZIONI QUATTROCENTESCHE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9DD4970-554B-4C72-B18D-9BCBEA5FB5C0}"/>
              </a:ext>
            </a:extLst>
          </p:cNvPr>
          <p:cNvSpPr txBox="1"/>
          <p:nvPr/>
        </p:nvSpPr>
        <p:spPr>
          <a:xfrm>
            <a:off x="328246" y="1238797"/>
            <a:ext cx="116574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L’influsso del </a:t>
            </a:r>
            <a:r>
              <a:rPr lang="it-IT" sz="3000" b="1" dirty="0"/>
              <a:t>toscano occidentale</a:t>
            </a:r>
            <a:r>
              <a:rPr lang="it-IT" sz="3000" dirty="0"/>
              <a:t>, in particolare da </a:t>
            </a:r>
            <a:r>
              <a:rPr lang="it-IT" sz="3000" b="1" dirty="0"/>
              <a:t>Pisa</a:t>
            </a:r>
            <a:r>
              <a:rPr lang="it-IT" sz="3000" dirty="0"/>
              <a:t>, produce cambiamenti nel </a:t>
            </a:r>
            <a:r>
              <a:rPr lang="it-IT" sz="3000" b="1" dirty="0"/>
              <a:t>fiorentino</a:t>
            </a:r>
            <a:r>
              <a:rPr lang="it-IT" sz="3000" dirty="0"/>
              <a:t>. 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Alcuni di questi </a:t>
            </a:r>
            <a:r>
              <a:rPr lang="it-IT" sz="3000" b="1" dirty="0"/>
              <a:t>si affermeranno </a:t>
            </a:r>
            <a:r>
              <a:rPr lang="it-IT" sz="3000" dirty="0"/>
              <a:t>in italiano: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riduzione del dittongo dopo R (</a:t>
            </a:r>
            <a:r>
              <a:rPr lang="it-IT" sz="3000" i="1" dirty="0" err="1"/>
              <a:t>brieve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 err="1"/>
              <a:t>priego</a:t>
            </a:r>
            <a:r>
              <a:rPr lang="it-IT" sz="3000" dirty="0"/>
              <a:t> in </a:t>
            </a:r>
            <a:r>
              <a:rPr lang="it-IT" sz="3000" i="1" dirty="0"/>
              <a:t>breve </a:t>
            </a:r>
            <a:r>
              <a:rPr lang="it-IT" sz="3000" dirty="0"/>
              <a:t>e </a:t>
            </a:r>
            <a:r>
              <a:rPr lang="it-IT" sz="3000" i="1" dirty="0"/>
              <a:t>prego</a:t>
            </a:r>
            <a:r>
              <a:rPr lang="it-IT" sz="3000" dirty="0"/>
              <a:t>)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 congiuntivi </a:t>
            </a:r>
            <a:r>
              <a:rPr lang="it-IT" sz="3000" i="1" dirty="0"/>
              <a:t>dia e stia </a:t>
            </a:r>
            <a:r>
              <a:rPr lang="it-IT" sz="3000" dirty="0"/>
              <a:t>(invece di </a:t>
            </a:r>
            <a:r>
              <a:rPr lang="it-IT" sz="3000" i="1" dirty="0"/>
              <a:t>dea </a:t>
            </a:r>
            <a:r>
              <a:rPr lang="it-IT" sz="3000" dirty="0"/>
              <a:t>e </a:t>
            </a:r>
            <a:r>
              <a:rPr lang="it-IT" sz="3000" i="1" dirty="0" err="1"/>
              <a:t>stea</a:t>
            </a:r>
            <a:r>
              <a:rPr lang="it-IT" sz="3000" dirty="0"/>
              <a:t>)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endParaRPr lang="it-IT" sz="2400" dirty="0"/>
          </a:p>
          <a:p>
            <a:pPr algn="just"/>
            <a:r>
              <a:rPr lang="it-IT" sz="3000" dirty="0"/>
              <a:t>Altri cambiamenti </a:t>
            </a:r>
            <a:r>
              <a:rPr lang="it-IT" sz="3000" b="1" dirty="0"/>
              <a:t>non si affermeranno </a:t>
            </a:r>
            <a:r>
              <a:rPr lang="it-IT" sz="3000" dirty="0"/>
              <a:t>in italiano (anche grazie </a:t>
            </a:r>
            <a:r>
              <a:rPr lang="it-IT" sz="3000"/>
              <a:t>a Bembo):</a:t>
            </a:r>
            <a:endParaRPr lang="it-IT" sz="3000" dirty="0"/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L’articolo</a:t>
            </a:r>
            <a:r>
              <a:rPr lang="it-IT" sz="3000" i="1" dirty="0"/>
              <a:t> </a:t>
            </a:r>
            <a:r>
              <a:rPr lang="it-IT" sz="3000" i="1" dirty="0" err="1"/>
              <a:t>el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futuro </a:t>
            </a:r>
            <a:r>
              <a:rPr lang="it-IT" sz="3000" i="1" dirty="0"/>
              <a:t>arò </a:t>
            </a:r>
            <a:r>
              <a:rPr lang="it-IT" sz="3000" dirty="0"/>
              <a:t>‘avrò’ e il condizionale </a:t>
            </a:r>
            <a:r>
              <a:rPr lang="it-IT" sz="3000" i="1" dirty="0"/>
              <a:t>arei </a:t>
            </a:r>
            <a:r>
              <a:rPr lang="it-IT" sz="3000" dirty="0"/>
              <a:t>‘avrei’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La desinenza </a:t>
            </a:r>
            <a:r>
              <a:rPr lang="it-IT" sz="3000" i="1" dirty="0"/>
              <a:t>-</a:t>
            </a:r>
            <a:r>
              <a:rPr lang="it-IT" sz="3000" i="1" dirty="0" err="1"/>
              <a:t>eno</a:t>
            </a:r>
            <a:r>
              <a:rPr lang="it-IT" sz="3000" dirty="0"/>
              <a:t> </a:t>
            </a:r>
            <a:r>
              <a:rPr lang="it-IT" sz="3000" i="1" dirty="0"/>
              <a:t>(</a:t>
            </a:r>
            <a:r>
              <a:rPr lang="it-IT" sz="3000" i="1" dirty="0" err="1"/>
              <a:t>vedeno</a:t>
            </a:r>
            <a:r>
              <a:rPr lang="it-IT" sz="3000" i="1" dirty="0"/>
              <a:t> </a:t>
            </a:r>
            <a:r>
              <a:rPr lang="it-IT" sz="3000" dirty="0"/>
              <a:t>‘vedono’, </a:t>
            </a:r>
            <a:r>
              <a:rPr lang="it-IT" sz="3000" i="1" dirty="0" err="1"/>
              <a:t>disseno</a:t>
            </a:r>
            <a:r>
              <a:rPr lang="it-IT" sz="3000" i="1" dirty="0"/>
              <a:t> </a:t>
            </a:r>
            <a:r>
              <a:rPr lang="it-IT" sz="3000" dirty="0"/>
              <a:t>‘dissero’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Il tipo </a:t>
            </a:r>
            <a:r>
              <a:rPr lang="it-IT" sz="3000" i="1" dirty="0" err="1"/>
              <a:t>fussi</a:t>
            </a:r>
            <a:r>
              <a:rPr lang="it-IT" sz="3000" dirty="0"/>
              <a:t> per </a:t>
            </a:r>
            <a:r>
              <a:rPr lang="it-IT" sz="3000" i="1" dirty="0"/>
              <a:t>fossi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86868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FONOLOGIA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128377"/>
            <a:ext cx="1153550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Iniziamo a descrivere il </a:t>
            </a:r>
            <a:r>
              <a:rPr lang="it-IT" sz="3000" b="1" dirty="0"/>
              <a:t>fiorentino antico </a:t>
            </a:r>
            <a:r>
              <a:rPr lang="it-IT" sz="3000" dirty="0"/>
              <a:t>partendo dalla </a:t>
            </a:r>
            <a:r>
              <a:rPr lang="it-IT" sz="3000" b="1" dirty="0"/>
              <a:t>fonologia</a:t>
            </a:r>
            <a:r>
              <a:rPr lang="it-IT" sz="3000" dirty="0"/>
              <a:t>. Come abbiamo visto si tratta del settore di maggiore vicinanza all’italiano moderno, anche se dobbiamo tener conto di due elementi</a:t>
            </a:r>
          </a:p>
          <a:p>
            <a:pPr algn="just"/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3000" dirty="0"/>
              <a:t>Questa vicinanza dipende dalla </a:t>
            </a:r>
            <a:r>
              <a:rPr lang="it-IT" sz="3000" b="1" dirty="0"/>
              <a:t>codificazione bembiana</a:t>
            </a:r>
            <a:r>
              <a:rPr lang="it-IT" sz="3000" dirty="0"/>
              <a:t>: il fiorentino ha una sua evoluzione dal Trecento al Cinquecento, ma questi cambiamenti non entrano nella codificazione di Bembo (che guarda al Trecento) e quindi non si affermano nella lingua letteraria.</a:t>
            </a:r>
          </a:p>
          <a:p>
            <a:pPr marL="514350" indent="-514350" algn="just">
              <a:buAutoNum type="arabicParenR"/>
            </a:pPr>
            <a:endParaRPr lang="it-IT" sz="1600" dirty="0"/>
          </a:p>
          <a:p>
            <a:pPr marL="514350" indent="-514350" algn="just">
              <a:buAutoNum type="arabicParenR"/>
            </a:pPr>
            <a:r>
              <a:rPr lang="it-IT" sz="3000" dirty="0"/>
              <a:t>Nel corso dell’evoluzione dell’italiano successiva al Cinquecento si affermano alcuni </a:t>
            </a:r>
            <a:r>
              <a:rPr lang="it-IT" sz="3000" b="1" dirty="0"/>
              <a:t>tratti estranei al fiorentino antico </a:t>
            </a:r>
            <a:r>
              <a:rPr lang="it-IT" sz="3000" dirty="0"/>
              <a:t>e</a:t>
            </a:r>
            <a:r>
              <a:rPr lang="it-IT" sz="3000" b="1" dirty="0"/>
              <a:t> non inclusi nella norma bembiana</a:t>
            </a:r>
            <a:r>
              <a:rPr lang="it-IT" sz="3000" dirty="0"/>
              <a:t>, come ad es. la riduzione di alcuni dittonghi </a:t>
            </a:r>
            <a:r>
              <a:rPr lang="it-IT" sz="3000" i="1" dirty="0"/>
              <a:t>(</a:t>
            </a:r>
            <a:r>
              <a:rPr lang="it-IT" sz="3000" i="1" dirty="0" err="1"/>
              <a:t>brieve</a:t>
            </a:r>
            <a:r>
              <a:rPr lang="it-IT" sz="3000" i="1" dirty="0"/>
              <a:t> </a:t>
            </a:r>
            <a:r>
              <a:rPr lang="it-IT" sz="3000" dirty="0"/>
              <a:t>&gt; </a:t>
            </a:r>
            <a:r>
              <a:rPr lang="it-IT" sz="3000" i="1" dirty="0"/>
              <a:t>breve</a:t>
            </a:r>
            <a:r>
              <a:rPr lang="it-IT" sz="3000" dirty="0"/>
              <a:t>, </a:t>
            </a:r>
            <a:r>
              <a:rPr lang="it-IT" sz="3000" i="1" dirty="0" err="1"/>
              <a:t>truovo</a:t>
            </a:r>
            <a:r>
              <a:rPr lang="it-IT" sz="3000" i="1" dirty="0"/>
              <a:t> </a:t>
            </a:r>
            <a:r>
              <a:rPr lang="it-IT" sz="3000" dirty="0"/>
              <a:t>&gt; </a:t>
            </a:r>
            <a:r>
              <a:rPr lang="it-IT" sz="3000" i="1" dirty="0"/>
              <a:t>trovo</a:t>
            </a:r>
            <a:r>
              <a:rPr lang="it-IT" sz="3000" dirty="0"/>
              <a:t>,</a:t>
            </a:r>
            <a:r>
              <a:rPr lang="it-IT" sz="3000" i="1" dirty="0"/>
              <a:t> giuoco </a:t>
            </a:r>
            <a:r>
              <a:rPr lang="it-IT" sz="3000" dirty="0"/>
              <a:t>&gt; </a:t>
            </a:r>
            <a:r>
              <a:rPr lang="it-IT" sz="3000" i="1" dirty="0"/>
              <a:t>gioco</a:t>
            </a:r>
            <a:r>
              <a:rPr lang="it-IT" sz="3000" dirty="0"/>
              <a:t>, </a:t>
            </a:r>
            <a:r>
              <a:rPr lang="it-IT" sz="3000" i="1" dirty="0" err="1"/>
              <a:t>spagnuolo</a:t>
            </a:r>
            <a:r>
              <a:rPr lang="it-IT" sz="3000" i="1" dirty="0"/>
              <a:t> </a:t>
            </a:r>
            <a:r>
              <a:rPr lang="it-IT" sz="3000" dirty="0"/>
              <a:t>&gt; </a:t>
            </a:r>
            <a:r>
              <a:rPr lang="it-IT" sz="3000" i="1" dirty="0"/>
              <a:t>spagnolo).</a:t>
            </a:r>
          </a:p>
        </p:txBody>
      </p:sp>
    </p:spTree>
    <p:extLst>
      <p:ext uri="{BB962C8B-B14F-4D97-AF65-F5344CB8AC3E}">
        <p14:creationId xmlns:p14="http://schemas.microsoft.com/office/powerpoint/2010/main" val="357588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FONOLOGIA: ELEMENTI DI CONTINUITÀ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128377"/>
            <a:ext cx="115355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</a:t>
            </a:r>
            <a:r>
              <a:rPr lang="it-IT" sz="3000" b="1" dirty="0"/>
              <a:t>continuità</a:t>
            </a:r>
            <a:r>
              <a:rPr lang="it-IT" sz="3000" dirty="0"/>
              <a:t> fonologica fra fiorentino due-trecentesco e italiano di oggi è evidente in una serie di fenomeni tipici di quell’area e non presenti nei volgari meridionali o settentrionali.</a:t>
            </a:r>
          </a:p>
          <a:p>
            <a:pPr algn="just"/>
            <a:r>
              <a:rPr lang="it-IT" sz="3000" dirty="0"/>
              <a:t>Nel </a:t>
            </a:r>
            <a:r>
              <a:rPr lang="it-IT" sz="3000" b="1" dirty="0"/>
              <a:t>vocalismo</a:t>
            </a:r>
            <a:r>
              <a:rPr lang="it-IT" sz="3000" dirty="0"/>
              <a:t> questo è evidente in fenomeni come i seguenti:</a:t>
            </a:r>
          </a:p>
          <a:p>
            <a:pPr algn="just"/>
            <a:endParaRPr lang="it-IT" sz="24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Dittongamento toscano: BONUM &gt; </a:t>
            </a:r>
            <a:r>
              <a:rPr lang="it-IT" sz="3000" i="1" dirty="0"/>
              <a:t>buono</a:t>
            </a:r>
            <a:r>
              <a:rPr lang="it-IT" sz="3000" dirty="0"/>
              <a:t>, PEDEM</a:t>
            </a:r>
            <a:r>
              <a:rPr lang="it-IT" sz="3000" i="1" dirty="0"/>
              <a:t> &gt; piede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Anafonesi: FAMILIAM &gt; </a:t>
            </a:r>
            <a:r>
              <a:rPr lang="it-IT" sz="3000" i="1" dirty="0"/>
              <a:t>famiglia</a:t>
            </a:r>
            <a:r>
              <a:rPr lang="it-IT" sz="3000" dirty="0"/>
              <a:t>, VINCO &gt; </a:t>
            </a:r>
            <a:r>
              <a:rPr lang="it-IT" sz="3000" i="1" dirty="0"/>
              <a:t>vinco</a:t>
            </a:r>
            <a:r>
              <a:rPr lang="it-IT" sz="3000" dirty="0"/>
              <a:t> 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Chiusura della vocale tonica in iato:  MEUM &gt; </a:t>
            </a:r>
            <a:r>
              <a:rPr lang="it-IT" sz="3000" i="1" dirty="0"/>
              <a:t>mio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Chiusura di </a:t>
            </a:r>
            <a:r>
              <a:rPr lang="it-IT" sz="3000" i="1" dirty="0"/>
              <a:t>e </a:t>
            </a:r>
            <a:r>
              <a:rPr lang="it-IT" sz="3000" dirty="0"/>
              <a:t>protonica: DECEMBREM &gt; </a:t>
            </a:r>
            <a:r>
              <a:rPr lang="it-IT" sz="3000" i="1" dirty="0"/>
              <a:t>dicembre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Passaggio da </a:t>
            </a:r>
            <a:r>
              <a:rPr lang="it-IT" sz="3000" i="1" dirty="0" err="1"/>
              <a:t>ar</a:t>
            </a:r>
            <a:r>
              <a:rPr lang="it-IT" sz="3000" dirty="0"/>
              <a:t> atono a </a:t>
            </a:r>
            <a:r>
              <a:rPr lang="it-IT" sz="3000" i="1" dirty="0" err="1"/>
              <a:t>er</a:t>
            </a:r>
            <a:r>
              <a:rPr lang="it-IT" sz="3000" dirty="0"/>
              <a:t>:  </a:t>
            </a:r>
            <a:r>
              <a:rPr lang="it-IT" sz="3000" i="1" dirty="0" err="1"/>
              <a:t>amarò</a:t>
            </a:r>
            <a:r>
              <a:rPr lang="it-IT" sz="3000" i="1" dirty="0"/>
              <a:t> &gt; amerò</a:t>
            </a:r>
            <a:r>
              <a:rPr lang="it-IT" sz="3000" dirty="0"/>
              <a:t> </a:t>
            </a:r>
          </a:p>
          <a:p>
            <a:pPr algn="just"/>
            <a:r>
              <a:rPr lang="it-IT" sz="3000" dirty="0"/>
              <a:t>-    Conservazione della vocale finale </a:t>
            </a:r>
            <a:r>
              <a:rPr lang="it-IT" sz="3000" i="1" dirty="0"/>
              <a:t>(amico </a:t>
            </a:r>
            <a:r>
              <a:rPr lang="it-IT" sz="3000" dirty="0"/>
              <a:t>rispetto al mil. </a:t>
            </a:r>
            <a:r>
              <a:rPr lang="it-IT" sz="3000" i="1" dirty="0" err="1"/>
              <a:t>amig</a:t>
            </a:r>
            <a:r>
              <a:rPr lang="it-IT" sz="3000" i="1" dirty="0"/>
              <a:t> </a:t>
            </a:r>
            <a:r>
              <a:rPr lang="it-IT" sz="3000" dirty="0"/>
              <a:t>e al     </a:t>
            </a:r>
          </a:p>
          <a:p>
            <a:pPr algn="just"/>
            <a:r>
              <a:rPr lang="it-IT" sz="3000" dirty="0"/>
              <a:t>      </a:t>
            </a:r>
            <a:r>
              <a:rPr lang="it-IT" sz="3000" dirty="0" err="1"/>
              <a:t>merid</a:t>
            </a:r>
            <a:r>
              <a:rPr lang="it-IT" sz="3000" dirty="0"/>
              <a:t>. </a:t>
            </a:r>
            <a:r>
              <a:rPr lang="it-IT" sz="3000" i="1" dirty="0" err="1"/>
              <a:t>amicə</a:t>
            </a:r>
            <a:r>
              <a:rPr lang="it-IT" sz="3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77759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FONOLOGIA: ELEMENTI DI CONTINUITÀ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657428" cy="585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</a:t>
            </a:r>
            <a:r>
              <a:rPr lang="it-IT" sz="3000" b="1" dirty="0"/>
              <a:t>consonantismo</a:t>
            </a:r>
            <a:r>
              <a:rPr lang="it-IT" sz="3000" dirty="0"/>
              <a:t> la continuità fiorentino antico-italiano è evidente in fenomeni come i nessi di consonante + </a:t>
            </a:r>
            <a:r>
              <a:rPr lang="it-IT" sz="3000" dirty="0" err="1"/>
              <a:t>jod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B + J: HABEAT &gt; </a:t>
            </a:r>
            <a:r>
              <a:rPr lang="it-IT" sz="3000" i="1" dirty="0"/>
              <a:t>abbia</a:t>
            </a:r>
            <a:r>
              <a:rPr lang="it-IT" sz="3000" dirty="0"/>
              <a:t>  (</a:t>
            </a:r>
            <a:r>
              <a:rPr lang="it-IT" sz="3000" dirty="0" err="1"/>
              <a:t>merid</a:t>
            </a:r>
            <a:r>
              <a:rPr lang="it-IT" sz="3000" dirty="0"/>
              <a:t>. </a:t>
            </a:r>
            <a:r>
              <a:rPr lang="it-IT" sz="3000" i="1" dirty="0" err="1"/>
              <a:t>aggia</a:t>
            </a:r>
            <a:r>
              <a:rPr lang="it-IT" sz="30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P + J: SAPIAT &gt; </a:t>
            </a:r>
            <a:r>
              <a:rPr lang="it-IT" sz="3000" i="1" dirty="0"/>
              <a:t>sappia</a:t>
            </a:r>
            <a:r>
              <a:rPr lang="it-IT" sz="3000" dirty="0"/>
              <a:t>  (</a:t>
            </a:r>
            <a:r>
              <a:rPr lang="it-IT" sz="3000" dirty="0" err="1"/>
              <a:t>merid</a:t>
            </a:r>
            <a:r>
              <a:rPr lang="it-IT" sz="3000" dirty="0"/>
              <a:t>. </a:t>
            </a:r>
            <a:r>
              <a:rPr lang="it-IT" sz="3000" i="1" dirty="0" err="1"/>
              <a:t>saccia</a:t>
            </a:r>
            <a:r>
              <a:rPr lang="it-IT" sz="3000" dirty="0"/>
              <a:t>) 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R + J: ACIARIUM &gt; </a:t>
            </a:r>
            <a:r>
              <a:rPr lang="it-IT" sz="3000" i="1" dirty="0"/>
              <a:t>acciaio  </a:t>
            </a:r>
            <a:r>
              <a:rPr lang="it-IT" sz="3000" dirty="0"/>
              <a:t>(</a:t>
            </a:r>
            <a:r>
              <a:rPr lang="it-IT" sz="3000" dirty="0" err="1"/>
              <a:t>merid</a:t>
            </a:r>
            <a:r>
              <a:rPr lang="it-IT" sz="3000" dirty="0"/>
              <a:t>. e sett. </a:t>
            </a:r>
            <a:r>
              <a:rPr lang="it-IT" sz="3000" i="1" dirty="0"/>
              <a:t>acciaro</a:t>
            </a:r>
            <a:r>
              <a:rPr lang="it-IT" sz="3000" dirty="0"/>
              <a:t>)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Oppure nei nessi di consonante più laterale:</a:t>
            </a:r>
            <a:endParaRPr lang="it-IT" sz="1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P + L: PLUS &gt; </a:t>
            </a:r>
            <a:r>
              <a:rPr lang="it-IT" sz="3000" i="1" dirty="0"/>
              <a:t>più</a:t>
            </a:r>
            <a:r>
              <a:rPr lang="it-IT" sz="3000" dirty="0"/>
              <a:t>  (</a:t>
            </a:r>
            <a:r>
              <a:rPr lang="it-IT" sz="3000" dirty="0" err="1"/>
              <a:t>venez</a:t>
            </a:r>
            <a:r>
              <a:rPr lang="it-IT" sz="3000" dirty="0"/>
              <a:t>. </a:t>
            </a:r>
            <a:r>
              <a:rPr lang="it-IT" sz="3000" i="1" dirty="0" err="1"/>
              <a:t>plu</a:t>
            </a:r>
            <a:r>
              <a:rPr lang="it-IT" sz="3000" dirty="0"/>
              <a:t>, </a:t>
            </a:r>
            <a:r>
              <a:rPr lang="it-IT" sz="3000" dirty="0" err="1"/>
              <a:t>napol</a:t>
            </a:r>
            <a:r>
              <a:rPr lang="it-IT" sz="3000" dirty="0"/>
              <a:t>. </a:t>
            </a:r>
            <a:r>
              <a:rPr lang="it-IT" sz="3000" i="1" dirty="0"/>
              <a:t>chiù</a:t>
            </a:r>
            <a:r>
              <a:rPr lang="it-IT" sz="30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F + L: FLOREM &gt; </a:t>
            </a:r>
            <a:r>
              <a:rPr lang="it-IT" sz="3000" i="1" dirty="0"/>
              <a:t>fiore</a:t>
            </a:r>
            <a:r>
              <a:rPr lang="it-IT" sz="3000" dirty="0"/>
              <a:t>  (</a:t>
            </a:r>
            <a:r>
              <a:rPr lang="it-IT" sz="3000" dirty="0" err="1"/>
              <a:t>napol</a:t>
            </a:r>
            <a:r>
              <a:rPr lang="it-IT" sz="3000" dirty="0"/>
              <a:t>. </a:t>
            </a:r>
            <a:r>
              <a:rPr lang="it-IT" sz="3000" i="1" dirty="0" err="1"/>
              <a:t>sciorə</a:t>
            </a:r>
            <a:r>
              <a:rPr lang="it-IT" sz="3000" dirty="0"/>
              <a:t>)</a:t>
            </a:r>
          </a:p>
          <a:p>
            <a:pPr marL="457200" indent="-457200" algn="just">
              <a:buFontTx/>
              <a:buChar char="-"/>
            </a:pPr>
            <a:endParaRPr lang="it-IT" sz="1600" dirty="0"/>
          </a:p>
          <a:p>
            <a:pPr algn="just"/>
            <a:r>
              <a:rPr lang="it-IT" sz="3000" dirty="0"/>
              <a:t>O nel settore delle assimilazioni: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LACTEM &gt; </a:t>
            </a:r>
            <a:r>
              <a:rPr lang="it-IT" sz="3000" i="1" dirty="0"/>
              <a:t>latte</a:t>
            </a:r>
            <a:r>
              <a:rPr lang="it-IT" sz="3000" dirty="0"/>
              <a:t>  (</a:t>
            </a:r>
            <a:r>
              <a:rPr lang="it-IT" sz="3000" dirty="0" err="1"/>
              <a:t>piem</a:t>
            </a:r>
            <a:r>
              <a:rPr lang="it-IT" sz="3000" dirty="0"/>
              <a:t>. </a:t>
            </a:r>
            <a:r>
              <a:rPr lang="it-IT" sz="3000" i="1" dirty="0" err="1"/>
              <a:t>làit</a:t>
            </a:r>
            <a:r>
              <a:rPr lang="it-IT" sz="3000" dirty="0"/>
              <a:t>, </a:t>
            </a:r>
            <a:r>
              <a:rPr lang="it-IT" sz="3000" dirty="0" err="1"/>
              <a:t>milan</a:t>
            </a:r>
            <a:r>
              <a:rPr lang="it-IT" sz="3000" dirty="0"/>
              <a:t>. </a:t>
            </a:r>
            <a:r>
              <a:rPr lang="it-IT" sz="3000" i="1" dirty="0" err="1"/>
              <a:t>lac</a:t>
            </a:r>
            <a:r>
              <a:rPr lang="it-IT" sz="3000" i="1" dirty="0"/>
              <a:t> </a:t>
            </a:r>
            <a:r>
              <a:rPr lang="it-IT" sz="3000" dirty="0"/>
              <a:t>/’</a:t>
            </a:r>
            <a:r>
              <a:rPr lang="it-IT" sz="3000" i="1" dirty="0" err="1"/>
              <a:t>latʃ</a:t>
            </a:r>
            <a:r>
              <a:rPr lang="it-IT" sz="3000" dirty="0"/>
              <a:t>/)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QUANDO &gt; </a:t>
            </a:r>
            <a:r>
              <a:rPr lang="it-IT" sz="3000" i="1" dirty="0"/>
              <a:t>quando  </a:t>
            </a:r>
            <a:r>
              <a:rPr lang="it-IT" sz="3000" dirty="0"/>
              <a:t>(</a:t>
            </a:r>
            <a:r>
              <a:rPr lang="it-IT" sz="3000" dirty="0" err="1"/>
              <a:t>merid</a:t>
            </a:r>
            <a:r>
              <a:rPr lang="it-IT" sz="3000" dirty="0"/>
              <a:t>. </a:t>
            </a:r>
            <a:r>
              <a:rPr lang="it-IT" sz="3000" i="1" dirty="0" err="1"/>
              <a:t>quanno</a:t>
            </a:r>
            <a:r>
              <a:rPr lang="it-IT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4955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FONOLOGIA: DIFFERENZE TRA DUE E TRECENTO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6574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Non si può dire, però, che la continuità fior. </a:t>
            </a:r>
            <a:r>
              <a:rPr lang="it-IT" sz="3000" dirty="0" err="1"/>
              <a:t>ant</a:t>
            </a:r>
            <a:r>
              <a:rPr lang="it-IT" sz="3000" dirty="0"/>
              <a:t>.-</a:t>
            </a:r>
            <a:r>
              <a:rPr lang="it-IT" sz="3000" dirty="0" err="1"/>
              <a:t>ital</a:t>
            </a:r>
            <a:r>
              <a:rPr lang="it-IT" sz="3000" dirty="0"/>
              <a:t>. sia perfetta. </a:t>
            </a:r>
          </a:p>
          <a:p>
            <a:pPr algn="just"/>
            <a:r>
              <a:rPr lang="it-IT" sz="3000" dirty="0"/>
              <a:t>Innanzi tutto esistono </a:t>
            </a:r>
            <a:r>
              <a:rPr lang="it-IT" sz="3000" b="1" dirty="0"/>
              <a:t>differenze</a:t>
            </a:r>
            <a:r>
              <a:rPr lang="it-IT" sz="3000" dirty="0"/>
              <a:t> tra fiorentino </a:t>
            </a:r>
            <a:r>
              <a:rPr lang="it-IT" sz="3000" b="1" dirty="0"/>
              <a:t>duecentesco</a:t>
            </a:r>
            <a:r>
              <a:rPr lang="it-IT" sz="3000" dirty="0"/>
              <a:t> e </a:t>
            </a:r>
            <a:r>
              <a:rPr lang="it-IT" sz="3000" b="1" dirty="0"/>
              <a:t>trecentesco</a:t>
            </a:r>
            <a:r>
              <a:rPr lang="it-IT" sz="3000" dirty="0"/>
              <a:t>. Questa evoluzione interna si vede bene nella </a:t>
            </a:r>
            <a:r>
              <a:rPr lang="it-IT" sz="3000" i="1" dirty="0"/>
              <a:t>Commedia </a:t>
            </a:r>
            <a:r>
              <a:rPr lang="it-IT" sz="3000" dirty="0"/>
              <a:t>di Dante che, scritta all’inizio del Trecento, oscilla tra fenomeni arcaici e fenomeni innovativi.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E4BC43A-4252-42AC-99A6-F9B957E50C2F}"/>
              </a:ext>
            </a:extLst>
          </p:cNvPr>
          <p:cNvSpPr txBox="1"/>
          <p:nvPr/>
        </p:nvSpPr>
        <p:spPr>
          <a:xfrm>
            <a:off x="328246" y="3544403"/>
            <a:ext cx="116574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Dittonghi discendenti: </a:t>
            </a:r>
            <a:r>
              <a:rPr lang="it-IT" sz="3000" i="1" dirty="0" err="1"/>
              <a:t>meità</a:t>
            </a:r>
            <a:r>
              <a:rPr lang="it-IT" sz="3000" i="1" dirty="0"/>
              <a:t>, </a:t>
            </a:r>
            <a:r>
              <a:rPr lang="it-IT" sz="3000" i="1" dirty="0" err="1"/>
              <a:t>preite</a:t>
            </a:r>
            <a:r>
              <a:rPr lang="it-IT" sz="3000" i="1" dirty="0"/>
              <a:t>    </a:t>
            </a:r>
            <a:r>
              <a:rPr lang="it-IT" sz="3000" dirty="0"/>
              <a:t>(Trecento: </a:t>
            </a:r>
            <a:r>
              <a:rPr lang="it-IT" sz="3000" i="1" dirty="0"/>
              <a:t>metà</a:t>
            </a:r>
            <a:r>
              <a:rPr lang="it-IT" sz="3000" dirty="0"/>
              <a:t>, </a:t>
            </a:r>
            <a:r>
              <a:rPr lang="it-IT" sz="3000" i="1" dirty="0"/>
              <a:t>prete</a:t>
            </a:r>
            <a:r>
              <a:rPr lang="it-IT" sz="3000" dirty="0"/>
              <a:t>)</a:t>
            </a:r>
            <a:endParaRPr lang="it-IT" sz="800" dirty="0"/>
          </a:p>
          <a:p>
            <a:pPr algn="just"/>
            <a:r>
              <a:rPr lang="it-IT" sz="3000" dirty="0"/>
              <a:t>Resistenza di </a:t>
            </a:r>
            <a:r>
              <a:rPr lang="it-IT" sz="3000" i="1" dirty="0" err="1"/>
              <a:t>er</a:t>
            </a:r>
            <a:r>
              <a:rPr lang="it-IT" sz="3000" i="1" dirty="0"/>
              <a:t> </a:t>
            </a:r>
            <a:r>
              <a:rPr lang="it-IT" sz="3000" dirty="0"/>
              <a:t>atono in </a:t>
            </a:r>
            <a:r>
              <a:rPr lang="it-IT" sz="3000" i="1" dirty="0" err="1"/>
              <a:t>serò</a:t>
            </a:r>
            <a:r>
              <a:rPr lang="it-IT" sz="3000" dirty="0"/>
              <a:t>, </a:t>
            </a:r>
            <a:r>
              <a:rPr lang="it-IT" sz="3000" i="1" dirty="0" err="1"/>
              <a:t>serei</a:t>
            </a:r>
            <a:r>
              <a:rPr lang="it-IT" sz="3000" i="1" dirty="0"/>
              <a:t>     </a:t>
            </a:r>
            <a:r>
              <a:rPr lang="it-IT" sz="3000" dirty="0"/>
              <a:t>(Trecento: </a:t>
            </a:r>
            <a:r>
              <a:rPr lang="it-IT" sz="3000" i="1" dirty="0"/>
              <a:t>sarò</a:t>
            </a:r>
            <a:r>
              <a:rPr lang="it-IT" sz="3000" dirty="0"/>
              <a:t>, </a:t>
            </a:r>
            <a:r>
              <a:rPr lang="it-IT" sz="3000" i="1" dirty="0"/>
              <a:t>sarei</a:t>
            </a:r>
            <a:r>
              <a:rPr lang="it-IT" sz="3000" dirty="0"/>
              <a:t>) </a:t>
            </a:r>
            <a:endParaRPr lang="it-IT" sz="800" dirty="0"/>
          </a:p>
          <a:p>
            <a:pPr algn="just"/>
            <a:r>
              <a:rPr lang="it-IT" sz="3000" dirty="0"/>
              <a:t>Dittongo</a:t>
            </a:r>
            <a:r>
              <a:rPr lang="it-IT" sz="3000" i="1" dirty="0"/>
              <a:t> </a:t>
            </a:r>
            <a:r>
              <a:rPr lang="it-IT" sz="3000" dirty="0"/>
              <a:t>anche</a:t>
            </a:r>
            <a:r>
              <a:rPr lang="it-IT" sz="3000" i="1" dirty="0"/>
              <a:t> </a:t>
            </a:r>
            <a:r>
              <a:rPr lang="it-IT" sz="3000" dirty="0"/>
              <a:t>in</a:t>
            </a:r>
            <a:r>
              <a:rPr lang="it-IT" sz="3000" i="1" dirty="0"/>
              <a:t> </a:t>
            </a:r>
            <a:r>
              <a:rPr lang="it-IT" sz="3000" i="1" dirty="0" err="1"/>
              <a:t>iera</a:t>
            </a:r>
            <a:r>
              <a:rPr lang="it-IT" sz="3000" i="1" dirty="0"/>
              <a:t>, </a:t>
            </a:r>
            <a:r>
              <a:rPr lang="it-IT" sz="3000" i="1" dirty="0" err="1"/>
              <a:t>ierano</a:t>
            </a:r>
            <a:r>
              <a:rPr lang="it-IT" sz="3000" i="1" dirty="0"/>
              <a:t>              </a:t>
            </a:r>
            <a:r>
              <a:rPr lang="it-IT" sz="3000" dirty="0"/>
              <a:t>(Trecento: </a:t>
            </a:r>
            <a:r>
              <a:rPr lang="it-IT" sz="3000" i="1" dirty="0"/>
              <a:t>era</a:t>
            </a:r>
            <a:r>
              <a:rPr lang="it-IT" sz="3000" dirty="0"/>
              <a:t>, </a:t>
            </a:r>
            <a:r>
              <a:rPr lang="it-IT" sz="3000" i="1" dirty="0"/>
              <a:t>erano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  <a:endParaRPr lang="it-IT" sz="800" dirty="0"/>
          </a:p>
          <a:p>
            <a:pPr algn="just"/>
            <a:r>
              <a:rPr lang="it-IT" sz="3000" dirty="0"/>
              <a:t>Forme non sincopate </a:t>
            </a:r>
            <a:r>
              <a:rPr lang="it-IT" sz="3000" i="1" dirty="0" err="1"/>
              <a:t>averò</a:t>
            </a:r>
            <a:r>
              <a:rPr lang="it-IT" sz="3000" dirty="0"/>
              <a:t>, </a:t>
            </a:r>
            <a:r>
              <a:rPr lang="it-IT" sz="3000" i="1" dirty="0" err="1"/>
              <a:t>doverò</a:t>
            </a:r>
            <a:r>
              <a:rPr lang="it-IT" sz="3000" i="1" dirty="0"/>
              <a:t>    </a:t>
            </a:r>
            <a:r>
              <a:rPr lang="it-IT" sz="3000" dirty="0"/>
              <a:t>(Trecento: </a:t>
            </a:r>
            <a:r>
              <a:rPr lang="it-IT" sz="3000" i="1" dirty="0"/>
              <a:t>avrò</a:t>
            </a:r>
            <a:r>
              <a:rPr lang="it-IT" sz="3000" dirty="0"/>
              <a:t>, </a:t>
            </a:r>
            <a:r>
              <a:rPr lang="it-IT" sz="3000" i="1" dirty="0"/>
              <a:t>dovrò</a:t>
            </a:r>
            <a:r>
              <a:rPr lang="it-IT" sz="3000" dirty="0"/>
              <a:t>)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dirty="0"/>
              <a:t>Una caratteristica di tutti i volgari antichi rispetto alle lingue moderne è la </a:t>
            </a:r>
            <a:r>
              <a:rPr lang="it-IT" sz="3000" b="1" dirty="0"/>
              <a:t>polimorfia</a:t>
            </a:r>
            <a:r>
              <a:rPr lang="it-IT" sz="3000" dirty="0"/>
              <a:t>, dovuta all’assenza di </a:t>
            </a:r>
            <a:r>
              <a:rPr lang="it-IT" sz="3000" b="1" dirty="0"/>
              <a:t>codificazione grammaticale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56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FONOLOGIA: DIFFERENZE CON L’ITALIANO MODERNO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65742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Esistono poi alcune differenze che caratterizzano tutta la fase medievale del </a:t>
            </a:r>
            <a:r>
              <a:rPr lang="it-IT" sz="3000" b="1" dirty="0"/>
              <a:t>fiorentino</a:t>
            </a:r>
            <a:r>
              <a:rPr lang="it-IT" sz="3000" dirty="0"/>
              <a:t> e che sono </a:t>
            </a:r>
            <a:r>
              <a:rPr lang="it-IT" sz="3000" b="1" dirty="0"/>
              <a:t>scomparse nell’italiano dei secoli successivi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dittongo è comune anche dopo R: BREVEM &gt; </a:t>
            </a:r>
            <a:r>
              <a:rPr lang="it-IT" sz="3000" i="1" dirty="0" err="1"/>
              <a:t>brieve</a:t>
            </a:r>
            <a:r>
              <a:rPr lang="it-IT" sz="3000" dirty="0"/>
              <a:t>, PRECO &gt; </a:t>
            </a:r>
            <a:r>
              <a:rPr lang="it-IT" sz="3000" i="1" dirty="0" err="1"/>
              <a:t>priego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La vocale tonica in iato non si chiude nei congiuntivi di </a:t>
            </a:r>
            <a:r>
              <a:rPr lang="it-IT" sz="3000" i="1" dirty="0"/>
              <a:t>dare </a:t>
            </a:r>
            <a:r>
              <a:rPr lang="it-IT" sz="3000" dirty="0"/>
              <a:t>e </a:t>
            </a:r>
            <a:r>
              <a:rPr lang="it-IT" sz="3000" i="1" dirty="0"/>
              <a:t>stare: dea</a:t>
            </a:r>
            <a:r>
              <a:rPr lang="it-IT" sz="3000" dirty="0"/>
              <a:t> e </a:t>
            </a:r>
            <a:r>
              <a:rPr lang="it-IT" sz="3000" i="1" dirty="0" err="1"/>
              <a:t>stea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In alcune voci non si chiude la </a:t>
            </a:r>
            <a:r>
              <a:rPr lang="it-IT" sz="3000" i="1" dirty="0"/>
              <a:t>e </a:t>
            </a:r>
            <a:r>
              <a:rPr lang="it-IT" sz="3000" dirty="0"/>
              <a:t>protonica: </a:t>
            </a:r>
            <a:r>
              <a:rPr lang="it-IT" sz="3000" i="1" dirty="0" err="1"/>
              <a:t>segnore</a:t>
            </a:r>
            <a:r>
              <a:rPr lang="it-IT" sz="3000" dirty="0"/>
              <a:t>, </a:t>
            </a:r>
            <a:r>
              <a:rPr lang="it-IT" sz="3000" i="1" dirty="0" err="1"/>
              <a:t>megliore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È frequente /an/ protonico </a:t>
            </a:r>
            <a:r>
              <a:rPr lang="it-IT" sz="3000" i="1" dirty="0"/>
              <a:t>(danari</a:t>
            </a:r>
            <a:r>
              <a:rPr lang="it-IT" sz="3000" dirty="0"/>
              <a:t>, </a:t>
            </a:r>
            <a:r>
              <a:rPr lang="it-IT" sz="3000" i="1" dirty="0"/>
              <a:t>sanese) </a:t>
            </a:r>
            <a:r>
              <a:rPr lang="it-IT" sz="3000" dirty="0"/>
              <a:t>e tonico (</a:t>
            </a:r>
            <a:r>
              <a:rPr lang="it-IT" sz="3000" i="1" dirty="0" err="1"/>
              <a:t>sanza</a:t>
            </a:r>
            <a:r>
              <a:rPr lang="it-IT" sz="3000" i="1" dirty="0"/>
              <a:t> </a:t>
            </a:r>
            <a:r>
              <a:rPr lang="it-IT" sz="3000" dirty="0"/>
              <a:t>‘senza’)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SJ evolve in una sibilante palatale scempia ʃ, fonema non esistente in italiano standard (dove c’è solo </a:t>
            </a:r>
            <a:r>
              <a:rPr lang="it-IT" sz="3000" dirty="0" err="1"/>
              <a:t>ʃʃ</a:t>
            </a:r>
            <a:r>
              <a:rPr lang="it-IT" sz="3000" dirty="0"/>
              <a:t>): BASIUM &gt; </a:t>
            </a:r>
            <a:r>
              <a:rPr lang="it-IT" sz="3000" dirty="0" err="1"/>
              <a:t>baʃo</a:t>
            </a:r>
            <a:r>
              <a:rPr lang="it-IT" sz="3000" dirty="0"/>
              <a:t>, CAMISIAM &gt; </a:t>
            </a:r>
            <a:r>
              <a:rPr lang="it-IT" sz="3000" dirty="0" err="1"/>
              <a:t>kamiʃa</a:t>
            </a:r>
            <a:endParaRPr lang="it-IT" sz="3000" dirty="0"/>
          </a:p>
          <a:p>
            <a:pPr algn="just"/>
            <a:r>
              <a:rPr lang="it-IT" sz="3000" dirty="0"/>
              <a:t>     (nei manoscritti troviamo la grafia -sc-: «la bocca mi </a:t>
            </a:r>
            <a:r>
              <a:rPr lang="it-IT" sz="3000" dirty="0" err="1"/>
              <a:t>basciò</a:t>
            </a:r>
            <a:r>
              <a:rPr lang="it-IT" sz="3000" dirty="0"/>
              <a:t>»). L’italiano    </a:t>
            </a:r>
          </a:p>
          <a:p>
            <a:pPr algn="just"/>
            <a:r>
              <a:rPr lang="it-IT" sz="3000" dirty="0"/>
              <a:t>     standard ha successivamente generalizzato </a:t>
            </a:r>
            <a:r>
              <a:rPr lang="it-IT" sz="3000" dirty="0" err="1"/>
              <a:t>tʃ</a:t>
            </a:r>
            <a:r>
              <a:rPr lang="it-IT" sz="3000" dirty="0"/>
              <a:t> in </a:t>
            </a:r>
            <a:r>
              <a:rPr lang="it-IT" sz="3000" i="1" dirty="0"/>
              <a:t>bacio</a:t>
            </a:r>
            <a:r>
              <a:rPr lang="it-IT" sz="3000" dirty="0"/>
              <a:t>, </a:t>
            </a:r>
            <a:r>
              <a:rPr lang="it-IT" sz="3000" i="1" dirty="0"/>
              <a:t>camicia</a:t>
            </a:r>
            <a:r>
              <a:rPr lang="it-IT" sz="3000" dirty="0"/>
              <a:t>, mentre   </a:t>
            </a:r>
          </a:p>
          <a:p>
            <a:pPr algn="just"/>
            <a:r>
              <a:rPr lang="it-IT" sz="3000" dirty="0"/>
              <a:t>     la pronuncia con ʃ è rimasta nell’italiano regionale toscano.</a:t>
            </a:r>
          </a:p>
        </p:txBody>
      </p:sp>
    </p:spTree>
    <p:extLst>
      <p:ext uri="{BB962C8B-B14F-4D97-AF65-F5344CB8AC3E}">
        <p14:creationId xmlns:p14="http://schemas.microsoft.com/office/powerpoint/2010/main" val="1000206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FONOLOGIA: DIFFERENZE CON L’ITALIANO MODERNO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206326" y="1117815"/>
            <a:ext cx="116574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it-IT" sz="3000" dirty="0"/>
              <a:t>Anche l’</a:t>
            </a:r>
            <a:r>
              <a:rPr lang="it-IT" sz="3000" b="1" dirty="0"/>
              <a:t>affricata palatale sonora</a:t>
            </a:r>
            <a:r>
              <a:rPr lang="it-IT" sz="3000" dirty="0"/>
              <a:t>, in posizione intervocalica, tende a spirantizzarsi in </a:t>
            </a:r>
            <a:r>
              <a:rPr lang="it-IT" sz="3000" b="1" dirty="0"/>
              <a:t>/ʒ/ </a:t>
            </a:r>
            <a:r>
              <a:rPr lang="it-IT" sz="3000" dirty="0"/>
              <a:t>([</a:t>
            </a:r>
            <a:r>
              <a:rPr lang="it-IT" sz="3000" dirty="0" err="1"/>
              <a:t>buˈʒia</a:t>
            </a:r>
            <a:r>
              <a:rPr lang="it-IT" sz="3000" dirty="0"/>
              <a:t>] [la ˈ</a:t>
            </a:r>
            <a:r>
              <a:rPr lang="it-IT" sz="3000" dirty="0" err="1"/>
              <a:t>ʒɛnte</a:t>
            </a:r>
            <a:r>
              <a:rPr lang="it-IT" sz="3000" dirty="0"/>
              <a:t>]), suono non esistente nell’italiano standard ma presente oggi nell’italiano regionale toscano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Il </a:t>
            </a:r>
            <a:r>
              <a:rPr lang="it-IT" sz="3000" b="1" dirty="0"/>
              <a:t>nesso GL</a:t>
            </a:r>
            <a:r>
              <a:rPr lang="it-IT" sz="3000" dirty="0"/>
              <a:t> evolve regolarmente in </a:t>
            </a:r>
            <a:r>
              <a:rPr lang="it-IT" sz="3000" b="1" dirty="0"/>
              <a:t>/g:/ </a:t>
            </a:r>
            <a:r>
              <a:rPr lang="it-IT" sz="3000" dirty="0"/>
              <a:t>(come CL in /k:/ OC(U)LUM &gt; </a:t>
            </a:r>
            <a:r>
              <a:rPr lang="it-IT" sz="3000" i="1" dirty="0"/>
              <a:t>occhio</a:t>
            </a:r>
            <a:r>
              <a:rPr lang="it-IT" sz="3000" dirty="0"/>
              <a:t>): TEGULAM &gt; </a:t>
            </a:r>
            <a:r>
              <a:rPr lang="it-IT" sz="3000" i="1" dirty="0" err="1"/>
              <a:t>tegghia</a:t>
            </a:r>
            <a:r>
              <a:rPr lang="it-IT" sz="3000" i="1" dirty="0"/>
              <a:t>, </a:t>
            </a:r>
            <a:r>
              <a:rPr lang="it-IT" sz="3000" dirty="0"/>
              <a:t>VIGILARE &gt; </a:t>
            </a:r>
            <a:r>
              <a:rPr lang="it-IT" sz="3000" i="1" dirty="0" err="1"/>
              <a:t>vegghiare</a:t>
            </a:r>
            <a:r>
              <a:rPr lang="it-IT" sz="3000" dirty="0"/>
              <a:t>.</a:t>
            </a:r>
            <a:r>
              <a:rPr lang="it-IT" sz="3000" i="1" dirty="0"/>
              <a:t> </a:t>
            </a:r>
            <a:r>
              <a:rPr lang="it-IT" sz="3000" dirty="0"/>
              <a:t>Si passa a </a:t>
            </a:r>
            <a:r>
              <a:rPr lang="it-IT" sz="3000" i="1" dirty="0"/>
              <a:t>teglia</a:t>
            </a:r>
            <a:r>
              <a:rPr lang="it-IT" sz="3000" dirty="0"/>
              <a:t> e </a:t>
            </a:r>
            <a:r>
              <a:rPr lang="it-IT" sz="3000" i="1" dirty="0"/>
              <a:t>vegliare</a:t>
            </a:r>
            <a:r>
              <a:rPr lang="it-IT" sz="3000" dirty="0"/>
              <a:t> solo nel Cinquecento, quando si diffonde la pronuncia rustica del contado fiorentino </a:t>
            </a:r>
            <a:r>
              <a:rPr lang="it-IT" sz="3000" i="1" dirty="0" err="1"/>
              <a:t>figghio</a:t>
            </a:r>
            <a:r>
              <a:rPr lang="it-IT" sz="3000" dirty="0"/>
              <a:t>, </a:t>
            </a:r>
            <a:r>
              <a:rPr lang="it-IT" sz="3000" i="1" dirty="0" err="1"/>
              <a:t>pagghia</a:t>
            </a:r>
            <a:r>
              <a:rPr lang="it-IT" sz="3000" i="1" dirty="0"/>
              <a:t> </a:t>
            </a:r>
            <a:r>
              <a:rPr lang="it-IT" sz="3000" dirty="0"/>
              <a:t>da /ʎ:/. Per reazione si tende non solo a pronunciare </a:t>
            </a:r>
            <a:r>
              <a:rPr lang="it-IT" sz="3000" i="1" dirty="0"/>
              <a:t>figlio </a:t>
            </a:r>
            <a:r>
              <a:rPr lang="it-IT" sz="3000" dirty="0"/>
              <a:t>e </a:t>
            </a:r>
            <a:r>
              <a:rPr lang="it-IT" sz="3000" i="1" dirty="0"/>
              <a:t>paglia</a:t>
            </a:r>
            <a:r>
              <a:rPr lang="it-IT" sz="3000" dirty="0"/>
              <a:t> ma anche a </a:t>
            </a:r>
            <a:r>
              <a:rPr lang="it-IT" sz="3000" dirty="0" err="1"/>
              <a:t>ipercorreggere</a:t>
            </a:r>
            <a:r>
              <a:rPr lang="it-IT" sz="3000" dirty="0"/>
              <a:t> </a:t>
            </a:r>
            <a:r>
              <a:rPr lang="it-IT" sz="3000" i="1" dirty="0" err="1"/>
              <a:t>tegghia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 err="1"/>
              <a:t>vegghiare</a:t>
            </a:r>
            <a:r>
              <a:rPr lang="it-IT" sz="3000" i="1" dirty="0"/>
              <a:t> </a:t>
            </a:r>
            <a:r>
              <a:rPr lang="it-IT" sz="3000" dirty="0"/>
              <a:t>in </a:t>
            </a:r>
            <a:r>
              <a:rPr lang="it-IT" sz="3000" i="1" dirty="0"/>
              <a:t>teglia </a:t>
            </a:r>
            <a:r>
              <a:rPr lang="it-IT" sz="3000" dirty="0"/>
              <a:t>e </a:t>
            </a:r>
            <a:r>
              <a:rPr lang="it-IT" sz="3000" i="1" dirty="0"/>
              <a:t>vegliare</a:t>
            </a:r>
            <a:r>
              <a:rPr lang="it-IT" sz="3000" dirty="0"/>
              <a:t>.  </a:t>
            </a:r>
            <a:r>
              <a:rPr lang="it-IT" sz="3000" i="1" dirty="0"/>
              <a:t> </a:t>
            </a:r>
            <a:endParaRPr lang="it-IT" sz="1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</a:t>
            </a:r>
            <a:r>
              <a:rPr lang="it-IT" sz="3000" b="1" dirty="0"/>
              <a:t>nesso NG</a:t>
            </a:r>
            <a:r>
              <a:rPr lang="it-IT" sz="3000" dirty="0"/>
              <a:t> evolve in</a:t>
            </a:r>
            <a:r>
              <a:rPr lang="it-IT" sz="3000" b="1" dirty="0"/>
              <a:t> /ɲ:/ </a:t>
            </a:r>
            <a:r>
              <a:rPr lang="it-IT" sz="3000" dirty="0"/>
              <a:t>davanti a vocale palatale </a:t>
            </a:r>
            <a:r>
              <a:rPr lang="it-IT" sz="3000" i="1" dirty="0"/>
              <a:t>(</a:t>
            </a:r>
            <a:r>
              <a:rPr lang="it-IT" sz="3000" i="1" dirty="0" err="1"/>
              <a:t>giugnere</a:t>
            </a:r>
            <a:r>
              <a:rPr lang="it-IT" sz="3000" dirty="0"/>
              <a:t>, </a:t>
            </a:r>
            <a:r>
              <a:rPr lang="it-IT" sz="3000" i="1" dirty="0" err="1"/>
              <a:t>tignere</a:t>
            </a:r>
            <a:r>
              <a:rPr lang="it-IT" sz="3000" i="1" dirty="0"/>
              <a:t>).</a:t>
            </a:r>
            <a:endParaRPr lang="it-IT" sz="1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La </a:t>
            </a:r>
            <a:r>
              <a:rPr lang="it-IT" sz="3000" b="1" dirty="0"/>
              <a:t>sonorizzazione</a:t>
            </a:r>
            <a:r>
              <a:rPr lang="it-IT" sz="3000" dirty="0"/>
              <a:t> </a:t>
            </a:r>
            <a:r>
              <a:rPr lang="it-IT" sz="3000" b="1" dirty="0"/>
              <a:t>consonantica</a:t>
            </a:r>
            <a:r>
              <a:rPr lang="it-IT" sz="3000" dirty="0"/>
              <a:t> è più estesa: coinvolge voci come </a:t>
            </a:r>
            <a:r>
              <a:rPr lang="it-IT" sz="3000" i="1" dirty="0" err="1"/>
              <a:t>imperadore</a:t>
            </a:r>
            <a:r>
              <a:rPr lang="it-IT" sz="3000" dirty="0"/>
              <a:t>, </a:t>
            </a:r>
            <a:r>
              <a:rPr lang="it-IT" sz="3000" i="1" dirty="0" err="1"/>
              <a:t>servidore</a:t>
            </a:r>
            <a:r>
              <a:rPr lang="it-IT" sz="3000" dirty="0"/>
              <a:t>, </a:t>
            </a:r>
            <a:r>
              <a:rPr lang="it-IT" sz="3000" i="1" dirty="0" err="1"/>
              <a:t>coverto</a:t>
            </a:r>
            <a:r>
              <a:rPr lang="it-IT" sz="3000" i="1" dirty="0"/>
              <a:t>, </a:t>
            </a:r>
            <a:r>
              <a:rPr lang="it-IT" sz="3000" i="1" dirty="0" err="1"/>
              <a:t>aguto</a:t>
            </a:r>
            <a:r>
              <a:rPr lang="it-IT" sz="3000" dirty="0"/>
              <a:t>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4121648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MORFOLOGIA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41023"/>
            <a:ext cx="1153550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la </a:t>
            </a:r>
            <a:r>
              <a:rPr lang="it-IT" sz="3000" b="1" dirty="0"/>
              <a:t>morfologia</a:t>
            </a:r>
            <a:r>
              <a:rPr lang="it-IT" sz="3000" dirty="0"/>
              <a:t> mostra una </a:t>
            </a:r>
            <a:r>
              <a:rPr lang="it-IT" sz="3000" b="1" dirty="0"/>
              <a:t>sostanziale continuità</a:t>
            </a:r>
            <a:r>
              <a:rPr lang="it-IT" sz="3000" dirty="0"/>
              <a:t> con l’italiano moderno, ma rispetto alla fonologia le differenze sono maggiori. </a:t>
            </a:r>
            <a:endParaRPr lang="it-IT" sz="1200" dirty="0"/>
          </a:p>
          <a:p>
            <a:pPr algn="just"/>
            <a:r>
              <a:rPr lang="it-IT" sz="3000" dirty="0"/>
              <a:t>Anche in questo caso la vicinanza è accresciuta dalla </a:t>
            </a:r>
            <a:r>
              <a:rPr lang="it-IT" sz="3000" b="1" dirty="0"/>
              <a:t>codificazione bembiana</a:t>
            </a:r>
            <a:r>
              <a:rPr lang="it-IT" sz="3000" dirty="0"/>
              <a:t>, che ha rimesso in circolazione alcuni tratti arcaici scomparsi nel Quattrocento. La promozione del fiorentino trecentesco, inoltre, non è neutra ma indirizzata da Bembo verso alcune forme, al fine di eliminare alcune oscillazioni della lingua antica. Un esempio: per la terza persona del congiuntivo imperfetto, accanto al tipo </a:t>
            </a:r>
            <a:r>
              <a:rPr lang="it-IT" sz="3000" i="1" dirty="0"/>
              <a:t>-esse </a:t>
            </a:r>
            <a:r>
              <a:rPr lang="it-IT" sz="3000" dirty="0"/>
              <a:t>(</a:t>
            </a:r>
            <a:r>
              <a:rPr lang="it-IT" sz="3000" i="1" dirty="0"/>
              <a:t>piacesse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  <a:r>
              <a:rPr lang="it-IT" sz="3000" dirty="0"/>
              <a:t>in Petrarca esiste anche il tipo in -</a:t>
            </a:r>
            <a:r>
              <a:rPr lang="it-IT" sz="3000" i="1" dirty="0"/>
              <a:t>essi</a:t>
            </a:r>
            <a:r>
              <a:rPr lang="it-IT" sz="3000" dirty="0"/>
              <a:t> (</a:t>
            </a:r>
            <a:r>
              <a:rPr lang="it-IT" sz="3000" i="1" dirty="0"/>
              <a:t>piacessi</a:t>
            </a:r>
            <a:r>
              <a:rPr lang="it-IT" sz="3000" dirty="0"/>
              <a:t>), ma per Bembo è «fuori d’ogni regola e licenziosamente detta». </a:t>
            </a:r>
          </a:p>
          <a:p>
            <a:pPr algn="just"/>
            <a:r>
              <a:rPr lang="it-IT" sz="3000" dirty="0"/>
              <a:t>Dunque Bembo fa un’operazione di </a:t>
            </a:r>
            <a:r>
              <a:rPr lang="it-IT" sz="3000" b="1" dirty="0"/>
              <a:t>filtro dell’antico</a:t>
            </a:r>
            <a:r>
              <a:rPr lang="it-IT" sz="3000" dirty="0"/>
              <a:t>: molte forme trecentesche non verranno imitate perché non promosse da Bembo.</a:t>
            </a:r>
          </a:p>
        </p:txBody>
      </p:sp>
    </p:spTree>
    <p:extLst>
      <p:ext uri="{BB962C8B-B14F-4D97-AF65-F5344CB8AC3E}">
        <p14:creationId xmlns:p14="http://schemas.microsoft.com/office/powerpoint/2010/main" val="191432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MORFOLOGIA: DIFFERENZE TRA DUE E TRECENTO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657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per la morfologia esistono </a:t>
            </a:r>
            <a:r>
              <a:rPr lang="it-IT" sz="3000" b="1" dirty="0"/>
              <a:t>differenze</a:t>
            </a:r>
            <a:r>
              <a:rPr lang="it-IT" sz="3000" dirty="0"/>
              <a:t> tra fiorentino </a:t>
            </a:r>
            <a:r>
              <a:rPr lang="it-IT" sz="3000" b="1" dirty="0"/>
              <a:t>duecentesco</a:t>
            </a:r>
            <a:r>
              <a:rPr lang="it-IT" sz="3000" dirty="0"/>
              <a:t> e </a:t>
            </a:r>
            <a:r>
              <a:rPr lang="it-IT" sz="3000" b="1" dirty="0"/>
              <a:t>trecentesco</a:t>
            </a:r>
            <a:r>
              <a:rPr lang="it-IT" sz="3000" dirty="0"/>
              <a:t>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E4BC43A-4252-42AC-99A6-F9B957E50C2F}"/>
              </a:ext>
            </a:extLst>
          </p:cNvPr>
          <p:cNvSpPr txBox="1"/>
          <p:nvPr/>
        </p:nvSpPr>
        <p:spPr>
          <a:xfrm>
            <a:off x="328246" y="2134772"/>
            <a:ext cx="11657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sing</a:t>
            </a:r>
            <a:r>
              <a:rPr lang="it-IT" sz="3000" dirty="0"/>
              <a:t>. </a:t>
            </a:r>
            <a:r>
              <a:rPr lang="it-IT" sz="3000" dirty="0" err="1"/>
              <a:t>pres</a:t>
            </a:r>
            <a:r>
              <a:rPr lang="it-IT" sz="3000" dirty="0"/>
              <a:t>. </a:t>
            </a:r>
            <a:r>
              <a:rPr lang="it-IT" sz="3000" dirty="0" err="1"/>
              <a:t>ind</a:t>
            </a:r>
            <a:r>
              <a:rPr lang="it-IT" sz="3000" dirty="0"/>
              <a:t>.: </a:t>
            </a:r>
            <a:r>
              <a:rPr lang="it-IT" sz="3000" i="1" dirty="0"/>
              <a:t>tu </a:t>
            </a:r>
            <a:r>
              <a:rPr lang="it-IT" sz="3000" i="1" dirty="0" err="1"/>
              <a:t>pens</a:t>
            </a:r>
            <a:r>
              <a:rPr lang="it-IT" sz="3000" b="1" i="1" dirty="0" err="1"/>
              <a:t>e</a:t>
            </a:r>
            <a:r>
              <a:rPr lang="it-IT" sz="3000" i="1" dirty="0"/>
              <a:t> , tu am</a:t>
            </a:r>
            <a:r>
              <a:rPr lang="it-IT" sz="3000" b="1" i="1" dirty="0"/>
              <a:t>e</a:t>
            </a:r>
            <a:r>
              <a:rPr lang="it-IT" sz="3000" i="1" dirty="0"/>
              <a:t>  </a:t>
            </a:r>
            <a:r>
              <a:rPr lang="it-IT" sz="3000" dirty="0"/>
              <a:t>(Trecento: </a:t>
            </a:r>
            <a:r>
              <a:rPr lang="it-IT" sz="3000" i="1" dirty="0"/>
              <a:t>tu pens</a:t>
            </a:r>
            <a:r>
              <a:rPr lang="it-IT" sz="3000" b="1" i="1" dirty="0"/>
              <a:t>i</a:t>
            </a:r>
            <a:r>
              <a:rPr lang="it-IT" sz="3000" i="1" dirty="0"/>
              <a:t>, tu am</a:t>
            </a:r>
            <a:r>
              <a:rPr lang="it-IT" sz="3000" b="1" i="1" dirty="0"/>
              <a:t>i</a:t>
            </a:r>
            <a:r>
              <a:rPr lang="it-IT" sz="3000" dirty="0"/>
              <a:t>)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plur</a:t>
            </a:r>
            <a:r>
              <a:rPr lang="it-IT" sz="3000" dirty="0"/>
              <a:t>. </a:t>
            </a:r>
            <a:r>
              <a:rPr lang="it-IT" sz="3000" dirty="0" err="1"/>
              <a:t>pres</a:t>
            </a:r>
            <a:r>
              <a:rPr lang="it-IT" sz="3000" dirty="0"/>
              <a:t>. </a:t>
            </a:r>
            <a:r>
              <a:rPr lang="it-IT" sz="3000" dirty="0" err="1"/>
              <a:t>ind</a:t>
            </a:r>
            <a:r>
              <a:rPr lang="it-IT" sz="3000" dirty="0"/>
              <a:t>.: </a:t>
            </a:r>
            <a:r>
              <a:rPr lang="it-IT" sz="3000" i="1" dirty="0" err="1"/>
              <a:t>perd</a:t>
            </a:r>
            <a:r>
              <a:rPr lang="it-IT" sz="3000" b="1" i="1" dirty="0" err="1"/>
              <a:t>emo</a:t>
            </a:r>
            <a:r>
              <a:rPr lang="it-IT" sz="3000" i="1" dirty="0"/>
              <a:t>, </a:t>
            </a:r>
            <a:r>
              <a:rPr lang="it-IT" sz="3000" i="1" dirty="0" err="1"/>
              <a:t>sent</a:t>
            </a:r>
            <a:r>
              <a:rPr lang="it-IT" sz="3000" b="1" i="1" dirty="0" err="1"/>
              <a:t>imo</a:t>
            </a:r>
            <a:r>
              <a:rPr lang="it-IT" sz="3000" i="1" dirty="0"/>
              <a:t> </a:t>
            </a:r>
            <a:r>
              <a:rPr lang="it-IT" sz="3000" dirty="0"/>
              <a:t>(Trecento: </a:t>
            </a:r>
            <a:r>
              <a:rPr lang="it-IT" sz="3000" i="1" dirty="0"/>
              <a:t>perd</a:t>
            </a:r>
            <a:r>
              <a:rPr lang="it-IT" sz="3000" b="1" i="1" dirty="0"/>
              <a:t>iamo</a:t>
            </a:r>
            <a:r>
              <a:rPr lang="it-IT" sz="3000" i="1" dirty="0"/>
              <a:t>, sent</a:t>
            </a:r>
            <a:r>
              <a:rPr lang="it-IT" sz="3000" b="1" i="1" dirty="0"/>
              <a:t>iamo</a:t>
            </a:r>
            <a:r>
              <a:rPr lang="it-IT" sz="3000" dirty="0"/>
              <a:t>)</a:t>
            </a:r>
            <a:endParaRPr lang="it-IT" sz="3000" i="1" dirty="0"/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III </a:t>
            </a:r>
            <a:r>
              <a:rPr lang="it-IT" sz="3000" dirty="0" err="1"/>
              <a:t>pers</a:t>
            </a:r>
            <a:r>
              <a:rPr lang="it-IT" sz="3000" dirty="0"/>
              <a:t>. pass. remoto: </a:t>
            </a:r>
            <a:r>
              <a:rPr lang="it-IT" sz="3000" i="1" dirty="0" err="1"/>
              <a:t>perd</a:t>
            </a:r>
            <a:r>
              <a:rPr lang="it-IT" sz="3000" b="1" i="1" dirty="0" err="1"/>
              <a:t>eo</a:t>
            </a:r>
            <a:r>
              <a:rPr lang="it-IT" sz="3000" i="1" dirty="0"/>
              <a:t>, </a:t>
            </a:r>
            <a:r>
              <a:rPr lang="it-IT" sz="3000" i="1" dirty="0" err="1"/>
              <a:t>sent</a:t>
            </a:r>
            <a:r>
              <a:rPr lang="it-IT" sz="3000" b="1" i="1" dirty="0" err="1"/>
              <a:t>io</a:t>
            </a:r>
            <a:r>
              <a:rPr lang="it-IT" sz="3000" i="1" dirty="0"/>
              <a:t> </a:t>
            </a:r>
            <a:r>
              <a:rPr lang="it-IT" sz="3000" dirty="0"/>
              <a:t>(Trecento: </a:t>
            </a:r>
            <a:r>
              <a:rPr lang="it-IT" sz="3000" i="1" dirty="0"/>
              <a:t>perd</a:t>
            </a:r>
            <a:r>
              <a:rPr lang="it-IT" sz="3000" b="1" i="1" dirty="0"/>
              <a:t>é</a:t>
            </a:r>
            <a:r>
              <a:rPr lang="it-IT" sz="3000" i="1" dirty="0"/>
              <a:t>, sent</a:t>
            </a:r>
            <a:r>
              <a:rPr lang="it-IT" sz="3000" b="1" i="1" dirty="0"/>
              <a:t>ì</a:t>
            </a:r>
            <a:r>
              <a:rPr lang="it-IT" sz="3000" dirty="0"/>
              <a:t>) 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congiunt</a:t>
            </a:r>
            <a:r>
              <a:rPr lang="it-IT" sz="3000" dirty="0"/>
              <a:t>. </a:t>
            </a:r>
            <a:r>
              <a:rPr lang="it-IT" sz="3000" dirty="0" err="1"/>
              <a:t>imperf</a:t>
            </a:r>
            <a:r>
              <a:rPr lang="it-IT" sz="3000" dirty="0"/>
              <a:t>.: </a:t>
            </a:r>
            <a:r>
              <a:rPr lang="it-IT" sz="3000" i="1" dirty="0"/>
              <a:t>che io potess</a:t>
            </a:r>
            <a:r>
              <a:rPr lang="it-IT" sz="3000" b="1" i="1" dirty="0"/>
              <a:t>e</a:t>
            </a:r>
            <a:r>
              <a:rPr lang="it-IT" sz="3000" i="1" dirty="0"/>
              <a:t> </a:t>
            </a:r>
            <a:r>
              <a:rPr lang="it-IT" sz="3000" dirty="0"/>
              <a:t>(Trecento: </a:t>
            </a:r>
            <a:r>
              <a:rPr lang="it-IT" sz="3000" i="1" dirty="0"/>
              <a:t>che io potess</a:t>
            </a:r>
            <a:r>
              <a:rPr lang="it-IT" sz="3000" b="1" i="1" dirty="0"/>
              <a:t>i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8B799F-33D9-4FAE-A329-28BE65C35AE8}"/>
              </a:ext>
            </a:extLst>
          </p:cNvPr>
          <p:cNvSpPr txBox="1"/>
          <p:nvPr/>
        </p:nvSpPr>
        <p:spPr>
          <a:xfrm>
            <a:off x="267286" y="4837065"/>
            <a:ext cx="11657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Ancor più della fonologia, la morfologia del fiorentino nel Trecento si fa molto </a:t>
            </a:r>
            <a:r>
              <a:rPr lang="it-IT" sz="3000" b="1" dirty="0"/>
              <a:t>polimorfica</a:t>
            </a:r>
            <a:r>
              <a:rPr lang="it-IT" sz="3000" dirty="0"/>
              <a:t>, perché convivono forme arcaiche e forme innovative: questo si vede bene sia nella poesia di Dante sia nella prosa di Boccaccio. </a:t>
            </a:r>
          </a:p>
        </p:txBody>
      </p:sp>
    </p:spTree>
    <p:extLst>
      <p:ext uri="{BB962C8B-B14F-4D97-AF65-F5344CB8AC3E}">
        <p14:creationId xmlns:p14="http://schemas.microsoft.com/office/powerpoint/2010/main" val="231133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</TotalTime>
  <Words>1573</Words>
  <Application>Microsoft Office PowerPoint</Application>
  <PresentationFormat>Widescreen</PresentationFormat>
  <Paragraphs>114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223</cp:revision>
  <dcterms:created xsi:type="dcterms:W3CDTF">2016-10-02T06:15:29Z</dcterms:created>
  <dcterms:modified xsi:type="dcterms:W3CDTF">2025-02-25T12:32:09Z</dcterms:modified>
</cp:coreProperties>
</file>