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63" r:id="rId3"/>
    <p:sldId id="278" r:id="rId4"/>
    <p:sldId id="269" r:id="rId5"/>
    <p:sldId id="271" r:id="rId6"/>
    <p:sldId id="264" r:id="rId7"/>
    <p:sldId id="272" r:id="rId8"/>
    <p:sldId id="279" r:id="rId9"/>
    <p:sldId id="280" r:id="rId10"/>
    <p:sldId id="281" r:id="rId11"/>
    <p:sldId id="282" r:id="rId12"/>
    <p:sldId id="270"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ano Picchiorri" initials="EP" lastIdx="1" clrIdx="0">
    <p:extLst>
      <p:ext uri="{19B8F6BF-5375-455C-9EA6-DF929625EA0E}">
        <p15:presenceInfo xmlns:p15="http://schemas.microsoft.com/office/powerpoint/2012/main" userId="S::e.picchiorri@unich.it::9e90456a-cd20-4cdb-ac3b-b275855990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60"/>
  </p:normalViewPr>
  <p:slideViewPr>
    <p:cSldViewPr snapToGrid="0">
      <p:cViewPr varScale="1">
        <p:scale>
          <a:sx n="78" d="100"/>
          <a:sy n="78" d="100"/>
        </p:scale>
        <p:origin x="20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EBB32E-6175-49DE-9575-06D9530830B3}"/>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BDE67CC-7E3F-4C2C-85A0-65D7D53BCF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19FA96E-766F-41C6-8270-E729C800F25A}"/>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C1F2B854-322E-43DA-A44D-CF5BF087F5B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FBBC32E-7498-43D5-9721-0BB53D2DF16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30830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0C4800-628A-4061-88D3-8426E8BE7A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7459C5-535E-4910-AFFD-5C8E18BBBEEB}"/>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9B2A81-8920-4652-B2A8-8C1DF8BA9CB9}"/>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6FC5160D-2371-418A-A6C0-0C82818F6E3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2F4832-ED49-486F-9E7C-18A39A5D317E}"/>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877712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8203E42-4788-4C5B-B19D-F2D93B13EBF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F77AD31-51C9-42B8-B245-0FCCB851F1B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7C4E5AC-B0DB-4096-A330-8E39F6851A5E}"/>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2B2F30F2-D5DC-4EB1-8BC6-4A1BC018EF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3EB883-1970-4B4E-8A3F-0E4A94B88AD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48020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362E8C-5078-4F2D-8525-36BA7653C3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6A0FDF-6958-418A-9678-530B80EF5684}"/>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9803282-2407-4FF4-A0F2-9DEF6F8D07F2}"/>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C5DCF2D4-1E71-4181-AA5E-D84AFEC4B6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ED3E27-8D4D-45F8-8F76-9DCDB0A3DD0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516180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480367-48C8-4C1F-9214-400430DA047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16271B8-8EF2-4EED-8667-0B6E386744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056C8732-2655-4074-80BB-7A1811BA5E1E}"/>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DB7BB589-7DE4-4941-84EA-3E93ECF9EF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4F251C-E8E1-4DF2-A153-B3ADD3F1FDD5}"/>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78164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98FBF3-6231-4695-9423-A5C8FBC41F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1F17AD-AF0E-4DA8-ADF0-752E3774B784}"/>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40F767E-D3C3-483B-8D51-8CE112B8EE7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EB7FFE5-ACC9-4F1B-8E72-D9F4B976D3A9}"/>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6" name="Segnaposto piè di pagina 5">
            <a:extLst>
              <a:ext uri="{FF2B5EF4-FFF2-40B4-BE49-F238E27FC236}">
                <a16:creationId xmlns:a16="http://schemas.microsoft.com/office/drawing/2014/main" id="{F7237544-E5B8-46FC-ADE6-796E3787335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DF27AB3-3037-488F-BBB8-B38150F07D0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14512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8F4BD8-314C-45F2-8AA5-AACDF2A79DB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0748BDB-E3DF-4B6F-85F1-565289B40D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462D36A-6CD1-4735-B965-162D33796B1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C44FEE5-7C01-4FC3-BF05-81EED600C7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07AD3A21-529B-4F28-A708-6B94223BCB89}"/>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212AEB3-4851-4096-BF55-DC3548E4ACA4}"/>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8" name="Segnaposto piè di pagina 7">
            <a:extLst>
              <a:ext uri="{FF2B5EF4-FFF2-40B4-BE49-F238E27FC236}">
                <a16:creationId xmlns:a16="http://schemas.microsoft.com/office/drawing/2014/main" id="{AED64790-B5EE-41FE-BBC0-E6AE7E63032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CA037A56-CA9A-4AA5-967C-0DD17F102C2F}"/>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92487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8297B-2A69-45D9-981D-A139D8053E6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56D9360-FF6D-4D17-BEE1-56DB69CC32E5}"/>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4" name="Segnaposto piè di pagina 3">
            <a:extLst>
              <a:ext uri="{FF2B5EF4-FFF2-40B4-BE49-F238E27FC236}">
                <a16:creationId xmlns:a16="http://schemas.microsoft.com/office/drawing/2014/main" id="{4F02FBD1-B18A-40E7-AC89-6EFC2EA8E97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5E47EA9-5039-4AE2-987D-67B8A9A3887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2583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07F0CBD-2365-4B42-90AA-57C23529842D}"/>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3" name="Segnaposto piè di pagina 2">
            <a:extLst>
              <a:ext uri="{FF2B5EF4-FFF2-40B4-BE49-F238E27FC236}">
                <a16:creationId xmlns:a16="http://schemas.microsoft.com/office/drawing/2014/main" id="{79575997-6C3A-4CA6-9177-1919F67AFB2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FB9FB12-891D-4AAA-9AA5-A9BF703C236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73567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F0706-8690-419E-AE04-837ABE0B5E9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3BF76E-902A-4879-92A2-DE1FC1786D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216035A-531A-4826-8F49-CAA23F872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6A8B299-9139-4C88-8F15-6F17070C960A}"/>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6" name="Segnaposto piè di pagina 5">
            <a:extLst>
              <a:ext uri="{FF2B5EF4-FFF2-40B4-BE49-F238E27FC236}">
                <a16:creationId xmlns:a16="http://schemas.microsoft.com/office/drawing/2014/main" id="{94BF4674-6AD1-404F-8E92-614AE16EEF9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371964A-766A-4D52-9375-B1972BA65E7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8637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4EA7C6-EEB3-45BD-943B-0D8E948A933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80D0666-1EC8-48DF-96CA-9DC43C4E8A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85AC6C4-62FB-4F5F-A282-F9EFC8C00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BED4EE01-7AF3-401B-BE54-31C15C778D23}"/>
              </a:ext>
            </a:extLst>
          </p:cNvPr>
          <p:cNvSpPr>
            <a:spLocks noGrp="1"/>
          </p:cNvSpPr>
          <p:nvPr>
            <p:ph type="dt" sz="half" idx="10"/>
          </p:nvPr>
        </p:nvSpPr>
        <p:spPr/>
        <p:txBody>
          <a:bodyPr/>
          <a:lstStyle/>
          <a:p>
            <a:fld id="{FFCB723E-50C7-48CC-8791-16EDC9DDA119}" type="datetimeFigureOut">
              <a:rPr lang="it-IT" smtClean="0"/>
              <a:t>26/02/2025</a:t>
            </a:fld>
            <a:endParaRPr lang="it-IT"/>
          </a:p>
        </p:txBody>
      </p:sp>
      <p:sp>
        <p:nvSpPr>
          <p:cNvPr id="6" name="Segnaposto piè di pagina 5">
            <a:extLst>
              <a:ext uri="{FF2B5EF4-FFF2-40B4-BE49-F238E27FC236}">
                <a16:creationId xmlns:a16="http://schemas.microsoft.com/office/drawing/2014/main" id="{8E4B6319-5042-4845-B9BE-C73961A33F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98CB641-49F0-4B6A-A372-705D39DA2B24}"/>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10671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A236527-0E96-45CB-9346-56DF5555B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9CA858-6B24-4E7A-9914-3EDD06F40D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D08D06D-2005-4052-A28B-530B3A56C6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B723E-50C7-48CC-8791-16EDC9DDA119}" type="datetimeFigureOut">
              <a:rPr lang="it-IT" smtClean="0"/>
              <a:t>26/02/2025</a:t>
            </a:fld>
            <a:endParaRPr lang="it-IT"/>
          </a:p>
        </p:txBody>
      </p:sp>
      <p:sp>
        <p:nvSpPr>
          <p:cNvPr id="5" name="Segnaposto piè di pagina 4">
            <a:extLst>
              <a:ext uri="{FF2B5EF4-FFF2-40B4-BE49-F238E27FC236}">
                <a16:creationId xmlns:a16="http://schemas.microsoft.com/office/drawing/2014/main" id="{82C849C6-817E-4776-965F-B5CE84FF5D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6FE8F1B-1B44-42B7-BC55-13666BE067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C1C4-6890-4A08-AB09-9D82D01803C6}" type="slidenum">
              <a:rPr lang="it-IT" smtClean="0"/>
              <a:t>‹N›</a:t>
            </a:fld>
            <a:endParaRPr lang="it-IT"/>
          </a:p>
        </p:txBody>
      </p:sp>
    </p:spTree>
    <p:extLst>
      <p:ext uri="{BB962C8B-B14F-4D97-AF65-F5344CB8AC3E}">
        <p14:creationId xmlns:p14="http://schemas.microsoft.com/office/powerpoint/2010/main" val="183300668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25415" y="1378634"/>
            <a:ext cx="10379197" cy="2855741"/>
          </a:xfrm>
        </p:spPr>
        <p:txBody>
          <a:bodyPr>
            <a:normAutofit/>
          </a:bodyPr>
          <a:lstStyle/>
          <a:p>
            <a:r>
              <a:rPr lang="it-IT" sz="4000" b="1" dirty="0"/>
              <a:t>Linguistica italiana (</a:t>
            </a:r>
            <a:r>
              <a:rPr lang="it-IT" sz="4000" b="1" dirty="0" err="1"/>
              <a:t>a.a</a:t>
            </a:r>
            <a:r>
              <a:rPr lang="it-IT" sz="4000" b="1" dirty="0"/>
              <a:t>. 2024/25)</a:t>
            </a:r>
            <a:br>
              <a:rPr lang="it-IT" sz="4000" b="1" dirty="0"/>
            </a:br>
            <a:br>
              <a:rPr lang="it-IT" sz="4000" b="1" dirty="0"/>
            </a:br>
            <a:br>
              <a:rPr lang="it-IT" sz="4000" b="1" dirty="0"/>
            </a:br>
            <a:r>
              <a:rPr lang="it-IT" sz="4800" b="0" i="0" u="none" strike="noStrike" baseline="0" dirty="0">
                <a:latin typeface="DejaVuSans"/>
              </a:rPr>
              <a:t>Profilo linguistico dell'italiano antico</a:t>
            </a:r>
            <a:endParaRPr lang="it-IT" sz="4800" dirty="0"/>
          </a:p>
        </p:txBody>
      </p:sp>
    </p:spTree>
    <p:extLst>
      <p:ext uri="{BB962C8B-B14F-4D97-AF65-F5344CB8AC3E}">
        <p14:creationId xmlns:p14="http://schemas.microsoft.com/office/powerpoint/2010/main" val="4229054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USO DEI PRONOMI ATONI</a:t>
            </a:r>
          </a:p>
        </p:txBody>
      </p:sp>
      <p:sp>
        <p:nvSpPr>
          <p:cNvPr id="4" name="CasellaDiTesto 3">
            <a:extLst>
              <a:ext uri="{FF2B5EF4-FFF2-40B4-BE49-F238E27FC236}">
                <a16:creationId xmlns:a16="http://schemas.microsoft.com/office/drawing/2014/main" id="{16069D10-9192-4BEF-AF72-3C607056325F}"/>
              </a:ext>
            </a:extLst>
          </p:cNvPr>
          <p:cNvSpPr txBox="1"/>
          <p:nvPr/>
        </p:nvSpPr>
        <p:spPr>
          <a:xfrm>
            <a:off x="267286" y="1294985"/>
            <a:ext cx="11657428" cy="2862322"/>
          </a:xfrm>
          <a:prstGeom prst="rect">
            <a:avLst/>
          </a:prstGeom>
          <a:noFill/>
        </p:spPr>
        <p:txBody>
          <a:bodyPr wrap="square" rtlCol="0">
            <a:spAutoFit/>
          </a:bodyPr>
          <a:lstStyle/>
          <a:p>
            <a:pPr algn="just"/>
            <a:r>
              <a:rPr lang="it-IT" sz="3000" dirty="0"/>
              <a:t>Spesso in </a:t>
            </a:r>
            <a:r>
              <a:rPr lang="it-IT" sz="3000" dirty="0" err="1"/>
              <a:t>it</a:t>
            </a:r>
            <a:r>
              <a:rPr lang="it-IT" sz="3000" dirty="0"/>
              <a:t>. </a:t>
            </a:r>
            <a:r>
              <a:rPr lang="it-IT" sz="3000" dirty="0" err="1"/>
              <a:t>ant</a:t>
            </a:r>
            <a:r>
              <a:rPr lang="it-IT" sz="3000" dirty="0"/>
              <a:t>. si può </a:t>
            </a:r>
            <a:r>
              <a:rPr lang="it-IT" sz="3000" b="1" dirty="0"/>
              <a:t>omettere il pronome atono </a:t>
            </a:r>
            <a:r>
              <a:rPr lang="it-IT" sz="3000" dirty="0"/>
              <a:t>in casi in cui oggi è obbligatorio esprimerlo:</a:t>
            </a:r>
          </a:p>
          <a:p>
            <a:pPr marL="457200" indent="-457200" algn="just">
              <a:buFontTx/>
              <a:buChar char="-"/>
            </a:pPr>
            <a:r>
              <a:rPr lang="it-IT" sz="3000" dirty="0"/>
              <a:t>in una </a:t>
            </a:r>
            <a:r>
              <a:rPr lang="it-IT" sz="3000" b="1" dirty="0"/>
              <a:t>coordinata</a:t>
            </a:r>
            <a:r>
              <a:rPr lang="it-IT" sz="3000" dirty="0"/>
              <a:t>: «vi dico e prometto che» (Bono Giamboni); «m’hai sicurtà renduta e tratto / d’alto periglio» (Dante, </a:t>
            </a:r>
            <a:r>
              <a:rPr lang="it-IT" sz="3000" i="1" dirty="0"/>
              <a:t>Commedia</a:t>
            </a:r>
            <a:r>
              <a:rPr lang="it-IT" sz="3000" dirty="0"/>
              <a:t>).</a:t>
            </a:r>
          </a:p>
          <a:p>
            <a:pPr marL="457200" indent="-457200" algn="just">
              <a:buFontTx/>
              <a:buChar char="-"/>
            </a:pPr>
            <a:r>
              <a:rPr lang="it-IT" sz="3000" dirty="0"/>
              <a:t>con l’</a:t>
            </a:r>
            <a:r>
              <a:rPr lang="it-IT" sz="3000" b="1" dirty="0"/>
              <a:t>infinito</a:t>
            </a:r>
            <a:r>
              <a:rPr lang="it-IT" sz="3000" dirty="0"/>
              <a:t>: «</a:t>
            </a:r>
            <a:r>
              <a:rPr lang="it-IT" sz="3000" dirty="0" err="1"/>
              <a:t>ll</a:t>
            </a:r>
            <a:r>
              <a:rPr lang="it-IT" sz="3000" dirty="0"/>
              <a:t> mio cuore cominciò dolorosamente a </a:t>
            </a:r>
            <a:r>
              <a:rPr lang="it-IT" sz="3000" dirty="0" err="1"/>
              <a:t>pentere</a:t>
            </a:r>
            <a:r>
              <a:rPr lang="it-IT" sz="3000" dirty="0"/>
              <a:t> ‘a pentirsi’» (Dante, </a:t>
            </a:r>
            <a:r>
              <a:rPr lang="it-IT" sz="3000" i="1" dirty="0"/>
              <a:t>Vita nova</a:t>
            </a:r>
            <a:r>
              <a:rPr lang="it-IT" sz="3000" dirty="0"/>
              <a:t>).</a:t>
            </a:r>
          </a:p>
        </p:txBody>
      </p:sp>
      <p:sp>
        <p:nvSpPr>
          <p:cNvPr id="5" name="CasellaDiTesto 4">
            <a:extLst>
              <a:ext uri="{FF2B5EF4-FFF2-40B4-BE49-F238E27FC236}">
                <a16:creationId xmlns:a16="http://schemas.microsoft.com/office/drawing/2014/main" id="{E288DD8F-DCE0-4C96-A777-12445FD25BFE}"/>
              </a:ext>
            </a:extLst>
          </p:cNvPr>
          <p:cNvSpPr txBox="1"/>
          <p:nvPr/>
        </p:nvSpPr>
        <p:spPr>
          <a:xfrm>
            <a:off x="267286" y="4314734"/>
            <a:ext cx="11657428" cy="2400657"/>
          </a:xfrm>
          <a:prstGeom prst="rect">
            <a:avLst/>
          </a:prstGeom>
          <a:noFill/>
        </p:spPr>
        <p:txBody>
          <a:bodyPr wrap="square" rtlCol="0">
            <a:spAutoFit/>
          </a:bodyPr>
          <a:lstStyle/>
          <a:p>
            <a:pPr algn="just"/>
            <a:r>
              <a:rPr lang="it-IT" sz="3000" dirty="0"/>
              <a:t>Al contrario, molti </a:t>
            </a:r>
            <a:r>
              <a:rPr lang="it-IT" sz="3000" b="1" dirty="0"/>
              <a:t>verbi</a:t>
            </a:r>
            <a:r>
              <a:rPr lang="it-IT" sz="3000" dirty="0"/>
              <a:t> hanno forma </a:t>
            </a:r>
            <a:r>
              <a:rPr lang="it-IT" sz="3000" b="1" dirty="0"/>
              <a:t>pronominale</a:t>
            </a:r>
            <a:r>
              <a:rPr lang="it-IT" sz="3000" dirty="0"/>
              <a:t> anche senza avere valore riflessivo: </a:t>
            </a:r>
            <a:r>
              <a:rPr lang="it-IT" sz="3000" i="1" dirty="0"/>
              <a:t>andarsi </a:t>
            </a:r>
            <a:r>
              <a:rPr lang="it-IT" sz="3000" dirty="0"/>
              <a:t>‘andare’, </a:t>
            </a:r>
            <a:r>
              <a:rPr lang="it-IT" sz="3000" i="1" dirty="0"/>
              <a:t>essersi </a:t>
            </a:r>
            <a:r>
              <a:rPr lang="it-IT" sz="3000" dirty="0"/>
              <a:t>‘essere’, </a:t>
            </a:r>
            <a:r>
              <a:rPr lang="it-IT" sz="3000" i="1" dirty="0"/>
              <a:t>pensarsi </a:t>
            </a:r>
            <a:r>
              <a:rPr lang="it-IT" sz="3000" dirty="0"/>
              <a:t>‘pensare, ritenere’, </a:t>
            </a:r>
            <a:r>
              <a:rPr lang="it-IT" sz="3000" i="1" dirty="0"/>
              <a:t>morirsi </a:t>
            </a:r>
            <a:r>
              <a:rPr lang="it-IT" sz="3000" dirty="0"/>
              <a:t>‘morire’.</a:t>
            </a:r>
          </a:p>
          <a:p>
            <a:pPr algn="just"/>
            <a:r>
              <a:rPr lang="it-IT" sz="3000" dirty="0"/>
              <a:t>«I’ </a:t>
            </a:r>
            <a:r>
              <a:rPr lang="it-IT" sz="3000" u="sng" dirty="0"/>
              <a:t>mi son</a:t>
            </a:r>
            <a:r>
              <a:rPr lang="it-IT" sz="3000" dirty="0"/>
              <a:t> un che quando Amor mi spira, noto» (Dante, </a:t>
            </a:r>
            <a:r>
              <a:rPr lang="it-IT" sz="3000" i="1" dirty="0"/>
              <a:t>Commedia</a:t>
            </a:r>
            <a:r>
              <a:rPr lang="it-IT" sz="3000" dirty="0"/>
              <a:t>) = </a:t>
            </a:r>
            <a:r>
              <a:rPr lang="it-IT" sz="3000" i="1" dirty="0"/>
              <a:t>Io sono uno che…</a:t>
            </a:r>
          </a:p>
        </p:txBody>
      </p:sp>
    </p:spTree>
    <p:extLst>
      <p:ext uri="{BB962C8B-B14F-4D97-AF65-F5344CB8AC3E}">
        <p14:creationId xmlns:p14="http://schemas.microsoft.com/office/powerpoint/2010/main" val="78258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SALITA DEI CLITICI</a:t>
            </a:r>
          </a:p>
        </p:txBody>
      </p:sp>
      <p:sp>
        <p:nvSpPr>
          <p:cNvPr id="4" name="CasellaDiTesto 3">
            <a:extLst>
              <a:ext uri="{FF2B5EF4-FFF2-40B4-BE49-F238E27FC236}">
                <a16:creationId xmlns:a16="http://schemas.microsoft.com/office/drawing/2014/main" id="{16069D10-9192-4BEF-AF72-3C607056325F}"/>
              </a:ext>
            </a:extLst>
          </p:cNvPr>
          <p:cNvSpPr txBox="1"/>
          <p:nvPr/>
        </p:nvSpPr>
        <p:spPr>
          <a:xfrm>
            <a:off x="267286" y="1294985"/>
            <a:ext cx="11657428" cy="1477328"/>
          </a:xfrm>
          <a:prstGeom prst="rect">
            <a:avLst/>
          </a:prstGeom>
          <a:noFill/>
        </p:spPr>
        <p:txBody>
          <a:bodyPr wrap="square" rtlCol="0">
            <a:spAutoFit/>
          </a:bodyPr>
          <a:lstStyle/>
          <a:p>
            <a:pPr algn="just"/>
            <a:r>
              <a:rPr lang="it-IT" sz="3000" dirty="0"/>
              <a:t>Nelle costruzioni «verbo reggente + infinito o gerundio» era molto più esteso un fenomeno possibile anche oggi, la </a:t>
            </a:r>
            <a:r>
              <a:rPr lang="it-IT" sz="3000" b="1" dirty="0"/>
              <a:t>salita dei clitici</a:t>
            </a:r>
            <a:r>
              <a:rPr lang="it-IT" sz="3000" dirty="0"/>
              <a:t>: il clitico, pur riferendosi all’</a:t>
            </a:r>
            <a:r>
              <a:rPr lang="it-IT" sz="3000" b="1" dirty="0"/>
              <a:t>infinito</a:t>
            </a:r>
            <a:r>
              <a:rPr lang="it-IT" sz="3000" dirty="0"/>
              <a:t> o al </a:t>
            </a:r>
            <a:r>
              <a:rPr lang="it-IT" sz="3000" b="1" dirty="0"/>
              <a:t>gerundio</a:t>
            </a:r>
            <a:r>
              <a:rPr lang="it-IT" sz="3000" dirty="0"/>
              <a:t>, si aggancia al verbo </a:t>
            </a:r>
            <a:r>
              <a:rPr lang="it-IT" sz="3000" b="1" dirty="0"/>
              <a:t>reggente</a:t>
            </a:r>
            <a:r>
              <a:rPr lang="it-IT" sz="3000" dirty="0"/>
              <a:t>.</a:t>
            </a:r>
          </a:p>
        </p:txBody>
      </p:sp>
      <p:sp>
        <p:nvSpPr>
          <p:cNvPr id="5" name="CasellaDiTesto 4">
            <a:extLst>
              <a:ext uri="{FF2B5EF4-FFF2-40B4-BE49-F238E27FC236}">
                <a16:creationId xmlns:a16="http://schemas.microsoft.com/office/drawing/2014/main" id="{E288DD8F-DCE0-4C96-A777-12445FD25BFE}"/>
              </a:ext>
            </a:extLst>
          </p:cNvPr>
          <p:cNvSpPr txBox="1"/>
          <p:nvPr/>
        </p:nvSpPr>
        <p:spPr>
          <a:xfrm>
            <a:off x="267286" y="2772313"/>
            <a:ext cx="11657428" cy="3816429"/>
          </a:xfrm>
          <a:prstGeom prst="rect">
            <a:avLst/>
          </a:prstGeom>
          <a:noFill/>
        </p:spPr>
        <p:txBody>
          <a:bodyPr wrap="square" rtlCol="0">
            <a:spAutoFit/>
          </a:bodyPr>
          <a:lstStyle/>
          <a:p>
            <a:pPr algn="just"/>
            <a:r>
              <a:rPr lang="it-IT" sz="3000" dirty="0"/>
              <a:t>Oggi la salita è facoltativa e si può attuare solo con alcuni verbi, come </a:t>
            </a:r>
            <a:r>
              <a:rPr lang="it-IT" sz="3000" i="1" dirty="0"/>
              <a:t>volere</a:t>
            </a:r>
            <a:r>
              <a:rPr lang="it-IT" sz="3000" dirty="0"/>
              <a:t>: «voglio dir</a:t>
            </a:r>
            <a:r>
              <a:rPr lang="it-IT" sz="3000" b="1" dirty="0"/>
              <a:t>ti</a:t>
            </a:r>
            <a:r>
              <a:rPr lang="it-IT" sz="3000" dirty="0"/>
              <a:t>» ma anche «</a:t>
            </a:r>
            <a:r>
              <a:rPr lang="it-IT" sz="3000" b="1" dirty="0"/>
              <a:t>ti</a:t>
            </a:r>
            <a:r>
              <a:rPr lang="it-IT" sz="3000" dirty="0"/>
              <a:t> voglio dire»</a:t>
            </a:r>
            <a:r>
              <a:rPr lang="it-IT" sz="3000" i="1" dirty="0"/>
              <a:t> </a:t>
            </a:r>
            <a:r>
              <a:rPr lang="it-IT" sz="3000" dirty="0"/>
              <a:t>(</a:t>
            </a:r>
            <a:r>
              <a:rPr lang="it-IT" sz="3000" i="1" dirty="0"/>
              <a:t>salita </a:t>
            </a:r>
            <a:r>
              <a:rPr lang="it-IT" sz="3000" dirty="0"/>
              <a:t>nel senso di ‘spostamento a sinistra’). Ma non sarebbe possibile «*non lo osano fare».</a:t>
            </a:r>
          </a:p>
          <a:p>
            <a:pPr algn="just"/>
            <a:endParaRPr lang="it-IT" sz="2000" dirty="0"/>
          </a:p>
          <a:p>
            <a:pPr algn="just"/>
            <a:r>
              <a:rPr lang="it-IT" sz="3000" dirty="0"/>
              <a:t>In italiano antico invece è la soluzione più comune con tutti i verbi:</a:t>
            </a:r>
          </a:p>
          <a:p>
            <a:pPr algn="just"/>
            <a:endParaRPr lang="it-IT" sz="1200" i="1" dirty="0"/>
          </a:p>
          <a:p>
            <a:pPr algn="just"/>
            <a:r>
              <a:rPr lang="it-IT" sz="3000" i="1" dirty="0" err="1"/>
              <a:t>Voglio</a:t>
            </a:r>
            <a:r>
              <a:rPr lang="it-IT" sz="3000" b="1" i="1" dirty="0" err="1"/>
              <a:t>lo</a:t>
            </a:r>
            <a:r>
              <a:rPr lang="it-IT" sz="3000" i="1" dirty="0"/>
              <a:t> sapere da mia madre (Novellino)</a:t>
            </a:r>
          </a:p>
          <a:p>
            <a:pPr algn="just"/>
            <a:r>
              <a:rPr lang="it-IT" sz="3000" i="1" dirty="0"/>
              <a:t>Val</a:t>
            </a:r>
            <a:r>
              <a:rPr lang="it-IT" sz="3000" b="1" i="1" dirty="0"/>
              <a:t>lo</a:t>
            </a:r>
            <a:r>
              <a:rPr lang="it-IT" sz="3000" i="1" dirty="0"/>
              <a:t> difendendo in </a:t>
            </a:r>
            <a:r>
              <a:rPr lang="it-IT" sz="3000" i="1" dirty="0" err="1"/>
              <a:t>ogne</a:t>
            </a:r>
            <a:r>
              <a:rPr lang="it-IT" sz="3000" i="1" dirty="0"/>
              <a:t> parte  (Sonetti anonimi)</a:t>
            </a:r>
          </a:p>
          <a:p>
            <a:pPr algn="just"/>
            <a:r>
              <a:rPr lang="it-IT" sz="3000" i="1" dirty="0"/>
              <a:t>No </a:t>
            </a:r>
            <a:r>
              <a:rPr lang="it-IT" sz="3000" b="1" i="1" dirty="0"/>
              <a:t>l</a:t>
            </a:r>
            <a:r>
              <a:rPr lang="it-IT" sz="3000" i="1" dirty="0"/>
              <a:t>’</a:t>
            </a:r>
            <a:r>
              <a:rPr lang="it-IT" sz="3000" i="1" dirty="0" err="1"/>
              <a:t>ardiscon</a:t>
            </a:r>
            <a:r>
              <a:rPr lang="it-IT" sz="3000" i="1" dirty="0"/>
              <a:t> di guardare </a:t>
            </a:r>
            <a:r>
              <a:rPr lang="it-IT" sz="3000" dirty="0"/>
              <a:t>(Dante</a:t>
            </a:r>
            <a:r>
              <a:rPr lang="it-IT" sz="3000" i="1" dirty="0"/>
              <a:t>, Vita nova</a:t>
            </a:r>
            <a:r>
              <a:rPr lang="it-IT" sz="3000" dirty="0"/>
              <a:t>)</a:t>
            </a:r>
            <a:endParaRPr lang="it-IT" sz="3000" i="1" dirty="0"/>
          </a:p>
        </p:txBody>
      </p:sp>
    </p:spTree>
    <p:extLst>
      <p:ext uri="{BB962C8B-B14F-4D97-AF65-F5344CB8AC3E}">
        <p14:creationId xmlns:p14="http://schemas.microsoft.com/office/powerpoint/2010/main" val="415775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8246" y="999760"/>
            <a:ext cx="11535508" cy="1938992"/>
          </a:xfrm>
          <a:prstGeom prst="rect">
            <a:avLst/>
          </a:prstGeom>
          <a:noFill/>
        </p:spPr>
        <p:txBody>
          <a:bodyPr wrap="square" rtlCol="0">
            <a:spAutoFit/>
          </a:bodyPr>
          <a:lstStyle/>
          <a:p>
            <a:pPr algn="just"/>
            <a:r>
              <a:rPr lang="it-IT" sz="3000" dirty="0"/>
              <a:t>Oggi esiste una netta distinzione di caso (cioè di funzione sintattica) solo per le prime due persone del pronome tonico: </a:t>
            </a:r>
          </a:p>
          <a:p>
            <a:pPr algn="just"/>
            <a:r>
              <a:rPr lang="it-IT" sz="3000" b="1" i="1" dirty="0"/>
              <a:t>io</a:t>
            </a:r>
            <a:r>
              <a:rPr lang="it-IT" sz="3000" i="1" dirty="0"/>
              <a:t> </a:t>
            </a:r>
            <a:r>
              <a:rPr lang="it-IT" sz="3000" dirty="0"/>
              <a:t>sogg./</a:t>
            </a:r>
            <a:r>
              <a:rPr lang="it-IT" sz="3000" i="1" dirty="0"/>
              <a:t> </a:t>
            </a:r>
            <a:r>
              <a:rPr lang="it-IT" sz="3000" b="1" i="1" dirty="0"/>
              <a:t>me</a:t>
            </a:r>
            <a:r>
              <a:rPr lang="it-IT" sz="3000" i="1" dirty="0"/>
              <a:t> </a:t>
            </a:r>
            <a:r>
              <a:rPr lang="it-IT" sz="3000" dirty="0"/>
              <a:t>altri complementi </a:t>
            </a:r>
            <a:r>
              <a:rPr lang="it-IT" sz="3000" i="1" dirty="0"/>
              <a:t>(io parlo; parla con me; torna da me)</a:t>
            </a:r>
          </a:p>
          <a:p>
            <a:pPr algn="just"/>
            <a:r>
              <a:rPr lang="it-IT" sz="3000" b="1" i="1" dirty="0"/>
              <a:t>tu</a:t>
            </a:r>
            <a:r>
              <a:rPr lang="it-IT" sz="3000" i="1" dirty="0"/>
              <a:t> </a:t>
            </a:r>
            <a:r>
              <a:rPr lang="it-IT" sz="3000" dirty="0"/>
              <a:t>/ </a:t>
            </a:r>
            <a:r>
              <a:rPr lang="it-IT" sz="3000" b="1" i="1" dirty="0"/>
              <a:t>te</a:t>
            </a:r>
            <a:r>
              <a:rPr lang="it-IT" sz="3000" i="1" dirty="0"/>
              <a:t> </a:t>
            </a:r>
            <a:r>
              <a:rPr lang="it-IT" sz="3000" dirty="0"/>
              <a:t>altri complementi   </a:t>
            </a:r>
            <a:r>
              <a:rPr lang="it-IT" sz="3000" i="1" dirty="0"/>
              <a:t>(tu parli; parla con te; torna da te)</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DISTINZIONE DI CASO NEI PRONOMI TONICI</a:t>
            </a:r>
          </a:p>
        </p:txBody>
      </p:sp>
      <p:sp>
        <p:nvSpPr>
          <p:cNvPr id="4" name="CasellaDiTesto 3">
            <a:extLst>
              <a:ext uri="{FF2B5EF4-FFF2-40B4-BE49-F238E27FC236}">
                <a16:creationId xmlns:a16="http://schemas.microsoft.com/office/drawing/2014/main" id="{D4F1F25B-E158-4BB3-B3C7-D35023FE1B50}"/>
              </a:ext>
            </a:extLst>
          </p:cNvPr>
          <p:cNvSpPr txBox="1"/>
          <p:nvPr/>
        </p:nvSpPr>
        <p:spPr>
          <a:xfrm>
            <a:off x="328246" y="2938752"/>
            <a:ext cx="11741834" cy="3693319"/>
          </a:xfrm>
          <a:prstGeom prst="rect">
            <a:avLst/>
          </a:prstGeom>
          <a:noFill/>
        </p:spPr>
        <p:txBody>
          <a:bodyPr wrap="square" rtlCol="0">
            <a:spAutoFit/>
          </a:bodyPr>
          <a:lstStyle/>
          <a:p>
            <a:pPr algn="just"/>
            <a:r>
              <a:rPr lang="it-IT" sz="3000" dirty="0"/>
              <a:t>Nel fiorentino antico questa </a:t>
            </a:r>
            <a:r>
              <a:rPr lang="it-IT" sz="3000" b="1" dirty="0"/>
              <a:t>opposizione è più estesa</a:t>
            </a:r>
            <a:r>
              <a:rPr lang="it-IT" sz="3000" dirty="0"/>
              <a:t>:</a:t>
            </a:r>
          </a:p>
          <a:p>
            <a:pPr algn="just"/>
            <a:endParaRPr lang="it-IT" sz="800" dirty="0"/>
          </a:p>
          <a:p>
            <a:pPr marL="457200" indent="-457200" algn="just">
              <a:buFontTx/>
              <a:buChar char="-"/>
            </a:pPr>
            <a:r>
              <a:rPr lang="it-IT" sz="3000" b="1" i="1" dirty="0"/>
              <a:t>egli</a:t>
            </a:r>
            <a:r>
              <a:rPr lang="it-IT" sz="3000" i="1" dirty="0"/>
              <a:t>, </a:t>
            </a:r>
            <a:r>
              <a:rPr lang="it-IT" sz="3000" b="1" i="1" dirty="0"/>
              <a:t>ella</a:t>
            </a:r>
            <a:r>
              <a:rPr lang="it-IT" sz="3000" i="1" dirty="0"/>
              <a:t> </a:t>
            </a:r>
            <a:r>
              <a:rPr lang="it-IT" sz="3000" dirty="0"/>
              <a:t>/</a:t>
            </a:r>
            <a:r>
              <a:rPr lang="it-IT" sz="3000" i="1" dirty="0"/>
              <a:t> </a:t>
            </a:r>
            <a:r>
              <a:rPr lang="it-IT" sz="3000" b="1" i="1" dirty="0"/>
              <a:t>lui</a:t>
            </a:r>
            <a:r>
              <a:rPr lang="it-IT" sz="3000" i="1" dirty="0"/>
              <a:t>, </a:t>
            </a:r>
            <a:r>
              <a:rPr lang="it-IT" sz="3000" b="1" i="1" dirty="0"/>
              <a:t>lei</a:t>
            </a:r>
            <a:r>
              <a:rPr lang="it-IT" sz="3000" i="1" dirty="0"/>
              <a:t>   (egli dice </a:t>
            </a:r>
            <a:r>
              <a:rPr lang="it-IT" sz="3000" dirty="0"/>
              <a:t>/</a:t>
            </a:r>
            <a:r>
              <a:rPr lang="it-IT" sz="3000" i="1" dirty="0"/>
              <a:t> guardo lui, parlo con lui</a:t>
            </a:r>
            <a:r>
              <a:rPr lang="it-IT" sz="3000" dirty="0"/>
              <a:t>). Inizialmente questa opposizione è rigida, poi i pronomi </a:t>
            </a:r>
            <a:r>
              <a:rPr lang="it-IT" sz="3000" i="1" dirty="0"/>
              <a:t>lui </a:t>
            </a:r>
            <a:r>
              <a:rPr lang="it-IT" sz="3000" dirty="0"/>
              <a:t>e </a:t>
            </a:r>
            <a:r>
              <a:rPr lang="it-IT" sz="3000" i="1" dirty="0"/>
              <a:t>lei </a:t>
            </a:r>
            <a:r>
              <a:rPr lang="it-IT" sz="3000" dirty="0"/>
              <a:t>cominciano a essere usati come soggetto (solo con Manzoni si completerà questo processo).</a:t>
            </a:r>
          </a:p>
          <a:p>
            <a:pPr marL="457200" indent="-457200" algn="just">
              <a:buFontTx/>
              <a:buChar char="-"/>
            </a:pPr>
            <a:endParaRPr lang="it-IT" sz="1600" i="1" dirty="0"/>
          </a:p>
          <a:p>
            <a:pPr marL="457200" indent="-457200" algn="just">
              <a:buFontTx/>
              <a:buChar char="-"/>
            </a:pPr>
            <a:r>
              <a:rPr lang="it-IT" sz="3000" b="1" i="1" dirty="0"/>
              <a:t>altri</a:t>
            </a:r>
            <a:r>
              <a:rPr lang="it-IT" sz="3000" dirty="0"/>
              <a:t> / </a:t>
            </a:r>
            <a:r>
              <a:rPr lang="it-IT" sz="3000" b="1" i="1" dirty="0"/>
              <a:t>altrui</a:t>
            </a:r>
            <a:r>
              <a:rPr lang="it-IT" sz="3000" dirty="0"/>
              <a:t> col valore di ‘qualcun altro’, sono originariamente in opposizione. Nella </a:t>
            </a:r>
            <a:r>
              <a:rPr lang="it-IT" sz="3000" i="1" dirty="0"/>
              <a:t>Vita nova </a:t>
            </a:r>
            <a:r>
              <a:rPr lang="it-IT" sz="3000" dirty="0"/>
              <a:t>di Dante: «questo dico, acciò che altri non si </a:t>
            </a:r>
            <a:r>
              <a:rPr lang="it-IT" sz="3000" dirty="0" err="1"/>
              <a:t>maravigli</a:t>
            </a:r>
            <a:r>
              <a:rPr lang="it-IT" sz="3000" dirty="0"/>
              <a:t>» (sogg.) e «quand’ella altrui saluta» (ogg.).</a:t>
            </a:r>
          </a:p>
        </p:txBody>
      </p:sp>
    </p:spTree>
    <p:extLst>
      <p:ext uri="{BB962C8B-B14F-4D97-AF65-F5344CB8AC3E}">
        <p14:creationId xmlns:p14="http://schemas.microsoft.com/office/powerpoint/2010/main" val="400394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8246" y="3267412"/>
            <a:ext cx="11535508" cy="2862322"/>
          </a:xfrm>
          <a:prstGeom prst="rect">
            <a:avLst/>
          </a:prstGeom>
          <a:noFill/>
        </p:spPr>
        <p:txBody>
          <a:bodyPr wrap="square" rtlCol="0">
            <a:spAutoFit/>
          </a:bodyPr>
          <a:lstStyle/>
          <a:p>
            <a:pPr algn="just"/>
            <a:r>
              <a:rPr lang="it-IT" sz="3000" dirty="0"/>
              <a:t>Tra i motivi di questa maggiore evoluzione c’è anche </a:t>
            </a:r>
            <a:r>
              <a:rPr lang="it-IT" sz="3000" b="1" dirty="0"/>
              <a:t>il ruolo dei grammatici </a:t>
            </a:r>
            <a:r>
              <a:rPr lang="it-IT" sz="3000" dirty="0"/>
              <a:t>antichi. </a:t>
            </a:r>
            <a:r>
              <a:rPr lang="it-IT" sz="3000" b="1" dirty="0"/>
              <a:t>Bembo</a:t>
            </a:r>
            <a:r>
              <a:rPr lang="it-IT" sz="3000" dirty="0"/>
              <a:t> indicava come modello la sintassi latineggiante delle cornici del </a:t>
            </a:r>
            <a:r>
              <a:rPr lang="it-IT" sz="3000" i="1" dirty="0"/>
              <a:t>Decameron</a:t>
            </a:r>
            <a:r>
              <a:rPr lang="it-IT" sz="3000" dirty="0"/>
              <a:t> ma di fatto dedicava poco spazio alla sintassi: la tradizione grammaticale successiva ha quindi lasciato </a:t>
            </a:r>
            <a:r>
              <a:rPr lang="it-IT" sz="3000" b="1" dirty="0"/>
              <a:t>maggiore libertà </a:t>
            </a:r>
            <a:r>
              <a:rPr lang="it-IT" sz="3000" dirty="0"/>
              <a:t>agli scrittori nell’uso della sintassi e questo ha favorito il cambiamento più rapido in questo settore.</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58942"/>
            <a:ext cx="11535508" cy="646331"/>
          </a:xfrm>
          <a:prstGeom prst="rect">
            <a:avLst/>
          </a:prstGeom>
          <a:noFill/>
        </p:spPr>
        <p:txBody>
          <a:bodyPr wrap="square" rtlCol="0">
            <a:spAutoFit/>
          </a:bodyPr>
          <a:lstStyle/>
          <a:p>
            <a:pPr algn="ctr"/>
            <a:r>
              <a:rPr lang="it-IT" sz="3600" dirty="0"/>
              <a:t>LA SINTASSI</a:t>
            </a:r>
            <a:endParaRPr lang="it-IT" sz="3000" dirty="0"/>
          </a:p>
        </p:txBody>
      </p:sp>
      <p:sp>
        <p:nvSpPr>
          <p:cNvPr id="4" name="CasellaDiTesto 3">
            <a:extLst>
              <a:ext uri="{FF2B5EF4-FFF2-40B4-BE49-F238E27FC236}">
                <a16:creationId xmlns:a16="http://schemas.microsoft.com/office/drawing/2014/main" id="{B0210CAE-6C36-47EC-991A-50A67D9493EA}"/>
              </a:ext>
            </a:extLst>
          </p:cNvPr>
          <p:cNvSpPr txBox="1"/>
          <p:nvPr/>
        </p:nvSpPr>
        <p:spPr>
          <a:xfrm>
            <a:off x="328246" y="1128377"/>
            <a:ext cx="11535508" cy="1938992"/>
          </a:xfrm>
          <a:prstGeom prst="rect">
            <a:avLst/>
          </a:prstGeom>
          <a:noFill/>
        </p:spPr>
        <p:txBody>
          <a:bodyPr wrap="square" rtlCol="0">
            <a:spAutoFit/>
          </a:bodyPr>
          <a:lstStyle/>
          <a:p>
            <a:pPr algn="just"/>
            <a:r>
              <a:rPr lang="it-IT" sz="3000" dirty="0"/>
              <a:t>Il settore in cui il fiorentino antico </a:t>
            </a:r>
            <a:r>
              <a:rPr lang="it-IT" sz="3000" b="1" dirty="0"/>
              <a:t>si allontana di più</a:t>
            </a:r>
            <a:r>
              <a:rPr lang="it-IT" sz="3000" dirty="0"/>
              <a:t> dall’italiano moderno è la </a:t>
            </a:r>
            <a:r>
              <a:rPr lang="it-IT" sz="3000" b="1" dirty="0"/>
              <a:t>sintassi</a:t>
            </a:r>
            <a:r>
              <a:rPr lang="it-IT" sz="3000" dirty="0"/>
              <a:t>, sia nei suoi aspetti </a:t>
            </a:r>
            <a:r>
              <a:rPr lang="it-IT" sz="3000" dirty="0" err="1"/>
              <a:t>microsintattici</a:t>
            </a:r>
            <a:r>
              <a:rPr lang="it-IT" sz="3000" dirty="0"/>
              <a:t> (ordine dei pronomi, posizione del soggetto nella frase), sia in quelli </a:t>
            </a:r>
            <a:r>
              <a:rPr lang="it-IT" sz="3000" dirty="0" err="1"/>
              <a:t>macrosintattici</a:t>
            </a:r>
            <a:r>
              <a:rPr lang="it-IT" sz="3000" dirty="0"/>
              <a:t> (rapporti tra i periodi o tra porzioni di testo più ampie).</a:t>
            </a:r>
          </a:p>
        </p:txBody>
      </p:sp>
    </p:spTree>
    <p:extLst>
      <p:ext uri="{BB962C8B-B14F-4D97-AF65-F5344CB8AC3E}">
        <p14:creationId xmlns:p14="http://schemas.microsoft.com/office/powerpoint/2010/main" val="335919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7568" y="1005273"/>
            <a:ext cx="11676185" cy="4247317"/>
          </a:xfrm>
          <a:prstGeom prst="rect">
            <a:avLst/>
          </a:prstGeom>
          <a:noFill/>
        </p:spPr>
        <p:txBody>
          <a:bodyPr wrap="square" rtlCol="0">
            <a:spAutoFit/>
          </a:bodyPr>
          <a:lstStyle/>
          <a:p>
            <a:pPr algn="just"/>
            <a:r>
              <a:rPr lang="it-IT" sz="3000" dirty="0"/>
              <a:t>La sintassi della frase si caratterizza per due grandi ordini di fenomeni:</a:t>
            </a:r>
          </a:p>
          <a:p>
            <a:pPr marL="514350" indent="-514350" algn="just">
              <a:buAutoNum type="arabicParenR"/>
            </a:pPr>
            <a:r>
              <a:rPr lang="it-IT" sz="3000" b="1" dirty="0"/>
              <a:t>Posizione dei costituenti</a:t>
            </a:r>
            <a:r>
              <a:rPr lang="it-IT" sz="3000" dirty="0"/>
              <a:t> diversa da quella moderna. Ad esempio vedremo casi in cui il pronome atono è in posizione diversa rispetto al verbo </a:t>
            </a:r>
            <a:r>
              <a:rPr lang="it-IT" sz="3000" i="1" dirty="0"/>
              <a:t>(</a:t>
            </a:r>
            <a:r>
              <a:rPr lang="it-IT" sz="3000" i="1" dirty="0" err="1"/>
              <a:t>dissemi</a:t>
            </a:r>
            <a:r>
              <a:rPr lang="it-IT" sz="3000" i="1" dirty="0"/>
              <a:t>)</a:t>
            </a:r>
            <a:r>
              <a:rPr lang="it-IT" sz="3000" dirty="0"/>
              <a:t>, oppure casi in cui cambia l’ordine soggetto-predicato-oggetto </a:t>
            </a:r>
            <a:r>
              <a:rPr lang="it-IT" sz="3000" i="1" dirty="0"/>
              <a:t>(ciò tenne il re).</a:t>
            </a:r>
          </a:p>
          <a:p>
            <a:pPr marL="514350" indent="-514350" algn="just">
              <a:buAutoNum type="arabicParenR"/>
            </a:pPr>
            <a:r>
              <a:rPr lang="it-IT" sz="3000" b="1" dirty="0"/>
              <a:t>Presenza o assenza</a:t>
            </a:r>
            <a:r>
              <a:rPr lang="it-IT" sz="3000" dirty="0"/>
              <a:t>, rispetto a oggi, </a:t>
            </a:r>
            <a:r>
              <a:rPr lang="it-IT" sz="3000" b="1" dirty="0"/>
              <a:t>di articoli e preposizioni</a:t>
            </a:r>
            <a:r>
              <a:rPr lang="it-IT" sz="3000" dirty="0"/>
              <a:t>. Ad esempio, talvolta si può omettere la preposizione nel complemento di specificazione (</a:t>
            </a:r>
            <a:r>
              <a:rPr lang="it-IT" sz="3000" i="1" dirty="0"/>
              <a:t>in casa i Frescobaldi </a:t>
            </a:r>
            <a:r>
              <a:rPr lang="it-IT" sz="3000" dirty="0"/>
              <a:t>‘dei Frescobaldi’), oppure si usa l’articolo nel complemento di materia (</a:t>
            </a:r>
            <a:r>
              <a:rPr lang="it-IT" sz="3000" i="1" dirty="0"/>
              <a:t>l’anello dell’oro </a:t>
            </a:r>
            <a:r>
              <a:rPr lang="it-IT" sz="3000" dirty="0"/>
              <a:t>‘d’</a:t>
            </a:r>
            <a:r>
              <a:rPr lang="it-IT" sz="3000" dirty="0" err="1"/>
              <a:t>oro’</a:t>
            </a:r>
            <a:r>
              <a:rPr lang="it-IT" sz="3000" dirty="0"/>
              <a:t>).</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58942"/>
            <a:ext cx="11535508" cy="646331"/>
          </a:xfrm>
          <a:prstGeom prst="rect">
            <a:avLst/>
          </a:prstGeom>
          <a:noFill/>
        </p:spPr>
        <p:txBody>
          <a:bodyPr wrap="square" rtlCol="0">
            <a:spAutoFit/>
          </a:bodyPr>
          <a:lstStyle/>
          <a:p>
            <a:pPr algn="ctr"/>
            <a:r>
              <a:rPr lang="it-IT" sz="3600" dirty="0"/>
              <a:t>LA SINTASSI DELLA FRASE</a:t>
            </a:r>
            <a:endParaRPr lang="it-IT" sz="3000" dirty="0"/>
          </a:p>
        </p:txBody>
      </p:sp>
      <p:sp>
        <p:nvSpPr>
          <p:cNvPr id="5" name="CasellaDiTesto 4">
            <a:extLst>
              <a:ext uri="{FF2B5EF4-FFF2-40B4-BE49-F238E27FC236}">
                <a16:creationId xmlns:a16="http://schemas.microsoft.com/office/drawing/2014/main" id="{9EACAB4F-B00E-42D7-BF58-445FAEFCD5AF}"/>
              </a:ext>
            </a:extLst>
          </p:cNvPr>
          <p:cNvSpPr txBox="1"/>
          <p:nvPr/>
        </p:nvSpPr>
        <p:spPr>
          <a:xfrm>
            <a:off x="328247" y="5252590"/>
            <a:ext cx="11676185" cy="1477328"/>
          </a:xfrm>
          <a:prstGeom prst="rect">
            <a:avLst/>
          </a:prstGeom>
          <a:noFill/>
        </p:spPr>
        <p:txBody>
          <a:bodyPr wrap="square" rtlCol="0">
            <a:spAutoFit/>
          </a:bodyPr>
          <a:lstStyle/>
          <a:p>
            <a:pPr algn="just"/>
            <a:r>
              <a:rPr lang="it-IT" sz="3000" dirty="0"/>
              <a:t>Molti di questi fenomeni sono regolari nel Duecento, mentre cominciano a essere oscillanti nel Trecento: anche per questo la </a:t>
            </a:r>
            <a:r>
              <a:rPr lang="it-IT" sz="3000" i="1" dirty="0"/>
              <a:t>GIA</a:t>
            </a:r>
            <a:r>
              <a:rPr lang="it-IT" sz="3000" dirty="0"/>
              <a:t> ha scelto di limitare l’osservazione al fiorentino del Duecento.</a:t>
            </a:r>
          </a:p>
        </p:txBody>
      </p:sp>
    </p:spTree>
    <p:extLst>
      <p:ext uri="{BB962C8B-B14F-4D97-AF65-F5344CB8AC3E}">
        <p14:creationId xmlns:p14="http://schemas.microsoft.com/office/powerpoint/2010/main" val="350874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6184" y="1005273"/>
            <a:ext cx="11699631" cy="2862322"/>
          </a:xfrm>
          <a:prstGeom prst="rect">
            <a:avLst/>
          </a:prstGeom>
          <a:noFill/>
        </p:spPr>
        <p:txBody>
          <a:bodyPr wrap="square" rtlCol="0">
            <a:spAutoFit/>
          </a:bodyPr>
          <a:lstStyle/>
          <a:p>
            <a:pPr algn="just"/>
            <a:r>
              <a:rPr lang="it-IT" sz="3000" dirty="0"/>
              <a:t>Una differenza notevole tra fiorentino antico e italiano moderno riguarda la posizione del </a:t>
            </a:r>
            <a:r>
              <a:rPr lang="it-IT" sz="3000" b="1" dirty="0"/>
              <a:t>clitici</a:t>
            </a:r>
            <a:r>
              <a:rPr lang="it-IT" sz="3000" dirty="0"/>
              <a:t>, cioè delle particelle atone (pronomi o avverbi) che precedono o seguono un verbo.</a:t>
            </a:r>
          </a:p>
          <a:p>
            <a:pPr algn="just"/>
            <a:r>
              <a:rPr lang="it-IT" sz="3000" dirty="0"/>
              <a:t>Oggi troviamo l’</a:t>
            </a:r>
            <a:r>
              <a:rPr lang="it-IT" sz="3000" b="1" dirty="0" err="1"/>
              <a:t>ènclisi</a:t>
            </a:r>
            <a:r>
              <a:rPr lang="it-IT" sz="3000" dirty="0"/>
              <a:t> obbligatoria nell’imperativo </a:t>
            </a:r>
            <a:r>
              <a:rPr lang="it-IT" sz="3000" i="1" dirty="0"/>
              <a:t>(guarda</a:t>
            </a:r>
            <a:r>
              <a:rPr lang="it-IT" sz="3000" b="1" i="1" dirty="0"/>
              <a:t>mi</a:t>
            </a:r>
            <a:r>
              <a:rPr lang="it-IT" sz="3000" i="1" dirty="0"/>
              <a:t>, torna</a:t>
            </a:r>
            <a:r>
              <a:rPr lang="it-IT" sz="3000" b="1" i="1" dirty="0"/>
              <a:t>ci</a:t>
            </a:r>
            <a:r>
              <a:rPr lang="it-IT" sz="3000" i="1" dirty="0"/>
              <a:t>) </a:t>
            </a:r>
            <a:r>
              <a:rPr lang="it-IT" sz="3000" dirty="0"/>
              <a:t>e nel gerundio </a:t>
            </a:r>
            <a:r>
              <a:rPr lang="it-IT" sz="3000" i="1" dirty="0"/>
              <a:t>(guardando</a:t>
            </a:r>
            <a:r>
              <a:rPr lang="it-IT" sz="3000" b="1" i="1" dirty="0"/>
              <a:t>lo</a:t>
            </a:r>
            <a:r>
              <a:rPr lang="it-IT" sz="3000" i="1" dirty="0"/>
              <a:t>), </a:t>
            </a:r>
            <a:r>
              <a:rPr lang="it-IT" sz="3000" dirty="0"/>
              <a:t>mentre con gli altri modi usiamo sempre la </a:t>
            </a:r>
            <a:r>
              <a:rPr lang="it-IT" sz="3000" b="1" dirty="0" err="1"/>
              <a:t>pròclisi</a:t>
            </a:r>
            <a:r>
              <a:rPr lang="it-IT" sz="3000" b="1" dirty="0"/>
              <a:t> </a:t>
            </a:r>
            <a:r>
              <a:rPr lang="it-IT" sz="3000" dirty="0"/>
              <a:t>(</a:t>
            </a:r>
            <a:r>
              <a:rPr lang="it-IT" sz="3000" b="1" i="1" dirty="0"/>
              <a:t>le</a:t>
            </a:r>
            <a:r>
              <a:rPr lang="it-IT" sz="3000" i="1" dirty="0"/>
              <a:t> dico, </a:t>
            </a:r>
            <a:r>
              <a:rPr lang="it-IT" sz="3000" b="1" i="1" dirty="0"/>
              <a:t>mi</a:t>
            </a:r>
            <a:r>
              <a:rPr lang="it-IT" sz="3000" i="1" dirty="0"/>
              <a:t> guardò, </a:t>
            </a:r>
            <a:r>
              <a:rPr lang="it-IT" sz="3000" b="1" i="1" dirty="0"/>
              <a:t>ci </a:t>
            </a:r>
            <a:r>
              <a:rPr lang="it-IT" sz="3000" i="1" dirty="0"/>
              <a:t>vanno, </a:t>
            </a:r>
            <a:r>
              <a:rPr lang="it-IT" sz="3000" b="1" i="1" dirty="0"/>
              <a:t>gli</a:t>
            </a:r>
            <a:r>
              <a:rPr lang="it-IT" sz="3000" i="1" dirty="0"/>
              <a:t> piacerebbe</a:t>
            </a:r>
            <a:r>
              <a:rPr lang="it-IT" sz="3000" dirty="0"/>
              <a:t>)</a:t>
            </a:r>
            <a:r>
              <a:rPr lang="it-IT" sz="3000" i="1" dirty="0"/>
              <a:t>. </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58942"/>
            <a:ext cx="11535508" cy="646331"/>
          </a:xfrm>
          <a:prstGeom prst="rect">
            <a:avLst/>
          </a:prstGeom>
          <a:noFill/>
        </p:spPr>
        <p:txBody>
          <a:bodyPr wrap="square" rtlCol="0">
            <a:spAutoFit/>
          </a:bodyPr>
          <a:lstStyle/>
          <a:p>
            <a:pPr algn="ctr"/>
            <a:r>
              <a:rPr lang="it-IT" sz="3600" dirty="0"/>
              <a:t>LA POSIZIONE DEI CLITICI</a:t>
            </a:r>
            <a:endParaRPr lang="it-IT" sz="3000" dirty="0"/>
          </a:p>
        </p:txBody>
      </p:sp>
      <p:sp>
        <p:nvSpPr>
          <p:cNvPr id="4" name="CasellaDiTesto 3">
            <a:extLst>
              <a:ext uri="{FF2B5EF4-FFF2-40B4-BE49-F238E27FC236}">
                <a16:creationId xmlns:a16="http://schemas.microsoft.com/office/drawing/2014/main" id="{1ECAB4D3-47D6-4F17-AB44-EDDFE5217523}"/>
              </a:ext>
            </a:extLst>
          </p:cNvPr>
          <p:cNvSpPr txBox="1"/>
          <p:nvPr/>
        </p:nvSpPr>
        <p:spPr>
          <a:xfrm>
            <a:off x="246183" y="3867595"/>
            <a:ext cx="11699631" cy="2862322"/>
          </a:xfrm>
          <a:prstGeom prst="rect">
            <a:avLst/>
          </a:prstGeom>
          <a:noFill/>
        </p:spPr>
        <p:txBody>
          <a:bodyPr wrap="square" rtlCol="0">
            <a:spAutoFit/>
          </a:bodyPr>
          <a:lstStyle/>
          <a:p>
            <a:pPr algn="just"/>
            <a:r>
              <a:rPr lang="it-IT" sz="3000" dirty="0"/>
              <a:t>In fior. </a:t>
            </a:r>
            <a:r>
              <a:rPr lang="it-IT" sz="3000" dirty="0" err="1"/>
              <a:t>ant</a:t>
            </a:r>
            <a:r>
              <a:rPr lang="it-IT" sz="3000" dirty="0"/>
              <a:t>. non conta il modo verbale a cui si legano i clitici, ma la loro </a:t>
            </a:r>
            <a:r>
              <a:rPr lang="it-IT" sz="3000" b="1" dirty="0"/>
              <a:t>posizione all’interno della frase</a:t>
            </a:r>
            <a:r>
              <a:rPr lang="it-IT" sz="3000" dirty="0"/>
              <a:t>, secondo un comportamento descritto da due studiosi di fine Ottocento, Adolf </a:t>
            </a:r>
            <a:r>
              <a:rPr lang="it-IT" sz="3000" dirty="0" err="1"/>
              <a:t>Tobler</a:t>
            </a:r>
            <a:r>
              <a:rPr lang="it-IT" sz="3000" dirty="0"/>
              <a:t> e Adolfo </a:t>
            </a:r>
            <a:r>
              <a:rPr lang="it-IT" sz="3000" dirty="0" err="1"/>
              <a:t>Mussafia</a:t>
            </a:r>
            <a:r>
              <a:rPr lang="it-IT" sz="3000" dirty="0"/>
              <a:t>, e detta perciò </a:t>
            </a:r>
            <a:r>
              <a:rPr lang="it-IT" sz="3000" b="1" dirty="0"/>
              <a:t>legge </a:t>
            </a:r>
            <a:r>
              <a:rPr lang="it-IT" sz="3000" b="1" dirty="0" err="1"/>
              <a:t>Tobler-Mussafia</a:t>
            </a:r>
            <a:r>
              <a:rPr lang="it-IT" sz="3000" dirty="0"/>
              <a:t>. </a:t>
            </a:r>
          </a:p>
          <a:p>
            <a:pPr algn="just"/>
            <a:r>
              <a:rPr lang="it-IT" sz="3000" dirty="0"/>
              <a:t>Si tratta di un comportamento regolare nei testi duecenteschi, che già si incrina in quelli trecenteschi e si indebolisce sempre più dal Quattrocento.</a:t>
            </a:r>
          </a:p>
        </p:txBody>
      </p:sp>
    </p:spTree>
    <p:extLst>
      <p:ext uri="{BB962C8B-B14F-4D97-AF65-F5344CB8AC3E}">
        <p14:creationId xmlns:p14="http://schemas.microsoft.com/office/powerpoint/2010/main" val="171262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8246" y="1148745"/>
            <a:ext cx="11535508" cy="5709255"/>
          </a:xfrm>
          <a:prstGeom prst="rect">
            <a:avLst/>
          </a:prstGeom>
          <a:noFill/>
        </p:spPr>
        <p:txBody>
          <a:bodyPr wrap="square" rtlCol="0">
            <a:spAutoFit/>
          </a:bodyPr>
          <a:lstStyle/>
          <a:p>
            <a:pPr marL="457200" indent="-457200" algn="just">
              <a:buFontTx/>
              <a:buChar char="-"/>
            </a:pPr>
            <a:r>
              <a:rPr lang="it-IT" sz="3000" u="sng" dirty="0"/>
              <a:t>A inizio di frase oppure dopo le congiunzioni </a:t>
            </a:r>
            <a:r>
              <a:rPr lang="it-IT" sz="3000" i="1" u="sng" dirty="0"/>
              <a:t>e </a:t>
            </a:r>
            <a:r>
              <a:rPr lang="it-IT" sz="3000" u="sng" dirty="0"/>
              <a:t>e </a:t>
            </a:r>
            <a:r>
              <a:rPr lang="it-IT" sz="3000" i="1" u="sng" dirty="0"/>
              <a:t>ma </a:t>
            </a:r>
            <a:r>
              <a:rPr lang="it-IT" sz="3000" u="sng" dirty="0"/>
              <a:t>si trova </a:t>
            </a:r>
            <a:r>
              <a:rPr lang="it-IT" sz="3000" b="1" u="sng" dirty="0"/>
              <a:t>enclisi</a:t>
            </a:r>
          </a:p>
          <a:p>
            <a:pPr algn="just"/>
            <a:r>
              <a:rPr lang="it-IT" sz="2000" u="sng" dirty="0"/>
              <a:t> </a:t>
            </a:r>
          </a:p>
          <a:p>
            <a:pPr algn="just"/>
            <a:r>
              <a:rPr lang="it-IT" sz="3000" dirty="0"/>
              <a:t>      </a:t>
            </a:r>
            <a:r>
              <a:rPr lang="it-IT" sz="3000" i="1" dirty="0" err="1"/>
              <a:t>Vuol</a:t>
            </a:r>
            <a:r>
              <a:rPr lang="it-IT" sz="3000" b="1" i="1" dirty="0" err="1"/>
              <a:t>si</a:t>
            </a:r>
            <a:r>
              <a:rPr lang="it-IT" sz="3000" i="1" dirty="0"/>
              <a:t> così colà dove si </a:t>
            </a:r>
            <a:r>
              <a:rPr lang="it-IT" sz="3000" i="1" dirty="0" err="1"/>
              <a:t>puote</a:t>
            </a:r>
            <a:r>
              <a:rPr lang="it-IT" sz="3000" i="1" dirty="0"/>
              <a:t> (</a:t>
            </a:r>
            <a:r>
              <a:rPr lang="it-IT" sz="3000" dirty="0"/>
              <a:t>Dante</a:t>
            </a:r>
            <a:r>
              <a:rPr lang="it-IT" sz="3000" i="1" dirty="0"/>
              <a:t>, Commedia)</a:t>
            </a:r>
          </a:p>
          <a:p>
            <a:pPr algn="just"/>
            <a:r>
              <a:rPr lang="it-IT" sz="3000" i="1" dirty="0"/>
              <a:t>      ma </a:t>
            </a:r>
            <a:r>
              <a:rPr lang="it-IT" sz="3000" i="1" dirty="0" err="1"/>
              <a:t>dice</a:t>
            </a:r>
            <a:r>
              <a:rPr lang="it-IT" sz="3000" b="1" i="1" dirty="0" err="1"/>
              <a:t>le</a:t>
            </a:r>
            <a:r>
              <a:rPr lang="it-IT" sz="3000" i="1" dirty="0"/>
              <a:t> quasi recitando  (</a:t>
            </a:r>
            <a:r>
              <a:rPr lang="it-IT" sz="3000" dirty="0"/>
              <a:t>Dante, </a:t>
            </a:r>
            <a:r>
              <a:rPr lang="it-IT" sz="3000" i="1" dirty="0"/>
              <a:t>Vita nova)</a:t>
            </a:r>
          </a:p>
          <a:p>
            <a:pPr algn="just"/>
            <a:r>
              <a:rPr lang="it-IT" sz="3000" i="1" dirty="0"/>
              <a:t>      e </a:t>
            </a:r>
            <a:r>
              <a:rPr lang="it-IT" sz="3000" i="1" dirty="0" err="1"/>
              <a:t>torno</a:t>
            </a:r>
            <a:r>
              <a:rPr lang="it-IT" sz="3000" b="1" i="1" dirty="0" err="1"/>
              <a:t>ssi</a:t>
            </a:r>
            <a:r>
              <a:rPr lang="it-IT" sz="3000" i="1" dirty="0"/>
              <a:t> al figliuolo (Decameron)</a:t>
            </a:r>
          </a:p>
          <a:p>
            <a:pPr algn="just"/>
            <a:endParaRPr lang="it-IT" sz="3000" u="sng" dirty="0"/>
          </a:p>
          <a:p>
            <a:pPr marL="457200" indent="-457200" algn="just">
              <a:buFontTx/>
              <a:buChar char="-"/>
            </a:pPr>
            <a:r>
              <a:rPr lang="it-IT" sz="3000" u="sng" dirty="0"/>
              <a:t>All’interno di frase o dopo altre congiunzioni si trova </a:t>
            </a:r>
            <a:r>
              <a:rPr lang="it-IT" sz="3000" b="1" u="sng" dirty="0"/>
              <a:t>proclisi</a:t>
            </a:r>
          </a:p>
          <a:p>
            <a:pPr algn="just"/>
            <a:r>
              <a:rPr lang="it-IT" sz="2000" i="1" dirty="0"/>
              <a:t>     </a:t>
            </a:r>
          </a:p>
          <a:p>
            <a:pPr algn="just"/>
            <a:r>
              <a:rPr lang="it-IT" sz="3000" i="1" dirty="0"/>
              <a:t>     Qualunque </a:t>
            </a:r>
            <a:r>
              <a:rPr lang="it-IT" sz="3000" i="1" dirty="0" err="1"/>
              <a:t>kosa</a:t>
            </a:r>
            <a:r>
              <a:rPr lang="it-IT" sz="3000" i="1" dirty="0"/>
              <a:t> egli volesse o </a:t>
            </a:r>
            <a:r>
              <a:rPr lang="it-IT" sz="3000" b="1" i="1" dirty="0"/>
              <a:t>gli</a:t>
            </a:r>
            <a:r>
              <a:rPr lang="it-IT" sz="3000" i="1" dirty="0"/>
              <a:t> piacesse (Tristano riccardiano)</a:t>
            </a:r>
          </a:p>
          <a:p>
            <a:pPr algn="just"/>
            <a:r>
              <a:rPr lang="it-IT" sz="3000" i="1" dirty="0"/>
              <a:t>     No </a:t>
            </a:r>
            <a:r>
              <a:rPr lang="it-IT" sz="3000" b="1" i="1" dirty="0"/>
              <a:t>li </a:t>
            </a:r>
            <a:r>
              <a:rPr lang="it-IT" sz="3000" i="1" dirty="0"/>
              <a:t>parlò </a:t>
            </a:r>
            <a:r>
              <a:rPr lang="it-IT" sz="3000" dirty="0"/>
              <a:t>(</a:t>
            </a:r>
            <a:r>
              <a:rPr lang="it-IT" sz="3000" i="1" dirty="0"/>
              <a:t>Fiori e vita di </a:t>
            </a:r>
            <a:r>
              <a:rPr lang="it-IT" sz="3000" i="1" dirty="0" err="1"/>
              <a:t>filosafi</a:t>
            </a:r>
            <a:r>
              <a:rPr lang="it-IT" sz="3000" i="1" dirty="0"/>
              <a:t>)</a:t>
            </a:r>
          </a:p>
          <a:p>
            <a:pPr algn="just"/>
            <a:endParaRPr lang="it-IT" sz="1200" i="1" dirty="0"/>
          </a:p>
          <a:p>
            <a:pPr algn="just"/>
            <a:r>
              <a:rPr lang="it-IT" sz="3000" dirty="0"/>
              <a:t>     La proclisi può riguardare anche un imperativo, se questo si trova </a:t>
            </a:r>
          </a:p>
          <a:p>
            <a:pPr algn="just"/>
            <a:r>
              <a:rPr lang="it-IT" sz="3000" dirty="0"/>
              <a:t>     all’interno di frase: «Di ciò c’hai preso </a:t>
            </a:r>
            <a:r>
              <a:rPr lang="it-IT" sz="3000" b="1" dirty="0"/>
              <a:t>mi</a:t>
            </a:r>
            <a:r>
              <a:rPr lang="it-IT" sz="3000" dirty="0"/>
              <a:t> paga» </a:t>
            </a:r>
            <a:r>
              <a:rPr lang="it-IT" sz="3000" i="1" dirty="0"/>
              <a:t>(Novellino).</a:t>
            </a:r>
            <a:endParaRPr lang="it-IT" sz="3000" dirty="0"/>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58942"/>
            <a:ext cx="11535508" cy="646331"/>
          </a:xfrm>
          <a:prstGeom prst="rect">
            <a:avLst/>
          </a:prstGeom>
          <a:noFill/>
        </p:spPr>
        <p:txBody>
          <a:bodyPr wrap="square" rtlCol="0">
            <a:spAutoFit/>
          </a:bodyPr>
          <a:lstStyle/>
          <a:p>
            <a:pPr algn="ctr"/>
            <a:r>
              <a:rPr lang="it-IT" sz="3600" dirty="0"/>
              <a:t>LEGGE TOBLER-MUSSAFIA</a:t>
            </a:r>
            <a:endParaRPr lang="it-IT" sz="3000" dirty="0"/>
          </a:p>
        </p:txBody>
      </p:sp>
    </p:spTree>
    <p:extLst>
      <p:ext uri="{BB962C8B-B14F-4D97-AF65-F5344CB8AC3E}">
        <p14:creationId xmlns:p14="http://schemas.microsoft.com/office/powerpoint/2010/main" val="41182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8246" y="999760"/>
            <a:ext cx="11535508" cy="5858240"/>
          </a:xfrm>
          <a:prstGeom prst="rect">
            <a:avLst/>
          </a:prstGeom>
          <a:noFill/>
        </p:spPr>
        <p:txBody>
          <a:bodyPr wrap="square" rtlCol="0">
            <a:spAutoFit/>
          </a:bodyPr>
          <a:lstStyle/>
          <a:p>
            <a:pPr algn="just"/>
            <a:r>
              <a:rPr lang="it-IT" sz="3000" dirty="0"/>
              <a:t>In presenza di due pronomi atoni, oggi è normale l’ordine DATIVO + ACCUSATIVO (oppure </a:t>
            </a:r>
            <a:r>
              <a:rPr lang="it-IT" sz="3000" dirty="0" err="1"/>
              <a:t>compl</a:t>
            </a:r>
            <a:r>
              <a:rPr lang="it-IT" sz="3000" dirty="0"/>
              <a:t>. indiretto + oggetto diretto), </a:t>
            </a:r>
            <a:r>
              <a:rPr lang="it-IT" sz="3000" i="1" dirty="0"/>
              <a:t>me lo dici</a:t>
            </a:r>
            <a:r>
              <a:rPr lang="it-IT" sz="3000" dirty="0"/>
              <a:t>, </a:t>
            </a:r>
            <a:r>
              <a:rPr lang="it-IT" sz="3000" i="1" dirty="0"/>
              <a:t>te lo chiedo</a:t>
            </a:r>
            <a:r>
              <a:rPr lang="it-IT" sz="3000" dirty="0"/>
              <a:t>,</a:t>
            </a:r>
            <a:r>
              <a:rPr lang="it-IT" sz="3000" i="1" dirty="0"/>
              <a:t> </a:t>
            </a:r>
            <a:r>
              <a:rPr lang="it-IT" sz="3000" dirty="0"/>
              <a:t>mentre nel Duecento e nel primo Trecento è comune l’ordine </a:t>
            </a:r>
            <a:r>
              <a:rPr lang="it-IT" sz="3000" b="1" dirty="0"/>
              <a:t>ACCUSATIVO</a:t>
            </a:r>
            <a:r>
              <a:rPr lang="it-IT" sz="3000" dirty="0"/>
              <a:t> + </a:t>
            </a:r>
            <a:r>
              <a:rPr lang="it-IT" sz="3000" b="1" dirty="0"/>
              <a:t>DATIVO</a:t>
            </a:r>
            <a:r>
              <a:rPr lang="it-IT" sz="3000" dirty="0"/>
              <a:t>:</a:t>
            </a:r>
          </a:p>
          <a:p>
            <a:pPr algn="just"/>
            <a:endParaRPr lang="it-IT" dirty="0"/>
          </a:p>
          <a:p>
            <a:pPr algn="just"/>
            <a:r>
              <a:rPr lang="it-IT" sz="3000" i="1" dirty="0"/>
              <a:t>Io sì </a:t>
            </a:r>
            <a:r>
              <a:rPr lang="it-IT" sz="3000" b="1" i="1" dirty="0"/>
              <a:t>lo vi </a:t>
            </a:r>
            <a:r>
              <a:rPr lang="it-IT" sz="3000" i="1" dirty="0" err="1"/>
              <a:t>diroe</a:t>
            </a:r>
            <a:r>
              <a:rPr lang="it-IT" sz="3000" i="1" dirty="0"/>
              <a:t> </a:t>
            </a:r>
            <a:r>
              <a:rPr lang="it-IT" sz="3000" dirty="0"/>
              <a:t>= ve lo dirò (</a:t>
            </a:r>
            <a:r>
              <a:rPr lang="it-IT" sz="3000" i="1" dirty="0"/>
              <a:t>Tristano riccardiano</a:t>
            </a:r>
            <a:r>
              <a:rPr lang="it-IT" sz="3000" dirty="0"/>
              <a:t>)</a:t>
            </a:r>
          </a:p>
          <a:p>
            <a:pPr algn="just"/>
            <a:r>
              <a:rPr lang="it-IT" sz="3000" i="1" dirty="0"/>
              <a:t>E</a:t>
            </a:r>
            <a:r>
              <a:rPr lang="it-IT" sz="3000" dirty="0"/>
              <a:t> </a:t>
            </a:r>
            <a:r>
              <a:rPr lang="it-IT" sz="3000" i="1" dirty="0" err="1"/>
              <a:t>nomino</a:t>
            </a:r>
            <a:r>
              <a:rPr lang="it-IT" sz="3000" b="1" i="1" dirty="0" err="1"/>
              <a:t>llami</a:t>
            </a:r>
            <a:r>
              <a:rPr lang="it-IT" sz="3000" dirty="0"/>
              <a:t> = me la nominò (Dante, </a:t>
            </a:r>
            <a:r>
              <a:rPr lang="it-IT" sz="3000" i="1" dirty="0"/>
              <a:t>Vita nova</a:t>
            </a:r>
            <a:r>
              <a:rPr lang="it-IT" sz="3000" dirty="0"/>
              <a:t>)</a:t>
            </a:r>
          </a:p>
          <a:p>
            <a:pPr algn="just"/>
            <a:endParaRPr lang="it-IT" sz="1400" b="1" dirty="0"/>
          </a:p>
          <a:p>
            <a:pPr algn="just"/>
            <a:r>
              <a:rPr lang="it-IT" sz="3000" dirty="0"/>
              <a:t>Nel Trecento si diffonde l’ordine moderno, che convive con il vecchio:</a:t>
            </a:r>
          </a:p>
          <a:p>
            <a:pPr algn="just"/>
            <a:endParaRPr lang="it-IT" sz="800" dirty="0"/>
          </a:p>
          <a:p>
            <a:pPr algn="just"/>
            <a:r>
              <a:rPr lang="it-IT" sz="3000" dirty="0"/>
              <a:t>«io</a:t>
            </a:r>
            <a:r>
              <a:rPr lang="it-IT" sz="3000" b="1" dirty="0"/>
              <a:t> le vi </a:t>
            </a:r>
            <a:r>
              <a:rPr lang="it-IT" sz="3000" dirty="0"/>
              <a:t>donerò»; ma «se io </a:t>
            </a:r>
            <a:r>
              <a:rPr lang="it-IT" sz="3000" b="1" dirty="0"/>
              <a:t>ve le </a:t>
            </a:r>
            <a:r>
              <a:rPr lang="it-IT" sz="3000" dirty="0"/>
              <a:t>volessi tutte contare» </a:t>
            </a:r>
            <a:r>
              <a:rPr lang="it-IT" sz="3000" i="1" dirty="0"/>
              <a:t>(Decameron)</a:t>
            </a:r>
            <a:r>
              <a:rPr lang="it-IT" sz="3000" dirty="0"/>
              <a:t> </a:t>
            </a:r>
          </a:p>
          <a:p>
            <a:pPr algn="just"/>
            <a:endParaRPr lang="it-IT" sz="2400" dirty="0"/>
          </a:p>
          <a:p>
            <a:pPr algn="just"/>
            <a:r>
              <a:rPr lang="it-IT" sz="3000" dirty="0"/>
              <a:t>Nella lingua letteraria, fino all’Ottocento, rimane come </a:t>
            </a:r>
            <a:r>
              <a:rPr lang="it-IT" sz="3000" dirty="0" err="1"/>
              <a:t>aulicismo</a:t>
            </a:r>
            <a:r>
              <a:rPr lang="it-IT" sz="3000" dirty="0"/>
              <a:t> l’ordine antico (</a:t>
            </a:r>
            <a:r>
              <a:rPr lang="it-IT" sz="3000" i="1" dirty="0"/>
              <a:t>la mi rende </a:t>
            </a:r>
            <a:r>
              <a:rPr lang="it-IT" sz="3000" dirty="0"/>
              <a:t>‘me la rende’, </a:t>
            </a:r>
            <a:r>
              <a:rPr lang="it-IT" sz="3000" i="1" dirty="0"/>
              <a:t>lo ti dico </a:t>
            </a:r>
            <a:r>
              <a:rPr lang="it-IT" sz="3000" dirty="0"/>
              <a:t>‘te lo </a:t>
            </a:r>
            <a:r>
              <a:rPr lang="it-IT" sz="3000" dirty="0" err="1"/>
              <a:t>dico’</a:t>
            </a:r>
            <a:r>
              <a:rPr lang="it-IT" sz="3000" dirty="0"/>
              <a:t>).</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ORDINE DEI PRONOMI ATONI</a:t>
            </a:r>
          </a:p>
        </p:txBody>
      </p:sp>
    </p:spTree>
    <p:extLst>
      <p:ext uri="{BB962C8B-B14F-4D97-AF65-F5344CB8AC3E}">
        <p14:creationId xmlns:p14="http://schemas.microsoft.com/office/powerpoint/2010/main" val="65549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8246" y="1113769"/>
            <a:ext cx="11535508" cy="5632311"/>
          </a:xfrm>
          <a:prstGeom prst="rect">
            <a:avLst/>
          </a:prstGeom>
          <a:noFill/>
        </p:spPr>
        <p:txBody>
          <a:bodyPr wrap="square" rtlCol="0">
            <a:spAutoFit/>
          </a:bodyPr>
          <a:lstStyle/>
          <a:p>
            <a:pPr algn="just"/>
            <a:r>
              <a:rPr lang="it-IT" sz="3000" dirty="0"/>
              <a:t>Come già abbiamo osservato (</a:t>
            </a:r>
            <a:r>
              <a:rPr lang="it-IT" sz="3000" dirty="0" err="1"/>
              <a:t>Tomasin</a:t>
            </a:r>
            <a:r>
              <a:rPr lang="it-IT" sz="3000" dirty="0"/>
              <a:t>), l’ordine moderno DATIVO + ACCUSATIVO è già presente in altre varietà italoromanze fin dalle Origini. </a:t>
            </a:r>
          </a:p>
          <a:p>
            <a:pPr algn="just"/>
            <a:r>
              <a:rPr lang="it-IT" sz="3000" dirty="0"/>
              <a:t>Osserviamo ora che </a:t>
            </a:r>
            <a:r>
              <a:rPr lang="it-IT" sz="3000" b="1" dirty="0"/>
              <a:t>l’ordine moderno </a:t>
            </a:r>
            <a:r>
              <a:rPr lang="it-IT" sz="3000" dirty="0"/>
              <a:t>è normale già nel Duecento non solo in altre aree d’Italia ma </a:t>
            </a:r>
            <a:r>
              <a:rPr lang="it-IT" sz="3000" b="1" dirty="0"/>
              <a:t>nella stessa Toscana, a Siena, Lucca e Pisa</a:t>
            </a:r>
            <a:r>
              <a:rPr lang="it-IT" sz="3000" dirty="0"/>
              <a:t>. Ecco un esempio tratto da una lettera di Volterra del 1322: «Io </a:t>
            </a:r>
            <a:r>
              <a:rPr lang="it-IT" sz="3000" b="1" dirty="0"/>
              <a:t>ve l</a:t>
            </a:r>
            <a:r>
              <a:rPr lang="it-IT" sz="3000" dirty="0"/>
              <a:t>’ò amentato (‘ricordato’)».</a:t>
            </a:r>
          </a:p>
          <a:p>
            <a:pPr algn="just"/>
            <a:endParaRPr lang="it-IT" sz="2000" dirty="0"/>
          </a:p>
          <a:p>
            <a:pPr algn="just"/>
            <a:r>
              <a:rPr lang="it-IT" sz="3000" dirty="0"/>
              <a:t>Si tratta di un’altra conferma del fatto che il giudizio su continuità e discontinuità dell’italiano dipende molto dai contorni dell’oggetto che osserviamo. Se guardiamo al solo fiorentino c’è discontinuità con l’italiano nell’ordine dei pronomi atoni, ma se ampliamo lo sguardo anche solo al toscano, esiste perfetta continuità fin dalle Origini. </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ORDINE DEI PRONOMI ATONI</a:t>
            </a:r>
          </a:p>
        </p:txBody>
      </p:sp>
    </p:spTree>
    <p:extLst>
      <p:ext uri="{BB962C8B-B14F-4D97-AF65-F5344CB8AC3E}">
        <p14:creationId xmlns:p14="http://schemas.microsoft.com/office/powerpoint/2010/main" val="3503610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286" y="1141904"/>
            <a:ext cx="11657428" cy="1938992"/>
          </a:xfrm>
          <a:prstGeom prst="rect">
            <a:avLst/>
          </a:prstGeom>
          <a:noFill/>
        </p:spPr>
        <p:txBody>
          <a:bodyPr wrap="square" rtlCol="0">
            <a:spAutoFit/>
          </a:bodyPr>
          <a:lstStyle/>
          <a:p>
            <a:pPr algn="just"/>
            <a:r>
              <a:rPr lang="it-IT" sz="3000" dirty="0"/>
              <a:t>Per la terza persona, la combinazione dei pronomi clitici si differenzia. Oggi abbiamo un sistema che combina un  pronome </a:t>
            </a:r>
            <a:r>
              <a:rPr lang="it-IT" sz="3000" b="1" dirty="0"/>
              <a:t>invariabile</a:t>
            </a:r>
            <a:r>
              <a:rPr lang="it-IT" sz="3000" dirty="0"/>
              <a:t> al </a:t>
            </a:r>
            <a:r>
              <a:rPr lang="it-IT" sz="3000" dirty="0">
                <a:highlight>
                  <a:srgbClr val="FFFF00"/>
                </a:highlight>
              </a:rPr>
              <a:t>dativo</a:t>
            </a:r>
            <a:r>
              <a:rPr lang="it-IT" sz="3000" dirty="0"/>
              <a:t> e </a:t>
            </a:r>
            <a:r>
              <a:rPr lang="it-IT" sz="3000" b="1" dirty="0"/>
              <a:t>variabile</a:t>
            </a:r>
            <a:r>
              <a:rPr lang="it-IT" sz="3000" dirty="0"/>
              <a:t> all’</a:t>
            </a:r>
            <a:r>
              <a:rPr lang="it-IT" sz="3000" dirty="0">
                <a:highlight>
                  <a:srgbClr val="00FF00"/>
                </a:highlight>
              </a:rPr>
              <a:t>accusativo</a:t>
            </a:r>
            <a:r>
              <a:rPr lang="it-IT" sz="3000" dirty="0"/>
              <a:t>: «</a:t>
            </a:r>
            <a:r>
              <a:rPr lang="it-IT" sz="3000" dirty="0">
                <a:highlight>
                  <a:srgbClr val="FFFF00"/>
                </a:highlight>
              </a:rPr>
              <a:t>glie</a:t>
            </a:r>
            <a:r>
              <a:rPr lang="it-IT" sz="3000" dirty="0">
                <a:highlight>
                  <a:srgbClr val="00FF00"/>
                </a:highlight>
              </a:rPr>
              <a:t>lo</a:t>
            </a:r>
            <a:r>
              <a:rPr lang="it-IT" sz="3000" dirty="0"/>
              <a:t> dico», «</a:t>
            </a:r>
            <a:r>
              <a:rPr lang="it-IT" sz="3000" dirty="0">
                <a:highlight>
                  <a:srgbClr val="FFFF00"/>
                </a:highlight>
              </a:rPr>
              <a:t>glie</a:t>
            </a:r>
            <a:r>
              <a:rPr lang="it-IT" sz="3000" dirty="0">
                <a:highlight>
                  <a:srgbClr val="00FF00"/>
                </a:highlight>
              </a:rPr>
              <a:t>le</a:t>
            </a:r>
            <a:r>
              <a:rPr lang="it-IT" sz="3000" dirty="0"/>
              <a:t> riporto», «da</a:t>
            </a:r>
            <a:r>
              <a:rPr lang="it-IT" sz="3000" dirty="0">
                <a:highlight>
                  <a:srgbClr val="FFFF00"/>
                </a:highlight>
              </a:rPr>
              <a:t>glie</a:t>
            </a:r>
            <a:r>
              <a:rPr lang="it-IT" sz="3000" dirty="0">
                <a:highlight>
                  <a:srgbClr val="00FF00"/>
                </a:highlight>
              </a:rPr>
              <a:t>li</a:t>
            </a:r>
            <a:r>
              <a:rPr lang="it-IT" sz="3000" dirty="0"/>
              <a:t>» (</a:t>
            </a:r>
            <a:r>
              <a:rPr lang="it-IT" sz="3000" i="1" dirty="0"/>
              <a:t>glie- </a:t>
            </a:r>
            <a:r>
              <a:rPr lang="it-IT" sz="3000" dirty="0"/>
              <a:t>può indicare indifferentemente singolare e plurale, maschile e femminile).</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ORDINE DEI PRONOMI ATONI</a:t>
            </a:r>
          </a:p>
        </p:txBody>
      </p:sp>
      <p:sp>
        <p:nvSpPr>
          <p:cNvPr id="4" name="CasellaDiTesto 3">
            <a:extLst>
              <a:ext uri="{FF2B5EF4-FFF2-40B4-BE49-F238E27FC236}">
                <a16:creationId xmlns:a16="http://schemas.microsoft.com/office/drawing/2014/main" id="{16069D10-9192-4BEF-AF72-3C607056325F}"/>
              </a:ext>
            </a:extLst>
          </p:cNvPr>
          <p:cNvSpPr txBox="1"/>
          <p:nvPr/>
        </p:nvSpPr>
        <p:spPr>
          <a:xfrm>
            <a:off x="267286" y="3429000"/>
            <a:ext cx="11657428" cy="3323987"/>
          </a:xfrm>
          <a:prstGeom prst="rect">
            <a:avLst/>
          </a:prstGeom>
          <a:noFill/>
        </p:spPr>
        <p:txBody>
          <a:bodyPr wrap="square" rtlCol="0">
            <a:spAutoFit/>
          </a:bodyPr>
          <a:lstStyle/>
          <a:p>
            <a:pPr algn="just"/>
            <a:r>
              <a:rPr lang="it-IT" sz="3000" dirty="0"/>
              <a:t>In italiano antico, invece, per la terza persona i pronomi atoni combinati sono </a:t>
            </a:r>
            <a:r>
              <a:rPr lang="it-IT" sz="3000" b="1" dirty="0"/>
              <a:t>entrambi invariabili</a:t>
            </a:r>
            <a:r>
              <a:rPr lang="it-IT" sz="3000" dirty="0"/>
              <a:t>.</a:t>
            </a:r>
            <a:r>
              <a:rPr lang="it-IT" sz="3000" b="1" dirty="0"/>
              <a:t> </a:t>
            </a:r>
            <a:r>
              <a:rPr lang="it-IT" sz="3000" dirty="0"/>
              <a:t>Esiste un’unica forma, che può essere </a:t>
            </a:r>
            <a:r>
              <a:rPr lang="it-IT" sz="3000" b="1" i="1" dirty="0"/>
              <a:t>gliele </a:t>
            </a:r>
            <a:r>
              <a:rPr lang="it-IT" sz="3000" dirty="0"/>
              <a:t>o</a:t>
            </a:r>
            <a:r>
              <a:rPr lang="it-IT" sz="3000" b="1" dirty="0"/>
              <a:t> </a:t>
            </a:r>
            <a:r>
              <a:rPr lang="it-IT" sz="3000" b="1" i="1" dirty="0" err="1"/>
              <a:t>lile</a:t>
            </a:r>
            <a:r>
              <a:rPr lang="it-IT" sz="3000" dirty="0"/>
              <a:t>,</a:t>
            </a:r>
            <a:r>
              <a:rPr lang="it-IT" sz="3000" b="1" dirty="0"/>
              <a:t> </a:t>
            </a:r>
            <a:r>
              <a:rPr lang="it-IT" sz="3000" dirty="0"/>
              <a:t>valida per tutti i generei e tutti i numeri:</a:t>
            </a:r>
          </a:p>
          <a:p>
            <a:pPr algn="just"/>
            <a:endParaRPr lang="it-IT" sz="3000" dirty="0"/>
          </a:p>
          <a:p>
            <a:pPr algn="just"/>
            <a:r>
              <a:rPr lang="it-IT" sz="3000" i="1" dirty="0"/>
              <a:t>E tu </a:t>
            </a:r>
            <a:r>
              <a:rPr lang="it-IT" sz="3000" i="1" dirty="0" err="1"/>
              <a:t>prieghi</a:t>
            </a:r>
            <a:r>
              <a:rPr lang="it-IT" sz="3000" i="1" dirty="0"/>
              <a:t> lui che </a:t>
            </a:r>
            <a:r>
              <a:rPr lang="it-IT" sz="3000" b="1" i="1" dirty="0" err="1"/>
              <a:t>lile</a:t>
            </a:r>
            <a:r>
              <a:rPr lang="it-IT" sz="3000" i="1" dirty="0"/>
              <a:t> dica </a:t>
            </a:r>
            <a:r>
              <a:rPr lang="it-IT" sz="3000" dirty="0"/>
              <a:t>(Dante, </a:t>
            </a:r>
            <a:r>
              <a:rPr lang="it-IT" sz="3000" i="1" dirty="0"/>
              <a:t>Vita nova</a:t>
            </a:r>
            <a:r>
              <a:rPr lang="it-IT" sz="3000" dirty="0"/>
              <a:t>) = lo dica a lei</a:t>
            </a:r>
          </a:p>
          <a:p>
            <a:pPr algn="just"/>
            <a:r>
              <a:rPr lang="it-IT" sz="3000" i="1" dirty="0"/>
              <a:t>E corsero </a:t>
            </a:r>
            <a:r>
              <a:rPr lang="it-IT" sz="3000" i="1" dirty="0" err="1"/>
              <a:t>a’</a:t>
            </a:r>
            <a:r>
              <a:rPr lang="it-IT" sz="3000" i="1" dirty="0"/>
              <a:t> piedi per baciar</a:t>
            </a:r>
            <a:r>
              <a:rPr lang="it-IT" sz="3000" b="1" i="1" dirty="0"/>
              <a:t>gliele</a:t>
            </a:r>
            <a:r>
              <a:rPr lang="it-IT" sz="3000" i="1" dirty="0"/>
              <a:t> </a:t>
            </a:r>
            <a:r>
              <a:rPr lang="it-IT" sz="3000" dirty="0"/>
              <a:t>(Bono Giamboni) = li baciano a lui</a:t>
            </a:r>
            <a:endParaRPr lang="it-IT" sz="3000" i="1" dirty="0"/>
          </a:p>
          <a:p>
            <a:pPr algn="just"/>
            <a:endParaRPr lang="it-IT" sz="3000" b="1" dirty="0"/>
          </a:p>
        </p:txBody>
      </p:sp>
    </p:spTree>
    <p:extLst>
      <p:ext uri="{BB962C8B-B14F-4D97-AF65-F5344CB8AC3E}">
        <p14:creationId xmlns:p14="http://schemas.microsoft.com/office/powerpoint/2010/main" val="212891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286" y="1035186"/>
            <a:ext cx="11657428" cy="2862322"/>
          </a:xfrm>
          <a:prstGeom prst="rect">
            <a:avLst/>
          </a:prstGeom>
          <a:noFill/>
        </p:spPr>
        <p:txBody>
          <a:bodyPr wrap="square" rtlCol="0">
            <a:spAutoFit/>
          </a:bodyPr>
          <a:lstStyle/>
          <a:p>
            <a:pPr algn="just"/>
            <a:r>
              <a:rPr lang="it-IT" sz="3000" dirty="0"/>
              <a:t>Non esiste l’uso del pronome </a:t>
            </a:r>
            <a:r>
              <a:rPr lang="it-IT" sz="3000" b="1" i="1" dirty="0"/>
              <a:t>lo</a:t>
            </a:r>
            <a:r>
              <a:rPr lang="it-IT" sz="3000" i="1" dirty="0"/>
              <a:t> </a:t>
            </a:r>
            <a:r>
              <a:rPr lang="it-IT" sz="3000" dirty="0"/>
              <a:t>con il verbo </a:t>
            </a:r>
            <a:r>
              <a:rPr lang="it-IT" sz="3000" i="1" dirty="0"/>
              <a:t>essere</a:t>
            </a:r>
            <a:r>
              <a:rPr lang="it-IT" sz="3000" dirty="0"/>
              <a:t> per riferirsi a qualcosa espresso precedentemente: «Marco è un ingegnere, mentre Carlo non </a:t>
            </a:r>
            <a:r>
              <a:rPr lang="it-IT" sz="3000" b="1" dirty="0"/>
              <a:t>lo è</a:t>
            </a:r>
            <a:r>
              <a:rPr lang="it-IT" sz="3000" dirty="0"/>
              <a:t>»; «Dicono di essere sinceri, ma non </a:t>
            </a:r>
            <a:r>
              <a:rPr lang="it-IT" sz="3000" b="1" dirty="0"/>
              <a:t>lo sono</a:t>
            </a:r>
            <a:r>
              <a:rPr lang="it-IT" sz="3000" dirty="0"/>
              <a:t>». Si tratta di una struttura che si diffonde in italiano solo nel Settecento per influsso del francese e ancora nell’Ottocento i puristi ne sconsigliano l’uso. In </a:t>
            </a:r>
            <a:r>
              <a:rPr lang="it-IT" sz="3000" dirty="0" err="1"/>
              <a:t>it</a:t>
            </a:r>
            <a:r>
              <a:rPr lang="it-IT" sz="3000" dirty="0"/>
              <a:t>. </a:t>
            </a:r>
            <a:r>
              <a:rPr lang="it-IT" sz="3000" dirty="0" err="1"/>
              <a:t>ant</a:t>
            </a:r>
            <a:r>
              <a:rPr lang="it-IT" sz="3000" dirty="0"/>
              <a:t>. troviamo: «molte cose </a:t>
            </a:r>
            <a:r>
              <a:rPr lang="it-IT" sz="3000" dirty="0" err="1"/>
              <a:t>paion</a:t>
            </a:r>
            <a:r>
              <a:rPr lang="it-IT" sz="3000" dirty="0"/>
              <a:t> buone, che non </a:t>
            </a:r>
            <a:r>
              <a:rPr lang="it-IT" sz="3000" b="1" dirty="0"/>
              <a:t>sono</a:t>
            </a:r>
            <a:r>
              <a:rPr lang="it-IT" sz="3000" dirty="0"/>
              <a:t>» (Bono Giamboni).</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0"/>
            <a:ext cx="11535508" cy="707886"/>
          </a:xfrm>
          <a:prstGeom prst="rect">
            <a:avLst/>
          </a:prstGeom>
          <a:noFill/>
        </p:spPr>
        <p:txBody>
          <a:bodyPr wrap="square" rtlCol="0">
            <a:spAutoFit/>
          </a:bodyPr>
          <a:lstStyle/>
          <a:p>
            <a:pPr algn="ctr"/>
            <a:r>
              <a:rPr lang="it-IT" sz="4000" dirty="0"/>
              <a:t>USO DEI PRONOMI ATONI</a:t>
            </a:r>
          </a:p>
        </p:txBody>
      </p:sp>
      <p:sp>
        <p:nvSpPr>
          <p:cNvPr id="4" name="CasellaDiTesto 3">
            <a:extLst>
              <a:ext uri="{FF2B5EF4-FFF2-40B4-BE49-F238E27FC236}">
                <a16:creationId xmlns:a16="http://schemas.microsoft.com/office/drawing/2014/main" id="{16069D10-9192-4BEF-AF72-3C607056325F}"/>
              </a:ext>
            </a:extLst>
          </p:cNvPr>
          <p:cNvSpPr txBox="1"/>
          <p:nvPr/>
        </p:nvSpPr>
        <p:spPr>
          <a:xfrm>
            <a:off x="267286" y="3897508"/>
            <a:ext cx="11657428" cy="2862322"/>
          </a:xfrm>
          <a:prstGeom prst="rect">
            <a:avLst/>
          </a:prstGeom>
          <a:noFill/>
        </p:spPr>
        <p:txBody>
          <a:bodyPr wrap="square" rtlCol="0">
            <a:spAutoFit/>
          </a:bodyPr>
          <a:lstStyle/>
          <a:p>
            <a:pPr algn="just"/>
            <a:r>
              <a:rPr lang="it-IT" sz="3000" dirty="0"/>
              <a:t>Anche nelle risposte alle domande, l’italiano antico </a:t>
            </a:r>
            <a:r>
              <a:rPr lang="it-IT" sz="3000" b="1" dirty="0"/>
              <a:t>non usa il pronome atono con valore anaforico </a:t>
            </a:r>
            <a:r>
              <a:rPr lang="it-IT" sz="3000" dirty="0"/>
              <a:t>(cioè riferito al già detto), come oggi: «Hai una penna?» «Sì, ce </a:t>
            </a:r>
            <a:r>
              <a:rPr lang="it-IT" sz="3000" b="1" dirty="0"/>
              <a:t>l</a:t>
            </a:r>
            <a:r>
              <a:rPr lang="it-IT" sz="3000" dirty="0"/>
              <a:t>’ho».</a:t>
            </a:r>
          </a:p>
          <a:p>
            <a:pPr algn="just"/>
            <a:r>
              <a:rPr lang="it-IT" sz="3000" dirty="0"/>
              <a:t>«Dimmi se tu l’hai ne la tua borsa». «Sì ho» (Dante, </a:t>
            </a:r>
            <a:r>
              <a:rPr lang="it-IT" sz="3000" i="1" dirty="0"/>
              <a:t>Commedia</a:t>
            </a:r>
            <a:r>
              <a:rPr lang="it-IT" sz="3000" dirty="0"/>
              <a:t>)</a:t>
            </a:r>
          </a:p>
          <a:p>
            <a:pPr algn="just"/>
            <a:r>
              <a:rPr lang="it-IT" sz="3000" dirty="0"/>
              <a:t>«Non ho io perduta la graziosa fama del mio valore? Sì ho» </a:t>
            </a:r>
            <a:r>
              <a:rPr lang="it-IT" sz="3000" i="1" dirty="0"/>
              <a:t>(</a:t>
            </a:r>
            <a:r>
              <a:rPr lang="it-IT" sz="3000" i="1" dirty="0" err="1"/>
              <a:t>Filocolo</a:t>
            </a:r>
            <a:r>
              <a:rPr lang="it-IT" sz="3000" i="1" dirty="0"/>
              <a:t>)</a:t>
            </a:r>
          </a:p>
          <a:p>
            <a:pPr algn="just"/>
            <a:r>
              <a:rPr lang="it-IT" sz="3000" dirty="0"/>
              <a:t>«</a:t>
            </a:r>
            <a:r>
              <a:rPr lang="it-IT" sz="3000" dirty="0" err="1"/>
              <a:t>darebbelm’egli</a:t>
            </a:r>
            <a:r>
              <a:rPr lang="it-IT" sz="3000" dirty="0"/>
              <a:t>?» «Non darebbe» </a:t>
            </a:r>
            <a:r>
              <a:rPr lang="it-IT" sz="3000" i="1" dirty="0"/>
              <a:t>(Novellino)</a:t>
            </a:r>
          </a:p>
        </p:txBody>
      </p:sp>
    </p:spTree>
    <p:extLst>
      <p:ext uri="{BB962C8B-B14F-4D97-AF65-F5344CB8AC3E}">
        <p14:creationId xmlns:p14="http://schemas.microsoft.com/office/powerpoint/2010/main" val="5809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2422</TotalTime>
  <Words>1520</Words>
  <Application>Microsoft Office PowerPoint</Application>
  <PresentationFormat>Widescreen</PresentationFormat>
  <Paragraphs>80</Paragraphs>
  <Slides>12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Calibri Light</vt:lpstr>
      <vt:lpstr>DejaVuSans</vt:lpstr>
      <vt:lpstr>Tema di Office</vt:lpstr>
      <vt:lpstr>Linguistica italiana (a.a. 2024/25)   Profilo linguistico dell'italiano antico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Linguistica italiana</dc:title>
  <dc:creator>Emiliano</dc:creator>
  <cp:lastModifiedBy>Emiliano Picchiorri</cp:lastModifiedBy>
  <cp:revision>261</cp:revision>
  <dcterms:created xsi:type="dcterms:W3CDTF">2016-10-02T06:15:29Z</dcterms:created>
  <dcterms:modified xsi:type="dcterms:W3CDTF">2025-02-26T08:05:48Z</dcterms:modified>
</cp:coreProperties>
</file>