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62" r:id="rId3"/>
    <p:sldId id="271" r:id="rId4"/>
    <p:sldId id="263" r:id="rId5"/>
    <p:sldId id="264" r:id="rId6"/>
    <p:sldId id="265" r:id="rId7"/>
    <p:sldId id="266" r:id="rId8"/>
    <p:sldId id="270" r:id="rId9"/>
    <p:sldId id="268" r:id="rId10"/>
    <p:sldId id="273" r:id="rId11"/>
    <p:sldId id="269" r:id="rId12"/>
    <p:sldId id="272" r:id="rId13"/>
    <p:sldId id="274"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4660"/>
  </p:normalViewPr>
  <p:slideViewPr>
    <p:cSldViewPr snapToGrid="0">
      <p:cViewPr varScale="1">
        <p:scale>
          <a:sx n="83" d="100"/>
          <a:sy n="83" d="100"/>
        </p:scale>
        <p:origin x="658"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575473-8628-439F-974B-0705AAFDAE4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97F4526-ED74-4983-A63E-E38B97589F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97757FF-34AD-4D14-A966-5675C5AC6DC1}"/>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5" name="Segnaposto piè di pagina 4">
            <a:extLst>
              <a:ext uri="{FF2B5EF4-FFF2-40B4-BE49-F238E27FC236}">
                <a16:creationId xmlns:a16="http://schemas.microsoft.com/office/drawing/2014/main" id="{F250DC30-CCE5-427E-8BF6-1DF3D6DDED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78ADAF-2A66-4A75-AEB6-C390F1D6EDB8}"/>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913432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AD585D-B910-4D1F-8868-DDE33EA06144}"/>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F885BB5-7FA3-45A6-8020-8B6D5390672F}"/>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167D9D5-84DD-4E54-AC85-0D71940589F9}"/>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5" name="Segnaposto piè di pagina 4">
            <a:extLst>
              <a:ext uri="{FF2B5EF4-FFF2-40B4-BE49-F238E27FC236}">
                <a16:creationId xmlns:a16="http://schemas.microsoft.com/office/drawing/2014/main" id="{659C8335-855E-4301-885C-0ABE56B0ADE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982C5C-9D90-4E56-AF05-7C37A6D525EC}"/>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72214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DE00F8E-2320-4721-945F-58ABA1EB4C2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9453B11-A4AE-433D-B0CC-B604088B8DE5}"/>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8EBE2D1-EFB5-49AA-8EE6-D424469B6A2E}"/>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5" name="Segnaposto piè di pagina 4">
            <a:extLst>
              <a:ext uri="{FF2B5EF4-FFF2-40B4-BE49-F238E27FC236}">
                <a16:creationId xmlns:a16="http://schemas.microsoft.com/office/drawing/2014/main" id="{63B0846A-E8DC-40E3-9D27-E004B89079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C006553-44CB-485B-9EAA-59132ED40C0A}"/>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9469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1C96F7-D34E-49D5-A129-4E76396FF2E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5D0C36-5BE7-4E74-A8BA-DDFC5A27D1B9}"/>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CF53A9F-4620-4F65-9727-465685AF5A16}"/>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5" name="Segnaposto piè di pagina 4">
            <a:extLst>
              <a:ext uri="{FF2B5EF4-FFF2-40B4-BE49-F238E27FC236}">
                <a16:creationId xmlns:a16="http://schemas.microsoft.com/office/drawing/2014/main" id="{CAFE6BE7-CDFA-47CE-801C-01A8348AAB5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089B6F0-7EF0-46D1-B047-9273951BCA4B}"/>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342220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7CCCB9-4BB6-4A2C-BD0F-49CDD47F081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87FE9-9675-4FD6-91EB-394C0D9DED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E895565B-5620-49E6-A34D-37CAF7D1B48B}"/>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5" name="Segnaposto piè di pagina 4">
            <a:extLst>
              <a:ext uri="{FF2B5EF4-FFF2-40B4-BE49-F238E27FC236}">
                <a16:creationId xmlns:a16="http://schemas.microsoft.com/office/drawing/2014/main" id="{96B8F287-6B4C-4036-865E-799939AAE77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5CDA5A3-32DF-479A-879E-AFFDF2F25456}"/>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444284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D824AB-5EC4-4876-BE92-D04FB249840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EF311A7-3403-43DE-AB24-6F2BF3BCA41C}"/>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D94EAAE-D609-4527-A038-36BDAA36914C}"/>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D6A5BE2-2879-487B-B5B3-DB09C10859C7}"/>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6" name="Segnaposto piè di pagina 5">
            <a:extLst>
              <a:ext uri="{FF2B5EF4-FFF2-40B4-BE49-F238E27FC236}">
                <a16:creationId xmlns:a16="http://schemas.microsoft.com/office/drawing/2014/main" id="{8AF56EDA-C966-4B5D-A240-F2F86940A2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296E844-7BED-4651-8A25-94EBEC0EE44D}"/>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9563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4A21F8-9F3A-4126-A4FF-B22CB1A86DF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C87CF9D-4B81-43C2-9B7B-E6C993BA51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BC845727-AF5A-4280-8FD1-1C36DCA74D5B}"/>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49FCA2F-D9A3-402F-9D85-6D6C80710C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227BFD8A-23D5-42AD-B3B2-DA914100A77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D284D61-91E5-4B39-B458-924D1D7221A4}"/>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8" name="Segnaposto piè di pagina 7">
            <a:extLst>
              <a:ext uri="{FF2B5EF4-FFF2-40B4-BE49-F238E27FC236}">
                <a16:creationId xmlns:a16="http://schemas.microsoft.com/office/drawing/2014/main" id="{F5CCA76C-E80D-42B9-8C32-82568F7ACA5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975BDF6-F2C3-48B4-9BE7-265EA4730244}"/>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76016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DC3BC2-2C65-43D9-9913-1E3B97BDF4F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47F12DA-C057-4913-B22B-8D58ABAB35AF}"/>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4" name="Segnaposto piè di pagina 3">
            <a:extLst>
              <a:ext uri="{FF2B5EF4-FFF2-40B4-BE49-F238E27FC236}">
                <a16:creationId xmlns:a16="http://schemas.microsoft.com/office/drawing/2014/main" id="{0C22827D-8D53-4A90-92C3-79FE094246F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E080997-9C0F-4AB5-A881-FED01250C708}"/>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420223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4EE4429-D99C-4574-B734-67B871CF604C}"/>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3" name="Segnaposto piè di pagina 2">
            <a:extLst>
              <a:ext uri="{FF2B5EF4-FFF2-40B4-BE49-F238E27FC236}">
                <a16:creationId xmlns:a16="http://schemas.microsoft.com/office/drawing/2014/main" id="{E91CCDFE-A15E-44B0-A840-02ED0A7CD06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7BEE767-EAA4-4503-BA96-AA586A1366D4}"/>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453883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2C4F50-2693-4A18-BDCB-CBA48DDC84B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C87415-DEC8-484E-BBDC-3225A3B305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D82B7437-CD33-48F9-8D61-24717AF69E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590AABF8-80B6-46BD-8AEB-7DBB1CE1828A}"/>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6" name="Segnaposto piè di pagina 5">
            <a:extLst>
              <a:ext uri="{FF2B5EF4-FFF2-40B4-BE49-F238E27FC236}">
                <a16:creationId xmlns:a16="http://schemas.microsoft.com/office/drawing/2014/main" id="{6E346F9D-9174-44A7-82B4-6AD9610838A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DAC8B6A-9DE2-4926-B14A-1B9C16026383}"/>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49660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8ADD37-AF27-40A8-931D-2656F1E56F0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642D0ED-3FB6-410A-81CD-60B47DFAB1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D58F47B-FFAE-4E20-8B87-7E61D72696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C8CF040-93CF-48EB-AAE3-B59C87F8D9BB}"/>
              </a:ext>
            </a:extLst>
          </p:cNvPr>
          <p:cNvSpPr>
            <a:spLocks noGrp="1"/>
          </p:cNvSpPr>
          <p:nvPr>
            <p:ph type="dt" sz="half" idx="10"/>
          </p:nvPr>
        </p:nvSpPr>
        <p:spPr/>
        <p:txBody>
          <a:bodyPr/>
          <a:lstStyle/>
          <a:p>
            <a:fld id="{D3E70A33-DDD8-4448-AEB5-DF9356062411}" type="datetimeFigureOut">
              <a:rPr lang="it-IT" smtClean="0"/>
              <a:pPr/>
              <a:t>15/03/2023</a:t>
            </a:fld>
            <a:endParaRPr lang="it-IT"/>
          </a:p>
        </p:txBody>
      </p:sp>
      <p:sp>
        <p:nvSpPr>
          <p:cNvPr id="6" name="Segnaposto piè di pagina 5">
            <a:extLst>
              <a:ext uri="{FF2B5EF4-FFF2-40B4-BE49-F238E27FC236}">
                <a16:creationId xmlns:a16="http://schemas.microsoft.com/office/drawing/2014/main" id="{9A2DE6C2-0FAE-4376-A61F-9C9D538D98E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9B16876-648C-4294-908B-9A0336B90342}"/>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33278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1CFBC07-C939-4CB5-88F0-91E076F187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150FC9-D91A-4656-94EC-9BF60CDDEE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94609C1-5D6D-4BA3-8142-3B4A3E9AB6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70A33-DDD8-4448-AEB5-DF9356062411}" type="datetimeFigureOut">
              <a:rPr lang="it-IT" smtClean="0"/>
              <a:pPr/>
              <a:t>15/03/2023</a:t>
            </a:fld>
            <a:endParaRPr lang="it-IT"/>
          </a:p>
        </p:txBody>
      </p:sp>
      <p:sp>
        <p:nvSpPr>
          <p:cNvPr id="5" name="Segnaposto piè di pagina 4">
            <a:extLst>
              <a:ext uri="{FF2B5EF4-FFF2-40B4-BE49-F238E27FC236}">
                <a16:creationId xmlns:a16="http://schemas.microsoft.com/office/drawing/2014/main" id="{E571D8D7-187D-4ECB-88E8-7D46FF7D2E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A974D979-18DC-455D-B786-A8C210683C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73694-10BF-4EAC-B94F-3553E0EBF499}" type="slidenum">
              <a:rPr lang="it-IT" smtClean="0"/>
              <a:pPr/>
              <a:t>‹N›</a:t>
            </a:fld>
            <a:endParaRPr lang="it-IT"/>
          </a:p>
        </p:txBody>
      </p:sp>
    </p:spTree>
    <p:extLst>
      <p:ext uri="{BB962C8B-B14F-4D97-AF65-F5344CB8AC3E}">
        <p14:creationId xmlns:p14="http://schemas.microsoft.com/office/powerpoint/2010/main" val="979121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AD57AA-0B71-49FD-9B71-4A87F7D8A83A}"/>
              </a:ext>
            </a:extLst>
          </p:cNvPr>
          <p:cNvSpPr>
            <a:spLocks noGrp="1"/>
          </p:cNvSpPr>
          <p:nvPr>
            <p:ph type="ctrTitle"/>
          </p:nvPr>
        </p:nvSpPr>
        <p:spPr>
          <a:xfrm>
            <a:off x="1524000" y="928469"/>
            <a:ext cx="9144000" cy="4360984"/>
          </a:xfrm>
        </p:spPr>
        <p:txBody>
          <a:bodyPr>
            <a:normAutofit/>
          </a:bodyPr>
          <a:lstStyle/>
          <a:p>
            <a:r>
              <a:rPr lang="it-IT" sz="5400" b="1" dirty="0"/>
              <a:t>La lessicografia italiana: </a:t>
            </a:r>
            <a:br>
              <a:rPr lang="it-IT" sz="5400" b="1" dirty="0"/>
            </a:br>
            <a:r>
              <a:rPr lang="it-IT" sz="5400" b="1" dirty="0"/>
              <a:t>storia, problemi, tecniche</a:t>
            </a:r>
            <a:br>
              <a:rPr lang="it-IT" sz="5400" b="1" dirty="0"/>
            </a:br>
            <a:r>
              <a:rPr lang="it-IT" sz="5400" b="1" dirty="0"/>
              <a:t/>
            </a:r>
            <a:br>
              <a:rPr lang="it-IT" sz="5400" b="1" dirty="0"/>
            </a:br>
            <a:r>
              <a:rPr lang="it-IT" sz="3600" b="1" dirty="0"/>
              <a:t>Linguistica italiana </a:t>
            </a:r>
            <a:r>
              <a:rPr lang="it-IT" sz="3600" b="1" dirty="0" err="1"/>
              <a:t>a.a</a:t>
            </a:r>
            <a:r>
              <a:rPr lang="it-IT" sz="3600" b="1" dirty="0"/>
              <a:t>. 2022-23</a:t>
            </a:r>
            <a:br>
              <a:rPr lang="it-IT" sz="3600" b="1" dirty="0"/>
            </a:br>
            <a:r>
              <a:rPr lang="it-IT" sz="3600" b="1" dirty="0"/>
              <a:t>prof. Emiliano </a:t>
            </a:r>
            <a:r>
              <a:rPr lang="it-IT" sz="3600" b="1" dirty="0" err="1"/>
              <a:t>Picchiorri</a:t>
            </a:r>
            <a:endParaRPr lang="it-IT" sz="3600" b="1" dirty="0"/>
          </a:p>
        </p:txBody>
      </p:sp>
    </p:spTree>
    <p:extLst>
      <p:ext uri="{BB962C8B-B14F-4D97-AF65-F5344CB8AC3E}">
        <p14:creationId xmlns:p14="http://schemas.microsoft.com/office/powerpoint/2010/main" val="2536928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365125"/>
            <a:ext cx="10515600" cy="744511"/>
          </a:xfrm>
        </p:spPr>
        <p:txBody>
          <a:bodyPr>
            <a:normAutofit/>
          </a:bodyPr>
          <a:lstStyle/>
          <a:p>
            <a:pPr algn="ctr"/>
            <a:r>
              <a:rPr lang="it-IT" sz="3400" b="1" dirty="0"/>
              <a:t>Vocabolari e ricerca</a:t>
            </a:r>
          </a:p>
        </p:txBody>
      </p:sp>
      <p:sp>
        <p:nvSpPr>
          <p:cNvPr id="8" name="CasellaDiTesto 7">
            <a:extLst>
              <a:ext uri="{FF2B5EF4-FFF2-40B4-BE49-F238E27FC236}">
                <a16:creationId xmlns:a16="http://schemas.microsoft.com/office/drawing/2014/main" id="{E1549E69-9D30-4475-9FDB-C06266EF5939}"/>
              </a:ext>
            </a:extLst>
          </p:cNvPr>
          <p:cNvSpPr txBox="1"/>
          <p:nvPr/>
        </p:nvSpPr>
        <p:spPr>
          <a:xfrm>
            <a:off x="328246" y="1401877"/>
            <a:ext cx="11648048" cy="1938992"/>
          </a:xfrm>
          <a:prstGeom prst="rect">
            <a:avLst/>
          </a:prstGeom>
          <a:noFill/>
        </p:spPr>
        <p:txBody>
          <a:bodyPr wrap="square" rtlCol="0">
            <a:spAutoFit/>
          </a:bodyPr>
          <a:lstStyle/>
          <a:p>
            <a:pPr algn="just"/>
            <a:r>
              <a:rPr lang="it-IT" sz="3000" dirty="0"/>
              <a:t>Questi riconoscimenti ufficiali da parte degli Accademici (notevoli, vista la chiusura verso questo mondo) trovano riscontro anche in un dipinto, citato da Della Valle, che si trova nella sede dell’Accademia, la villa di Castello a Firenze.</a:t>
            </a:r>
          </a:p>
        </p:txBody>
      </p:sp>
      <p:sp>
        <p:nvSpPr>
          <p:cNvPr id="10" name="CasellaDiTesto 9">
            <a:extLst>
              <a:ext uri="{FF2B5EF4-FFF2-40B4-BE49-F238E27FC236}">
                <a16:creationId xmlns:a16="http://schemas.microsoft.com/office/drawing/2014/main" id="{070B7C37-3BE7-4283-BFFD-BC7A199777B7}"/>
              </a:ext>
            </a:extLst>
          </p:cNvPr>
          <p:cNvSpPr txBox="1"/>
          <p:nvPr/>
        </p:nvSpPr>
        <p:spPr>
          <a:xfrm>
            <a:off x="328246" y="3633110"/>
            <a:ext cx="11648048" cy="1477328"/>
          </a:xfrm>
          <a:prstGeom prst="rect">
            <a:avLst/>
          </a:prstGeom>
          <a:noFill/>
        </p:spPr>
        <p:txBody>
          <a:bodyPr wrap="square" rtlCol="0">
            <a:spAutoFit/>
          </a:bodyPr>
          <a:lstStyle/>
          <a:p>
            <a:pPr algn="just"/>
            <a:r>
              <a:rPr lang="it-IT" sz="3000" dirty="0"/>
              <a:t>È opera del pittore fiorentino Pier </a:t>
            </a:r>
            <a:r>
              <a:rPr lang="it-IT" sz="3000" dirty="0" err="1"/>
              <a:t>Dandini</a:t>
            </a:r>
            <a:r>
              <a:rPr lang="it-IT" sz="3000" dirty="0"/>
              <a:t> (1646-1712) e rappresenta </a:t>
            </a:r>
            <a:r>
              <a:rPr lang="it-IT" sz="3000"/>
              <a:t>Baldinucci</a:t>
            </a:r>
            <a:r>
              <a:rPr lang="it-IT" sz="3000" dirty="0"/>
              <a:t> che scrive il suo vocabolario circondato dalle personificazioni femminili dell’Accademia della Crusca e dell’Accademia del Disegno.</a:t>
            </a:r>
          </a:p>
        </p:txBody>
      </p:sp>
    </p:spTree>
    <p:extLst>
      <p:ext uri="{BB962C8B-B14F-4D97-AF65-F5344CB8AC3E}">
        <p14:creationId xmlns:p14="http://schemas.microsoft.com/office/powerpoint/2010/main" val="363440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9806F3CE-7979-4BBA-9180-1C51DB87D4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2481" y="0"/>
            <a:ext cx="7739579" cy="6858000"/>
          </a:xfrm>
          <a:prstGeom prst="rect">
            <a:avLst/>
          </a:prstGeom>
        </p:spPr>
      </p:pic>
    </p:spTree>
    <p:extLst>
      <p:ext uri="{BB962C8B-B14F-4D97-AF65-F5344CB8AC3E}">
        <p14:creationId xmlns:p14="http://schemas.microsoft.com/office/powerpoint/2010/main" val="3975358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188852"/>
            <a:ext cx="10515600" cy="744511"/>
          </a:xfrm>
        </p:spPr>
        <p:txBody>
          <a:bodyPr>
            <a:normAutofit/>
          </a:bodyPr>
          <a:lstStyle/>
          <a:p>
            <a:pPr algn="ctr"/>
            <a:r>
              <a:rPr lang="it-IT" sz="3400" b="1" dirty="0"/>
              <a:t>Vocabolari e ricerca</a:t>
            </a:r>
          </a:p>
        </p:txBody>
      </p:sp>
      <p:sp>
        <p:nvSpPr>
          <p:cNvPr id="8" name="CasellaDiTesto 7">
            <a:extLst>
              <a:ext uri="{FF2B5EF4-FFF2-40B4-BE49-F238E27FC236}">
                <a16:creationId xmlns:a16="http://schemas.microsoft.com/office/drawing/2014/main" id="{E1549E69-9D30-4475-9FDB-C06266EF5939}"/>
              </a:ext>
            </a:extLst>
          </p:cNvPr>
          <p:cNvSpPr txBox="1"/>
          <p:nvPr/>
        </p:nvSpPr>
        <p:spPr>
          <a:xfrm>
            <a:off x="271976" y="933363"/>
            <a:ext cx="11648048" cy="1477328"/>
          </a:xfrm>
          <a:prstGeom prst="rect">
            <a:avLst/>
          </a:prstGeom>
          <a:noFill/>
        </p:spPr>
        <p:txBody>
          <a:bodyPr wrap="square" rtlCol="0">
            <a:spAutoFit/>
          </a:bodyPr>
          <a:lstStyle/>
          <a:p>
            <a:pPr algn="just"/>
            <a:r>
              <a:rPr lang="it-IT" sz="3000" dirty="0" err="1"/>
              <a:t>Baldinucci</a:t>
            </a:r>
            <a:r>
              <a:rPr lang="it-IT" sz="3000" dirty="0"/>
              <a:t> vuole non solo raccogliere i </a:t>
            </a:r>
            <a:r>
              <a:rPr lang="it-IT" sz="3000" b="1" dirty="0"/>
              <a:t>termini tecnici</a:t>
            </a:r>
            <a:r>
              <a:rPr lang="it-IT" sz="3000" dirty="0"/>
              <a:t>, ma anche indicare al lettore </a:t>
            </a:r>
            <a:r>
              <a:rPr lang="it-IT" sz="3000" b="1" dirty="0"/>
              <a:t>come servirsene</a:t>
            </a:r>
            <a:r>
              <a:rPr lang="it-IT" sz="3000" dirty="0"/>
              <a:t>, attraverso l’esempio del «buon uso» degli autori di trattati d’arte (rigorosamente toscani).</a:t>
            </a:r>
          </a:p>
        </p:txBody>
      </p:sp>
      <p:sp>
        <p:nvSpPr>
          <p:cNvPr id="10" name="CasellaDiTesto 9">
            <a:extLst>
              <a:ext uri="{FF2B5EF4-FFF2-40B4-BE49-F238E27FC236}">
                <a16:creationId xmlns:a16="http://schemas.microsoft.com/office/drawing/2014/main" id="{070B7C37-3BE7-4283-BFFD-BC7A199777B7}"/>
              </a:ext>
            </a:extLst>
          </p:cNvPr>
          <p:cNvSpPr txBox="1"/>
          <p:nvPr/>
        </p:nvSpPr>
        <p:spPr>
          <a:xfrm>
            <a:off x="271976" y="2410691"/>
            <a:ext cx="11648048" cy="1015663"/>
          </a:xfrm>
          <a:prstGeom prst="rect">
            <a:avLst/>
          </a:prstGeom>
          <a:noFill/>
        </p:spPr>
        <p:txBody>
          <a:bodyPr wrap="square" rtlCol="0">
            <a:spAutoFit/>
          </a:bodyPr>
          <a:lstStyle/>
          <a:p>
            <a:pPr algn="just"/>
            <a:r>
              <a:rPr lang="it-IT" sz="3000" dirty="0"/>
              <a:t>Della Valle nota che, per le sue definizioni, </a:t>
            </a:r>
            <a:r>
              <a:rPr lang="it-IT" sz="3000" dirty="0" err="1"/>
              <a:t>Baldinucci</a:t>
            </a:r>
            <a:r>
              <a:rPr lang="it-IT" sz="3000" dirty="0"/>
              <a:t> parte spesso dalla II </a:t>
            </a:r>
            <a:r>
              <a:rPr lang="it-IT" sz="3000" dirty="0" err="1"/>
              <a:t>ediz</a:t>
            </a:r>
            <a:r>
              <a:rPr lang="it-IT" sz="3000" dirty="0"/>
              <a:t>. della </a:t>
            </a:r>
            <a:r>
              <a:rPr lang="it-IT" sz="3000" b="1" dirty="0"/>
              <a:t>Crusca</a:t>
            </a:r>
            <a:r>
              <a:rPr lang="it-IT" sz="3000" dirty="0"/>
              <a:t> ma la arricchisce notevolmente. Ad es. </a:t>
            </a:r>
            <a:r>
              <a:rPr lang="it-IT" sz="3000" b="1" dirty="0"/>
              <a:t>biacca</a:t>
            </a:r>
            <a:r>
              <a:rPr lang="it-IT" sz="3000" dirty="0"/>
              <a:t>.</a:t>
            </a:r>
          </a:p>
        </p:txBody>
      </p:sp>
      <p:sp>
        <p:nvSpPr>
          <p:cNvPr id="11" name="CasellaDiTesto 10">
            <a:extLst>
              <a:ext uri="{FF2B5EF4-FFF2-40B4-BE49-F238E27FC236}">
                <a16:creationId xmlns:a16="http://schemas.microsoft.com/office/drawing/2014/main" id="{EF5D1032-A193-4E35-9D75-7EB49582893C}"/>
              </a:ext>
            </a:extLst>
          </p:cNvPr>
          <p:cNvSpPr txBox="1"/>
          <p:nvPr/>
        </p:nvSpPr>
        <p:spPr>
          <a:xfrm>
            <a:off x="271976" y="3426354"/>
            <a:ext cx="11786381" cy="3416320"/>
          </a:xfrm>
          <a:prstGeom prst="rect">
            <a:avLst/>
          </a:prstGeom>
          <a:noFill/>
        </p:spPr>
        <p:txBody>
          <a:bodyPr wrap="square" rtlCol="0">
            <a:spAutoFit/>
          </a:bodyPr>
          <a:lstStyle/>
          <a:p>
            <a:pPr algn="just"/>
            <a:r>
              <a:rPr lang="it-IT" sz="2400" b="1" dirty="0"/>
              <a:t>Crusca II</a:t>
            </a:r>
            <a:r>
              <a:rPr lang="it-IT" sz="2400" dirty="0"/>
              <a:t>: materia di color bianco cavata, per forza d’aceto, dal piombo, serve </a:t>
            </a:r>
            <a:r>
              <a:rPr lang="it-IT" sz="2400" dirty="0" err="1"/>
              <a:t>a’</a:t>
            </a:r>
            <a:r>
              <a:rPr lang="it-IT" sz="2400" dirty="0"/>
              <a:t> pittori, per colore, e </a:t>
            </a:r>
            <a:r>
              <a:rPr lang="it-IT" sz="2400" dirty="0" err="1"/>
              <a:t>a’</a:t>
            </a:r>
            <a:r>
              <a:rPr lang="it-IT" sz="2400" dirty="0"/>
              <a:t> medici, per fare impiastro da porre in su le percosse </a:t>
            </a:r>
          </a:p>
          <a:p>
            <a:pPr algn="just"/>
            <a:r>
              <a:rPr lang="it-IT" sz="2400" b="1" dirty="0" err="1"/>
              <a:t>Voc</a:t>
            </a:r>
            <a:r>
              <a:rPr lang="it-IT" sz="2400" b="1" dirty="0"/>
              <a:t>. </a:t>
            </a:r>
            <a:r>
              <a:rPr lang="it-IT" sz="2400" b="1" dirty="0" err="1"/>
              <a:t>Tosc</a:t>
            </a:r>
            <a:r>
              <a:rPr lang="it-IT" sz="2400" b="1" dirty="0"/>
              <a:t>.</a:t>
            </a:r>
            <a:r>
              <a:rPr lang="it-IT" sz="2400" dirty="0"/>
              <a:t>: color bianchissimo cavato dal piombo a forza d'aceto, che serve per </a:t>
            </a:r>
            <a:r>
              <a:rPr lang="it-IT" sz="2400" dirty="0" err="1"/>
              <a:t>dipignere</a:t>
            </a:r>
            <a:r>
              <a:rPr lang="it-IT" sz="2400" dirty="0"/>
              <a:t> a olio e a tempera, e non a fresco: ma dato a tempera in su i muri dove sia aria scoperta diventa nero e guasta le Pitture, il che è seguìto nell'opere di </a:t>
            </a:r>
            <a:r>
              <a:rPr lang="it-IT" sz="2400" dirty="0" err="1"/>
              <a:t>principalissimi</a:t>
            </a:r>
            <a:r>
              <a:rPr lang="it-IT" sz="2400" dirty="0"/>
              <a:t> Maestri, come si vede in alcune nugole nel Chiostrino della Nunziata, fatte da Andrea del Sarto; e in alcune Architetture, e particolarmente mensole di Jacopo da </a:t>
            </a:r>
            <a:r>
              <a:rPr lang="it-IT" sz="2400" dirty="0" err="1"/>
              <a:t>Pontormo</a:t>
            </a:r>
            <a:r>
              <a:rPr lang="it-IT" sz="2400" dirty="0"/>
              <a:t>, in una volta della </a:t>
            </a:r>
            <a:r>
              <a:rPr lang="it-IT" sz="2400" dirty="0" err="1"/>
              <a:t>real</a:t>
            </a:r>
            <a:r>
              <a:rPr lang="it-IT" sz="2400" dirty="0"/>
              <a:t> Villa di Castello; l'une e </a:t>
            </a:r>
            <a:r>
              <a:rPr lang="it-IT" sz="2400" dirty="0" err="1"/>
              <a:t>l'altre</a:t>
            </a:r>
            <a:r>
              <a:rPr lang="it-IT" sz="2400" dirty="0"/>
              <a:t> delle quali furono a secco lumeggiate di biacca; a </a:t>
            </a:r>
            <a:r>
              <a:rPr lang="it-IT" sz="2400" dirty="0" err="1"/>
              <a:t>cagion</a:t>
            </a:r>
            <a:r>
              <a:rPr lang="it-IT" sz="2400" dirty="0"/>
              <a:t> di che </a:t>
            </a:r>
            <a:r>
              <a:rPr lang="it-IT" sz="2400" dirty="0" err="1"/>
              <a:t>vedonsi</a:t>
            </a:r>
            <a:r>
              <a:rPr lang="it-IT" sz="2400" dirty="0"/>
              <a:t> oggi i maggior chiari esser diventati neri affatto.</a:t>
            </a:r>
          </a:p>
        </p:txBody>
      </p:sp>
    </p:spTree>
    <p:extLst>
      <p:ext uri="{BB962C8B-B14F-4D97-AF65-F5344CB8AC3E}">
        <p14:creationId xmlns:p14="http://schemas.microsoft.com/office/powerpoint/2010/main" val="4188759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365125"/>
            <a:ext cx="10515600" cy="744511"/>
          </a:xfrm>
        </p:spPr>
        <p:txBody>
          <a:bodyPr>
            <a:normAutofit/>
          </a:bodyPr>
          <a:lstStyle/>
          <a:p>
            <a:pPr algn="ctr"/>
            <a:r>
              <a:rPr lang="it-IT" sz="3400" b="1" dirty="0"/>
              <a:t>Vocabolari e ricerca</a:t>
            </a:r>
          </a:p>
        </p:txBody>
      </p:sp>
      <p:sp>
        <p:nvSpPr>
          <p:cNvPr id="8" name="CasellaDiTesto 7">
            <a:extLst>
              <a:ext uri="{FF2B5EF4-FFF2-40B4-BE49-F238E27FC236}">
                <a16:creationId xmlns:a16="http://schemas.microsoft.com/office/drawing/2014/main" id="{E1549E69-9D30-4475-9FDB-C06266EF5939}"/>
              </a:ext>
            </a:extLst>
          </p:cNvPr>
          <p:cNvSpPr txBox="1"/>
          <p:nvPr/>
        </p:nvSpPr>
        <p:spPr>
          <a:xfrm>
            <a:off x="245011" y="1854147"/>
            <a:ext cx="11406553" cy="1938992"/>
          </a:xfrm>
          <a:prstGeom prst="rect">
            <a:avLst/>
          </a:prstGeom>
          <a:noFill/>
        </p:spPr>
        <p:txBody>
          <a:bodyPr wrap="square" rtlCol="0">
            <a:spAutoFit/>
          </a:bodyPr>
          <a:lstStyle/>
          <a:p>
            <a:pPr algn="just"/>
            <a:r>
              <a:rPr lang="it-IT" sz="3000" dirty="0"/>
              <a:t>Galleria: fabbrica di stanze o terrazzi nobili, fatta per tenervi ogni sorta di cose dilettevoli all’occhio, ma particolarmente statue, pitture ed altre cose spettanti all’arti nostre che sono degne di esser vedute con gusto, e anche con </a:t>
            </a:r>
            <a:r>
              <a:rPr lang="it-IT" sz="3000" dirty="0" err="1"/>
              <a:t>maraviglia</a:t>
            </a:r>
            <a:r>
              <a:rPr lang="it-IT" sz="3000" dirty="0"/>
              <a:t>.</a:t>
            </a:r>
          </a:p>
        </p:txBody>
      </p:sp>
      <p:sp>
        <p:nvSpPr>
          <p:cNvPr id="10" name="CasellaDiTesto 9">
            <a:extLst>
              <a:ext uri="{FF2B5EF4-FFF2-40B4-BE49-F238E27FC236}">
                <a16:creationId xmlns:a16="http://schemas.microsoft.com/office/drawing/2014/main" id="{070B7C37-3BE7-4283-BFFD-BC7A199777B7}"/>
              </a:ext>
            </a:extLst>
          </p:cNvPr>
          <p:cNvSpPr txBox="1"/>
          <p:nvPr/>
        </p:nvSpPr>
        <p:spPr>
          <a:xfrm>
            <a:off x="245011" y="1109636"/>
            <a:ext cx="11527301" cy="553998"/>
          </a:xfrm>
          <a:prstGeom prst="rect">
            <a:avLst/>
          </a:prstGeom>
          <a:noFill/>
        </p:spPr>
        <p:txBody>
          <a:bodyPr wrap="square" rtlCol="0">
            <a:spAutoFit/>
          </a:bodyPr>
          <a:lstStyle/>
          <a:p>
            <a:pPr algn="just"/>
            <a:r>
              <a:rPr lang="it-IT" sz="3000" dirty="0"/>
              <a:t> Spesso </a:t>
            </a:r>
            <a:r>
              <a:rPr lang="it-IT" sz="3000" dirty="0" err="1"/>
              <a:t>Baldinucci</a:t>
            </a:r>
            <a:r>
              <a:rPr lang="it-IT" sz="3000" dirty="0"/>
              <a:t> registra parole assenti nella Crusca, come </a:t>
            </a:r>
            <a:r>
              <a:rPr lang="it-IT" sz="3000" b="1" dirty="0"/>
              <a:t>galleria</a:t>
            </a:r>
            <a:r>
              <a:rPr lang="it-IT" sz="3000" dirty="0"/>
              <a:t>.</a:t>
            </a:r>
          </a:p>
        </p:txBody>
      </p:sp>
      <p:sp>
        <p:nvSpPr>
          <p:cNvPr id="5" name="CasellaDiTesto 4">
            <a:extLst>
              <a:ext uri="{FF2B5EF4-FFF2-40B4-BE49-F238E27FC236}">
                <a16:creationId xmlns:a16="http://schemas.microsoft.com/office/drawing/2014/main" id="{3C9D681A-7E9B-41BA-AD62-28ECD9873FC3}"/>
              </a:ext>
            </a:extLst>
          </p:cNvPr>
          <p:cNvSpPr txBox="1"/>
          <p:nvPr/>
        </p:nvSpPr>
        <p:spPr>
          <a:xfrm>
            <a:off x="305384" y="4171255"/>
            <a:ext cx="11406553" cy="1938992"/>
          </a:xfrm>
          <a:prstGeom prst="rect">
            <a:avLst/>
          </a:prstGeom>
          <a:noFill/>
        </p:spPr>
        <p:txBody>
          <a:bodyPr wrap="square" rtlCol="0">
            <a:spAutoFit/>
          </a:bodyPr>
          <a:lstStyle/>
          <a:p>
            <a:pPr algn="just"/>
            <a:r>
              <a:rPr lang="it-IT" sz="3000" dirty="0"/>
              <a:t>Il saggio di Della Valle è la ricostruzione di un piccolo tassello della storia della lessicografia italiana, ma anche della </a:t>
            </a:r>
            <a:r>
              <a:rPr lang="it-IT" sz="3000" b="1" dirty="0"/>
              <a:t>lingua dell’arte</a:t>
            </a:r>
            <a:r>
              <a:rPr lang="it-IT" sz="3000" dirty="0"/>
              <a:t>, settore importante perché uno dei pochi in grado di imporre parole italiane all’estero (insieme alla musica e alla cucina): </a:t>
            </a:r>
            <a:r>
              <a:rPr lang="it-IT" sz="3000" i="1" dirty="0"/>
              <a:t>affresco</a:t>
            </a:r>
            <a:r>
              <a:rPr lang="it-IT" sz="3000" dirty="0"/>
              <a:t>, </a:t>
            </a:r>
            <a:r>
              <a:rPr lang="it-IT" sz="3000" i="1" dirty="0"/>
              <a:t>disegno</a:t>
            </a:r>
            <a:r>
              <a:rPr lang="it-IT" sz="3000" dirty="0"/>
              <a:t>,</a:t>
            </a:r>
            <a:r>
              <a:rPr lang="it-IT" sz="3000" i="1" dirty="0"/>
              <a:t> fantasia</a:t>
            </a:r>
            <a:r>
              <a:rPr lang="it-IT" sz="3000" dirty="0"/>
              <a:t>.</a:t>
            </a:r>
          </a:p>
        </p:txBody>
      </p:sp>
    </p:spTree>
    <p:extLst>
      <p:ext uri="{BB962C8B-B14F-4D97-AF65-F5344CB8AC3E}">
        <p14:creationId xmlns:p14="http://schemas.microsoft.com/office/powerpoint/2010/main" val="382444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86614" y="418552"/>
            <a:ext cx="10775853" cy="584775"/>
          </a:xfrm>
          <a:prstGeom prst="rect">
            <a:avLst/>
          </a:prstGeom>
          <a:noFill/>
        </p:spPr>
        <p:txBody>
          <a:bodyPr wrap="square" rtlCol="0">
            <a:spAutoFit/>
          </a:bodyPr>
          <a:lstStyle/>
          <a:p>
            <a:pPr algn="ctr"/>
            <a:r>
              <a:rPr lang="it-IT" sz="3200" b="1" dirty="0"/>
              <a:t>L’EVOLUZIONE DELLA CRUSCA</a:t>
            </a:r>
          </a:p>
        </p:txBody>
      </p:sp>
      <p:sp>
        <p:nvSpPr>
          <p:cNvPr id="3" name="CasellaDiTesto 2">
            <a:extLst>
              <a:ext uri="{FF2B5EF4-FFF2-40B4-BE49-F238E27FC236}">
                <a16:creationId xmlns:a16="http://schemas.microsoft.com/office/drawing/2014/main" id="{E9C0ED1C-764C-491D-875E-4EAC6002229C}"/>
              </a:ext>
            </a:extLst>
          </p:cNvPr>
          <p:cNvSpPr txBox="1"/>
          <p:nvPr/>
        </p:nvSpPr>
        <p:spPr>
          <a:xfrm>
            <a:off x="140677" y="2572277"/>
            <a:ext cx="11732454" cy="4247317"/>
          </a:xfrm>
          <a:prstGeom prst="rect">
            <a:avLst/>
          </a:prstGeom>
          <a:noFill/>
        </p:spPr>
        <p:txBody>
          <a:bodyPr wrap="square" rtlCol="0">
            <a:spAutoFit/>
          </a:bodyPr>
          <a:lstStyle/>
          <a:p>
            <a:pPr algn="just"/>
            <a:r>
              <a:rPr lang="it-IT" sz="3000" dirty="0"/>
              <a:t> L’edizione del 1691 è in lavorazione già dal 1650, completo rifacimento:</a:t>
            </a:r>
          </a:p>
          <a:p>
            <a:pPr marL="457200" indent="-457200" algn="just">
              <a:buFont typeface="Arial" panose="020B0604020202020204" pitchFamily="34" charset="0"/>
              <a:buChar char="•"/>
            </a:pPr>
            <a:r>
              <a:rPr lang="it-IT" sz="3000" dirty="0"/>
              <a:t>La mole è triplicata: da uno a </a:t>
            </a:r>
            <a:r>
              <a:rPr lang="it-IT" sz="3000" b="1" dirty="0"/>
              <a:t>tre volumi</a:t>
            </a:r>
            <a:r>
              <a:rPr lang="it-IT" sz="3000" dirty="0"/>
              <a:t>, sia per aumento di lemmi sia per l’accrescimento delle voci (lunghezza definizioni e numero esempi).</a:t>
            </a:r>
          </a:p>
          <a:p>
            <a:pPr marL="457200" indent="-457200" algn="just">
              <a:buFont typeface="Arial" panose="020B0604020202020204" pitchFamily="34" charset="0"/>
              <a:buChar char="•"/>
            </a:pPr>
            <a:r>
              <a:rPr lang="it-IT" sz="3000" b="1" dirty="0"/>
              <a:t>Ampliamento del canone</a:t>
            </a:r>
            <a:r>
              <a:rPr lang="it-IT" sz="3000" dirty="0"/>
              <a:t> a moderni che seguono il modello bembiano (Caro, Guicciardini, Varchi; non toscani come Sannazaro e </a:t>
            </a:r>
            <a:r>
              <a:rPr lang="it-IT" sz="3000" dirty="0" err="1"/>
              <a:t>Chiabrera</a:t>
            </a:r>
            <a:r>
              <a:rPr lang="it-IT" sz="3000" dirty="0"/>
              <a:t>), ma anche a </a:t>
            </a:r>
            <a:r>
              <a:rPr lang="it-IT" sz="3000" b="1" dirty="0"/>
              <a:t>Tasso. </a:t>
            </a:r>
            <a:r>
              <a:rPr lang="it-IT" sz="3000" dirty="0"/>
              <a:t>Il veto su sposta su Marino e il Barocco.</a:t>
            </a:r>
          </a:p>
          <a:p>
            <a:pPr marL="457200" indent="-457200" algn="just">
              <a:buFont typeface="Arial" panose="020B0604020202020204" pitchFamily="34" charset="0"/>
              <a:buChar char="•"/>
            </a:pPr>
            <a:r>
              <a:rPr lang="it-IT" sz="3000" dirty="0"/>
              <a:t>Il criterio fiorentino-arcaizzante è ancora vigente, ma molto moderato, anche grazie al cardinale Leopoldo de’ Medici e agli accademici Benedetto </a:t>
            </a:r>
            <a:r>
              <a:rPr lang="it-IT" sz="3000" dirty="0" err="1"/>
              <a:t>Buommattei</a:t>
            </a:r>
            <a:r>
              <a:rPr lang="it-IT" sz="3000" dirty="0"/>
              <a:t> e Carlo Dati.</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81354" y="1094949"/>
            <a:ext cx="11591777" cy="1477328"/>
          </a:xfrm>
          <a:prstGeom prst="rect">
            <a:avLst/>
          </a:prstGeom>
          <a:noFill/>
        </p:spPr>
        <p:txBody>
          <a:bodyPr wrap="square" rtlCol="0">
            <a:spAutoFit/>
          </a:bodyPr>
          <a:lstStyle/>
          <a:p>
            <a:pPr algn="just"/>
            <a:r>
              <a:rPr lang="it-IT" sz="3000" dirty="0"/>
              <a:t>Il Vocabolario ha una seconda edizione nel </a:t>
            </a:r>
            <a:r>
              <a:rPr lang="it-IT" sz="3000" b="1" dirty="0"/>
              <a:t>1623</a:t>
            </a:r>
            <a:r>
              <a:rPr lang="it-IT" sz="3000" dirty="0"/>
              <a:t>, con poche modifiche, e un’altra edizione nel </a:t>
            </a:r>
            <a:r>
              <a:rPr lang="it-IT" sz="3000" b="1" dirty="0"/>
              <a:t>1691</a:t>
            </a:r>
            <a:r>
              <a:rPr lang="it-IT" sz="3000" dirty="0"/>
              <a:t> molto più importante, stampata finalmente a </a:t>
            </a:r>
            <a:r>
              <a:rPr lang="it-IT" sz="3000" b="1" dirty="0"/>
              <a:t>Firenze </a:t>
            </a:r>
            <a:r>
              <a:rPr lang="it-IT" sz="3000" dirty="0"/>
              <a:t>(l’Accademia è ora sotto la protezione di Leopoldo de’ Medici).</a:t>
            </a:r>
          </a:p>
        </p:txBody>
      </p:sp>
    </p:spTree>
    <p:extLst>
      <p:ext uri="{BB962C8B-B14F-4D97-AF65-F5344CB8AC3E}">
        <p14:creationId xmlns:p14="http://schemas.microsoft.com/office/powerpoint/2010/main" val="37705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7105B5CD-5727-480B-8136-7F6C72E870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8430" y="1871002"/>
            <a:ext cx="6171027" cy="2630659"/>
          </a:xfrm>
          <a:prstGeom prst="rect">
            <a:avLst/>
          </a:prstGeom>
        </p:spPr>
      </p:pic>
      <p:pic>
        <p:nvPicPr>
          <p:cNvPr id="5" name="Immagine 4">
            <a:extLst>
              <a:ext uri="{FF2B5EF4-FFF2-40B4-BE49-F238E27FC236}">
                <a16:creationId xmlns:a16="http://schemas.microsoft.com/office/drawing/2014/main" id="{BAA7F7FC-31C2-40E3-AD8A-82B891E1AEA5}"/>
              </a:ext>
            </a:extLst>
          </p:cNvPr>
          <p:cNvPicPr>
            <a:picLocks noChangeAspect="1"/>
          </p:cNvPicPr>
          <p:nvPr/>
        </p:nvPicPr>
        <p:blipFill rotWithShape="1">
          <a:blip r:embed="rId3">
            <a:extLst>
              <a:ext uri="{28A0092B-C50C-407E-A947-70E740481C1C}">
                <a14:useLocalDpi xmlns:a14="http://schemas.microsoft.com/office/drawing/2010/main" val="0"/>
              </a:ext>
            </a:extLst>
          </a:blip>
          <a:srcRect b="41429"/>
          <a:stretch/>
        </p:blipFill>
        <p:spPr>
          <a:xfrm>
            <a:off x="126607" y="1871002"/>
            <a:ext cx="5781823" cy="576776"/>
          </a:xfrm>
          <a:prstGeom prst="rect">
            <a:avLst/>
          </a:prstGeom>
        </p:spPr>
      </p:pic>
      <p:sp>
        <p:nvSpPr>
          <p:cNvPr id="6" name="CasellaDiTesto 5">
            <a:extLst>
              <a:ext uri="{FF2B5EF4-FFF2-40B4-BE49-F238E27FC236}">
                <a16:creationId xmlns:a16="http://schemas.microsoft.com/office/drawing/2014/main" id="{D07A1D6C-7AA5-4F3D-9CEE-0640E67C8E6A}"/>
              </a:ext>
            </a:extLst>
          </p:cNvPr>
          <p:cNvSpPr txBox="1"/>
          <p:nvPr/>
        </p:nvSpPr>
        <p:spPr>
          <a:xfrm>
            <a:off x="618978" y="474822"/>
            <a:ext cx="10775853" cy="584775"/>
          </a:xfrm>
          <a:prstGeom prst="rect">
            <a:avLst/>
          </a:prstGeom>
          <a:noFill/>
        </p:spPr>
        <p:txBody>
          <a:bodyPr wrap="square" rtlCol="0">
            <a:spAutoFit/>
          </a:bodyPr>
          <a:lstStyle/>
          <a:p>
            <a:pPr algn="ctr"/>
            <a:r>
              <a:rPr lang="it-IT" sz="3200" b="1" dirty="0"/>
              <a:t>CONFRONTO TRA LA PRIMA E LA TERZA CRUSCA</a:t>
            </a:r>
          </a:p>
        </p:txBody>
      </p:sp>
      <p:cxnSp>
        <p:nvCxnSpPr>
          <p:cNvPr id="4" name="Connettore diritto 3">
            <a:extLst>
              <a:ext uri="{FF2B5EF4-FFF2-40B4-BE49-F238E27FC236}">
                <a16:creationId xmlns:a16="http://schemas.microsoft.com/office/drawing/2014/main" id="{AE1EA20A-BD62-46B4-8BF2-7C417BEA4C7A}"/>
              </a:ext>
            </a:extLst>
          </p:cNvPr>
          <p:cNvCxnSpPr/>
          <p:nvPr/>
        </p:nvCxnSpPr>
        <p:spPr>
          <a:xfrm>
            <a:off x="9917723" y="2447778"/>
            <a:ext cx="1237957"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7" name="Connettore diritto 6">
            <a:extLst>
              <a:ext uri="{FF2B5EF4-FFF2-40B4-BE49-F238E27FC236}">
                <a16:creationId xmlns:a16="http://schemas.microsoft.com/office/drawing/2014/main" id="{E20B12F5-E503-4BD7-A534-73E85B71A7FA}"/>
              </a:ext>
            </a:extLst>
          </p:cNvPr>
          <p:cNvCxnSpPr>
            <a:cxnSpLocks/>
          </p:cNvCxnSpPr>
          <p:nvPr/>
        </p:nvCxnSpPr>
        <p:spPr>
          <a:xfrm>
            <a:off x="8044376" y="3472375"/>
            <a:ext cx="1704535" cy="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8" name="CasellaDiTesto 7"/>
          <p:cNvSpPr txBox="1"/>
          <p:nvPr/>
        </p:nvSpPr>
        <p:spPr>
          <a:xfrm>
            <a:off x="6629400" y="5029201"/>
            <a:ext cx="3611879" cy="892552"/>
          </a:xfrm>
          <a:prstGeom prst="rect">
            <a:avLst/>
          </a:prstGeom>
          <a:noFill/>
          <a:ln>
            <a:solidFill>
              <a:srgbClr val="FF0000"/>
            </a:solidFill>
          </a:ln>
        </p:spPr>
        <p:txBody>
          <a:bodyPr wrap="square" rtlCol="0">
            <a:spAutoFit/>
          </a:bodyPr>
          <a:lstStyle/>
          <a:p>
            <a:r>
              <a:rPr lang="it-IT" sz="2600" dirty="0" err="1"/>
              <a:t>Agnolo</a:t>
            </a:r>
            <a:r>
              <a:rPr lang="it-IT" sz="2600" dirty="0"/>
              <a:t> </a:t>
            </a:r>
            <a:r>
              <a:rPr lang="it-IT" sz="2600" dirty="0" err="1"/>
              <a:t>Firenzuola</a:t>
            </a:r>
            <a:endParaRPr lang="it-IT" sz="2600" dirty="0"/>
          </a:p>
          <a:p>
            <a:r>
              <a:rPr lang="it-IT" sz="2600" dirty="0"/>
              <a:t>Lorenzo </a:t>
            </a:r>
            <a:r>
              <a:rPr lang="it-IT" sz="2600" dirty="0" err="1"/>
              <a:t>Magalotti</a:t>
            </a:r>
            <a:endParaRPr lang="it-IT" sz="2600" dirty="0"/>
          </a:p>
        </p:txBody>
      </p:sp>
    </p:spTree>
    <p:extLst>
      <p:ext uri="{BB962C8B-B14F-4D97-AF65-F5344CB8AC3E}">
        <p14:creationId xmlns:p14="http://schemas.microsoft.com/office/powerpoint/2010/main" val="3856288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D07A1D6C-7AA5-4F3D-9CEE-0640E67C8E6A}"/>
              </a:ext>
            </a:extLst>
          </p:cNvPr>
          <p:cNvSpPr txBox="1"/>
          <p:nvPr/>
        </p:nvSpPr>
        <p:spPr>
          <a:xfrm>
            <a:off x="618978" y="474822"/>
            <a:ext cx="10775853" cy="584775"/>
          </a:xfrm>
          <a:prstGeom prst="rect">
            <a:avLst/>
          </a:prstGeom>
          <a:noFill/>
        </p:spPr>
        <p:txBody>
          <a:bodyPr wrap="square" rtlCol="0">
            <a:spAutoFit/>
          </a:bodyPr>
          <a:lstStyle/>
          <a:p>
            <a:pPr algn="ctr"/>
            <a:r>
              <a:rPr lang="it-IT" sz="3200" b="1" dirty="0"/>
              <a:t>CONFRONTO TRA LA PRIMA E LA TERZA CRUSCA</a:t>
            </a:r>
          </a:p>
        </p:txBody>
      </p:sp>
      <p:pic>
        <p:nvPicPr>
          <p:cNvPr id="8" name="Immagine 7">
            <a:extLst>
              <a:ext uri="{FF2B5EF4-FFF2-40B4-BE49-F238E27FC236}">
                <a16:creationId xmlns:a16="http://schemas.microsoft.com/office/drawing/2014/main" id="{CFDC65C4-A2F1-4EF6-BDA9-FF3165757E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85738"/>
            <a:ext cx="5781823" cy="2126347"/>
          </a:xfrm>
          <a:prstGeom prst="rect">
            <a:avLst/>
          </a:prstGeom>
        </p:spPr>
      </p:pic>
      <p:pic>
        <p:nvPicPr>
          <p:cNvPr id="11" name="Immagine 10">
            <a:extLst>
              <a:ext uri="{FF2B5EF4-FFF2-40B4-BE49-F238E27FC236}">
                <a16:creationId xmlns:a16="http://schemas.microsoft.com/office/drawing/2014/main" id="{11920607-D91E-4C04-A1F6-9744743091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1824" y="1585738"/>
            <a:ext cx="6147578" cy="5272262"/>
          </a:xfrm>
          <a:prstGeom prst="rect">
            <a:avLst/>
          </a:prstGeom>
        </p:spPr>
      </p:pic>
      <p:cxnSp>
        <p:nvCxnSpPr>
          <p:cNvPr id="5" name="Connettore diritto 4">
            <a:extLst>
              <a:ext uri="{FF2B5EF4-FFF2-40B4-BE49-F238E27FC236}">
                <a16:creationId xmlns:a16="http://schemas.microsoft.com/office/drawing/2014/main" id="{DEA71ABD-E41F-40BE-889E-9E365028F6ED}"/>
              </a:ext>
            </a:extLst>
          </p:cNvPr>
          <p:cNvCxnSpPr>
            <a:cxnSpLocks/>
          </p:cNvCxnSpPr>
          <p:nvPr/>
        </p:nvCxnSpPr>
        <p:spPr>
          <a:xfrm>
            <a:off x="9172136" y="2138288"/>
            <a:ext cx="422030"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7" name="Connettore diritto 6">
            <a:extLst>
              <a:ext uri="{FF2B5EF4-FFF2-40B4-BE49-F238E27FC236}">
                <a16:creationId xmlns:a16="http://schemas.microsoft.com/office/drawing/2014/main" id="{36B31F9C-89FD-40BA-829C-6C00B294C7D0}"/>
              </a:ext>
            </a:extLst>
          </p:cNvPr>
          <p:cNvCxnSpPr>
            <a:cxnSpLocks/>
          </p:cNvCxnSpPr>
          <p:nvPr/>
        </p:nvCxnSpPr>
        <p:spPr>
          <a:xfrm>
            <a:off x="7934179" y="4221869"/>
            <a:ext cx="1659987"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0" name="Connettore diritto 9">
            <a:extLst>
              <a:ext uri="{FF2B5EF4-FFF2-40B4-BE49-F238E27FC236}">
                <a16:creationId xmlns:a16="http://schemas.microsoft.com/office/drawing/2014/main" id="{A2E905E3-7621-41C6-BB91-C3FE64690343}"/>
              </a:ext>
            </a:extLst>
          </p:cNvPr>
          <p:cNvCxnSpPr/>
          <p:nvPr/>
        </p:nvCxnSpPr>
        <p:spPr>
          <a:xfrm>
            <a:off x="6822831" y="4754879"/>
            <a:ext cx="1237957"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2" name="Connettore diritto 11">
            <a:extLst>
              <a:ext uri="{FF2B5EF4-FFF2-40B4-BE49-F238E27FC236}">
                <a16:creationId xmlns:a16="http://schemas.microsoft.com/office/drawing/2014/main" id="{8D5127E1-7BD7-494C-AA66-ED751780DAE3}"/>
              </a:ext>
            </a:extLst>
          </p:cNvPr>
          <p:cNvCxnSpPr>
            <a:cxnSpLocks/>
          </p:cNvCxnSpPr>
          <p:nvPr/>
        </p:nvCxnSpPr>
        <p:spPr>
          <a:xfrm>
            <a:off x="9383151" y="5022166"/>
            <a:ext cx="1561514"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3" name="Connettore diritto 12">
            <a:extLst>
              <a:ext uri="{FF2B5EF4-FFF2-40B4-BE49-F238E27FC236}">
                <a16:creationId xmlns:a16="http://schemas.microsoft.com/office/drawing/2014/main" id="{A1646137-B979-4B77-8085-7C1A9B5DDFD5}"/>
              </a:ext>
            </a:extLst>
          </p:cNvPr>
          <p:cNvCxnSpPr>
            <a:cxnSpLocks/>
          </p:cNvCxnSpPr>
          <p:nvPr/>
        </p:nvCxnSpPr>
        <p:spPr>
          <a:xfrm>
            <a:off x="6105378" y="6358597"/>
            <a:ext cx="1491176"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4" name="Connettore diritto 13">
            <a:extLst>
              <a:ext uri="{FF2B5EF4-FFF2-40B4-BE49-F238E27FC236}">
                <a16:creationId xmlns:a16="http://schemas.microsoft.com/office/drawing/2014/main" id="{5A8CB2AD-BC10-4582-8084-A880F39261B2}"/>
              </a:ext>
            </a:extLst>
          </p:cNvPr>
          <p:cNvCxnSpPr>
            <a:cxnSpLocks/>
          </p:cNvCxnSpPr>
          <p:nvPr/>
        </p:nvCxnSpPr>
        <p:spPr>
          <a:xfrm>
            <a:off x="10628142" y="5301175"/>
            <a:ext cx="1118381" cy="0"/>
          </a:xfrm>
          <a:prstGeom prst="line">
            <a:avLst/>
          </a:prstGeom>
          <a:ln w="28575"/>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102722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86614" y="418552"/>
            <a:ext cx="10775853" cy="584775"/>
          </a:xfrm>
          <a:prstGeom prst="rect">
            <a:avLst/>
          </a:prstGeom>
          <a:noFill/>
        </p:spPr>
        <p:txBody>
          <a:bodyPr wrap="square" rtlCol="0">
            <a:spAutoFit/>
          </a:bodyPr>
          <a:lstStyle/>
          <a:p>
            <a:pPr algn="ctr"/>
            <a:r>
              <a:rPr lang="it-IT" sz="3200" b="1" dirty="0"/>
              <a:t>L’EVOLUZIONE DELLA CRUSCA</a:t>
            </a:r>
          </a:p>
        </p:txBody>
      </p:sp>
      <p:sp>
        <p:nvSpPr>
          <p:cNvPr id="3" name="CasellaDiTesto 2">
            <a:extLst>
              <a:ext uri="{FF2B5EF4-FFF2-40B4-BE49-F238E27FC236}">
                <a16:creationId xmlns:a16="http://schemas.microsoft.com/office/drawing/2014/main" id="{E9C0ED1C-764C-491D-875E-4EAC6002229C}"/>
              </a:ext>
            </a:extLst>
          </p:cNvPr>
          <p:cNvSpPr txBox="1"/>
          <p:nvPr/>
        </p:nvSpPr>
        <p:spPr>
          <a:xfrm>
            <a:off x="211015" y="4135897"/>
            <a:ext cx="11732454" cy="2400657"/>
          </a:xfrm>
          <a:prstGeom prst="rect">
            <a:avLst/>
          </a:prstGeom>
          <a:noFill/>
        </p:spPr>
        <p:txBody>
          <a:bodyPr wrap="square" rtlCol="0">
            <a:spAutoFit/>
          </a:bodyPr>
          <a:lstStyle/>
          <a:p>
            <a:pPr algn="just"/>
            <a:r>
              <a:rPr lang="it-IT" sz="3000" dirty="0"/>
              <a:t>Tuttavia, questa indicazione compare ancora con parsimonia e restano moltissimi </a:t>
            </a:r>
            <a:r>
              <a:rPr lang="it-IT" sz="3000" b="1" dirty="0"/>
              <a:t>arcaismi senza indicazioni</a:t>
            </a:r>
            <a:r>
              <a:rPr lang="it-IT" sz="3000" dirty="0"/>
              <a:t>: </a:t>
            </a:r>
            <a:r>
              <a:rPr lang="it-IT" sz="3000" i="1" dirty="0" err="1"/>
              <a:t>atteggevole</a:t>
            </a:r>
            <a:r>
              <a:rPr lang="it-IT" sz="3000" dirty="0"/>
              <a:t>, </a:t>
            </a:r>
            <a:r>
              <a:rPr lang="it-IT" sz="3000" i="1" dirty="0"/>
              <a:t>lontanezza</a:t>
            </a:r>
            <a:r>
              <a:rPr lang="it-IT" sz="3000" dirty="0"/>
              <a:t>, </a:t>
            </a:r>
            <a:r>
              <a:rPr lang="it-IT" sz="3000" i="1" dirty="0" err="1"/>
              <a:t>abitagione</a:t>
            </a:r>
            <a:r>
              <a:rPr lang="it-IT" sz="3000" dirty="0"/>
              <a:t>, </a:t>
            </a:r>
            <a:r>
              <a:rPr lang="it-IT" sz="3000" i="1" dirty="0" err="1"/>
              <a:t>bonità</a:t>
            </a:r>
            <a:r>
              <a:rPr lang="it-IT" sz="3000" dirty="0"/>
              <a:t>, ecc. </a:t>
            </a:r>
          </a:p>
          <a:p>
            <a:pPr algn="just"/>
            <a:r>
              <a:rPr lang="it-IT" sz="3000" dirty="0"/>
              <a:t>La Crusca non può essere usata per informazioni sull’uso del tempo (ma può avere influenzato le scelte arcaizzanti di uno scrittore).</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81354" y="1094949"/>
            <a:ext cx="11591777" cy="1477328"/>
          </a:xfrm>
          <a:prstGeom prst="rect">
            <a:avLst/>
          </a:prstGeom>
          <a:noFill/>
        </p:spPr>
        <p:txBody>
          <a:bodyPr wrap="square" rtlCol="0">
            <a:spAutoFit/>
          </a:bodyPr>
          <a:lstStyle/>
          <a:p>
            <a:pPr algn="just"/>
            <a:r>
              <a:rPr lang="it-IT" sz="3000" dirty="0"/>
              <a:t>Altra grande novità è l’inserimento dell’indicazione </a:t>
            </a:r>
            <a:r>
              <a:rPr lang="it-IT" sz="3000" b="1" dirty="0"/>
              <a:t>V.A.</a:t>
            </a:r>
            <a:r>
              <a:rPr lang="it-IT" sz="3000" dirty="0"/>
              <a:t> (</a:t>
            </a:r>
            <a:r>
              <a:rPr lang="it-IT" sz="3000" b="1" dirty="0"/>
              <a:t>voce antica</a:t>
            </a:r>
            <a:r>
              <a:rPr lang="it-IT" sz="3000" dirty="0"/>
              <a:t>).</a:t>
            </a:r>
          </a:p>
          <a:p>
            <a:pPr algn="just"/>
            <a:r>
              <a:rPr lang="it-IT" sz="3000" dirty="0"/>
              <a:t>Voci che non sono proposte per l’uso dei moderni ma a semplice </a:t>
            </a:r>
            <a:r>
              <a:rPr lang="it-IT" sz="3000" b="1" dirty="0"/>
              <a:t>scopo storico-documentario</a:t>
            </a:r>
            <a:r>
              <a:rPr lang="it-IT" sz="3000" dirty="0"/>
              <a:t> (diventa davvero un vocabolario storico).</a:t>
            </a:r>
          </a:p>
        </p:txBody>
      </p:sp>
      <p:pic>
        <p:nvPicPr>
          <p:cNvPr id="6" name="Immagine 5">
            <a:extLst>
              <a:ext uri="{FF2B5EF4-FFF2-40B4-BE49-F238E27FC236}">
                <a16:creationId xmlns:a16="http://schemas.microsoft.com/office/drawing/2014/main" id="{9F47E50E-0548-44E8-8498-804C26826AE2}"/>
              </a:ext>
            </a:extLst>
          </p:cNvPr>
          <p:cNvPicPr>
            <a:picLocks noChangeAspect="1"/>
          </p:cNvPicPr>
          <p:nvPr/>
        </p:nvPicPr>
        <p:blipFill rotWithShape="1">
          <a:blip r:embed="rId2">
            <a:extLst>
              <a:ext uri="{28A0092B-C50C-407E-A947-70E740481C1C}">
                <a14:useLocalDpi xmlns:a14="http://schemas.microsoft.com/office/drawing/2010/main" val="0"/>
              </a:ext>
            </a:extLst>
          </a:blip>
          <a:srcRect l="1172" t="1688" r="2006" b="32007"/>
          <a:stretch/>
        </p:blipFill>
        <p:spPr>
          <a:xfrm>
            <a:off x="1280160" y="2922559"/>
            <a:ext cx="8145194" cy="834917"/>
          </a:xfrm>
          <a:prstGeom prst="rect">
            <a:avLst/>
          </a:prstGeom>
        </p:spPr>
      </p:pic>
    </p:spTree>
    <p:extLst>
      <p:ext uri="{BB962C8B-B14F-4D97-AF65-F5344CB8AC3E}">
        <p14:creationId xmlns:p14="http://schemas.microsoft.com/office/powerpoint/2010/main" val="257868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86614" y="418552"/>
            <a:ext cx="10775853" cy="584775"/>
          </a:xfrm>
          <a:prstGeom prst="rect">
            <a:avLst/>
          </a:prstGeom>
          <a:noFill/>
        </p:spPr>
        <p:txBody>
          <a:bodyPr wrap="square" rtlCol="0">
            <a:spAutoFit/>
          </a:bodyPr>
          <a:lstStyle/>
          <a:p>
            <a:pPr algn="ctr"/>
            <a:r>
              <a:rPr lang="it-IT" sz="3200" b="1" dirty="0"/>
              <a:t>L’EVOLUZIONE DELLA CRUSCA</a:t>
            </a:r>
          </a:p>
        </p:txBody>
      </p:sp>
      <p:sp>
        <p:nvSpPr>
          <p:cNvPr id="3" name="CasellaDiTesto 2">
            <a:extLst>
              <a:ext uri="{FF2B5EF4-FFF2-40B4-BE49-F238E27FC236}">
                <a16:creationId xmlns:a16="http://schemas.microsoft.com/office/drawing/2014/main" id="{E9C0ED1C-764C-491D-875E-4EAC6002229C}"/>
              </a:ext>
            </a:extLst>
          </p:cNvPr>
          <p:cNvSpPr txBox="1"/>
          <p:nvPr/>
        </p:nvSpPr>
        <p:spPr>
          <a:xfrm>
            <a:off x="281353" y="2934301"/>
            <a:ext cx="11507370" cy="1015663"/>
          </a:xfrm>
          <a:prstGeom prst="rect">
            <a:avLst/>
          </a:prstGeom>
          <a:noFill/>
        </p:spPr>
        <p:txBody>
          <a:bodyPr wrap="square" rtlCol="0">
            <a:spAutoFit/>
          </a:bodyPr>
          <a:lstStyle/>
          <a:p>
            <a:pPr algn="just"/>
            <a:r>
              <a:rPr lang="it-IT" sz="3000" dirty="0"/>
              <a:t>Inoltre, alcuni scrittori di scienza erano </a:t>
            </a:r>
            <a:r>
              <a:rPr lang="it-IT" sz="3000" b="1" dirty="0"/>
              <a:t>toscani</a:t>
            </a:r>
            <a:r>
              <a:rPr lang="it-IT" sz="3000" dirty="0"/>
              <a:t>, come Redi e Magalotti, e anche </a:t>
            </a:r>
            <a:r>
              <a:rPr lang="it-IT" sz="3000" b="1" dirty="0"/>
              <a:t>Galileo Galilei</a:t>
            </a:r>
            <a:r>
              <a:rPr lang="it-IT" sz="3000" dirty="0"/>
              <a:t>, ampiamente citato.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81353" y="995309"/>
            <a:ext cx="11591777" cy="1938992"/>
          </a:xfrm>
          <a:prstGeom prst="rect">
            <a:avLst/>
          </a:prstGeom>
          <a:noFill/>
        </p:spPr>
        <p:txBody>
          <a:bodyPr wrap="square" rtlCol="0">
            <a:spAutoFit/>
          </a:bodyPr>
          <a:lstStyle/>
          <a:p>
            <a:pPr algn="just"/>
            <a:r>
              <a:rPr lang="it-IT" sz="3000" dirty="0"/>
              <a:t>Importantissima innovazione è l’apertura alla componente </a:t>
            </a:r>
            <a:r>
              <a:rPr lang="it-IT" sz="3000" b="1" dirty="0"/>
              <a:t>scientifica e tecnica</a:t>
            </a:r>
            <a:r>
              <a:rPr lang="it-IT" sz="3000" dirty="0"/>
              <a:t>.</a:t>
            </a:r>
          </a:p>
          <a:p>
            <a:pPr algn="just"/>
            <a:r>
              <a:rPr lang="it-IT" sz="3000" dirty="0"/>
              <a:t>Nel secolo della scienza, questo dipende dall’entrata nell’Accademia di molti scrittori-scienziati, come </a:t>
            </a:r>
            <a:r>
              <a:rPr lang="it-IT" sz="3000" b="1" dirty="0"/>
              <a:t>Francesco Redi </a:t>
            </a:r>
            <a:r>
              <a:rPr lang="it-IT" sz="3000" dirty="0"/>
              <a:t>e </a:t>
            </a:r>
            <a:r>
              <a:rPr lang="it-IT" sz="3000" b="1" dirty="0"/>
              <a:t>Lorenzo Magalotti</a:t>
            </a:r>
            <a:r>
              <a:rPr lang="it-IT" sz="3000" dirty="0"/>
              <a:t>.</a:t>
            </a:r>
          </a:p>
        </p:txBody>
      </p:sp>
      <p:pic>
        <p:nvPicPr>
          <p:cNvPr id="6" name="Immagine 5">
            <a:extLst>
              <a:ext uri="{FF2B5EF4-FFF2-40B4-BE49-F238E27FC236}">
                <a16:creationId xmlns:a16="http://schemas.microsoft.com/office/drawing/2014/main" id="{666A33B3-E763-42AE-8B28-B377E1FDB4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811" y="4044923"/>
            <a:ext cx="5908431" cy="2566892"/>
          </a:xfrm>
          <a:prstGeom prst="rect">
            <a:avLst/>
          </a:prstGeom>
        </p:spPr>
      </p:pic>
      <p:pic>
        <p:nvPicPr>
          <p:cNvPr id="12" name="Immagine 11">
            <a:extLst>
              <a:ext uri="{FF2B5EF4-FFF2-40B4-BE49-F238E27FC236}">
                <a16:creationId xmlns:a16="http://schemas.microsoft.com/office/drawing/2014/main" id="{BA529F29-6652-44E6-81EB-5F6CFA60C3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4540" y="4093226"/>
            <a:ext cx="6017460" cy="2764774"/>
          </a:xfrm>
          <a:prstGeom prst="rect">
            <a:avLst/>
          </a:prstGeom>
        </p:spPr>
      </p:pic>
      <p:cxnSp>
        <p:nvCxnSpPr>
          <p:cNvPr id="7" name="Connettore diritto 6">
            <a:extLst>
              <a:ext uri="{FF2B5EF4-FFF2-40B4-BE49-F238E27FC236}">
                <a16:creationId xmlns:a16="http://schemas.microsoft.com/office/drawing/2014/main" id="{32A24310-CB1A-4A86-B50A-45784672609D}"/>
              </a:ext>
            </a:extLst>
          </p:cNvPr>
          <p:cNvCxnSpPr/>
          <p:nvPr/>
        </p:nvCxnSpPr>
        <p:spPr>
          <a:xfrm>
            <a:off x="3685735" y="5219113"/>
            <a:ext cx="1237957"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8" name="Connettore diritto 7">
            <a:extLst>
              <a:ext uri="{FF2B5EF4-FFF2-40B4-BE49-F238E27FC236}">
                <a16:creationId xmlns:a16="http://schemas.microsoft.com/office/drawing/2014/main" id="{B051747B-3271-4ADB-9816-90B4FB0DA983}"/>
              </a:ext>
            </a:extLst>
          </p:cNvPr>
          <p:cNvCxnSpPr>
            <a:cxnSpLocks/>
          </p:cNvCxnSpPr>
          <p:nvPr/>
        </p:nvCxnSpPr>
        <p:spPr>
          <a:xfrm>
            <a:off x="3080825" y="4628271"/>
            <a:ext cx="2067950" cy="0"/>
          </a:xfrm>
          <a:prstGeom prst="line">
            <a:avLst/>
          </a:prstGeom>
          <a:ln w="28575"/>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93491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86614" y="418552"/>
            <a:ext cx="10775853" cy="584775"/>
          </a:xfrm>
          <a:prstGeom prst="rect">
            <a:avLst/>
          </a:prstGeom>
          <a:noFill/>
        </p:spPr>
        <p:txBody>
          <a:bodyPr wrap="square" rtlCol="0">
            <a:spAutoFit/>
          </a:bodyPr>
          <a:lstStyle/>
          <a:p>
            <a:pPr algn="ctr"/>
            <a:r>
              <a:rPr lang="it-IT" sz="3200" b="1" dirty="0"/>
              <a:t>L’EVOLUZIONE DELLA CRUSCA</a:t>
            </a:r>
          </a:p>
        </p:txBody>
      </p:sp>
      <p:sp>
        <p:nvSpPr>
          <p:cNvPr id="3" name="CasellaDiTesto 2">
            <a:extLst>
              <a:ext uri="{FF2B5EF4-FFF2-40B4-BE49-F238E27FC236}">
                <a16:creationId xmlns:a16="http://schemas.microsoft.com/office/drawing/2014/main" id="{E9C0ED1C-764C-491D-875E-4EAC6002229C}"/>
              </a:ext>
            </a:extLst>
          </p:cNvPr>
          <p:cNvSpPr txBox="1"/>
          <p:nvPr/>
        </p:nvSpPr>
        <p:spPr>
          <a:xfrm>
            <a:off x="281354" y="2062470"/>
            <a:ext cx="11732454" cy="1938992"/>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Francesco Redi </a:t>
            </a:r>
            <a:r>
              <a:rPr lang="it-IT" sz="3000" b="1" dirty="0"/>
              <a:t>falsifica</a:t>
            </a:r>
            <a:r>
              <a:rPr lang="it-IT" sz="3000" dirty="0"/>
              <a:t> testimonianze di autori antichi per inserire alcune voci dell’uso moderno che riteneva necessarie al Vocabolario.</a:t>
            </a:r>
          </a:p>
          <a:p>
            <a:pPr marL="457200" indent="-457200" algn="just">
              <a:buFont typeface="Arial" panose="020B0604020202020204" pitchFamily="34" charset="0"/>
              <a:buChar char="•"/>
            </a:pPr>
            <a:r>
              <a:rPr lang="it-IT" sz="3000" dirty="0"/>
              <a:t>Attribuisce le parole a predicatori del Trecento oppure a volgarizzamenti, inventando un breve passo nel quale inserisce la voce. </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81354" y="1046807"/>
            <a:ext cx="11591777" cy="1015663"/>
          </a:xfrm>
          <a:prstGeom prst="rect">
            <a:avLst/>
          </a:prstGeom>
          <a:noFill/>
        </p:spPr>
        <p:txBody>
          <a:bodyPr wrap="square" rtlCol="0">
            <a:spAutoFit/>
          </a:bodyPr>
          <a:lstStyle/>
          <a:p>
            <a:pPr algn="just"/>
            <a:r>
              <a:rPr lang="it-IT" sz="3000" dirty="0"/>
              <a:t>Continua l’abitudine di </a:t>
            </a:r>
            <a:r>
              <a:rPr lang="it-IT" sz="3000" b="1" dirty="0"/>
              <a:t>citare testi inediti</a:t>
            </a:r>
            <a:r>
              <a:rPr lang="it-IT" sz="3000" dirty="0"/>
              <a:t>, che produce non solo errori </a:t>
            </a:r>
            <a:r>
              <a:rPr lang="it-IT" sz="3000" i="1" dirty="0"/>
              <a:t>(</a:t>
            </a:r>
            <a:r>
              <a:rPr lang="it-IT" sz="3000" i="1" dirty="0" err="1"/>
              <a:t>cipesso</a:t>
            </a:r>
            <a:r>
              <a:rPr lang="it-IT" sz="3000" i="1" dirty="0"/>
              <a:t>)</a:t>
            </a:r>
            <a:r>
              <a:rPr lang="it-IT" sz="3000" dirty="0"/>
              <a:t> ma anche veri e propri falsi.</a:t>
            </a:r>
            <a:endParaRPr lang="it-IT" sz="3000" i="1" dirty="0"/>
          </a:p>
        </p:txBody>
      </p:sp>
      <p:sp>
        <p:nvSpPr>
          <p:cNvPr id="4" name="CasellaDiTesto 3">
            <a:extLst>
              <a:ext uri="{FF2B5EF4-FFF2-40B4-BE49-F238E27FC236}">
                <a16:creationId xmlns:a16="http://schemas.microsoft.com/office/drawing/2014/main" id="{5DAC0FF6-9955-44BF-8376-4B164F37C05A}"/>
              </a:ext>
            </a:extLst>
          </p:cNvPr>
          <p:cNvSpPr txBox="1"/>
          <p:nvPr/>
        </p:nvSpPr>
        <p:spPr>
          <a:xfrm>
            <a:off x="281354" y="5767754"/>
            <a:ext cx="11591777" cy="1015663"/>
          </a:xfrm>
          <a:prstGeom prst="rect">
            <a:avLst/>
          </a:prstGeom>
          <a:noFill/>
        </p:spPr>
        <p:txBody>
          <a:bodyPr wrap="square" rtlCol="0">
            <a:spAutoFit/>
          </a:bodyPr>
          <a:lstStyle/>
          <a:p>
            <a:pPr algn="just"/>
            <a:r>
              <a:rPr lang="it-IT" sz="3000" dirty="0"/>
              <a:t>I falsi furono considerati autentici a lungo, fino a quando nel 1917 </a:t>
            </a:r>
            <a:r>
              <a:rPr lang="it-IT" sz="3000" b="1" dirty="0"/>
              <a:t>Guglielmo Volpi </a:t>
            </a:r>
            <a:r>
              <a:rPr lang="it-IT" sz="3000" dirty="0"/>
              <a:t>ne individuò molti in uno suo saggio.</a:t>
            </a:r>
          </a:p>
        </p:txBody>
      </p:sp>
      <p:pic>
        <p:nvPicPr>
          <p:cNvPr id="8" name="Immagine 7">
            <a:extLst>
              <a:ext uri="{FF2B5EF4-FFF2-40B4-BE49-F238E27FC236}">
                <a16:creationId xmlns:a16="http://schemas.microsoft.com/office/drawing/2014/main" id="{B30A22E6-CD3A-43C8-87E9-FE5F82A26C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3882" y="4001462"/>
            <a:ext cx="8046720" cy="1766292"/>
          </a:xfrm>
          <a:prstGeom prst="rect">
            <a:avLst/>
          </a:prstGeom>
        </p:spPr>
      </p:pic>
    </p:spTree>
    <p:extLst>
      <p:ext uri="{BB962C8B-B14F-4D97-AF65-F5344CB8AC3E}">
        <p14:creationId xmlns:p14="http://schemas.microsoft.com/office/powerpoint/2010/main" val="289605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BAED07AD-C148-44DE-9DE1-ED4BFEEE10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549" y="2112890"/>
            <a:ext cx="5614186" cy="1316648"/>
          </a:xfrm>
          <a:prstGeom prst="rect">
            <a:avLst/>
          </a:prstGeom>
        </p:spPr>
      </p:pic>
      <p:sp>
        <p:nvSpPr>
          <p:cNvPr id="3" name="CasellaDiTesto 2">
            <a:extLst>
              <a:ext uri="{FF2B5EF4-FFF2-40B4-BE49-F238E27FC236}">
                <a16:creationId xmlns:a16="http://schemas.microsoft.com/office/drawing/2014/main" id="{6B7FF699-C057-4808-869D-6B7BD7CFA3D9}"/>
              </a:ext>
            </a:extLst>
          </p:cNvPr>
          <p:cNvSpPr txBox="1"/>
          <p:nvPr/>
        </p:nvSpPr>
        <p:spPr>
          <a:xfrm>
            <a:off x="786614" y="418552"/>
            <a:ext cx="10775853" cy="584775"/>
          </a:xfrm>
          <a:prstGeom prst="rect">
            <a:avLst/>
          </a:prstGeom>
          <a:noFill/>
        </p:spPr>
        <p:txBody>
          <a:bodyPr wrap="square" rtlCol="0">
            <a:spAutoFit/>
          </a:bodyPr>
          <a:lstStyle/>
          <a:p>
            <a:pPr algn="ctr"/>
            <a:r>
              <a:rPr lang="it-IT" sz="3200" b="1" dirty="0"/>
              <a:t>L’EVOLUZIONE DELLA CRUSCA</a:t>
            </a:r>
          </a:p>
        </p:txBody>
      </p:sp>
      <p:sp>
        <p:nvSpPr>
          <p:cNvPr id="4" name="CasellaDiTesto 3">
            <a:extLst>
              <a:ext uri="{FF2B5EF4-FFF2-40B4-BE49-F238E27FC236}">
                <a16:creationId xmlns:a16="http://schemas.microsoft.com/office/drawing/2014/main" id="{2CC6E841-86B0-4348-B156-1618E887F49A}"/>
              </a:ext>
            </a:extLst>
          </p:cNvPr>
          <p:cNvSpPr txBox="1"/>
          <p:nvPr/>
        </p:nvSpPr>
        <p:spPr>
          <a:xfrm>
            <a:off x="168812" y="946473"/>
            <a:ext cx="11605846" cy="1015663"/>
          </a:xfrm>
          <a:prstGeom prst="rect">
            <a:avLst/>
          </a:prstGeom>
          <a:noFill/>
        </p:spPr>
        <p:txBody>
          <a:bodyPr wrap="square" rtlCol="0">
            <a:spAutoFit/>
          </a:bodyPr>
          <a:lstStyle/>
          <a:p>
            <a:pPr algn="just"/>
            <a:r>
              <a:rPr lang="it-IT" sz="3000" dirty="0"/>
              <a:t>A volte la falsificazione ha conseguenze poco gravi, perché la voce esisteva nel Due-Trecento, come documenta il TLIO</a:t>
            </a:r>
          </a:p>
        </p:txBody>
      </p:sp>
      <p:sp>
        <p:nvSpPr>
          <p:cNvPr id="5" name="CasellaDiTesto 4">
            <a:extLst>
              <a:ext uri="{FF2B5EF4-FFF2-40B4-BE49-F238E27FC236}">
                <a16:creationId xmlns:a16="http://schemas.microsoft.com/office/drawing/2014/main" id="{F9F40E15-3715-4D63-B532-08DF12B4A963}"/>
              </a:ext>
            </a:extLst>
          </p:cNvPr>
          <p:cNvSpPr txBox="1"/>
          <p:nvPr/>
        </p:nvSpPr>
        <p:spPr>
          <a:xfrm>
            <a:off x="168811" y="3419611"/>
            <a:ext cx="11816861" cy="3170099"/>
          </a:xfrm>
          <a:prstGeom prst="rect">
            <a:avLst/>
          </a:prstGeom>
          <a:noFill/>
        </p:spPr>
        <p:txBody>
          <a:bodyPr wrap="square" rtlCol="0">
            <a:spAutoFit/>
          </a:bodyPr>
          <a:lstStyle/>
          <a:p>
            <a:pPr algn="just"/>
            <a:r>
              <a:rPr lang="it-IT" sz="3000" dirty="0"/>
              <a:t>Ma in altri casi la voce non esisteva. Questo, a volte, ha fatto sì che studiosi o repertori successivi, cadessero in errore. Il TLIO registra queste voci solo per segnalare che sono «falsi del Redi»:</a:t>
            </a:r>
          </a:p>
          <a:p>
            <a:endParaRPr lang="it-IT" sz="1000" b="1" dirty="0"/>
          </a:p>
          <a:p>
            <a:r>
              <a:rPr lang="it-IT" sz="2000" b="1" dirty="0"/>
              <a:t>DIABETICO</a:t>
            </a:r>
          </a:p>
          <a:p>
            <a:r>
              <a:rPr lang="it-IT" sz="2000" b="1" dirty="0"/>
              <a:t>N</a:t>
            </a:r>
            <a:r>
              <a:rPr lang="it-IT" sz="2000" dirty="0"/>
              <a:t> L'es., cit. a partire da Crusca (4) e passato a TB e GDLI, </a:t>
            </a:r>
            <a:r>
              <a:rPr lang="it-IT" sz="2000" dirty="0">
                <a:highlight>
                  <a:srgbClr val="FFFF00"/>
                </a:highlight>
              </a:rPr>
              <a:t>potrebbe essere un falso del Redi</a:t>
            </a:r>
            <a:r>
              <a:rPr lang="it-IT" sz="2000" dirty="0"/>
              <a:t>: cfr. Volpi, </a:t>
            </a:r>
            <a:r>
              <a:rPr lang="it-IT" sz="2000" i="1" dirty="0"/>
              <a:t>Le</a:t>
            </a:r>
            <a:r>
              <a:rPr lang="it-IT" sz="2000" dirty="0"/>
              <a:t> </a:t>
            </a:r>
            <a:r>
              <a:rPr lang="it-IT" sz="2000" i="1" dirty="0"/>
              <a:t>falsificazioni</a:t>
            </a:r>
            <a:r>
              <a:rPr lang="it-IT" sz="2000" dirty="0"/>
              <a:t>, pp. 73-76.</a:t>
            </a:r>
          </a:p>
          <a:p>
            <a:r>
              <a:rPr lang="it-IT" sz="2000" b="1" dirty="0"/>
              <a:t>1</a:t>
            </a:r>
            <a:r>
              <a:rPr lang="it-IT" sz="2000" dirty="0"/>
              <a:t> [</a:t>
            </a:r>
            <a:r>
              <a:rPr lang="it-IT" sz="2000" dirty="0" err="1"/>
              <a:t>Med</a:t>
            </a:r>
            <a:r>
              <a:rPr lang="it-IT" sz="2000" dirty="0"/>
              <a:t>.] Persona affetta da diabete. </a:t>
            </a:r>
          </a:p>
          <a:p>
            <a:r>
              <a:rPr lang="it-IT" sz="2000" i="1" dirty="0"/>
              <a:t>Libro della cura delle malattie</a:t>
            </a:r>
            <a:r>
              <a:rPr lang="it-IT" sz="2000" dirty="0"/>
              <a:t>: E tal latte giova </a:t>
            </a:r>
            <a:r>
              <a:rPr lang="it-IT" sz="2000" dirty="0" err="1"/>
              <a:t>a'</a:t>
            </a:r>
            <a:r>
              <a:rPr lang="it-IT" sz="2000" dirty="0"/>
              <a:t> </a:t>
            </a:r>
            <a:r>
              <a:rPr lang="it-IT" sz="2000" b="1" dirty="0"/>
              <a:t>diabetici</a:t>
            </a:r>
            <a:r>
              <a:rPr lang="it-IT" sz="2000" dirty="0"/>
              <a:t>, </a:t>
            </a:r>
            <a:r>
              <a:rPr lang="it-IT" sz="2000" dirty="0" err="1"/>
              <a:t>a'</a:t>
            </a:r>
            <a:r>
              <a:rPr lang="it-IT" sz="2000" dirty="0"/>
              <a:t> tisici, agli etici... || Crusca (4) </a:t>
            </a:r>
            <a:r>
              <a:rPr lang="it-IT" sz="2000" dirty="0" err="1"/>
              <a:t>s.v</a:t>
            </a:r>
            <a:r>
              <a:rPr lang="it-IT" sz="2000" dirty="0"/>
              <a:t>. </a:t>
            </a:r>
            <a:r>
              <a:rPr lang="it-IT" sz="2000" i="1" dirty="0"/>
              <a:t>diabetico</a:t>
            </a:r>
            <a:r>
              <a:rPr lang="it-IT" sz="2000" dirty="0"/>
              <a:t>.</a:t>
            </a:r>
          </a:p>
        </p:txBody>
      </p:sp>
      <p:sp>
        <p:nvSpPr>
          <p:cNvPr id="6" name="CasellaDiTesto 5">
            <a:extLst>
              <a:ext uri="{FF2B5EF4-FFF2-40B4-BE49-F238E27FC236}">
                <a16:creationId xmlns:a16="http://schemas.microsoft.com/office/drawing/2014/main" id="{ED0DE6D5-C1BD-4AD3-A886-B2E53F6E89EA}"/>
              </a:ext>
            </a:extLst>
          </p:cNvPr>
          <p:cNvSpPr txBox="1"/>
          <p:nvPr/>
        </p:nvSpPr>
        <p:spPr>
          <a:xfrm>
            <a:off x="6246055" y="2090709"/>
            <a:ext cx="5316412" cy="1200329"/>
          </a:xfrm>
          <a:prstGeom prst="rect">
            <a:avLst/>
          </a:prstGeom>
          <a:noFill/>
        </p:spPr>
        <p:txBody>
          <a:bodyPr wrap="square" rtlCol="0">
            <a:spAutoFit/>
          </a:bodyPr>
          <a:lstStyle/>
          <a:p>
            <a:r>
              <a:rPr lang="it-IT" dirty="0"/>
              <a:t>&lt;</a:t>
            </a:r>
            <a:r>
              <a:rPr lang="it-IT" i="1" dirty="0"/>
              <a:t>Tesoro</a:t>
            </a:r>
            <a:r>
              <a:rPr lang="it-IT" dirty="0"/>
              <a:t> </a:t>
            </a:r>
            <a:r>
              <a:rPr lang="it-IT" dirty="0" err="1"/>
              <a:t>volg</a:t>
            </a:r>
            <a:r>
              <a:rPr lang="it-IT" dirty="0"/>
              <a:t>. (ed. </a:t>
            </a:r>
            <a:r>
              <a:rPr lang="it-IT" dirty="0" err="1"/>
              <a:t>Gaiter</a:t>
            </a:r>
            <a:r>
              <a:rPr lang="it-IT" dirty="0"/>
              <a:t>), XIII ex. (fior.)&gt;, L. 8, cap. 49, vol. 4, pag. 160.10: </a:t>
            </a:r>
            <a:r>
              <a:rPr lang="it-IT" dirty="0" err="1"/>
              <a:t>Nodridura</a:t>
            </a:r>
            <a:r>
              <a:rPr lang="it-IT" dirty="0"/>
              <a:t> dimostra come, e tra che gente, e per cui l'uomo è stato nodrito e </a:t>
            </a:r>
            <a:r>
              <a:rPr lang="it-IT" b="1" dirty="0"/>
              <a:t>educato</a:t>
            </a:r>
            <a:r>
              <a:rPr lang="it-IT" dirty="0"/>
              <a:t>, cioè a dire, chi furono suoi maestri, e chi suoi amici…</a:t>
            </a:r>
          </a:p>
        </p:txBody>
      </p:sp>
    </p:spTree>
    <p:extLst>
      <p:ext uri="{BB962C8B-B14F-4D97-AF65-F5344CB8AC3E}">
        <p14:creationId xmlns:p14="http://schemas.microsoft.com/office/powerpoint/2010/main" val="182919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365125"/>
            <a:ext cx="10515600" cy="744511"/>
          </a:xfrm>
        </p:spPr>
        <p:txBody>
          <a:bodyPr>
            <a:normAutofit/>
          </a:bodyPr>
          <a:lstStyle/>
          <a:p>
            <a:pPr algn="ctr"/>
            <a:r>
              <a:rPr lang="it-IT" sz="3400" b="1" dirty="0"/>
              <a:t>Vocabolari e ricerca</a:t>
            </a:r>
          </a:p>
        </p:txBody>
      </p:sp>
      <p:sp>
        <p:nvSpPr>
          <p:cNvPr id="5" name="Segnaposto contenuto 2">
            <a:extLst>
              <a:ext uri="{FF2B5EF4-FFF2-40B4-BE49-F238E27FC236}">
                <a16:creationId xmlns:a16="http://schemas.microsoft.com/office/drawing/2014/main" id="{42E37FD1-6A31-4A09-A762-FD13A21E9CA9}"/>
              </a:ext>
            </a:extLst>
          </p:cNvPr>
          <p:cNvSpPr txBox="1">
            <a:spLocks/>
          </p:cNvSpPr>
          <p:nvPr/>
        </p:nvSpPr>
        <p:spPr>
          <a:xfrm>
            <a:off x="328246" y="1109635"/>
            <a:ext cx="11277600" cy="6769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it-IT" dirty="0"/>
          </a:p>
        </p:txBody>
      </p:sp>
      <p:sp>
        <p:nvSpPr>
          <p:cNvPr id="6" name="CasellaDiTesto 5">
            <a:extLst>
              <a:ext uri="{FF2B5EF4-FFF2-40B4-BE49-F238E27FC236}">
                <a16:creationId xmlns:a16="http://schemas.microsoft.com/office/drawing/2014/main" id="{CEE1C2B1-7745-4588-BA9C-7DC582DCA107}"/>
              </a:ext>
            </a:extLst>
          </p:cNvPr>
          <p:cNvSpPr txBox="1"/>
          <p:nvPr/>
        </p:nvSpPr>
        <p:spPr>
          <a:xfrm>
            <a:off x="328246" y="3193239"/>
            <a:ext cx="11648048" cy="1015663"/>
          </a:xfrm>
          <a:prstGeom prst="rect">
            <a:avLst/>
          </a:prstGeom>
          <a:noFill/>
        </p:spPr>
        <p:txBody>
          <a:bodyPr wrap="square" rtlCol="0">
            <a:spAutoFit/>
          </a:bodyPr>
          <a:lstStyle/>
          <a:p>
            <a:pPr algn="just"/>
            <a:r>
              <a:rPr lang="it-IT" sz="3000" dirty="0"/>
              <a:t>Il </a:t>
            </a:r>
            <a:r>
              <a:rPr lang="it-IT" sz="3000" b="1" i="1" dirty="0"/>
              <a:t>Vocabolario toscano dell’arte del disegno </a:t>
            </a:r>
            <a:r>
              <a:rPr lang="it-IT" sz="3000" dirty="0"/>
              <a:t>(1681)</a:t>
            </a:r>
            <a:r>
              <a:rPr lang="it-IT" sz="3000" i="1" dirty="0"/>
              <a:t> </a:t>
            </a:r>
            <a:r>
              <a:rPr lang="it-IT" sz="3000" dirty="0"/>
              <a:t>di Filippo </a:t>
            </a:r>
            <a:r>
              <a:rPr lang="it-IT" sz="3000" dirty="0" err="1" smtClean="0"/>
              <a:t>Baldinucci</a:t>
            </a:r>
            <a:r>
              <a:rPr lang="it-IT" sz="3000" dirty="0" smtClean="0"/>
              <a:t> </a:t>
            </a:r>
            <a:r>
              <a:rPr lang="it-IT" sz="3000" dirty="0"/>
              <a:t>è</a:t>
            </a:r>
            <a:r>
              <a:rPr lang="it-IT" sz="3000" i="1" dirty="0"/>
              <a:t> </a:t>
            </a:r>
            <a:r>
              <a:rPr lang="it-IT" sz="3000" dirty="0"/>
              <a:t>la prima raccolta del lessico artistico italiano.</a:t>
            </a:r>
          </a:p>
        </p:txBody>
      </p:sp>
      <p:sp>
        <p:nvSpPr>
          <p:cNvPr id="7" name="Segnaposto contenuto 2">
            <a:extLst>
              <a:ext uri="{FF2B5EF4-FFF2-40B4-BE49-F238E27FC236}">
                <a16:creationId xmlns:a16="http://schemas.microsoft.com/office/drawing/2014/main" id="{2EDD1BF2-5A43-4CF9-AB4C-4DF59A390B8E}"/>
              </a:ext>
            </a:extLst>
          </p:cNvPr>
          <p:cNvSpPr txBox="1">
            <a:spLocks/>
          </p:cNvSpPr>
          <p:nvPr/>
        </p:nvSpPr>
        <p:spPr>
          <a:xfrm>
            <a:off x="300111" y="2141718"/>
            <a:ext cx="11591778" cy="10093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Valorizzazione di un’opera oggi semisconosciuta, che viene ricollocata nel suo conteso culturale e di cui si illustrano le ragioni di interesse.</a:t>
            </a:r>
          </a:p>
        </p:txBody>
      </p:sp>
      <p:sp>
        <p:nvSpPr>
          <p:cNvPr id="9" name="Segnaposto contenuto 2">
            <a:extLst>
              <a:ext uri="{FF2B5EF4-FFF2-40B4-BE49-F238E27FC236}">
                <a16:creationId xmlns:a16="http://schemas.microsoft.com/office/drawing/2014/main" id="{77AF69EB-A544-41D5-9C90-F9939AE3F87D}"/>
              </a:ext>
            </a:extLst>
          </p:cNvPr>
          <p:cNvSpPr txBox="1">
            <a:spLocks/>
          </p:cNvSpPr>
          <p:nvPr/>
        </p:nvSpPr>
        <p:spPr>
          <a:xfrm>
            <a:off x="300111" y="1189662"/>
            <a:ext cx="11535508" cy="11094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Valeria Della Valle, </a:t>
            </a:r>
            <a:r>
              <a:rPr lang="it-IT" sz="3000" i="1" dirty="0"/>
              <a:t>Le parole delle arti nel </a:t>
            </a:r>
            <a:r>
              <a:rPr lang="it-IT" sz="3000" dirty="0"/>
              <a:t>Vocabolario toscano</a:t>
            </a:r>
            <a:r>
              <a:rPr lang="it-IT" sz="3000" i="1" dirty="0"/>
              <a:t> di Filippo Baldinucci</a:t>
            </a:r>
            <a:r>
              <a:rPr lang="it-IT" sz="3000" dirty="0"/>
              <a:t>, in Della Valle/</a:t>
            </a:r>
            <a:r>
              <a:rPr lang="it-IT" sz="3000" dirty="0" err="1"/>
              <a:t>Patota</a:t>
            </a:r>
            <a:r>
              <a:rPr lang="it-IT" sz="3000" dirty="0"/>
              <a:t>, </a:t>
            </a:r>
            <a:r>
              <a:rPr lang="it-IT" sz="3000" i="1" dirty="0"/>
              <a:t>Lezioni </a:t>
            </a:r>
            <a:r>
              <a:rPr lang="it-IT" sz="3000" i="1"/>
              <a:t>di lessicografia </a:t>
            </a:r>
            <a:r>
              <a:rPr lang="it-IT" sz="3000"/>
              <a:t>(Carocci, 2016)</a:t>
            </a:r>
            <a:endParaRPr lang="it-IT" sz="3000" dirty="0"/>
          </a:p>
        </p:txBody>
      </p:sp>
      <p:sp>
        <p:nvSpPr>
          <p:cNvPr id="8" name="CasellaDiTesto 7">
            <a:extLst>
              <a:ext uri="{FF2B5EF4-FFF2-40B4-BE49-F238E27FC236}">
                <a16:creationId xmlns:a16="http://schemas.microsoft.com/office/drawing/2014/main" id="{E1549E69-9D30-4475-9FDB-C06266EF5939}"/>
              </a:ext>
            </a:extLst>
          </p:cNvPr>
          <p:cNvSpPr txBox="1"/>
          <p:nvPr/>
        </p:nvSpPr>
        <p:spPr>
          <a:xfrm>
            <a:off x="328246" y="4293332"/>
            <a:ext cx="11648048" cy="2400657"/>
          </a:xfrm>
          <a:prstGeom prst="rect">
            <a:avLst/>
          </a:prstGeom>
          <a:noFill/>
        </p:spPr>
        <p:txBody>
          <a:bodyPr wrap="square" rtlCol="0">
            <a:spAutoFit/>
          </a:bodyPr>
          <a:lstStyle/>
          <a:p>
            <a:pPr algn="just"/>
            <a:r>
              <a:rPr lang="it-IT" sz="3000" dirty="0" err="1" smtClean="0"/>
              <a:t>Baldinucci</a:t>
            </a:r>
            <a:r>
              <a:rPr lang="it-IT" sz="3000" dirty="0"/>
              <a:t>, artista e collezionista legato a Leopoldo de’ Medici, fu accademico della Crusca e nella </a:t>
            </a:r>
            <a:r>
              <a:rPr lang="it-IT" sz="3000" b="1" dirty="0"/>
              <a:t>terza edizione </a:t>
            </a:r>
            <a:r>
              <a:rPr lang="it-IT" sz="3000" dirty="0"/>
              <a:t>compare nella tavola degli autori, anche se poi non è realmente citato.</a:t>
            </a:r>
          </a:p>
          <a:p>
            <a:pPr algn="just"/>
            <a:r>
              <a:rPr lang="it-IT" sz="3000" dirty="0"/>
              <a:t>Nella </a:t>
            </a:r>
            <a:r>
              <a:rPr lang="it-IT" sz="3000" b="1" dirty="0"/>
              <a:t>quarta edizione </a:t>
            </a:r>
            <a:r>
              <a:rPr lang="it-IT" sz="3000" dirty="0"/>
              <a:t>della Crusca (1729-38) sono inserite alcune voci che rimandano al </a:t>
            </a:r>
            <a:r>
              <a:rPr lang="it-IT" sz="3000" i="1" dirty="0"/>
              <a:t>Vocabolario toscano dell’arte del disegno.</a:t>
            </a:r>
            <a:endParaRPr lang="it-IT" sz="3000" dirty="0"/>
          </a:p>
        </p:txBody>
      </p:sp>
    </p:spTree>
    <p:extLst>
      <p:ext uri="{BB962C8B-B14F-4D97-AF65-F5344CB8AC3E}">
        <p14:creationId xmlns:p14="http://schemas.microsoft.com/office/powerpoint/2010/main" val="333365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8"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579</TotalTime>
  <Words>1174</Words>
  <Application>Microsoft Office PowerPoint</Application>
  <PresentationFormat>Widescreen</PresentationFormat>
  <Paragraphs>52</Paragraphs>
  <Slides>13</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13</vt:i4>
      </vt:variant>
    </vt:vector>
  </HeadingPairs>
  <TitlesOfParts>
    <vt:vector size="17" baseType="lpstr">
      <vt:lpstr>Arial</vt:lpstr>
      <vt:lpstr>Calibri</vt:lpstr>
      <vt:lpstr>Calibri Light</vt:lpstr>
      <vt:lpstr>Tema di Office</vt:lpstr>
      <vt:lpstr>La lessicografia italiana:  storia, problemi, tecniche  Linguistica italiana a.a. 2022-23 prof. Emiliano Picchiorri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Vocabolari e ricerca</vt:lpstr>
      <vt:lpstr>Vocabolari e ricerca</vt:lpstr>
      <vt:lpstr>Presentazione standard di PowerPoint</vt:lpstr>
      <vt:lpstr>Vocabolari e ricerca</vt:lpstr>
      <vt:lpstr>Vocabolari e ricerca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Emiliano Picchiorri</dc:creator>
  <cp:lastModifiedBy>Didattica a distanza</cp:lastModifiedBy>
  <cp:revision>71</cp:revision>
  <dcterms:created xsi:type="dcterms:W3CDTF">2017-09-29T07:17:13Z</dcterms:created>
  <dcterms:modified xsi:type="dcterms:W3CDTF">2023-03-15T09:52:28Z</dcterms:modified>
</cp:coreProperties>
</file>