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8" r:id="rId4"/>
    <p:sldId id="270" r:id="rId5"/>
    <p:sldId id="266" r:id="rId6"/>
    <p:sldId id="269" r:id="rId7"/>
    <p:sldId id="259" r:id="rId8"/>
    <p:sldId id="338" r:id="rId9"/>
    <p:sldId id="271" r:id="rId10"/>
    <p:sldId id="274" r:id="rId11"/>
    <p:sldId id="267" r:id="rId12"/>
    <p:sldId id="272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8469"/>
            <a:ext cx="9144000" cy="4360984"/>
          </a:xfrm>
        </p:spPr>
        <p:txBody>
          <a:bodyPr>
            <a:normAutofit/>
          </a:bodyPr>
          <a:lstStyle/>
          <a:p>
            <a:r>
              <a:rPr lang="it-IT" sz="5400" b="1" dirty="0"/>
              <a:t>La lessicografia italiana: </a:t>
            </a:r>
            <a:br>
              <a:rPr lang="it-IT" sz="5400" b="1" dirty="0"/>
            </a:br>
            <a:r>
              <a:rPr lang="it-IT" sz="5400" b="1" dirty="0"/>
              <a:t>storia, problemi, tecniche</a:t>
            </a:r>
            <a:br>
              <a:rPr lang="it-IT" sz="5400" b="1" dirty="0"/>
            </a:br>
            <a:br>
              <a:rPr lang="it-IT" sz="5400" b="1" dirty="0"/>
            </a:br>
            <a:r>
              <a:rPr lang="it-IT" sz="3600" b="1" dirty="0"/>
              <a:t>Linguistica italiana </a:t>
            </a:r>
            <a:r>
              <a:rPr lang="it-IT" sz="3600" b="1" dirty="0" err="1"/>
              <a:t>a.a</a:t>
            </a:r>
            <a:r>
              <a:rPr lang="it-IT" sz="3600" b="1" dirty="0"/>
              <a:t>. 2022-23</a:t>
            </a:r>
            <a:br>
              <a:rPr lang="it-IT" sz="3600" b="1" dirty="0"/>
            </a:br>
            <a:r>
              <a:rPr lang="it-IT" sz="3600" b="1" dirty="0"/>
              <a:t>prof. Emiliano </a:t>
            </a:r>
            <a:r>
              <a:rPr lang="it-IT" sz="3600" b="1" dirty="0" err="1"/>
              <a:t>Picchiorri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2195820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8D8F0928-10CC-496A-A00A-B8FA3B7A68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" t="2724" r="7869" b="66306"/>
          <a:stretch/>
        </p:blipFill>
        <p:spPr>
          <a:xfrm>
            <a:off x="182880" y="-1"/>
            <a:ext cx="11685563" cy="635832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2118110-645F-4E63-A890-23B53F1FA3BB}"/>
              </a:ext>
            </a:extLst>
          </p:cNvPr>
          <p:cNvSpPr txBox="1"/>
          <p:nvPr/>
        </p:nvSpPr>
        <p:spPr>
          <a:xfrm>
            <a:off x="323557" y="6334780"/>
            <a:ext cx="1133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ISTRUZIONI PER GLI ACCADEMICI SU COME CONDURRE GLI SPOGLI (1591</a:t>
            </a:r>
            <a:r>
              <a:rPr lang="it-IT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27237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IL VOCABOLARIO DELLA CRUSCA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A6FEEF7-4BA6-4CEA-A13E-E90531B80E3F}"/>
              </a:ext>
            </a:extLst>
          </p:cNvPr>
          <p:cNvSpPr txBox="1"/>
          <p:nvPr/>
        </p:nvSpPr>
        <p:spPr>
          <a:xfrm>
            <a:off x="128955" y="5163960"/>
            <a:ext cx="11934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prima edizione, in un solo volume, esce a </a:t>
            </a:r>
            <a:r>
              <a:rPr lang="it-IT" sz="3000" b="1" dirty="0"/>
              <a:t>Venezia </a:t>
            </a:r>
            <a:r>
              <a:rPr lang="it-IT" sz="3000" dirty="0"/>
              <a:t>nel</a:t>
            </a:r>
            <a:r>
              <a:rPr lang="it-IT" sz="3000" b="1" dirty="0"/>
              <a:t> 1612</a:t>
            </a:r>
            <a:r>
              <a:rPr lang="it-IT" sz="3000" dirty="0"/>
              <a:t>, con l’immagine del frullone sul frontespizio e il motto «il più bel fior ne coglie».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4773CF-1857-4953-A2EA-D2D5538C3D49}"/>
              </a:ext>
            </a:extLst>
          </p:cNvPr>
          <p:cNvSpPr txBox="1"/>
          <p:nvPr/>
        </p:nvSpPr>
        <p:spPr>
          <a:xfrm>
            <a:off x="150057" y="1186208"/>
            <a:ext cx="117348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L’Accademia non è finanziata dall’autorità dei Medici, ma è indipendente. Gli accademici decidono di autofinanziarsi e di stampare l’opera, in ampio formato (in folio), a </a:t>
            </a:r>
            <a:r>
              <a:rPr lang="it-IT" sz="3000" b="1" dirty="0"/>
              <a:t>Venezia</a:t>
            </a:r>
            <a:r>
              <a:rPr lang="it-IT" sz="3000" dirty="0"/>
              <a:t>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Il segretario, Bastiano de’ Rossi, è inviato a Venezia a seguire i lavori di stampa, per controllare direttamente la composizione dei torchi e con l’ordine di eliminare tutte le voci che presentino dubbi dell’ultimo momento (il rispetto della collegialità è più importante della completezza).</a:t>
            </a:r>
          </a:p>
        </p:txBody>
      </p:sp>
    </p:spTree>
    <p:extLst>
      <p:ext uri="{BB962C8B-B14F-4D97-AF65-F5344CB8AC3E}">
        <p14:creationId xmlns:p14="http://schemas.microsoft.com/office/powerpoint/2010/main" val="177316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73276C5-34B6-4BC0-9CB6-F4DCA59016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60" r="2" b="11019"/>
          <a:stretch/>
        </p:blipFill>
        <p:spPr>
          <a:xfrm>
            <a:off x="0" y="1111349"/>
            <a:ext cx="12191999" cy="482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74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LA LESSICOGRAFIA DEL SEICENTO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140676" y="2610683"/>
            <a:ext cx="117605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Si rivolge a segretari, poeti, stranieri e «a ciascuno che desideri di scriver regolatamente».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Raccoglie voci di scrittori del </a:t>
            </a:r>
            <a:r>
              <a:rPr lang="it-IT" sz="3000" b="1" dirty="0"/>
              <a:t>Trecento</a:t>
            </a:r>
            <a:r>
              <a:rPr lang="it-IT" sz="3000" dirty="0"/>
              <a:t>, ma anche di autori </a:t>
            </a:r>
            <a:r>
              <a:rPr lang="it-IT" sz="3000" b="1" dirty="0"/>
              <a:t>moderni</a:t>
            </a:r>
            <a:r>
              <a:rPr lang="it-IT" sz="3000" dirty="0"/>
              <a:t>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Oltre a notazioni su grafia e pronuncia delle vocali, inserisce l’indicazione dell’</a:t>
            </a:r>
            <a:r>
              <a:rPr lang="it-IT" sz="3000" b="1" dirty="0"/>
              <a:t>accento</a:t>
            </a:r>
            <a:r>
              <a:rPr lang="it-IT" sz="3000" dirty="0"/>
              <a:t>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Nella definizione riporta anche un </a:t>
            </a:r>
            <a:r>
              <a:rPr lang="it-IT" sz="3000" b="1" dirty="0"/>
              <a:t>sinonimo latino</a:t>
            </a:r>
            <a:r>
              <a:rPr lang="it-IT" sz="3000" dirty="0"/>
              <a:t>,</a:t>
            </a:r>
            <a:r>
              <a:rPr lang="it-IT" sz="3000" b="1" dirty="0"/>
              <a:t> </a:t>
            </a:r>
            <a:r>
              <a:rPr lang="it-IT" sz="3000" dirty="0"/>
              <a:t>utile agli stranieri (come già faceva </a:t>
            </a:r>
            <a:r>
              <a:rPr lang="it-IT" sz="3000" dirty="0" err="1"/>
              <a:t>Sansovino</a:t>
            </a:r>
            <a:r>
              <a:rPr lang="it-IT" sz="3000" dirty="0"/>
              <a:t>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Molta attenzione agli aspetti tipografici: </a:t>
            </a:r>
            <a:r>
              <a:rPr lang="it-IT" sz="3000" b="1" dirty="0"/>
              <a:t>sottodivisione alfabetica</a:t>
            </a:r>
            <a:r>
              <a:rPr lang="it-IT" sz="3000" dirty="0"/>
              <a:t> (BAC, BAD, BAF, ecc.) e </a:t>
            </a:r>
            <a:r>
              <a:rPr lang="it-IT" sz="3000" b="1" dirty="0"/>
              <a:t>sottolemmi</a:t>
            </a:r>
            <a:r>
              <a:rPr lang="it-IT" sz="3000" dirty="0"/>
              <a:t> con diverso carattere.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B5838A7-AE61-4A17-A570-B1C4A24838FA}"/>
              </a:ext>
            </a:extLst>
          </p:cNvPr>
          <p:cNvSpPr txBox="1"/>
          <p:nvPr/>
        </p:nvSpPr>
        <p:spPr>
          <a:xfrm>
            <a:off x="281354" y="1186571"/>
            <a:ext cx="1171838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Prima dell’uscita del Vocabolario della Crusca, anche nel Seicento continua la produzione di repertori con intenti pratici: </a:t>
            </a:r>
          </a:p>
          <a:p>
            <a:pPr algn="just"/>
            <a:r>
              <a:rPr lang="it-IT" sz="2900" b="1" dirty="0"/>
              <a:t>Giacomo </a:t>
            </a:r>
            <a:r>
              <a:rPr lang="it-IT" sz="2900" b="1" dirty="0" err="1"/>
              <a:t>Pergamini</a:t>
            </a:r>
            <a:r>
              <a:rPr lang="it-IT" sz="2900" b="1" dirty="0"/>
              <a:t>, </a:t>
            </a:r>
            <a:r>
              <a:rPr lang="it-IT" sz="2900" b="1" i="1" dirty="0"/>
              <a:t>Memoriale della lingua italiana </a:t>
            </a:r>
            <a:r>
              <a:rPr lang="it-IT" sz="2900" dirty="0"/>
              <a:t>(1602, Fossombrone)</a:t>
            </a:r>
          </a:p>
        </p:txBody>
      </p:sp>
    </p:spTree>
    <p:extLst>
      <p:ext uri="{BB962C8B-B14F-4D97-AF65-F5344CB8AC3E}">
        <p14:creationId xmlns:p14="http://schemas.microsoft.com/office/powerpoint/2010/main" val="37705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324691C-CE4A-424D-9293-178EF8CA1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10466" y="-360841"/>
            <a:ext cx="5571067" cy="757968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85AB5F-40B3-4870-93E0-F5EE9652325C}"/>
              </a:ext>
            </a:extLst>
          </p:cNvPr>
          <p:cNvSpPr txBox="1"/>
          <p:nvPr/>
        </p:nvSpPr>
        <p:spPr>
          <a:xfrm>
            <a:off x="4234375" y="1533378"/>
            <a:ext cx="365760" cy="5345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A409A5F-B9A1-4CB7-9C5F-7E217F771762}"/>
              </a:ext>
            </a:extLst>
          </p:cNvPr>
          <p:cNvSpPr txBox="1"/>
          <p:nvPr/>
        </p:nvSpPr>
        <p:spPr>
          <a:xfrm>
            <a:off x="4839287" y="3429000"/>
            <a:ext cx="393894" cy="520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475EED-B9DB-4EAB-84E1-0E72A529405B}"/>
              </a:ext>
            </a:extLst>
          </p:cNvPr>
          <p:cNvSpPr txBox="1"/>
          <p:nvPr/>
        </p:nvSpPr>
        <p:spPr>
          <a:xfrm>
            <a:off x="4431324" y="5419709"/>
            <a:ext cx="365760" cy="5345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6523942B-AB21-49A8-B369-C92B2BDF4301}"/>
              </a:ext>
            </a:extLst>
          </p:cNvPr>
          <p:cNvCxnSpPr/>
          <p:nvPr/>
        </p:nvCxnSpPr>
        <p:spPr>
          <a:xfrm>
            <a:off x="9298745" y="2954215"/>
            <a:ext cx="407963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DFB9E436-3B11-4732-8CC7-D6024CE5352A}"/>
              </a:ext>
            </a:extLst>
          </p:cNvPr>
          <p:cNvCxnSpPr>
            <a:cxnSpLocks/>
          </p:cNvCxnSpPr>
          <p:nvPr/>
        </p:nvCxnSpPr>
        <p:spPr>
          <a:xfrm>
            <a:off x="3390314" y="3207434"/>
            <a:ext cx="1209821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19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F089790-6AC9-4D1C-BA7B-9EBC2909BE06}"/>
              </a:ext>
            </a:extLst>
          </p:cNvPr>
          <p:cNvSpPr txBox="1"/>
          <p:nvPr/>
        </p:nvSpPr>
        <p:spPr>
          <a:xfrm>
            <a:off x="379828" y="590843"/>
            <a:ext cx="115636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Come in altri lessicografi precedenti alla Crusca, non c’è solo la lingua codificata da Bembo, ma anche parole </a:t>
            </a:r>
            <a:r>
              <a:rPr lang="it-IT" sz="3000" b="1" dirty="0"/>
              <a:t>quotidiane</a:t>
            </a:r>
            <a:r>
              <a:rPr lang="it-IT" sz="3000" dirty="0"/>
              <a:t> o </a:t>
            </a:r>
            <a:r>
              <a:rPr lang="it-IT" sz="3000" b="1" dirty="0"/>
              <a:t>regionali</a:t>
            </a:r>
            <a:r>
              <a:rPr lang="it-IT" sz="3000" dirty="0"/>
              <a:t>.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7A72ABF-9EF2-4DB3-94B7-D7EA3D6B4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27945" y="98478"/>
            <a:ext cx="4375042" cy="8173331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08AB8737-472D-4318-9CE7-3F6FF42E537C}"/>
              </a:ext>
            </a:extLst>
          </p:cNvPr>
          <p:cNvCxnSpPr/>
          <p:nvPr/>
        </p:nvCxnSpPr>
        <p:spPr>
          <a:xfrm>
            <a:off x="4853355" y="2869809"/>
            <a:ext cx="4670473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83B067DC-EFA0-438E-B18B-C05B74474EE1}"/>
              </a:ext>
            </a:extLst>
          </p:cNvPr>
          <p:cNvCxnSpPr>
            <a:cxnSpLocks/>
          </p:cNvCxnSpPr>
          <p:nvPr/>
        </p:nvCxnSpPr>
        <p:spPr>
          <a:xfrm>
            <a:off x="2614247" y="3275428"/>
            <a:ext cx="6909581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9910321D-CA33-4736-9FFC-25C97D6E1F37}"/>
              </a:ext>
            </a:extLst>
          </p:cNvPr>
          <p:cNvCxnSpPr/>
          <p:nvPr/>
        </p:nvCxnSpPr>
        <p:spPr>
          <a:xfrm>
            <a:off x="2614247" y="3683391"/>
            <a:ext cx="4670473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92CF35FD-0BC8-4C08-9182-65E967EB3857}"/>
              </a:ext>
            </a:extLst>
          </p:cNvPr>
          <p:cNvCxnSpPr>
            <a:cxnSpLocks/>
          </p:cNvCxnSpPr>
          <p:nvPr/>
        </p:nvCxnSpPr>
        <p:spPr>
          <a:xfrm>
            <a:off x="4726745" y="4063219"/>
            <a:ext cx="2180492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CDCB90D7-A919-4CCF-8FC3-F4E363D797A1}"/>
              </a:ext>
            </a:extLst>
          </p:cNvPr>
          <p:cNvCxnSpPr>
            <a:cxnSpLocks/>
          </p:cNvCxnSpPr>
          <p:nvPr/>
        </p:nvCxnSpPr>
        <p:spPr>
          <a:xfrm>
            <a:off x="4478216" y="4457114"/>
            <a:ext cx="3174609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19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LA LESSICOGRAFIA DEL SEICENTO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140677" y="2497656"/>
            <a:ext cx="1173245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Aggiunge una seconda parte che documenta voci usate da </a:t>
            </a:r>
            <a:r>
              <a:rPr lang="it-IT" sz="3000" b="1" dirty="0"/>
              <a:t>autori moderni</a:t>
            </a:r>
            <a:r>
              <a:rPr lang="it-IT" sz="3000" dirty="0"/>
              <a:t>,</a:t>
            </a:r>
            <a:r>
              <a:rPr lang="it-IT" sz="3000" b="1" dirty="0"/>
              <a:t> </a:t>
            </a:r>
            <a:r>
              <a:rPr lang="it-IT" sz="3000" dirty="0"/>
              <a:t>anche molto recenti: soluzione di </a:t>
            </a:r>
            <a:r>
              <a:rPr lang="it-IT" sz="3000" b="1" dirty="0"/>
              <a:t>compromesso</a:t>
            </a:r>
            <a:r>
              <a:rPr lang="it-IT" sz="3000" dirty="0"/>
              <a:t>,</a:t>
            </a:r>
            <a:r>
              <a:rPr lang="it-IT" sz="3000" b="1" dirty="0"/>
              <a:t> </a:t>
            </a:r>
            <a:r>
              <a:rPr lang="it-IT" sz="3000" dirty="0"/>
              <a:t>perché li tiene separati.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Compaiono autori anche </a:t>
            </a:r>
            <a:r>
              <a:rPr lang="it-IT" sz="3000" b="1" dirty="0"/>
              <a:t>non toscani</a:t>
            </a:r>
            <a:r>
              <a:rPr lang="it-IT" sz="3000" dirty="0"/>
              <a:t>, come Iacopo Sannazaro, e scrittori che nel frattempo la Crusca ha escluso, come </a:t>
            </a:r>
            <a:r>
              <a:rPr lang="it-IT" sz="3000" b="1" dirty="0"/>
              <a:t>Tasso</a:t>
            </a:r>
            <a:r>
              <a:rPr lang="it-IT" sz="3000" dirty="0"/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Propone una similitudine: come il sarto con il passare del tempo introduce nuovi modelli di abiti, il lessicografo deve introdurre l’uso moderno della lingua.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B5838A7-AE61-4A17-A570-B1C4A24838FA}"/>
              </a:ext>
            </a:extLst>
          </p:cNvPr>
          <p:cNvSpPr txBox="1"/>
          <p:nvPr/>
        </p:nvSpPr>
        <p:spPr>
          <a:xfrm>
            <a:off x="281354" y="1186571"/>
            <a:ext cx="11591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1617, dopo la morte di </a:t>
            </a:r>
            <a:r>
              <a:rPr lang="it-IT" sz="3000" dirty="0" err="1"/>
              <a:t>Pergamini</a:t>
            </a:r>
            <a:r>
              <a:rPr lang="it-IT" sz="3000" dirty="0"/>
              <a:t>, esce una seconda edizione del </a:t>
            </a:r>
            <a:r>
              <a:rPr lang="it-IT" sz="3000" i="1" dirty="0"/>
              <a:t>Memoriale </a:t>
            </a:r>
            <a:r>
              <a:rPr lang="it-IT" sz="3000" dirty="0"/>
              <a:t>curata dall’autore.</a:t>
            </a:r>
          </a:p>
        </p:txBody>
      </p:sp>
    </p:spTree>
    <p:extLst>
      <p:ext uri="{BB962C8B-B14F-4D97-AF65-F5344CB8AC3E}">
        <p14:creationId xmlns:p14="http://schemas.microsoft.com/office/powerpoint/2010/main" val="250775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LA LESSICOGRAFIA DEL SEICENTO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308313" y="2167705"/>
            <a:ext cx="117324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Si aggiungono voci usate da autori </a:t>
            </a:r>
            <a:r>
              <a:rPr lang="it-IT" sz="3000" b="1" dirty="0"/>
              <a:t>moderni</a:t>
            </a:r>
            <a:r>
              <a:rPr lang="it-IT" sz="3000" dirty="0"/>
              <a:t>, tra cui i poeti barocchi.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Si presta particolare attenzione alle </a:t>
            </a:r>
            <a:r>
              <a:rPr lang="it-IT" sz="3000" b="1" dirty="0"/>
              <a:t>locuzioni</a:t>
            </a:r>
            <a:r>
              <a:rPr lang="it-IT" sz="3000" dirty="0"/>
              <a:t>, tanto che le si segnala con un </a:t>
            </a:r>
            <a:r>
              <a:rPr lang="it-IT" sz="3000" b="1" dirty="0"/>
              <a:t>asterisco.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B5838A7-AE61-4A17-A570-B1C4A24838FA}"/>
              </a:ext>
            </a:extLst>
          </p:cNvPr>
          <p:cNvSpPr txBox="1"/>
          <p:nvPr/>
        </p:nvSpPr>
        <p:spPr>
          <a:xfrm>
            <a:off x="281354" y="1186571"/>
            <a:ext cx="11591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Molti anni più tardi il </a:t>
            </a:r>
            <a:r>
              <a:rPr lang="it-IT" sz="3000" i="1" dirty="0"/>
              <a:t>Memoriale della lingua italiana </a:t>
            </a:r>
            <a:r>
              <a:rPr lang="it-IT" sz="3000" dirty="0"/>
              <a:t>viene ripubblicato dal poeta </a:t>
            </a:r>
            <a:r>
              <a:rPr lang="it-IT" sz="3000" b="1" dirty="0"/>
              <a:t>Paolo </a:t>
            </a:r>
            <a:r>
              <a:rPr lang="it-IT" sz="3000" b="1" dirty="0" err="1"/>
              <a:t>Abriani</a:t>
            </a:r>
            <a:r>
              <a:rPr lang="it-IT" sz="3000" b="1" dirty="0"/>
              <a:t> </a:t>
            </a:r>
            <a:r>
              <a:rPr lang="it-IT" sz="3000" dirty="0"/>
              <a:t>(1656, Venezia), con un’</a:t>
            </a:r>
            <a:r>
              <a:rPr lang="it-IT" sz="3000" i="1" dirty="0"/>
              <a:t>Aggiunta.</a:t>
            </a:r>
            <a:endParaRPr lang="it-IT" sz="30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631520A-236E-46F0-858E-FE842E91F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3" y="3833450"/>
            <a:ext cx="7272998" cy="284870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934ECC7-C1D5-4E46-B13B-6E9582392086}"/>
              </a:ext>
            </a:extLst>
          </p:cNvPr>
          <p:cNvSpPr txBox="1"/>
          <p:nvPr/>
        </p:nvSpPr>
        <p:spPr>
          <a:xfrm>
            <a:off x="8004517" y="5464666"/>
            <a:ext cx="403625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/>
              <a:t>Daniello Bartoli, </a:t>
            </a:r>
            <a:r>
              <a:rPr lang="it-IT" sz="2400" b="1" i="1" dirty="0"/>
              <a:t>L’</a:t>
            </a:r>
            <a:r>
              <a:rPr lang="it-IT" sz="2400" b="1" i="1" dirty="0" err="1"/>
              <a:t>huomo</a:t>
            </a:r>
            <a:r>
              <a:rPr lang="it-IT" sz="2400" b="1" i="1" dirty="0"/>
              <a:t> di lettere</a:t>
            </a:r>
            <a:r>
              <a:rPr lang="it-IT" sz="2400" b="1" dirty="0"/>
              <a:t>, I, </a:t>
            </a:r>
            <a:r>
              <a:rPr lang="it-IT" sz="2400" b="1" i="1" dirty="0"/>
              <a:t>La sapienza felice</a:t>
            </a:r>
            <a:r>
              <a:rPr lang="it-IT" sz="2400" b="1" dirty="0"/>
              <a:t>, 1645</a:t>
            </a:r>
            <a:endParaRPr lang="it-IT" sz="2400" b="1" i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8FEA15-EA95-427C-B49F-7D0FD2AA165C}"/>
              </a:ext>
            </a:extLst>
          </p:cNvPr>
          <p:cNvSpPr txBox="1"/>
          <p:nvPr/>
        </p:nvSpPr>
        <p:spPr>
          <a:xfrm>
            <a:off x="590843" y="5908431"/>
            <a:ext cx="561531" cy="5345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26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IL VOCABOLARIO DELLA CRUSCA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263757" y="3604038"/>
            <a:ext cx="117348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L’Accademia della Crusca nasce a </a:t>
            </a:r>
            <a:r>
              <a:rPr lang="it-IT" sz="3000" b="1" dirty="0"/>
              <a:t>Firenze</a:t>
            </a:r>
            <a:r>
              <a:rPr lang="it-IT" sz="3000" dirty="0"/>
              <a:t> nel </a:t>
            </a:r>
            <a:r>
              <a:rPr lang="it-IT" sz="3000" b="1" dirty="0"/>
              <a:t>1582</a:t>
            </a:r>
            <a:r>
              <a:rPr lang="it-IT" sz="3000" dirty="0"/>
              <a:t>. Il nome è scelto per </a:t>
            </a:r>
            <a:r>
              <a:rPr lang="it-IT" sz="3000" b="1" dirty="0"/>
              <a:t>antifrasi</a:t>
            </a:r>
            <a:r>
              <a:rPr lang="it-IT" sz="3000" dirty="0"/>
              <a:t>: la crusca è la parte peggiore, lo scarto del frumento.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680871-D563-48E2-8D86-DBDB3BEF82C0}"/>
              </a:ext>
            </a:extLst>
          </p:cNvPr>
          <p:cNvSpPr txBox="1"/>
          <p:nvPr/>
        </p:nvSpPr>
        <p:spPr>
          <a:xfrm>
            <a:off x="263757" y="4696644"/>
            <a:ext cx="11734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L’anno successivo entra nell’accademia </a:t>
            </a:r>
            <a:r>
              <a:rPr lang="it-IT" sz="3000" b="1" dirty="0"/>
              <a:t>Leonardo Salviati</a:t>
            </a:r>
            <a:r>
              <a:rPr lang="it-IT" sz="3000" dirty="0"/>
              <a:t>, con interessi filologici. Salviati diviene noto per la polemica con Torquato </a:t>
            </a:r>
            <a:r>
              <a:rPr lang="it-IT" sz="3000" b="1" dirty="0"/>
              <a:t>Tasso</a:t>
            </a:r>
            <a:r>
              <a:rPr lang="it-IT" sz="3000" dirty="0"/>
              <a:t>: accusa la </a:t>
            </a:r>
            <a:r>
              <a:rPr lang="it-IT" sz="3000" i="1" dirty="0"/>
              <a:t>Gerusalemme liberata </a:t>
            </a:r>
            <a:r>
              <a:rPr lang="it-IT" sz="3000" dirty="0"/>
              <a:t>di oscurità, di fare uso eccessivo di lombardismi e latinismi e di non rispettare il canone bembiano (diversamente da Ariosto).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4773CF-1857-4953-A2EA-D2D5538C3D49}"/>
              </a:ext>
            </a:extLst>
          </p:cNvPr>
          <p:cNvSpPr txBox="1"/>
          <p:nvPr/>
        </p:nvSpPr>
        <p:spPr>
          <a:xfrm>
            <a:off x="263757" y="1003327"/>
            <a:ext cx="1173480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Vocabolario della Crusca si imporrà come capolavoro della cultura in tutta Europa, mettendo </a:t>
            </a:r>
            <a:r>
              <a:rPr lang="it-IT" sz="3000" b="1" dirty="0"/>
              <a:t>in secondo piano </a:t>
            </a:r>
            <a:r>
              <a:rPr lang="it-IT" sz="3000" dirty="0"/>
              <a:t>tutti i repertori precedenti, pur tenendone conto: nell’Ottocento Monti accuserà la Crusca di aver «saccheggiato le fatiche di questi primi lessicografi senza mai nominarli».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Per secoli, gli scrittori faranno i conti con ciò che è </a:t>
            </a:r>
            <a:r>
              <a:rPr lang="it-IT" sz="3000" b="1" dirty="0"/>
              <a:t>ammesso</a:t>
            </a:r>
            <a:r>
              <a:rPr lang="it-IT" sz="3000" dirty="0"/>
              <a:t> dalla Crusca.</a:t>
            </a:r>
          </a:p>
        </p:txBody>
      </p:sp>
    </p:spTree>
    <p:extLst>
      <p:ext uri="{BB962C8B-B14F-4D97-AF65-F5344CB8AC3E}">
        <p14:creationId xmlns:p14="http://schemas.microsoft.com/office/powerpoint/2010/main" val="333678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11245" y="179249"/>
            <a:ext cx="11535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SALVIATI FILOLOGO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E487FD2-4EA0-4625-BE86-28E661B3B3A4}"/>
              </a:ext>
            </a:extLst>
          </p:cNvPr>
          <p:cNvSpPr txBox="1"/>
          <p:nvPr/>
        </p:nvSpPr>
        <p:spPr>
          <a:xfrm>
            <a:off x="73853" y="764024"/>
            <a:ext cx="1201029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Salviati aveva acquisito notorietà nel 1582 grazie alla cosiddetta </a:t>
            </a:r>
            <a:r>
              <a:rPr lang="it-IT" sz="3000" b="1" dirty="0"/>
              <a:t>rassettatura</a:t>
            </a:r>
            <a:r>
              <a:rPr lang="it-IT" sz="3000" dirty="0"/>
              <a:t> del </a:t>
            </a:r>
            <a:r>
              <a:rPr lang="it-IT" sz="3000" i="1" dirty="0"/>
              <a:t>Decameron. </a:t>
            </a:r>
            <a:r>
              <a:rPr lang="it-IT" sz="3000" dirty="0"/>
              <a:t>L’inserimento dell’opera nell’</a:t>
            </a:r>
            <a:r>
              <a:rPr lang="it-IT" sz="3000" i="1" dirty="0"/>
              <a:t>Index </a:t>
            </a:r>
            <a:r>
              <a:rPr lang="it-IT" sz="3000" i="1" dirty="0" err="1"/>
              <a:t>librorum</a:t>
            </a:r>
            <a:r>
              <a:rPr lang="it-IT" sz="3000" i="1" dirty="0"/>
              <a:t> </a:t>
            </a:r>
            <a:r>
              <a:rPr lang="it-IT" sz="3000" i="1" dirty="0" err="1"/>
              <a:t>prohibitorum</a:t>
            </a:r>
            <a:r>
              <a:rPr lang="it-IT" sz="3000" dirty="0"/>
              <a:t> del 1559 e del 1564 a causa dei suoi contenuti moralmente inaccettabili rendeva impossibile stampare e vendere il Decameron. </a:t>
            </a:r>
          </a:p>
          <a:p>
            <a:pPr algn="just"/>
            <a:r>
              <a:rPr lang="it-IT" sz="3000" dirty="0"/>
              <a:t>Il granduca Cosimo I, per salvare l’opera, commissiona un’edizione moralmente accettabile: prima </a:t>
            </a:r>
            <a:r>
              <a:rPr lang="it-IT" sz="3000" dirty="0" err="1"/>
              <a:t>Vincenzio</a:t>
            </a:r>
            <a:r>
              <a:rPr lang="it-IT" sz="3000" dirty="0"/>
              <a:t> Borghini (1573), poi Leonardo Salviati (1582) realizzarono una «rassettatura», cioè un’edizione che eliminava le parti ritenute inaccettabili o modificava alcuni passi (il monastero diventa un collegio, </a:t>
            </a:r>
            <a:r>
              <a:rPr lang="it-IT" sz="3000" i="1" dirty="0"/>
              <a:t>al corpo di Dio </a:t>
            </a:r>
            <a:r>
              <a:rPr lang="it-IT" sz="3000" dirty="0"/>
              <a:t>diventa </a:t>
            </a:r>
            <a:r>
              <a:rPr lang="it-IT" sz="3000" i="1" dirty="0"/>
              <a:t>in buona </a:t>
            </a:r>
            <a:r>
              <a:rPr lang="it-IT" sz="3000" i="1" dirty="0" err="1"/>
              <a:t>fe</a:t>
            </a:r>
            <a:r>
              <a:rPr lang="it-IT" sz="3000" i="1" dirty="0"/>
              <a:t>’</a:t>
            </a:r>
            <a:r>
              <a:rPr lang="it-IT" sz="3000" dirty="0"/>
              <a:t>).</a:t>
            </a:r>
          </a:p>
          <a:p>
            <a:pPr algn="just"/>
            <a:r>
              <a:rPr lang="it-IT" sz="3000" dirty="0"/>
              <a:t>L’operazione ha un risvolto positivo, perché avvia la </a:t>
            </a:r>
            <a:r>
              <a:rPr lang="it-IT" sz="3000" b="1" dirty="0"/>
              <a:t>tradizione di ricerca filologica sul testo del </a:t>
            </a:r>
            <a:r>
              <a:rPr lang="it-IT" sz="3000" b="1" i="1" dirty="0"/>
              <a:t>Decameron</a:t>
            </a:r>
            <a:r>
              <a:rPr lang="it-IT" sz="3000" dirty="0"/>
              <a:t>, con il recupero della lezione dei manoscritti e quindi della lingua originaria (le stampe cinquecentesche erano ricche di elementi moderni).</a:t>
            </a:r>
          </a:p>
        </p:txBody>
      </p:sp>
    </p:spTree>
    <p:extLst>
      <p:ext uri="{BB962C8B-B14F-4D97-AF65-F5344CB8AC3E}">
        <p14:creationId xmlns:p14="http://schemas.microsoft.com/office/powerpoint/2010/main" val="1504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43233" y="26380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IL VOCABOLARIO DELLA CRUSCA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123080" y="2966098"/>
            <a:ext cx="117348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Salviati</a:t>
            </a:r>
            <a:r>
              <a:rPr lang="it-IT" sz="3000" dirty="0"/>
              <a:t> muore nel 1589, ma fa in tempo a </a:t>
            </a:r>
            <a:r>
              <a:rPr lang="it-IT" sz="3000" b="1" dirty="0"/>
              <a:t>progettare il vocabolario</a:t>
            </a:r>
            <a:r>
              <a:rPr lang="it-IT" sz="3000" dirty="0"/>
              <a:t>, che verrà realizzato negli anni successivi dagli accademici.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680871-D563-48E2-8D86-DBDB3BEF82C0}"/>
              </a:ext>
            </a:extLst>
          </p:cNvPr>
          <p:cNvSpPr txBox="1"/>
          <p:nvPr/>
        </p:nvSpPr>
        <p:spPr>
          <a:xfrm>
            <a:off x="123080" y="3981761"/>
            <a:ext cx="117348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mancanza di una figura di spicco fa sì che il vocabolario sia un’opera </a:t>
            </a:r>
            <a:r>
              <a:rPr lang="it-IT" sz="3000" b="1" dirty="0"/>
              <a:t>collettiva</a:t>
            </a:r>
            <a:r>
              <a:rPr lang="it-IT" sz="3000" dirty="0"/>
              <a:t>, a cui lavorano tutti i 50 accademici presenti in quel momento: il titolo dell’opera rispecchia la collegialità, </a:t>
            </a:r>
            <a:r>
              <a:rPr lang="it-IT" sz="3000" i="1" dirty="0"/>
              <a:t>Vocabolario degli accademici della Crusca</a:t>
            </a:r>
            <a:r>
              <a:rPr lang="it-IT" sz="3000" dirty="0"/>
              <a:t>. Grazie a una ripartizione del lavoro, gli spogli (organizzati in modo capillare e completo sulle Tre Corone) durano solo quattro anni (1591-95), poi inizia un lungo periodo di redazione.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4773CF-1857-4953-A2EA-D2D5538C3D49}"/>
              </a:ext>
            </a:extLst>
          </p:cNvPr>
          <p:cNvSpPr txBox="1"/>
          <p:nvPr/>
        </p:nvSpPr>
        <p:spPr>
          <a:xfrm>
            <a:off x="123080" y="937248"/>
            <a:ext cx="11734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Tra l’altro, Salviati non è fedele al </a:t>
            </a:r>
            <a:r>
              <a:rPr lang="it-IT" sz="3000" dirty="0" err="1"/>
              <a:t>bembismo</a:t>
            </a:r>
            <a:r>
              <a:rPr lang="it-IT" sz="3000" dirty="0"/>
              <a:t> originario ma alla sua rilettura fatta dall’</a:t>
            </a:r>
            <a:r>
              <a:rPr lang="it-IT" sz="3000" i="1" dirty="0"/>
              <a:t>Ercolano</a:t>
            </a:r>
            <a:r>
              <a:rPr lang="it-IT" sz="3000" dirty="0"/>
              <a:t> di </a:t>
            </a:r>
            <a:r>
              <a:rPr lang="it-IT" sz="3000" b="1" dirty="0"/>
              <a:t>Benedetto</a:t>
            </a:r>
            <a:r>
              <a:rPr lang="it-IT" sz="3000" dirty="0"/>
              <a:t> </a:t>
            </a:r>
            <a:r>
              <a:rPr lang="it-IT" sz="3000" b="1" dirty="0"/>
              <a:t>Varchi</a:t>
            </a:r>
            <a:r>
              <a:rPr lang="it-IT" sz="3000" dirty="0"/>
              <a:t> (1570): accanto alle Tre Corone, Varchi dava spazio ad alcune forme e locuzioni del </a:t>
            </a:r>
            <a:r>
              <a:rPr lang="it-IT" sz="3000" b="1" dirty="0"/>
              <a:t>fiorentino popolare moderno</a:t>
            </a:r>
            <a:r>
              <a:rPr lang="it-IT" sz="3000" dirty="0"/>
              <a:t>, restituendo a Firenze il primato della lingua.</a:t>
            </a:r>
          </a:p>
        </p:txBody>
      </p:sp>
    </p:spTree>
    <p:extLst>
      <p:ext uri="{BB962C8B-B14F-4D97-AF65-F5344CB8AC3E}">
        <p14:creationId xmlns:p14="http://schemas.microsoft.com/office/powerpoint/2010/main" val="359145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898</Words>
  <Application>Microsoft Office PowerPoint</Application>
  <PresentationFormat>Widescreen</PresentationFormat>
  <Paragraphs>42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La lessicografia italiana:  storia, problemi, tecniche  Linguistica italiana a.a. 2022-23 prof. Emiliano Picchiorri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75</cp:revision>
  <dcterms:created xsi:type="dcterms:W3CDTF">2017-09-29T07:17:13Z</dcterms:created>
  <dcterms:modified xsi:type="dcterms:W3CDTF">2023-03-09T20:55:55Z</dcterms:modified>
</cp:coreProperties>
</file>