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7" r:id="rId4"/>
    <p:sldId id="266" r:id="rId5"/>
    <p:sldId id="257" r:id="rId6"/>
    <p:sldId id="264" r:id="rId7"/>
    <p:sldId id="268" r:id="rId8"/>
    <p:sldId id="269" r:id="rId9"/>
    <p:sldId id="273" r:id="rId10"/>
    <p:sldId id="270" r:id="rId11"/>
    <p:sldId id="271" r:id="rId12"/>
    <p:sldId id="272"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0"/>
  </p:normalViewPr>
  <p:slideViewPr>
    <p:cSldViewPr snapToGrid="0">
      <p:cViewPr varScale="1">
        <p:scale>
          <a:sx n="78" d="100"/>
          <a:sy n="78" d="100"/>
        </p:scale>
        <p:origin x="196"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575473-8628-439F-974B-0705AAFDAE4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97F4526-ED74-4983-A63E-E38B97589F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97757FF-34AD-4D14-A966-5675C5AC6DC1}"/>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F250DC30-CCE5-427E-8BF6-1DF3D6DDED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78ADAF-2A66-4A75-AEB6-C390F1D6EDB8}"/>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91343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D585D-B910-4D1F-8868-DDE33EA06144}"/>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885BB5-7FA3-45A6-8020-8B6D5390672F}"/>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167D9D5-84DD-4E54-AC85-0D71940589F9}"/>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659C8335-855E-4301-885C-0ABE56B0ADE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982C5C-9D90-4E56-AF05-7C37A6D525EC}"/>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72214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DE00F8E-2320-4721-945F-58ABA1EB4C2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9453B11-A4AE-433D-B0CC-B604088B8DE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EBE2D1-EFB5-49AA-8EE6-D424469B6A2E}"/>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63B0846A-E8DC-40E3-9D27-E004B89079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C006553-44CB-485B-9EAA-59132ED40C0A}"/>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9469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C96F7-D34E-49D5-A129-4E76396FF2E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5D0C36-5BE7-4E74-A8BA-DDFC5A27D1B9}"/>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CF53A9F-4620-4F65-9727-465685AF5A16}"/>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CAFE6BE7-CDFA-47CE-801C-01A8348AAB5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089B6F0-7EF0-46D1-B047-9273951BCA4B}"/>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342220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7CCCB9-4BB6-4A2C-BD0F-49CDD47F081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87FE9-9675-4FD6-91EB-394C0D9DED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895565B-5620-49E6-A34D-37CAF7D1B48B}"/>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96B8F287-6B4C-4036-865E-799939AAE77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5CDA5A3-32DF-479A-879E-AFFDF2F25456}"/>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444284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D824AB-5EC4-4876-BE92-D04FB249840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EF311A7-3403-43DE-AB24-6F2BF3BCA41C}"/>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94EAAE-D609-4527-A038-36BDAA36914C}"/>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D6A5BE2-2879-487B-B5B3-DB09C10859C7}"/>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6" name="Segnaposto piè di pagina 5">
            <a:extLst>
              <a:ext uri="{FF2B5EF4-FFF2-40B4-BE49-F238E27FC236}">
                <a16:creationId xmlns:a16="http://schemas.microsoft.com/office/drawing/2014/main" id="{8AF56EDA-C966-4B5D-A240-F2F86940A2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296E844-7BED-4651-8A25-94EBEC0EE44D}"/>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9563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4A21F8-9F3A-4126-A4FF-B22CB1A86DF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87CF9D-4B81-43C2-9B7B-E6C993BA5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BC845727-AF5A-4280-8FD1-1C36DCA74D5B}"/>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49FCA2F-D9A3-402F-9D85-6D6C80710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227BFD8A-23D5-42AD-B3B2-DA914100A77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D284D61-91E5-4B39-B458-924D1D7221A4}"/>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8" name="Segnaposto piè di pagina 7">
            <a:extLst>
              <a:ext uri="{FF2B5EF4-FFF2-40B4-BE49-F238E27FC236}">
                <a16:creationId xmlns:a16="http://schemas.microsoft.com/office/drawing/2014/main" id="{F5CCA76C-E80D-42B9-8C32-82568F7ACA5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975BDF6-F2C3-48B4-9BE7-265EA4730244}"/>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76016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DC3BC2-2C65-43D9-9913-1E3B97BDF4F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47F12DA-C057-4913-B22B-8D58ABAB35AF}"/>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4" name="Segnaposto piè di pagina 3">
            <a:extLst>
              <a:ext uri="{FF2B5EF4-FFF2-40B4-BE49-F238E27FC236}">
                <a16:creationId xmlns:a16="http://schemas.microsoft.com/office/drawing/2014/main" id="{0C22827D-8D53-4A90-92C3-79FE094246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E080997-9C0F-4AB5-A881-FED01250C708}"/>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420223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4EE4429-D99C-4574-B734-67B871CF604C}"/>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3" name="Segnaposto piè di pagina 2">
            <a:extLst>
              <a:ext uri="{FF2B5EF4-FFF2-40B4-BE49-F238E27FC236}">
                <a16:creationId xmlns:a16="http://schemas.microsoft.com/office/drawing/2014/main" id="{E91CCDFE-A15E-44B0-A840-02ED0A7CD06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7BEE767-EAA4-4503-BA96-AA586A1366D4}"/>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14538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2C4F50-2693-4A18-BDCB-CBA48DDC84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C87415-DEC8-484E-BBDC-3225A3B305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82B7437-CD33-48F9-8D61-24717AF69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590AABF8-80B6-46BD-8AEB-7DBB1CE1828A}"/>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6" name="Segnaposto piè di pagina 5">
            <a:extLst>
              <a:ext uri="{FF2B5EF4-FFF2-40B4-BE49-F238E27FC236}">
                <a16:creationId xmlns:a16="http://schemas.microsoft.com/office/drawing/2014/main" id="{6E346F9D-9174-44A7-82B4-6AD9610838A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DAC8B6A-9DE2-4926-B14A-1B9C16026383}"/>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249660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ADD37-AF27-40A8-931D-2656F1E56F0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642D0ED-3FB6-410A-81CD-60B47DFAB1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58F47B-FFAE-4E20-8B87-7E61D7269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C8CF040-93CF-48EB-AAE3-B59C87F8D9BB}"/>
              </a:ext>
            </a:extLst>
          </p:cNvPr>
          <p:cNvSpPr>
            <a:spLocks noGrp="1"/>
          </p:cNvSpPr>
          <p:nvPr>
            <p:ph type="dt" sz="half" idx="10"/>
          </p:nvPr>
        </p:nvSpPr>
        <p:spPr/>
        <p:txBody>
          <a:bodyPr/>
          <a:lstStyle/>
          <a:p>
            <a:fld id="{D3E70A33-DDD8-4448-AEB5-DF9356062411}" type="datetimeFigureOut">
              <a:rPr lang="it-IT" smtClean="0"/>
              <a:pPr/>
              <a:t>14/03/2023</a:t>
            </a:fld>
            <a:endParaRPr lang="it-IT"/>
          </a:p>
        </p:txBody>
      </p:sp>
      <p:sp>
        <p:nvSpPr>
          <p:cNvPr id="6" name="Segnaposto piè di pagina 5">
            <a:extLst>
              <a:ext uri="{FF2B5EF4-FFF2-40B4-BE49-F238E27FC236}">
                <a16:creationId xmlns:a16="http://schemas.microsoft.com/office/drawing/2014/main" id="{9A2DE6C2-0FAE-4376-A61F-9C9D538D98E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9B16876-648C-4294-908B-9A0336B90342}"/>
              </a:ext>
            </a:extLst>
          </p:cNvPr>
          <p:cNvSpPr>
            <a:spLocks noGrp="1"/>
          </p:cNvSpPr>
          <p:nvPr>
            <p:ph type="sldNum" sz="quarter" idx="12"/>
          </p:nvPr>
        </p:nvSpPr>
        <p:spPr/>
        <p:txBody>
          <a:bodyPr/>
          <a:lstStyle/>
          <a:p>
            <a:fld id="{10673694-10BF-4EAC-B94F-3553E0EBF499}" type="slidenum">
              <a:rPr lang="it-IT" smtClean="0"/>
              <a:pPr/>
              <a:t>‹N›</a:t>
            </a:fld>
            <a:endParaRPr lang="it-IT"/>
          </a:p>
        </p:txBody>
      </p:sp>
    </p:spTree>
    <p:extLst>
      <p:ext uri="{BB962C8B-B14F-4D97-AF65-F5344CB8AC3E}">
        <p14:creationId xmlns:p14="http://schemas.microsoft.com/office/powerpoint/2010/main" val="3327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1CFBC07-C939-4CB5-88F0-91E076F18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150FC9-D91A-4656-94EC-9BF60CDDE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4609C1-5D6D-4BA3-8142-3B4A3E9AB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70A33-DDD8-4448-AEB5-DF9356062411}" type="datetimeFigureOut">
              <a:rPr lang="it-IT" smtClean="0"/>
              <a:pPr/>
              <a:t>14/03/2023</a:t>
            </a:fld>
            <a:endParaRPr lang="it-IT"/>
          </a:p>
        </p:txBody>
      </p:sp>
      <p:sp>
        <p:nvSpPr>
          <p:cNvPr id="5" name="Segnaposto piè di pagina 4">
            <a:extLst>
              <a:ext uri="{FF2B5EF4-FFF2-40B4-BE49-F238E27FC236}">
                <a16:creationId xmlns:a16="http://schemas.microsoft.com/office/drawing/2014/main" id="{E571D8D7-187D-4ECB-88E8-7D46FF7D2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A974D979-18DC-455D-B786-A8C210683C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73694-10BF-4EAC-B94F-3553E0EBF499}" type="slidenum">
              <a:rPr lang="it-IT" smtClean="0"/>
              <a:pPr/>
              <a:t>‹N›</a:t>
            </a:fld>
            <a:endParaRPr lang="it-IT"/>
          </a:p>
        </p:txBody>
      </p:sp>
    </p:spTree>
    <p:extLst>
      <p:ext uri="{BB962C8B-B14F-4D97-AF65-F5344CB8AC3E}">
        <p14:creationId xmlns:p14="http://schemas.microsoft.com/office/powerpoint/2010/main" val="979121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AD57AA-0B71-49FD-9B71-4A87F7D8A83A}"/>
              </a:ext>
            </a:extLst>
          </p:cNvPr>
          <p:cNvSpPr>
            <a:spLocks noGrp="1"/>
          </p:cNvSpPr>
          <p:nvPr>
            <p:ph type="ctrTitle"/>
          </p:nvPr>
        </p:nvSpPr>
        <p:spPr>
          <a:xfrm>
            <a:off x="1524000" y="675250"/>
            <a:ext cx="9144000" cy="4360984"/>
          </a:xfrm>
        </p:spPr>
        <p:txBody>
          <a:bodyPr>
            <a:normAutofit/>
          </a:bodyPr>
          <a:lstStyle/>
          <a:p>
            <a:r>
              <a:rPr lang="it-IT" sz="4800" b="0" i="0" u="none" strike="noStrike" baseline="0" dirty="0">
                <a:latin typeface="DejaVuSans"/>
              </a:rPr>
              <a:t>I vocabolari italiani: </a:t>
            </a:r>
            <a:br>
              <a:rPr lang="it-IT" sz="4800" b="0" i="0" u="none" strike="noStrike" baseline="0" dirty="0">
                <a:latin typeface="DejaVuSans"/>
              </a:rPr>
            </a:br>
            <a:r>
              <a:rPr lang="it-IT" sz="4800" b="0" i="0" u="none" strike="noStrike" baseline="0" dirty="0">
                <a:latin typeface="DejaVuSans"/>
              </a:rPr>
              <a:t>tipologie, storia, problemi</a:t>
            </a:r>
            <a:br>
              <a:rPr lang="it-IT" sz="5400" b="1" dirty="0"/>
            </a:br>
            <a:br>
              <a:rPr lang="it-IT" sz="5400" b="1" dirty="0"/>
            </a:br>
            <a:r>
              <a:rPr lang="it-IT" sz="3600" b="1" dirty="0"/>
              <a:t>Linguistica italiana </a:t>
            </a:r>
            <a:r>
              <a:rPr lang="it-IT" sz="3600" b="1" dirty="0" err="1"/>
              <a:t>a.a</a:t>
            </a:r>
            <a:r>
              <a:rPr lang="it-IT" sz="3600" b="1" dirty="0"/>
              <a:t>. 2022-23</a:t>
            </a:r>
          </a:p>
        </p:txBody>
      </p:sp>
    </p:spTree>
    <p:extLst>
      <p:ext uri="{BB962C8B-B14F-4D97-AF65-F5344CB8AC3E}">
        <p14:creationId xmlns:p14="http://schemas.microsoft.com/office/powerpoint/2010/main" val="2761334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LE CRITICHE AL VOCABOLARIO</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264941" y="1083212"/>
            <a:ext cx="11927058" cy="1406770"/>
          </a:xfrm>
        </p:spPr>
        <p:txBody>
          <a:bodyPr>
            <a:normAutofit/>
          </a:bodyPr>
          <a:lstStyle/>
          <a:p>
            <a:pPr marL="0" indent="0" algn="just">
              <a:buNone/>
            </a:pPr>
            <a:r>
              <a:rPr lang="it-IT" sz="3000" dirty="0"/>
              <a:t>Un altro avversario della Crusca scrive il suo trattato alcun anni più tardi: si tratta del gesuita ferrarese </a:t>
            </a:r>
            <a:r>
              <a:rPr lang="it-IT" sz="3000" b="1" dirty="0"/>
              <a:t>Daniello Bartoli</a:t>
            </a:r>
            <a:r>
              <a:rPr lang="it-IT" sz="3000" dirty="0"/>
              <a:t>, </a:t>
            </a:r>
            <a:r>
              <a:rPr lang="it-IT" sz="3000" b="1" i="1" dirty="0"/>
              <a:t>Il torto e il diritto del non si può </a:t>
            </a:r>
            <a:r>
              <a:rPr lang="it-IT" sz="3000" dirty="0"/>
              <a:t>(1655).</a:t>
            </a:r>
          </a:p>
          <a:p>
            <a:pPr marL="0" indent="0" algn="just">
              <a:buNone/>
            </a:pPr>
            <a:endParaRPr lang="it-IT" sz="3000" dirty="0"/>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6" name="CasellaDiTesto 5">
            <a:extLst>
              <a:ext uri="{FF2B5EF4-FFF2-40B4-BE49-F238E27FC236}">
                <a16:creationId xmlns:a16="http://schemas.microsoft.com/office/drawing/2014/main" id="{379B52EB-679A-4841-9030-590EB5B98C8F}"/>
              </a:ext>
            </a:extLst>
          </p:cNvPr>
          <p:cNvSpPr txBox="1"/>
          <p:nvPr/>
        </p:nvSpPr>
        <p:spPr>
          <a:xfrm>
            <a:off x="264941" y="2672863"/>
            <a:ext cx="11706665" cy="3446583"/>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Non è una polemica diretta, ma una dimostrazione del fatto che l’atteggiamento netto dei grammatici è inopportuno.</a:t>
            </a:r>
          </a:p>
          <a:p>
            <a:pPr marL="457200" indent="-457200" algn="just">
              <a:buFont typeface="Arial" panose="020B0604020202020204" pitchFamily="34" charset="0"/>
              <a:buChar char="•"/>
            </a:pPr>
            <a:r>
              <a:rPr lang="it-IT" sz="3000" dirty="0"/>
              <a:t>Bartoli esamina i testi del Trecento e osserva che anche lì si trovano le </a:t>
            </a:r>
            <a:r>
              <a:rPr lang="it-IT" sz="3000" b="1" dirty="0"/>
              <a:t>oscillazioni</a:t>
            </a:r>
            <a:r>
              <a:rPr lang="it-IT" sz="3000" dirty="0"/>
              <a:t> che la Crusca non tollera: ad es. in Giovanni e Matteo Villani, autori presi a modello, si trova sia </a:t>
            </a:r>
            <a:r>
              <a:rPr lang="it-IT" sz="3000" i="1" dirty="0"/>
              <a:t>il carcere</a:t>
            </a:r>
            <a:r>
              <a:rPr lang="it-IT" sz="3000" dirty="0"/>
              <a:t> sia </a:t>
            </a:r>
            <a:r>
              <a:rPr lang="it-IT" sz="3000" i="1" dirty="0"/>
              <a:t>la carcere</a:t>
            </a:r>
            <a:r>
              <a:rPr lang="it-IT" sz="3000" dirty="0"/>
              <a:t>, mentre il Vocabolario ammette solo il maschile.</a:t>
            </a:r>
          </a:p>
          <a:p>
            <a:pPr marL="457200" indent="-457200" algn="just">
              <a:buFont typeface="Arial" panose="020B0604020202020204" pitchFamily="34" charset="0"/>
              <a:buChar char="•"/>
            </a:pPr>
            <a:r>
              <a:rPr lang="it-IT" sz="3000" dirty="0"/>
              <a:t>Il grammatico deve usare con </a:t>
            </a:r>
            <a:r>
              <a:rPr lang="it-IT" sz="3000" b="1" dirty="0"/>
              <a:t>cautela</a:t>
            </a:r>
            <a:r>
              <a:rPr lang="it-IT" sz="3000" dirty="0"/>
              <a:t> il </a:t>
            </a:r>
            <a:r>
              <a:rPr lang="it-IT" sz="3000" b="1" dirty="0"/>
              <a:t>diritto di condanna e di veto</a:t>
            </a:r>
            <a:r>
              <a:rPr lang="it-IT" sz="3000" dirty="0"/>
              <a:t>.</a:t>
            </a:r>
          </a:p>
        </p:txBody>
      </p:sp>
    </p:spTree>
    <p:extLst>
      <p:ext uri="{BB962C8B-B14F-4D97-AF65-F5344CB8AC3E}">
        <p14:creationId xmlns:p14="http://schemas.microsoft.com/office/powerpoint/2010/main" val="166321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Vocabolari e ricerca</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249701" y="1083211"/>
            <a:ext cx="11581228" cy="999441"/>
          </a:xfrm>
        </p:spPr>
        <p:txBody>
          <a:bodyPr>
            <a:normAutofit/>
          </a:bodyPr>
          <a:lstStyle/>
          <a:p>
            <a:pPr marL="0" indent="0" algn="just">
              <a:buNone/>
            </a:pPr>
            <a:r>
              <a:rPr lang="it-IT" sz="3000" dirty="0"/>
              <a:t>Giuseppe Zarra, </a:t>
            </a:r>
            <a:r>
              <a:rPr lang="it-IT" sz="3000" i="1" dirty="0" err="1"/>
              <a:t>Cipesso</a:t>
            </a:r>
            <a:r>
              <a:rPr lang="it-IT" sz="3000" dirty="0"/>
              <a:t>, «Studi di lessicografia italiana», XXXI 2014, pp. 191-202.</a:t>
            </a:r>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6" name="CasellaDiTesto 5">
            <a:extLst>
              <a:ext uri="{FF2B5EF4-FFF2-40B4-BE49-F238E27FC236}">
                <a16:creationId xmlns:a16="http://schemas.microsoft.com/office/drawing/2014/main" id="{379B52EB-679A-4841-9030-590EB5B98C8F}"/>
              </a:ext>
            </a:extLst>
          </p:cNvPr>
          <p:cNvSpPr txBox="1"/>
          <p:nvPr/>
        </p:nvSpPr>
        <p:spPr>
          <a:xfrm>
            <a:off x="249701" y="2082653"/>
            <a:ext cx="11692598" cy="4247317"/>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Nella terza edizione del Vocabolario (1691) continua l’usanza di citare manoscritti inediti posseduti dagli accademici. Uno di questi provoca uno strano errore, già segnalato nell’Ottocento da Vincenzo Monti, ma spiegato solo di recente.</a:t>
            </a:r>
          </a:p>
          <a:p>
            <a:pPr marL="457200" indent="-457200" algn="just">
              <a:buFont typeface="Arial" panose="020B0604020202020204" pitchFamily="34" charset="0"/>
              <a:buChar char="•"/>
            </a:pPr>
            <a:r>
              <a:rPr lang="it-IT" sz="3000" dirty="0"/>
              <a:t>Alla voce </a:t>
            </a:r>
            <a:r>
              <a:rPr lang="it-IT" sz="3000" i="1" dirty="0"/>
              <a:t>cipresso</a:t>
            </a:r>
            <a:r>
              <a:rPr lang="it-IT" sz="3000" dirty="0"/>
              <a:t>, oltre al significato di ‘specie di </a:t>
            </a:r>
            <a:r>
              <a:rPr lang="it-IT" sz="3000" dirty="0" err="1"/>
              <a:t>albero’</a:t>
            </a:r>
            <a:r>
              <a:rPr lang="it-IT" sz="3000" dirty="0"/>
              <a:t>, compare una bizzarra accezione:</a:t>
            </a:r>
            <a:r>
              <a:rPr lang="it-IT" sz="3000" i="1" dirty="0"/>
              <a:t> </a:t>
            </a:r>
            <a:r>
              <a:rPr lang="it-IT" sz="3000" dirty="0"/>
              <a:t>«Per la parte posteriore del Capo. </a:t>
            </a:r>
            <a:r>
              <a:rPr lang="it-IT" sz="3000" dirty="0" err="1"/>
              <a:t>Lat</a:t>
            </a:r>
            <a:r>
              <a:rPr lang="it-IT" sz="3000" dirty="0"/>
              <a:t>. </a:t>
            </a:r>
            <a:r>
              <a:rPr lang="it-IT" sz="3000" i="1" dirty="0" err="1"/>
              <a:t>occipitium</a:t>
            </a:r>
            <a:r>
              <a:rPr lang="it-IT" sz="3000" dirty="0"/>
              <a:t>», che gli accademici attribuiscono a un volgarizzamento del </a:t>
            </a:r>
            <a:r>
              <a:rPr lang="it-IT" sz="3000" i="1" dirty="0" err="1"/>
              <a:t>Thesaurum</a:t>
            </a:r>
            <a:r>
              <a:rPr lang="it-IT" sz="3000" i="1" dirty="0"/>
              <a:t> </a:t>
            </a:r>
            <a:r>
              <a:rPr lang="it-IT" sz="3000" i="1" dirty="0" err="1"/>
              <a:t>pauperum</a:t>
            </a:r>
            <a:r>
              <a:rPr lang="it-IT" sz="3000" dirty="0"/>
              <a:t>. </a:t>
            </a:r>
          </a:p>
          <a:p>
            <a:pPr marL="457200" indent="-457200" algn="just">
              <a:buFont typeface="Arial" panose="020B0604020202020204" pitchFamily="34" charset="0"/>
              <a:buChar char="•"/>
            </a:pPr>
            <a:r>
              <a:rPr lang="it-IT" sz="3000" dirty="0"/>
              <a:t>L’accezione non ha nessuna attestazione: come si spiega?</a:t>
            </a:r>
          </a:p>
        </p:txBody>
      </p:sp>
    </p:spTree>
    <p:extLst>
      <p:ext uri="{BB962C8B-B14F-4D97-AF65-F5344CB8AC3E}">
        <p14:creationId xmlns:p14="http://schemas.microsoft.com/office/powerpoint/2010/main" val="31690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Vocabolari e ricerca</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264942" y="1083211"/>
            <a:ext cx="11677357" cy="2827607"/>
          </a:xfrm>
        </p:spPr>
        <p:txBody>
          <a:bodyPr>
            <a:normAutofit/>
          </a:bodyPr>
          <a:lstStyle/>
          <a:p>
            <a:pPr marL="457200" indent="-457200" algn="just"/>
            <a:r>
              <a:rPr lang="it-IT" sz="3000" dirty="0"/>
              <a:t>Zarra, studiando alcuni testimoni pisani del</a:t>
            </a:r>
            <a:r>
              <a:rPr lang="it-IT" sz="3000" i="1" dirty="0"/>
              <a:t> </a:t>
            </a:r>
            <a:r>
              <a:rPr lang="it-IT" sz="3000" i="1" dirty="0" err="1"/>
              <a:t>Thesaurum</a:t>
            </a:r>
            <a:r>
              <a:rPr lang="it-IT" sz="3000" i="1" dirty="0"/>
              <a:t> </a:t>
            </a:r>
            <a:r>
              <a:rPr lang="it-IT" sz="3000" i="1" dirty="0" err="1"/>
              <a:t>pauperum</a:t>
            </a:r>
            <a:r>
              <a:rPr lang="it-IT" sz="3000" i="1" dirty="0"/>
              <a:t>, </a:t>
            </a:r>
            <a:r>
              <a:rPr lang="it-IT" sz="3000" dirty="0"/>
              <a:t>si è imbattuto nella forma </a:t>
            </a:r>
            <a:r>
              <a:rPr lang="it-IT" sz="3000" i="1" dirty="0" err="1"/>
              <a:t>cipesso</a:t>
            </a:r>
            <a:r>
              <a:rPr lang="it-IT" sz="3000" i="1" dirty="0"/>
              <a:t> </a:t>
            </a:r>
            <a:r>
              <a:rPr lang="it-IT" sz="3000" dirty="0"/>
              <a:t>(senza </a:t>
            </a:r>
            <a:r>
              <a:rPr lang="it-IT" sz="3000" i="1" dirty="0"/>
              <a:t>r</a:t>
            </a:r>
            <a:r>
              <a:rPr lang="it-IT" sz="3000" dirty="0"/>
              <a:t>), di cui non si aveva notizia, ma che dal contesto aveva chiaramente il significato di ‘nuca’.</a:t>
            </a:r>
          </a:p>
          <a:p>
            <a:pPr marL="457200" indent="-457200" algn="just"/>
            <a:r>
              <a:rPr lang="it-IT" sz="3000" dirty="0"/>
              <a:t>Ha ricostruito la sua origine: considerando che in pisano TJ &gt; </a:t>
            </a:r>
            <a:r>
              <a:rPr lang="it-IT" sz="3000" dirty="0" err="1"/>
              <a:t>ss</a:t>
            </a:r>
            <a:r>
              <a:rPr lang="it-IT" sz="3000" dirty="0"/>
              <a:t> e non </a:t>
            </a:r>
            <a:r>
              <a:rPr lang="it-IT" sz="3000" dirty="0" err="1"/>
              <a:t>zz</a:t>
            </a:r>
            <a:r>
              <a:rPr lang="it-IT" sz="3000" dirty="0"/>
              <a:t> (PLATEAM &gt; </a:t>
            </a:r>
            <a:r>
              <a:rPr lang="it-IT" sz="3000" i="1" dirty="0" err="1"/>
              <a:t>plassa</a:t>
            </a:r>
            <a:r>
              <a:rPr lang="it-IT" sz="3000" dirty="0"/>
              <a:t>), ha ipotizzato una trafila </a:t>
            </a:r>
            <a:r>
              <a:rPr lang="it-IT" sz="3000" cap="small" dirty="0" err="1"/>
              <a:t>occipĭtium</a:t>
            </a:r>
            <a:r>
              <a:rPr lang="it-IT" sz="3000" dirty="0"/>
              <a:t> 'nuca’ &gt; *</a:t>
            </a:r>
            <a:r>
              <a:rPr lang="it-IT" sz="3000" i="1" dirty="0" err="1"/>
              <a:t>ocipesso</a:t>
            </a:r>
            <a:r>
              <a:rPr lang="it-IT" sz="3000" i="1" dirty="0"/>
              <a:t> &gt; </a:t>
            </a:r>
            <a:r>
              <a:rPr lang="it-IT" sz="3000" i="1" dirty="0" err="1"/>
              <a:t>cipesso</a:t>
            </a:r>
            <a:r>
              <a:rPr lang="it-IT" sz="3000" i="1" dirty="0"/>
              <a:t>.</a:t>
            </a:r>
            <a:endParaRPr lang="it-IT" sz="3000" dirty="0"/>
          </a:p>
          <a:p>
            <a:pPr marL="0" indent="0" algn="just">
              <a:buNone/>
            </a:pPr>
            <a:endParaRPr lang="it-IT" sz="3000" dirty="0"/>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6" name="CasellaDiTesto 5">
            <a:extLst>
              <a:ext uri="{FF2B5EF4-FFF2-40B4-BE49-F238E27FC236}">
                <a16:creationId xmlns:a16="http://schemas.microsoft.com/office/drawing/2014/main" id="{379B52EB-679A-4841-9030-590EB5B98C8F}"/>
              </a:ext>
            </a:extLst>
          </p:cNvPr>
          <p:cNvSpPr txBox="1"/>
          <p:nvPr/>
        </p:nvSpPr>
        <p:spPr>
          <a:xfrm>
            <a:off x="249701" y="4063648"/>
            <a:ext cx="11692598" cy="2092881"/>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La rara forma </a:t>
            </a:r>
            <a:r>
              <a:rPr lang="it-IT" sz="3000" i="1" dirty="0" err="1"/>
              <a:t>cipesso</a:t>
            </a:r>
            <a:r>
              <a:rPr lang="it-IT" sz="3000" i="1" dirty="0"/>
              <a:t> </a:t>
            </a:r>
            <a:r>
              <a:rPr lang="it-IT" sz="3000" dirty="0"/>
              <a:t>sarà stata fraintesa dal copista del testo in possesso degli accademici, e sarà stata banalizzata in </a:t>
            </a:r>
            <a:r>
              <a:rPr lang="it-IT" sz="3000" i="1" dirty="0"/>
              <a:t>cipresso</a:t>
            </a:r>
            <a:r>
              <a:rPr lang="it-IT" sz="3000" dirty="0"/>
              <a:t>. </a:t>
            </a:r>
          </a:p>
          <a:p>
            <a:pPr marL="457200" indent="-457200" algn="just">
              <a:buFont typeface="Arial" panose="020B0604020202020204" pitchFamily="34" charset="0"/>
              <a:buChar char="•"/>
            </a:pPr>
            <a:endParaRPr lang="it-IT" sz="1000" dirty="0"/>
          </a:p>
          <a:p>
            <a:pPr marL="457200" indent="-457200" algn="just">
              <a:buFont typeface="Arial" panose="020B0604020202020204" pitchFamily="34" charset="0"/>
              <a:buChar char="•"/>
            </a:pPr>
            <a:r>
              <a:rPr lang="it-IT" sz="3000" dirty="0"/>
              <a:t>Di fronte alla forma </a:t>
            </a:r>
            <a:r>
              <a:rPr lang="it-IT" sz="3000" i="1" dirty="0"/>
              <a:t>cipresso</a:t>
            </a:r>
            <a:r>
              <a:rPr lang="it-IT" sz="3000" dirty="0"/>
              <a:t>, gli accademici non hanno cercato altri riscontri e hanno registrato l’assurda accezione</a:t>
            </a:r>
            <a:r>
              <a:rPr lang="it-IT" sz="3000" i="1" dirty="0"/>
              <a:t> </a:t>
            </a:r>
            <a:r>
              <a:rPr lang="it-IT" sz="3000" dirty="0"/>
              <a:t>di</a:t>
            </a:r>
            <a:r>
              <a:rPr lang="it-IT" sz="3000" i="1" dirty="0"/>
              <a:t> </a:t>
            </a:r>
            <a:r>
              <a:rPr lang="it-IT" sz="3000" dirty="0"/>
              <a:t>‘nuca’.</a:t>
            </a:r>
          </a:p>
        </p:txBody>
      </p:sp>
    </p:spTree>
    <p:extLst>
      <p:ext uri="{BB962C8B-B14F-4D97-AF65-F5344CB8AC3E}">
        <p14:creationId xmlns:p14="http://schemas.microsoft.com/office/powerpoint/2010/main" val="3503088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10" name="Immagine 9">
            <a:extLst>
              <a:ext uri="{FF2B5EF4-FFF2-40B4-BE49-F238E27FC236}">
                <a16:creationId xmlns:a16="http://schemas.microsoft.com/office/drawing/2014/main" id="{A9D1FC80-5065-4A36-A41D-379D9245EB82}"/>
              </a:ext>
            </a:extLst>
          </p:cNvPr>
          <p:cNvPicPr>
            <a:picLocks noChangeAspect="1"/>
          </p:cNvPicPr>
          <p:nvPr/>
        </p:nvPicPr>
        <p:blipFill rotWithShape="1">
          <a:blip r:embed="rId2">
            <a:extLst>
              <a:ext uri="{28A0092B-C50C-407E-A947-70E740481C1C}">
                <a14:useLocalDpi xmlns:a14="http://schemas.microsoft.com/office/drawing/2010/main" val="0"/>
              </a:ext>
            </a:extLst>
          </a:blip>
          <a:srcRect t="574" r="-2" b="4595"/>
          <a:stretch/>
        </p:blipFill>
        <p:spPr>
          <a:xfrm>
            <a:off x="4639056" y="10"/>
            <a:ext cx="7552944" cy="6857990"/>
          </a:xfrm>
          <a:prstGeom prst="rect">
            <a:avLst/>
          </a:prstGeom>
          <a:effectLst/>
        </p:spPr>
      </p:pic>
      <p:sp>
        <p:nvSpPr>
          <p:cNvPr id="5" name="CasellaDiTesto 4">
            <a:extLst>
              <a:ext uri="{FF2B5EF4-FFF2-40B4-BE49-F238E27FC236}">
                <a16:creationId xmlns:a16="http://schemas.microsoft.com/office/drawing/2014/main" id="{DB5838A7-AE61-4A17-A570-B1C4A24838FA}"/>
              </a:ext>
            </a:extLst>
          </p:cNvPr>
          <p:cNvSpPr txBox="1"/>
          <p:nvPr/>
        </p:nvSpPr>
        <p:spPr>
          <a:xfrm>
            <a:off x="-182880" y="261256"/>
            <a:ext cx="4628271" cy="6596743"/>
          </a:xfrm>
          <a:prstGeom prst="rect">
            <a:avLst/>
          </a:prstGeom>
        </p:spPr>
        <p:txBody>
          <a:bodyPr vert="horz" lIns="91440" tIns="45720" rIns="91440" bIns="45720" rtlCol="0">
            <a:normAutofit fontScale="92500" lnSpcReduction="10000"/>
          </a:bodyPr>
          <a:lstStyle/>
          <a:p>
            <a:pPr marL="228600" algn="ctr">
              <a:lnSpc>
                <a:spcPct val="90000"/>
              </a:lnSpc>
              <a:spcAft>
                <a:spcPts val="600"/>
              </a:spcAft>
            </a:pPr>
            <a:r>
              <a:rPr lang="en-US" sz="3000" b="1" dirty="0"/>
              <a:t>I CRITERI DELLA CRUSCA</a:t>
            </a:r>
          </a:p>
          <a:p>
            <a:pPr marL="514350" indent="-285750" algn="just">
              <a:lnSpc>
                <a:spcPct val="90000"/>
              </a:lnSpc>
              <a:spcAft>
                <a:spcPts val="600"/>
              </a:spcAft>
              <a:buFont typeface="Arial" panose="020B0604020202020204" pitchFamily="34" charset="0"/>
              <a:buChar char="•"/>
            </a:pPr>
            <a:endParaRPr lang="en-US" sz="2800" dirty="0"/>
          </a:p>
          <a:p>
            <a:pPr marL="514350" indent="-285750" algn="just">
              <a:lnSpc>
                <a:spcPct val="90000"/>
              </a:lnSpc>
              <a:spcAft>
                <a:spcPts val="600"/>
              </a:spcAft>
              <a:buFont typeface="Arial" panose="020B0604020202020204" pitchFamily="34" charset="0"/>
              <a:buChar char="•"/>
            </a:pPr>
            <a:r>
              <a:rPr lang="en-US" sz="2800" dirty="0"/>
              <a:t>Quasi </a:t>
            </a:r>
            <a:r>
              <a:rPr lang="en-US" sz="2800" dirty="0" err="1"/>
              <a:t>tutte</a:t>
            </a:r>
            <a:r>
              <a:rPr lang="en-US" sz="2800" dirty="0"/>
              <a:t> le </a:t>
            </a:r>
            <a:r>
              <a:rPr lang="en-US" sz="2800" dirty="0" err="1"/>
              <a:t>voci</a:t>
            </a:r>
            <a:r>
              <a:rPr lang="en-US" sz="2800" dirty="0"/>
              <a:t> </a:t>
            </a:r>
            <a:r>
              <a:rPr lang="en-US" sz="2800" dirty="0" err="1"/>
              <a:t>riportano</a:t>
            </a:r>
            <a:r>
              <a:rPr lang="en-US" sz="2800" dirty="0"/>
              <a:t> </a:t>
            </a:r>
            <a:r>
              <a:rPr lang="en-US" sz="2800" dirty="0" err="1"/>
              <a:t>esempi</a:t>
            </a:r>
            <a:r>
              <a:rPr lang="en-US" sz="2800" dirty="0"/>
              <a:t> </a:t>
            </a:r>
            <a:r>
              <a:rPr lang="en-US" sz="2800" dirty="0" err="1"/>
              <a:t>delle</a:t>
            </a:r>
            <a:r>
              <a:rPr lang="en-US" sz="2800" dirty="0"/>
              <a:t> Tre </a:t>
            </a:r>
            <a:r>
              <a:rPr lang="en-US" sz="2800" dirty="0" err="1"/>
              <a:t>Corone</a:t>
            </a:r>
            <a:r>
              <a:rPr lang="en-US" sz="2800" dirty="0"/>
              <a:t> (</a:t>
            </a:r>
            <a:r>
              <a:rPr lang="en-US" sz="2800" b="1" dirty="0" err="1"/>
              <a:t>scelta</a:t>
            </a:r>
            <a:r>
              <a:rPr lang="en-US" sz="2800" dirty="0"/>
              <a:t> </a:t>
            </a:r>
            <a:r>
              <a:rPr lang="en-US" sz="2800" b="1" dirty="0" err="1"/>
              <a:t>arcaizzante</a:t>
            </a:r>
            <a:r>
              <a:rPr lang="en-US" sz="2800" dirty="0"/>
              <a:t>)</a:t>
            </a:r>
          </a:p>
          <a:p>
            <a:pPr marL="514350" indent="-285750" algn="just">
              <a:lnSpc>
                <a:spcPct val="90000"/>
              </a:lnSpc>
              <a:spcAft>
                <a:spcPts val="600"/>
              </a:spcAft>
              <a:buFont typeface="Arial" panose="020B0604020202020204" pitchFamily="34" charset="0"/>
              <a:buChar char="•"/>
            </a:pPr>
            <a:r>
              <a:rPr lang="en-US" sz="2800" dirty="0"/>
              <a:t>Ma </a:t>
            </a:r>
            <a:r>
              <a:rPr lang="en-US" sz="2800" dirty="0" err="1"/>
              <a:t>entra</a:t>
            </a:r>
            <a:r>
              <a:rPr lang="en-US" sz="2800" dirty="0"/>
              <a:t> </a:t>
            </a:r>
            <a:r>
              <a:rPr lang="en-US" sz="2800" dirty="0" err="1"/>
              <a:t>qualche</a:t>
            </a:r>
            <a:r>
              <a:rPr lang="en-US" sz="2800" dirty="0"/>
              <a:t> </a:t>
            </a:r>
            <a:r>
              <a:rPr lang="en-US" sz="2800" dirty="0" err="1"/>
              <a:t>autore</a:t>
            </a:r>
            <a:r>
              <a:rPr lang="en-US" sz="2800" dirty="0"/>
              <a:t> del Quattrocento (</a:t>
            </a:r>
            <a:r>
              <a:rPr lang="en-US" sz="2800" dirty="0" err="1"/>
              <a:t>Pulci</a:t>
            </a:r>
            <a:r>
              <a:rPr lang="en-US" sz="2800" dirty="0"/>
              <a:t>, </a:t>
            </a:r>
            <a:r>
              <a:rPr lang="en-US" sz="2800" dirty="0" err="1"/>
              <a:t>Sannazaro</a:t>
            </a:r>
            <a:r>
              <a:rPr lang="en-US" sz="2800" dirty="0"/>
              <a:t>) e del Cinquecento (Ariosto, Della Casa).</a:t>
            </a:r>
          </a:p>
          <a:p>
            <a:pPr marL="514350" indent="-285750" algn="just">
              <a:lnSpc>
                <a:spcPct val="90000"/>
              </a:lnSpc>
              <a:spcAft>
                <a:spcPts val="600"/>
              </a:spcAft>
              <a:buFont typeface="Arial" panose="020B0604020202020204" pitchFamily="34" charset="0"/>
              <a:buChar char="•"/>
            </a:pPr>
            <a:r>
              <a:rPr lang="en-US" sz="2800" dirty="0" err="1"/>
              <a:t>Sono</a:t>
            </a:r>
            <a:r>
              <a:rPr lang="en-US" sz="2800" dirty="0"/>
              <a:t> </a:t>
            </a:r>
            <a:r>
              <a:rPr lang="en-US" sz="2800" dirty="0" err="1"/>
              <a:t>esclusi</a:t>
            </a:r>
            <a:r>
              <a:rPr lang="en-US" sz="2800" dirty="0"/>
              <a:t> Tasso e </a:t>
            </a:r>
            <a:r>
              <a:rPr lang="en-US" sz="2800" dirty="0" err="1"/>
              <a:t>i</a:t>
            </a:r>
            <a:r>
              <a:rPr lang="en-US" sz="2800" dirty="0"/>
              <a:t> </a:t>
            </a:r>
            <a:r>
              <a:rPr lang="en-US" sz="2800" dirty="0" err="1"/>
              <a:t>poeti</a:t>
            </a:r>
            <a:r>
              <a:rPr lang="en-US" sz="2800" dirty="0"/>
              <a:t> </a:t>
            </a:r>
            <a:r>
              <a:rPr lang="en-US" sz="2800" dirty="0" err="1"/>
              <a:t>barocchi</a:t>
            </a:r>
            <a:r>
              <a:rPr lang="en-US" sz="2800" dirty="0"/>
              <a:t>.</a:t>
            </a:r>
          </a:p>
          <a:p>
            <a:pPr marL="514350" indent="-285750" algn="just">
              <a:lnSpc>
                <a:spcPct val="90000"/>
              </a:lnSpc>
              <a:spcAft>
                <a:spcPts val="600"/>
              </a:spcAft>
              <a:buFont typeface="Arial" panose="020B0604020202020204" pitchFamily="34" charset="0"/>
              <a:buChar char="•"/>
            </a:pPr>
            <a:r>
              <a:rPr lang="en-US" sz="2800" dirty="0" err="1"/>
              <a:t>Anche</a:t>
            </a:r>
            <a:r>
              <a:rPr lang="en-US" sz="2800" dirty="0"/>
              <a:t> se non lo </a:t>
            </a:r>
            <a:r>
              <a:rPr lang="en-US" sz="2800" dirty="0" err="1"/>
              <a:t>si</a:t>
            </a:r>
            <a:r>
              <a:rPr lang="en-US" sz="2800" dirty="0"/>
              <a:t> </a:t>
            </a:r>
            <a:r>
              <a:rPr lang="en-US" sz="2800" dirty="0" err="1"/>
              <a:t>dichiara</a:t>
            </a:r>
            <a:r>
              <a:rPr lang="en-US" sz="2800" dirty="0"/>
              <a:t>, </a:t>
            </a:r>
            <a:r>
              <a:rPr lang="en-US" sz="2800" dirty="0" err="1"/>
              <a:t>si</a:t>
            </a:r>
            <a:r>
              <a:rPr lang="en-US" sz="2800" dirty="0"/>
              <a:t> </a:t>
            </a:r>
            <a:r>
              <a:rPr lang="en-US" sz="2800" dirty="0" err="1"/>
              <a:t>tiene</a:t>
            </a:r>
            <a:r>
              <a:rPr lang="en-US" sz="2800" dirty="0"/>
              <a:t> </a:t>
            </a:r>
            <a:r>
              <a:rPr lang="en-US" sz="2800" dirty="0" err="1"/>
              <a:t>conto</a:t>
            </a:r>
            <a:r>
              <a:rPr lang="en-US" sz="2800" dirty="0"/>
              <a:t> </a:t>
            </a:r>
            <a:r>
              <a:rPr lang="en-US" sz="2800" dirty="0" err="1"/>
              <a:t>delle</a:t>
            </a:r>
            <a:r>
              <a:rPr lang="en-US" sz="2800" dirty="0"/>
              <a:t> </a:t>
            </a:r>
            <a:r>
              <a:rPr lang="en-US" sz="2800" dirty="0" err="1"/>
              <a:t>opere</a:t>
            </a:r>
            <a:r>
              <a:rPr lang="en-US" sz="2800" dirty="0"/>
              <a:t> </a:t>
            </a:r>
            <a:r>
              <a:rPr lang="en-US" sz="2800" dirty="0" err="1"/>
              <a:t>precedenti</a:t>
            </a:r>
            <a:r>
              <a:rPr lang="en-US" sz="2800" dirty="0"/>
              <a:t> (</a:t>
            </a:r>
            <a:r>
              <a:rPr lang="en-US" sz="2800" i="1" dirty="0" err="1"/>
              <a:t>immacchiare</a:t>
            </a:r>
            <a:r>
              <a:rPr lang="en-US" sz="2800" i="1" dirty="0"/>
              <a:t> </a:t>
            </a:r>
            <a:r>
              <a:rPr lang="en-US" sz="2800" dirty="0"/>
              <a:t>da Ariosto era in </a:t>
            </a:r>
            <a:r>
              <a:rPr lang="en-US" sz="2800" dirty="0" err="1"/>
              <a:t>Alunno</a:t>
            </a:r>
            <a:r>
              <a:rPr lang="en-US" sz="2800" dirty="0"/>
              <a:t>)</a:t>
            </a:r>
          </a:p>
          <a:p>
            <a:pPr marL="514350" indent="-285750" algn="just">
              <a:lnSpc>
                <a:spcPct val="90000"/>
              </a:lnSpc>
              <a:spcAft>
                <a:spcPts val="600"/>
              </a:spcAft>
              <a:buFont typeface="Arial" panose="020B0604020202020204" pitchFamily="34" charset="0"/>
              <a:buChar char="•"/>
            </a:pPr>
            <a:r>
              <a:rPr lang="en-US" sz="2800" dirty="0" err="1"/>
              <a:t>Molta</a:t>
            </a:r>
            <a:r>
              <a:rPr lang="en-US" sz="2800" dirty="0"/>
              <a:t> </a:t>
            </a:r>
            <a:r>
              <a:rPr lang="en-US" sz="2800" dirty="0" err="1"/>
              <a:t>attenzione</a:t>
            </a:r>
            <a:r>
              <a:rPr lang="en-US" sz="2800" dirty="0"/>
              <a:t> </a:t>
            </a:r>
            <a:r>
              <a:rPr lang="en-US" sz="2800" dirty="0" err="1"/>
              <a:t>alla</a:t>
            </a:r>
            <a:r>
              <a:rPr lang="en-US" sz="2800" dirty="0"/>
              <a:t> </a:t>
            </a:r>
            <a:r>
              <a:rPr lang="en-US" sz="2800" dirty="0" err="1"/>
              <a:t>definizione</a:t>
            </a:r>
            <a:r>
              <a:rPr lang="en-US" sz="2800" dirty="0"/>
              <a:t>.</a:t>
            </a:r>
          </a:p>
        </p:txBody>
      </p:sp>
      <p:cxnSp>
        <p:nvCxnSpPr>
          <p:cNvPr id="18" name="Connettore diritto 17">
            <a:extLst>
              <a:ext uri="{FF2B5EF4-FFF2-40B4-BE49-F238E27FC236}">
                <a16:creationId xmlns:a16="http://schemas.microsoft.com/office/drawing/2014/main" id="{CFBE4D29-08FC-4AB6-98F9-2D31328ACE4C}"/>
              </a:ext>
            </a:extLst>
          </p:cNvPr>
          <p:cNvCxnSpPr>
            <a:cxnSpLocks/>
          </p:cNvCxnSpPr>
          <p:nvPr/>
        </p:nvCxnSpPr>
        <p:spPr>
          <a:xfrm>
            <a:off x="8918917" y="928468"/>
            <a:ext cx="1730326"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9" name="Connettore diritto 18">
            <a:extLst>
              <a:ext uri="{FF2B5EF4-FFF2-40B4-BE49-F238E27FC236}">
                <a16:creationId xmlns:a16="http://schemas.microsoft.com/office/drawing/2014/main" id="{A3754204-3D51-4952-A083-5052AACAC75C}"/>
              </a:ext>
            </a:extLst>
          </p:cNvPr>
          <p:cNvCxnSpPr>
            <a:cxnSpLocks/>
          </p:cNvCxnSpPr>
          <p:nvPr/>
        </p:nvCxnSpPr>
        <p:spPr>
          <a:xfrm>
            <a:off x="6330462" y="1538068"/>
            <a:ext cx="1545101"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20" name="Connettore diritto 19">
            <a:extLst>
              <a:ext uri="{FF2B5EF4-FFF2-40B4-BE49-F238E27FC236}">
                <a16:creationId xmlns:a16="http://schemas.microsoft.com/office/drawing/2014/main" id="{8FF076E4-435B-47AC-8AD9-90948FCB3BDD}"/>
              </a:ext>
            </a:extLst>
          </p:cNvPr>
          <p:cNvCxnSpPr>
            <a:cxnSpLocks/>
          </p:cNvCxnSpPr>
          <p:nvPr/>
        </p:nvCxnSpPr>
        <p:spPr>
          <a:xfrm>
            <a:off x="6452382" y="4074942"/>
            <a:ext cx="834683"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21" name="Connettore diritto 20">
            <a:extLst>
              <a:ext uri="{FF2B5EF4-FFF2-40B4-BE49-F238E27FC236}">
                <a16:creationId xmlns:a16="http://schemas.microsoft.com/office/drawing/2014/main" id="{0EB3CA5F-F450-44F3-A6A6-BDABA77EAA5E}"/>
              </a:ext>
            </a:extLst>
          </p:cNvPr>
          <p:cNvCxnSpPr>
            <a:cxnSpLocks/>
          </p:cNvCxnSpPr>
          <p:nvPr/>
        </p:nvCxnSpPr>
        <p:spPr>
          <a:xfrm>
            <a:off x="8806376" y="2173459"/>
            <a:ext cx="1842867"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22" name="Connettore diritto 21">
            <a:extLst>
              <a:ext uri="{FF2B5EF4-FFF2-40B4-BE49-F238E27FC236}">
                <a16:creationId xmlns:a16="http://schemas.microsoft.com/office/drawing/2014/main" id="{E934498F-687B-44F0-A1E9-25966CAA314C}"/>
              </a:ext>
            </a:extLst>
          </p:cNvPr>
          <p:cNvCxnSpPr/>
          <p:nvPr/>
        </p:nvCxnSpPr>
        <p:spPr>
          <a:xfrm>
            <a:off x="9458179" y="2832296"/>
            <a:ext cx="1674055"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23" name="Connettore diritto 22">
            <a:extLst>
              <a:ext uri="{FF2B5EF4-FFF2-40B4-BE49-F238E27FC236}">
                <a16:creationId xmlns:a16="http://schemas.microsoft.com/office/drawing/2014/main" id="{C1709D91-128A-471A-A679-96277F054CAF}"/>
              </a:ext>
            </a:extLst>
          </p:cNvPr>
          <p:cNvCxnSpPr>
            <a:cxnSpLocks/>
          </p:cNvCxnSpPr>
          <p:nvPr/>
        </p:nvCxnSpPr>
        <p:spPr>
          <a:xfrm>
            <a:off x="7552007" y="6234333"/>
            <a:ext cx="958947" cy="0"/>
          </a:xfrm>
          <a:prstGeom prst="line">
            <a:avLst/>
          </a:prstGeom>
          <a:ln w="28575"/>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70521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814750" y="427593"/>
            <a:ext cx="10775853" cy="584775"/>
          </a:xfrm>
          <a:prstGeom prst="rect">
            <a:avLst/>
          </a:prstGeom>
          <a:noFill/>
        </p:spPr>
        <p:txBody>
          <a:bodyPr wrap="square" rtlCol="0">
            <a:spAutoFit/>
          </a:bodyPr>
          <a:lstStyle/>
          <a:p>
            <a:pPr algn="ctr"/>
            <a:r>
              <a:rPr lang="it-IT" sz="3200" b="1" dirty="0"/>
              <a:t>I CRITERI DELLA CRUSCA</a:t>
            </a:r>
          </a:p>
        </p:txBody>
      </p:sp>
      <p:sp>
        <p:nvSpPr>
          <p:cNvPr id="3" name="CasellaDiTesto 2">
            <a:extLst>
              <a:ext uri="{FF2B5EF4-FFF2-40B4-BE49-F238E27FC236}">
                <a16:creationId xmlns:a16="http://schemas.microsoft.com/office/drawing/2014/main" id="{E9C0ED1C-764C-491D-875E-4EAC6002229C}"/>
              </a:ext>
            </a:extLst>
          </p:cNvPr>
          <p:cNvSpPr txBox="1"/>
          <p:nvPr/>
        </p:nvSpPr>
        <p:spPr>
          <a:xfrm>
            <a:off x="211014" y="3610225"/>
            <a:ext cx="11732454" cy="1015663"/>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Si inaugura una pratica molto criticata: citare fonti manoscritte inedite in possesso degli accademici e quindi non controllabili.</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81352" y="1110968"/>
            <a:ext cx="11591777" cy="2400657"/>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Nessun riferimento agli usi regionali. Il primo sottotitolo doveva essere «raccolto dall’uso degli scrittor fiorentini» (</a:t>
            </a:r>
            <a:r>
              <a:rPr lang="it-IT" sz="3000" b="1" dirty="0"/>
              <a:t>fiorentino-centrico</a:t>
            </a:r>
            <a:r>
              <a:rPr lang="it-IT" sz="3000" dirty="0"/>
              <a:t>).</a:t>
            </a:r>
          </a:p>
          <a:p>
            <a:pPr marL="457200" indent="-457200" algn="just">
              <a:buFont typeface="Arial" panose="020B0604020202020204" pitchFamily="34" charset="0"/>
              <a:buChar char="•"/>
            </a:pPr>
            <a:r>
              <a:rPr lang="it-IT" sz="3000" dirty="0"/>
              <a:t>Seguendo Varchi, si dà spazio a parole del fiorentino vivo purché testimoniate da autori antichi, anche se minori o sconosciuti (</a:t>
            </a:r>
            <a:r>
              <a:rPr lang="it-IT" sz="3000" b="1" dirty="0"/>
              <a:t>continuità tra il fiorentino antico e quello moderno</a:t>
            </a:r>
            <a:r>
              <a:rPr lang="it-IT" sz="3000" dirty="0"/>
              <a:t>).</a:t>
            </a:r>
          </a:p>
        </p:txBody>
      </p:sp>
      <p:pic>
        <p:nvPicPr>
          <p:cNvPr id="8" name="Immagine 7">
            <a:extLst>
              <a:ext uri="{FF2B5EF4-FFF2-40B4-BE49-F238E27FC236}">
                <a16:creationId xmlns:a16="http://schemas.microsoft.com/office/drawing/2014/main" id="{BF504CF5-8946-4CEA-9555-5A9FF5D925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0504" y="4935378"/>
            <a:ext cx="8833474" cy="1549828"/>
          </a:xfrm>
          <a:prstGeom prst="rect">
            <a:avLst/>
          </a:prstGeom>
        </p:spPr>
      </p:pic>
    </p:spTree>
    <p:extLst>
      <p:ext uri="{BB962C8B-B14F-4D97-AF65-F5344CB8AC3E}">
        <p14:creationId xmlns:p14="http://schemas.microsoft.com/office/powerpoint/2010/main" val="41738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301867" y="956846"/>
            <a:ext cx="11550749" cy="1033974"/>
          </a:xfrm>
        </p:spPr>
        <p:txBody>
          <a:bodyPr>
            <a:normAutofit/>
          </a:bodyPr>
          <a:lstStyle/>
          <a:p>
            <a:pPr marL="0" indent="0" algn="just">
              <a:buNone/>
            </a:pPr>
            <a:r>
              <a:rPr lang="it-IT" sz="3200" dirty="0"/>
              <a:t>Oggi possiamo verificare l’esistenza di </a:t>
            </a:r>
            <a:r>
              <a:rPr lang="it-IT" sz="3200" i="1" dirty="0" err="1"/>
              <a:t>mace</a:t>
            </a:r>
            <a:r>
              <a:rPr lang="it-IT" sz="3200" i="1" dirty="0"/>
              <a:t> </a:t>
            </a:r>
            <a:r>
              <a:rPr lang="it-IT" sz="3200" dirty="0"/>
              <a:t>nel fiorentino antico attraverso il TLIO, ma nel Seicento non c’era possibilità di controllo.</a:t>
            </a:r>
          </a:p>
          <a:p>
            <a:pPr marL="0" indent="0" algn="just">
              <a:buNone/>
            </a:pPr>
            <a:endParaRPr lang="it-IT" sz="3000" dirty="0"/>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9" name="CasellaDiTesto 8">
            <a:extLst>
              <a:ext uri="{FF2B5EF4-FFF2-40B4-BE49-F238E27FC236}">
                <a16:creationId xmlns:a16="http://schemas.microsoft.com/office/drawing/2014/main" id="{5308E40D-4CEE-4287-BF41-8A90C11F5AEB}"/>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I CRITERI DELLA CRUSCA</a:t>
            </a:r>
          </a:p>
        </p:txBody>
      </p:sp>
      <p:sp>
        <p:nvSpPr>
          <p:cNvPr id="10" name="CasellaDiTesto 9">
            <a:extLst>
              <a:ext uri="{FF2B5EF4-FFF2-40B4-BE49-F238E27FC236}">
                <a16:creationId xmlns:a16="http://schemas.microsoft.com/office/drawing/2014/main" id="{7A578645-2083-4ED9-B3FA-8655FD480606}"/>
              </a:ext>
            </a:extLst>
          </p:cNvPr>
          <p:cNvSpPr txBox="1"/>
          <p:nvPr/>
        </p:nvSpPr>
        <p:spPr>
          <a:xfrm>
            <a:off x="301867" y="4644602"/>
            <a:ext cx="11711942" cy="2154436"/>
          </a:xfrm>
          <a:prstGeom prst="rect">
            <a:avLst/>
          </a:prstGeom>
          <a:noFill/>
        </p:spPr>
        <p:txBody>
          <a:bodyPr wrap="square" rtlCol="0">
            <a:spAutoFit/>
          </a:bodyPr>
          <a:lstStyle/>
          <a:p>
            <a:pPr algn="just"/>
            <a:r>
              <a:rPr lang="it-IT" sz="2600" dirty="0"/>
              <a:t>Nella tavola delle abbreviazioni: «Si citano due testi a penna uno, che fu già di ALESSANDRO RINUCCINI nostro Accademico, ora nella Libreria del LIETO [Carlo </a:t>
            </a:r>
            <a:r>
              <a:rPr lang="it-IT" sz="2600" dirty="0" err="1"/>
              <a:t>Rinuccini</a:t>
            </a:r>
            <a:r>
              <a:rPr lang="it-IT" sz="2600" dirty="0"/>
              <a:t>]; l’altro, che fu già di GIOVAMBATISTA STROZZI. Ambedue questi Testi furono veduti dall’Infarinato [Leonardo Salviati], e descritti ne’ suoi Avvertimenti».  </a:t>
            </a:r>
          </a:p>
          <a:p>
            <a:pPr algn="just"/>
            <a:r>
              <a:rPr lang="it-IT" sz="3000" dirty="0"/>
              <a:t>Oggi la forma non è documentata dal TLIO.</a:t>
            </a:r>
          </a:p>
        </p:txBody>
      </p:sp>
      <p:sp>
        <p:nvSpPr>
          <p:cNvPr id="7" name="Segnaposto contenuto 2">
            <a:extLst>
              <a:ext uri="{FF2B5EF4-FFF2-40B4-BE49-F238E27FC236}">
                <a16:creationId xmlns:a16="http://schemas.microsoft.com/office/drawing/2014/main" id="{30906B21-97FB-44C1-BFC5-29CA722CFF8E}"/>
              </a:ext>
            </a:extLst>
          </p:cNvPr>
          <p:cNvSpPr txBox="1">
            <a:spLocks/>
          </p:cNvSpPr>
          <p:nvPr/>
        </p:nvSpPr>
        <p:spPr>
          <a:xfrm>
            <a:off x="301867" y="1999184"/>
            <a:ext cx="11550749" cy="114928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3200" dirty="0"/>
              <a:t>In altri casi, per legittimare forme fiorentine del presente </a:t>
            </a:r>
            <a:r>
              <a:rPr lang="it-IT" sz="3200" i="1" dirty="0"/>
              <a:t>(assempro ‘</a:t>
            </a:r>
            <a:r>
              <a:rPr lang="it-IT" sz="3200" dirty="0"/>
              <a:t>esempio</a:t>
            </a:r>
            <a:r>
              <a:rPr lang="it-IT" sz="3200" i="1" dirty="0"/>
              <a:t>’</a:t>
            </a:r>
            <a:r>
              <a:rPr lang="it-IT" sz="3200" dirty="0"/>
              <a:t>, </a:t>
            </a:r>
            <a:r>
              <a:rPr lang="it-IT" sz="3200" i="1" dirty="0" err="1"/>
              <a:t>brobbio</a:t>
            </a:r>
            <a:r>
              <a:rPr lang="it-IT" sz="3200" dirty="0"/>
              <a:t>, </a:t>
            </a:r>
            <a:r>
              <a:rPr lang="it-IT" sz="3200" i="1" dirty="0"/>
              <a:t>sezzaio</a:t>
            </a:r>
            <a:r>
              <a:rPr lang="it-IT" sz="3200" dirty="0"/>
              <a:t> ‘ultimo’</a:t>
            </a:r>
            <a:r>
              <a:rPr lang="it-IT" sz="3200" i="1" dirty="0"/>
              <a:t>)</a:t>
            </a:r>
            <a:r>
              <a:rPr lang="it-IT" sz="3200" dirty="0"/>
              <a:t> si citano oscuri volgarizzamenti del Trecento:</a:t>
            </a:r>
          </a:p>
          <a:p>
            <a:pPr marL="0" indent="0" algn="just">
              <a:buFont typeface="Arial" panose="020B0604020202020204" pitchFamily="34" charset="0"/>
              <a:buNone/>
            </a:pPr>
            <a:endParaRPr lang="it-IT" sz="3000" dirty="0"/>
          </a:p>
        </p:txBody>
      </p:sp>
      <p:pic>
        <p:nvPicPr>
          <p:cNvPr id="5" name="Immagine 4">
            <a:extLst>
              <a:ext uri="{FF2B5EF4-FFF2-40B4-BE49-F238E27FC236}">
                <a16:creationId xmlns:a16="http://schemas.microsoft.com/office/drawing/2014/main" id="{FCC3316C-DEC3-40C5-96CB-F1DB4B546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7102" y="3127206"/>
            <a:ext cx="7272995" cy="1538662"/>
          </a:xfrm>
          <a:prstGeom prst="rect">
            <a:avLst/>
          </a:prstGeom>
        </p:spPr>
      </p:pic>
    </p:spTree>
    <p:extLst>
      <p:ext uri="{BB962C8B-B14F-4D97-AF65-F5344CB8AC3E}">
        <p14:creationId xmlns:p14="http://schemas.microsoft.com/office/powerpoint/2010/main" val="258693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301867" y="1175062"/>
            <a:ext cx="11641602" cy="2144913"/>
          </a:xfrm>
        </p:spPr>
        <p:txBody>
          <a:bodyPr>
            <a:normAutofit lnSpcReduction="10000"/>
          </a:bodyPr>
          <a:lstStyle/>
          <a:p>
            <a:pPr algn="just"/>
            <a:r>
              <a:rPr lang="it-IT" sz="3200" dirty="0"/>
              <a:t>Nessuna </a:t>
            </a:r>
            <a:r>
              <a:rPr lang="it-IT" sz="3200" dirty="0" err="1"/>
              <a:t>informaz</a:t>
            </a:r>
            <a:r>
              <a:rPr lang="it-IT" sz="3200" dirty="0"/>
              <a:t>. grammaticale, né di pronuncia </a:t>
            </a:r>
            <a:r>
              <a:rPr lang="it-IT" sz="2600" dirty="0"/>
              <a:t>(</a:t>
            </a:r>
            <a:r>
              <a:rPr lang="it-IT" sz="2600" dirty="0" err="1"/>
              <a:t>Verini</a:t>
            </a:r>
            <a:r>
              <a:rPr lang="it-IT" sz="2600" dirty="0"/>
              <a:t>, </a:t>
            </a:r>
            <a:r>
              <a:rPr lang="it-IT" sz="2600" dirty="0" err="1"/>
              <a:t>Pergamini</a:t>
            </a:r>
            <a:r>
              <a:rPr lang="it-IT" sz="2600" dirty="0"/>
              <a:t>).</a:t>
            </a:r>
          </a:p>
          <a:p>
            <a:pPr algn="just"/>
            <a:r>
              <a:rPr lang="it-IT" sz="3200" dirty="0"/>
              <a:t>Nessuna distinzione tra prosa e poesia </a:t>
            </a:r>
            <a:r>
              <a:rPr lang="it-IT" sz="2600" dirty="0"/>
              <a:t>(Bembo &gt; </a:t>
            </a:r>
            <a:r>
              <a:rPr lang="it-IT" sz="2600" dirty="0" err="1"/>
              <a:t>Acarisio</a:t>
            </a:r>
            <a:r>
              <a:rPr lang="it-IT" sz="2600" dirty="0"/>
              <a:t>, </a:t>
            </a:r>
            <a:r>
              <a:rPr lang="it-IT" sz="2600" dirty="0" err="1"/>
              <a:t>Liburnio</a:t>
            </a:r>
            <a:r>
              <a:rPr lang="it-IT" sz="2600" dirty="0"/>
              <a:t>).</a:t>
            </a:r>
          </a:p>
          <a:p>
            <a:pPr algn="just"/>
            <a:r>
              <a:rPr lang="it-IT" sz="3200" dirty="0"/>
              <a:t>Si fornisce il riferimento latino </a:t>
            </a:r>
            <a:r>
              <a:rPr lang="it-IT" sz="2600" dirty="0"/>
              <a:t>(come in </a:t>
            </a:r>
            <a:r>
              <a:rPr lang="it-IT" sz="2600" dirty="0" err="1"/>
              <a:t>Sansovino</a:t>
            </a:r>
            <a:r>
              <a:rPr lang="it-IT" sz="2600" dirty="0"/>
              <a:t> e </a:t>
            </a:r>
            <a:r>
              <a:rPr lang="it-IT" sz="2600" dirty="0" err="1"/>
              <a:t>Pergamini</a:t>
            </a:r>
            <a:r>
              <a:rPr lang="it-IT" sz="2600" dirty="0"/>
              <a:t>).</a:t>
            </a:r>
          </a:p>
          <a:p>
            <a:pPr algn="just"/>
            <a:r>
              <a:rPr lang="it-IT" sz="3200" dirty="0"/>
              <a:t>Si eliminano le grafie latineggianti </a:t>
            </a:r>
            <a:r>
              <a:rPr lang="it-IT" sz="2600" i="1" dirty="0"/>
              <a:t>(homo</a:t>
            </a:r>
            <a:r>
              <a:rPr lang="it-IT" sz="2600" dirty="0"/>
              <a:t>, </a:t>
            </a:r>
            <a:r>
              <a:rPr lang="it-IT" sz="2600" i="1" dirty="0" err="1"/>
              <a:t>nocte</a:t>
            </a:r>
            <a:r>
              <a:rPr lang="it-IT" sz="2600" i="1" dirty="0"/>
              <a:t>).</a:t>
            </a:r>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6" name="CasellaDiTesto 5">
            <a:extLst>
              <a:ext uri="{FF2B5EF4-FFF2-40B4-BE49-F238E27FC236}">
                <a16:creationId xmlns:a16="http://schemas.microsoft.com/office/drawing/2014/main" id="{68DA92A1-CD36-4995-A4A5-E7EE3DF6E68F}"/>
              </a:ext>
            </a:extLst>
          </p:cNvPr>
          <p:cNvSpPr txBox="1"/>
          <p:nvPr/>
        </p:nvSpPr>
        <p:spPr>
          <a:xfrm>
            <a:off x="301867" y="3179657"/>
            <a:ext cx="11641602" cy="1938992"/>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Completo disinteresse per la terminologia tecnico-scientifica. Nell’Introduzione si dichiara che non si registreranno termini delle professioni e delle arti perché «non sono nel comune uso».</a:t>
            </a:r>
          </a:p>
          <a:p>
            <a:pPr marL="457200" indent="-457200" algn="just">
              <a:buFont typeface="Arial" panose="020B0604020202020204" pitchFamily="34" charset="0"/>
              <a:buChar char="•"/>
            </a:pPr>
            <a:r>
              <a:rPr lang="it-IT" sz="3000" dirty="0"/>
              <a:t>Quando le voci scientifiche sono incluse, le definizioni sono sbrigative</a:t>
            </a:r>
          </a:p>
        </p:txBody>
      </p:sp>
      <p:sp>
        <p:nvSpPr>
          <p:cNvPr id="9" name="CasellaDiTesto 8">
            <a:extLst>
              <a:ext uri="{FF2B5EF4-FFF2-40B4-BE49-F238E27FC236}">
                <a16:creationId xmlns:a16="http://schemas.microsoft.com/office/drawing/2014/main" id="{5308E40D-4CEE-4287-BF41-8A90C11F5AEB}"/>
              </a:ext>
            </a:extLst>
          </p:cNvPr>
          <p:cNvSpPr txBox="1"/>
          <p:nvPr/>
        </p:nvSpPr>
        <p:spPr>
          <a:xfrm>
            <a:off x="786614" y="418552"/>
            <a:ext cx="10775853" cy="584775"/>
          </a:xfrm>
          <a:prstGeom prst="rect">
            <a:avLst/>
          </a:prstGeom>
          <a:noFill/>
        </p:spPr>
        <p:txBody>
          <a:bodyPr wrap="square" rtlCol="0">
            <a:spAutoFit/>
          </a:bodyPr>
          <a:lstStyle/>
          <a:p>
            <a:pPr algn="ctr"/>
            <a:r>
              <a:rPr lang="it-IT" sz="3200" b="1" dirty="0"/>
              <a:t>LA STRUTTURA DELLE VOCI</a:t>
            </a:r>
          </a:p>
        </p:txBody>
      </p:sp>
      <p:pic>
        <p:nvPicPr>
          <p:cNvPr id="13" name="Immagine 12">
            <a:extLst>
              <a:ext uri="{FF2B5EF4-FFF2-40B4-BE49-F238E27FC236}">
                <a16:creationId xmlns:a16="http://schemas.microsoft.com/office/drawing/2014/main" id="{1151E6EC-473C-4F3B-8583-226F722234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3645" y="5191911"/>
            <a:ext cx="5598354" cy="1405838"/>
          </a:xfrm>
          <a:prstGeom prst="rect">
            <a:avLst/>
          </a:prstGeom>
        </p:spPr>
      </p:pic>
      <p:pic>
        <p:nvPicPr>
          <p:cNvPr id="15" name="Immagine 14">
            <a:extLst>
              <a:ext uri="{FF2B5EF4-FFF2-40B4-BE49-F238E27FC236}">
                <a16:creationId xmlns:a16="http://schemas.microsoft.com/office/drawing/2014/main" id="{7EBCBFAD-6D24-4EFA-B6F6-1A3C8BEB8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91910"/>
            <a:ext cx="6389076" cy="1405839"/>
          </a:xfrm>
          <a:prstGeom prst="rect">
            <a:avLst/>
          </a:prstGeom>
        </p:spPr>
      </p:pic>
    </p:spTree>
    <p:extLst>
      <p:ext uri="{BB962C8B-B14F-4D97-AF65-F5344CB8AC3E}">
        <p14:creationId xmlns:p14="http://schemas.microsoft.com/office/powerpoint/2010/main" val="987189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LE CRITICHE AL VOCABOLARIO</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281354" y="1083212"/>
            <a:ext cx="11831223" cy="956603"/>
          </a:xfrm>
        </p:spPr>
        <p:txBody>
          <a:bodyPr>
            <a:normAutofit/>
          </a:bodyPr>
          <a:lstStyle/>
          <a:p>
            <a:pPr marL="0" indent="0" algn="just">
              <a:buNone/>
            </a:pPr>
            <a:r>
              <a:rPr lang="it-IT" sz="3000" dirty="0"/>
              <a:t>Il Vocabolario si impone subito come autorità linguistica, e l’ondata di polemiche che suscita ne è una testimonianza.</a:t>
            </a:r>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5" name="CasellaDiTesto 4">
            <a:extLst>
              <a:ext uri="{FF2B5EF4-FFF2-40B4-BE49-F238E27FC236}">
                <a16:creationId xmlns:a16="http://schemas.microsoft.com/office/drawing/2014/main" id="{3A93CF22-B2DC-4700-8437-67745B097D0C}"/>
              </a:ext>
            </a:extLst>
          </p:cNvPr>
          <p:cNvSpPr txBox="1"/>
          <p:nvPr/>
        </p:nvSpPr>
        <p:spPr>
          <a:xfrm>
            <a:off x="281354" y="2090733"/>
            <a:ext cx="11662117" cy="3939540"/>
          </a:xfrm>
          <a:prstGeom prst="rect">
            <a:avLst/>
          </a:prstGeom>
          <a:noFill/>
        </p:spPr>
        <p:txBody>
          <a:bodyPr wrap="square" rtlCol="0">
            <a:spAutoFit/>
          </a:bodyPr>
          <a:lstStyle/>
          <a:p>
            <a:pPr algn="just"/>
            <a:r>
              <a:rPr lang="it-IT" sz="3000" dirty="0"/>
              <a:t>Il primo avversario della Crusca è </a:t>
            </a:r>
            <a:r>
              <a:rPr lang="it-IT" sz="3000" b="1" dirty="0"/>
              <a:t>Paolo Beni</a:t>
            </a:r>
            <a:r>
              <a:rPr lang="it-IT" sz="3000" dirty="0"/>
              <a:t>, padovano, che già nel 1612 pubblica il trattato </a:t>
            </a:r>
            <a:r>
              <a:rPr lang="it-IT" sz="3000" b="1" dirty="0" err="1"/>
              <a:t>Anticrusca</a:t>
            </a:r>
            <a:r>
              <a:rPr lang="it-IT" sz="3000" dirty="0"/>
              <a:t>.</a:t>
            </a:r>
          </a:p>
          <a:p>
            <a:endParaRPr lang="it-IT" sz="1000" dirty="0"/>
          </a:p>
          <a:p>
            <a:pPr marL="457200" indent="-457200" algn="just">
              <a:buFont typeface="Arial" panose="020B0604020202020204" pitchFamily="34" charset="0"/>
              <a:buChar char="•"/>
            </a:pPr>
            <a:r>
              <a:rPr lang="it-IT" sz="3000" dirty="0"/>
              <a:t>Critica soprattutto l’</a:t>
            </a:r>
            <a:r>
              <a:rPr lang="it-IT" sz="3000" b="1" dirty="0"/>
              <a:t>arcaismo</a:t>
            </a:r>
            <a:r>
              <a:rPr lang="it-IT" sz="3000" dirty="0"/>
              <a:t> della Crusca, contrapponendo modelli moderni (tra cui Tasso).</a:t>
            </a:r>
          </a:p>
          <a:p>
            <a:pPr marL="457200" indent="-457200" algn="just">
              <a:buFont typeface="Arial" panose="020B0604020202020204" pitchFamily="34" charset="0"/>
              <a:buChar char="•"/>
            </a:pPr>
            <a:r>
              <a:rPr lang="it-IT" sz="3000" dirty="0"/>
              <a:t>In particolare, critica la prosa di Boccaccio (forme uscite dall’uso, sintassi irregolare, elementi plebei).</a:t>
            </a:r>
          </a:p>
          <a:p>
            <a:pPr marL="457200" indent="-457200" algn="just">
              <a:buFont typeface="Arial" panose="020B0604020202020204" pitchFamily="34" charset="0"/>
              <a:buChar char="•"/>
            </a:pPr>
            <a:r>
              <a:rPr lang="it-IT" sz="3000" dirty="0"/>
              <a:t>In linea con la teoria cortigiana del Cinquecento, auspica una valorizzazione di un patrimonio comune, </a:t>
            </a:r>
            <a:r>
              <a:rPr lang="it-IT" sz="3000" b="1" dirty="0"/>
              <a:t>non solo fiorentino</a:t>
            </a:r>
            <a:r>
              <a:rPr lang="it-IT" sz="3000" dirty="0"/>
              <a:t>.</a:t>
            </a:r>
          </a:p>
        </p:txBody>
      </p:sp>
    </p:spTree>
    <p:extLst>
      <p:ext uri="{BB962C8B-B14F-4D97-AF65-F5344CB8AC3E}">
        <p14:creationId xmlns:p14="http://schemas.microsoft.com/office/powerpoint/2010/main" val="97049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LE CRITICHE AL VOCABOLARIO</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281354" y="1083212"/>
            <a:ext cx="11831223" cy="956603"/>
          </a:xfrm>
        </p:spPr>
        <p:txBody>
          <a:bodyPr>
            <a:normAutofit fontScale="92500" lnSpcReduction="10000"/>
          </a:bodyPr>
          <a:lstStyle/>
          <a:p>
            <a:pPr marL="0" indent="0" algn="just">
              <a:buNone/>
            </a:pPr>
            <a:r>
              <a:rPr lang="it-IT" sz="3000" dirty="0"/>
              <a:t>Altro avversario della Crusca è il modenese </a:t>
            </a:r>
            <a:r>
              <a:rPr lang="it-IT" sz="3000" b="1" dirty="0"/>
              <a:t>Alessandro</a:t>
            </a:r>
            <a:r>
              <a:rPr lang="it-IT" sz="3000" dirty="0"/>
              <a:t> </a:t>
            </a:r>
            <a:r>
              <a:rPr lang="it-IT" sz="3000" b="1" dirty="0"/>
              <a:t>Tassoni</a:t>
            </a:r>
            <a:r>
              <a:rPr lang="it-IT" sz="3000" dirty="0"/>
              <a:t>.</a:t>
            </a:r>
          </a:p>
          <a:p>
            <a:pPr marL="0" indent="0" algn="just">
              <a:buNone/>
            </a:pPr>
            <a:r>
              <a:rPr lang="it-IT" sz="3000" dirty="0"/>
              <a:t>Non scrive un trattato specifico, ma in diverse opere attacca la Crusca.</a:t>
            </a:r>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5" name="CasellaDiTesto 4">
            <a:extLst>
              <a:ext uri="{FF2B5EF4-FFF2-40B4-BE49-F238E27FC236}">
                <a16:creationId xmlns:a16="http://schemas.microsoft.com/office/drawing/2014/main" id="{3A93CF22-B2DC-4700-8437-67745B097D0C}"/>
              </a:ext>
            </a:extLst>
          </p:cNvPr>
          <p:cNvSpPr txBox="1"/>
          <p:nvPr/>
        </p:nvSpPr>
        <p:spPr>
          <a:xfrm>
            <a:off x="281354" y="2090733"/>
            <a:ext cx="11662117" cy="4247317"/>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Nei suoi </a:t>
            </a:r>
            <a:r>
              <a:rPr lang="it-IT" sz="3000" i="1" dirty="0"/>
              <a:t>Pensieri</a:t>
            </a:r>
            <a:r>
              <a:rPr lang="it-IT" sz="3000" dirty="0"/>
              <a:t> ironizza sull’</a:t>
            </a:r>
            <a:r>
              <a:rPr lang="it-IT" sz="3000" b="1" dirty="0"/>
              <a:t>arcaismo</a:t>
            </a:r>
            <a:r>
              <a:rPr lang="it-IT" sz="3000" dirty="0"/>
              <a:t> della Crusca immaginando un segretario di una cancelleria che inizi una lettera così: «Quantunque volte meco pensando riguardo…».</a:t>
            </a:r>
          </a:p>
          <a:p>
            <a:pPr marL="457200" indent="-457200" algn="just">
              <a:buFont typeface="Arial" panose="020B0604020202020204" pitchFamily="34" charset="0"/>
              <a:buChar char="•"/>
            </a:pPr>
            <a:r>
              <a:rPr lang="it-IT" sz="3000" dirty="0"/>
              <a:t>Propone di adottare espedienti grafici per indicare al lettore le </a:t>
            </a:r>
            <a:r>
              <a:rPr lang="it-IT" sz="3000" b="1" dirty="0"/>
              <a:t>voci antiche</a:t>
            </a:r>
            <a:r>
              <a:rPr lang="it-IT" sz="3000" dirty="0"/>
              <a:t> e quelle da evitare.</a:t>
            </a:r>
          </a:p>
          <a:p>
            <a:pPr marL="457200" indent="-457200" algn="just">
              <a:buFont typeface="Arial" panose="020B0604020202020204" pitchFamily="34" charset="0"/>
              <a:buChar char="•"/>
            </a:pPr>
            <a:r>
              <a:rPr lang="it-IT" sz="3000" dirty="0"/>
              <a:t>Critica l’inclusione di scrittori </a:t>
            </a:r>
            <a:r>
              <a:rPr lang="it-IT" sz="3000" b="1" dirty="0"/>
              <a:t>minori e minimi </a:t>
            </a:r>
            <a:r>
              <a:rPr lang="it-IT" sz="3000" dirty="0"/>
              <a:t>negli spogli.</a:t>
            </a:r>
          </a:p>
          <a:p>
            <a:pPr marL="457200" indent="-457200" algn="just">
              <a:buFont typeface="Arial" panose="020B0604020202020204" pitchFamily="34" charset="0"/>
              <a:buChar char="•"/>
            </a:pPr>
            <a:r>
              <a:rPr lang="it-IT" sz="3000" dirty="0"/>
              <a:t>Critica il dominio di Firenze e propone come modello l’uso linguistico di </a:t>
            </a:r>
            <a:r>
              <a:rPr lang="it-IT" sz="3000" b="1" dirty="0"/>
              <a:t>Roma</a:t>
            </a:r>
            <a:r>
              <a:rPr lang="it-IT" sz="3000" dirty="0"/>
              <a:t>, dove aveva abitato: mescolanza di voci di origine diversa (romanesco di seconda fase).</a:t>
            </a:r>
          </a:p>
        </p:txBody>
      </p:sp>
    </p:spTree>
    <p:extLst>
      <p:ext uri="{BB962C8B-B14F-4D97-AF65-F5344CB8AC3E}">
        <p14:creationId xmlns:p14="http://schemas.microsoft.com/office/powerpoint/2010/main" val="241438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400" b="1" dirty="0"/>
              <a:t>LE CRITICHE AL VOCABOLARIO</a:t>
            </a:r>
          </a:p>
        </p:txBody>
      </p:sp>
      <p:sp>
        <p:nvSpPr>
          <p:cNvPr id="3" name="Segnaposto contenuto 2">
            <a:extLst>
              <a:ext uri="{FF2B5EF4-FFF2-40B4-BE49-F238E27FC236}">
                <a16:creationId xmlns:a16="http://schemas.microsoft.com/office/drawing/2014/main" id="{31850B8E-2C52-4744-AB46-D7658F3E2D58}"/>
              </a:ext>
            </a:extLst>
          </p:cNvPr>
          <p:cNvSpPr>
            <a:spLocks noGrp="1"/>
          </p:cNvSpPr>
          <p:nvPr>
            <p:ph idx="1"/>
          </p:nvPr>
        </p:nvSpPr>
        <p:spPr>
          <a:xfrm>
            <a:off x="360777" y="1011775"/>
            <a:ext cx="11831223" cy="956603"/>
          </a:xfrm>
        </p:spPr>
        <p:txBody>
          <a:bodyPr>
            <a:normAutofit/>
          </a:bodyPr>
          <a:lstStyle/>
          <a:p>
            <a:pPr marL="0" indent="0" algn="just">
              <a:buNone/>
            </a:pPr>
            <a:r>
              <a:rPr lang="it-IT" sz="3000" dirty="0"/>
              <a:t>Un particolare tipo di contrasto con l’Accademia della Crusca coinvolge il senese </a:t>
            </a:r>
            <a:r>
              <a:rPr lang="it-IT" sz="3000" b="1" dirty="0"/>
              <a:t>Adriano Politi</a:t>
            </a:r>
            <a:r>
              <a:rPr lang="it-IT" sz="3000" dirty="0"/>
              <a:t>.</a:t>
            </a:r>
          </a:p>
        </p:txBody>
      </p:sp>
      <p:sp>
        <p:nvSpPr>
          <p:cNvPr id="4" name="Segnaposto contenuto 2">
            <a:extLst>
              <a:ext uri="{FF2B5EF4-FFF2-40B4-BE49-F238E27FC236}">
                <a16:creationId xmlns:a16="http://schemas.microsoft.com/office/drawing/2014/main" id="{4FBF6C29-0005-42F3-BD8D-FAC2357318CB}"/>
              </a:ext>
            </a:extLst>
          </p:cNvPr>
          <p:cNvSpPr txBox="1">
            <a:spLocks/>
          </p:cNvSpPr>
          <p:nvPr/>
        </p:nvSpPr>
        <p:spPr>
          <a:xfrm>
            <a:off x="506436" y="3106396"/>
            <a:ext cx="11685563" cy="3751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3200" dirty="0"/>
          </a:p>
          <a:p>
            <a:pPr>
              <a:buFontTx/>
              <a:buChar char="-"/>
            </a:pPr>
            <a:endParaRPr lang="it-IT" sz="3200" dirty="0"/>
          </a:p>
          <a:p>
            <a:pPr>
              <a:buFontTx/>
              <a:buChar char="-"/>
            </a:pPr>
            <a:endParaRPr lang="it-IT" sz="3200" dirty="0"/>
          </a:p>
        </p:txBody>
      </p:sp>
      <p:sp>
        <p:nvSpPr>
          <p:cNvPr id="5" name="CasellaDiTesto 4">
            <a:extLst>
              <a:ext uri="{FF2B5EF4-FFF2-40B4-BE49-F238E27FC236}">
                <a16:creationId xmlns:a16="http://schemas.microsoft.com/office/drawing/2014/main" id="{3A93CF22-B2DC-4700-8437-67745B097D0C}"/>
              </a:ext>
            </a:extLst>
          </p:cNvPr>
          <p:cNvSpPr txBox="1"/>
          <p:nvPr/>
        </p:nvSpPr>
        <p:spPr>
          <a:xfrm>
            <a:off x="252779" y="1911228"/>
            <a:ext cx="11746669" cy="1938992"/>
          </a:xfrm>
          <a:prstGeom prst="rect">
            <a:avLst/>
          </a:prstGeom>
          <a:noFill/>
        </p:spPr>
        <p:txBody>
          <a:bodyPr wrap="square" rtlCol="0">
            <a:spAutoFit/>
          </a:bodyPr>
          <a:lstStyle/>
          <a:p>
            <a:pPr algn="just"/>
            <a:r>
              <a:rPr lang="it-IT" sz="3000" dirty="0"/>
              <a:t>Nel 1614 Politi pubblica un </a:t>
            </a:r>
            <a:r>
              <a:rPr lang="it-IT" sz="3000" b="1" i="1" dirty="0" err="1"/>
              <a:t>Dittionario</a:t>
            </a:r>
            <a:r>
              <a:rPr lang="it-IT" sz="3000" b="1" i="1" dirty="0"/>
              <a:t> toscano, Compendio del Vocabolario della Crusca</a:t>
            </a:r>
          </a:p>
          <a:p>
            <a:pPr marL="457200" indent="-457200" algn="just">
              <a:buFont typeface="Arial" panose="020B0604020202020204" pitchFamily="34" charset="0"/>
              <a:buChar char="•"/>
            </a:pPr>
            <a:r>
              <a:rPr lang="it-IT" sz="3000" b="1" dirty="0"/>
              <a:t>Versione ridotta </a:t>
            </a:r>
            <a:r>
              <a:rPr lang="it-IT" sz="3000" dirty="0"/>
              <a:t>della Crusca che omette le citazioni degli autori.</a:t>
            </a:r>
          </a:p>
          <a:p>
            <a:pPr marL="457200" indent="-457200" algn="just">
              <a:buFont typeface="Arial" panose="020B0604020202020204" pitchFamily="34" charset="0"/>
              <a:buChar char="•"/>
            </a:pPr>
            <a:r>
              <a:rPr lang="it-IT" sz="3000" dirty="0"/>
              <a:t>Oltre a questo, però, Politi introduce molte parole </a:t>
            </a:r>
            <a:r>
              <a:rPr lang="it-IT" sz="3000" b="1" dirty="0"/>
              <a:t>senesi</a:t>
            </a:r>
            <a:r>
              <a:rPr lang="it-IT" sz="3000" dirty="0"/>
              <a:t>.</a:t>
            </a:r>
          </a:p>
        </p:txBody>
      </p:sp>
      <p:sp>
        <p:nvSpPr>
          <p:cNvPr id="6" name="CasellaDiTesto 5">
            <a:extLst>
              <a:ext uri="{FF2B5EF4-FFF2-40B4-BE49-F238E27FC236}">
                <a16:creationId xmlns:a16="http://schemas.microsoft.com/office/drawing/2014/main" id="{379B52EB-679A-4841-9030-590EB5B98C8F}"/>
              </a:ext>
            </a:extLst>
          </p:cNvPr>
          <p:cNvSpPr txBox="1"/>
          <p:nvPr/>
        </p:nvSpPr>
        <p:spPr>
          <a:xfrm>
            <a:off x="207791" y="3775163"/>
            <a:ext cx="11662117" cy="2862322"/>
          </a:xfrm>
          <a:prstGeom prst="rect">
            <a:avLst/>
          </a:prstGeom>
          <a:noFill/>
        </p:spPr>
        <p:txBody>
          <a:bodyPr wrap="square" rtlCol="0">
            <a:spAutoFit/>
          </a:bodyPr>
          <a:lstStyle/>
          <a:p>
            <a:pPr marL="457200" indent="-457200" algn="just">
              <a:buFont typeface="Arial" panose="020B0604020202020204" pitchFamily="34" charset="0"/>
              <a:buChar char="•"/>
            </a:pPr>
            <a:r>
              <a:rPr lang="it-IT" sz="3000" dirty="0"/>
              <a:t>La Crusca protesta non tanto per l’operazione commerciale, ma le voci senesi vengono proposte come modello: oltraggio al primato fiorentino.</a:t>
            </a:r>
          </a:p>
          <a:p>
            <a:pPr marL="457200" indent="-457200" algn="just">
              <a:buFont typeface="Arial" panose="020B0604020202020204" pitchFamily="34" charset="0"/>
              <a:buChar char="•"/>
            </a:pPr>
            <a:r>
              <a:rPr lang="it-IT" sz="3000" dirty="0"/>
              <a:t>L’Accademia pretende che l’opera sia ristampata senza riferimento alla Crusca nel titolo.</a:t>
            </a:r>
          </a:p>
          <a:p>
            <a:pPr marL="457200" indent="-457200" algn="just">
              <a:buFont typeface="Arial" panose="020B0604020202020204" pitchFamily="34" charset="0"/>
              <a:buChar char="•"/>
            </a:pPr>
            <a:r>
              <a:rPr lang="it-IT" sz="3000" dirty="0"/>
              <a:t>Politi dichiarerà la sua preferenza per il </a:t>
            </a:r>
            <a:r>
              <a:rPr lang="it-IT" sz="3000" i="1" dirty="0"/>
              <a:t>Memoriale </a:t>
            </a:r>
            <a:r>
              <a:rPr lang="it-IT" sz="3000" dirty="0"/>
              <a:t>di </a:t>
            </a:r>
            <a:r>
              <a:rPr lang="it-IT" sz="3000" dirty="0" err="1"/>
              <a:t>Pergamini</a:t>
            </a:r>
            <a:r>
              <a:rPr lang="it-IT" sz="3000" dirty="0"/>
              <a:t>.</a:t>
            </a:r>
          </a:p>
        </p:txBody>
      </p:sp>
    </p:spTree>
    <p:extLst>
      <p:ext uri="{BB962C8B-B14F-4D97-AF65-F5344CB8AC3E}">
        <p14:creationId xmlns:p14="http://schemas.microsoft.com/office/powerpoint/2010/main" val="297843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000125" y="800100"/>
            <a:ext cx="10044113" cy="4186237"/>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510</TotalTime>
  <Words>1045</Words>
  <Application>Microsoft Office PowerPoint</Application>
  <PresentationFormat>Widescreen</PresentationFormat>
  <Paragraphs>70</Paragraphs>
  <Slides>12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Calibri Light</vt:lpstr>
      <vt:lpstr>DejaVuSans</vt:lpstr>
      <vt:lpstr>Tema di Office</vt:lpstr>
      <vt:lpstr>I vocabolari italiani:  tipologie, storia, problemi  Linguistica italiana a.a. 2022-23</vt:lpstr>
      <vt:lpstr>Presentazione standard di PowerPoint</vt:lpstr>
      <vt:lpstr>Presentazione standard di PowerPoint</vt:lpstr>
      <vt:lpstr>Presentazione standard di PowerPoint</vt:lpstr>
      <vt:lpstr>Presentazione standard di PowerPoint</vt:lpstr>
      <vt:lpstr>LE CRITICHE AL VOCABOLARIO</vt:lpstr>
      <vt:lpstr>LE CRITICHE AL VOCABOLARIO</vt:lpstr>
      <vt:lpstr>LE CRITICHE AL VOCABOLARIO</vt:lpstr>
      <vt:lpstr>Presentazione standard di PowerPoint</vt:lpstr>
      <vt:lpstr>LE CRITICHE AL VOCABOLARIO</vt:lpstr>
      <vt:lpstr>Vocabolari e ricerca</vt:lpstr>
      <vt:lpstr>Vocabolari e ricerca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Emiliano Picchiorri</dc:creator>
  <cp:lastModifiedBy>Emiliano Picchiorri</cp:lastModifiedBy>
  <cp:revision>68</cp:revision>
  <dcterms:created xsi:type="dcterms:W3CDTF">2017-09-29T07:17:13Z</dcterms:created>
  <dcterms:modified xsi:type="dcterms:W3CDTF">2023-03-14T07:53:01Z</dcterms:modified>
</cp:coreProperties>
</file>