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70" r:id="rId6"/>
    <p:sldId id="263" r:id="rId7"/>
    <p:sldId id="264" r:id="rId8"/>
    <p:sldId id="271" r:id="rId9"/>
    <p:sldId id="265" r:id="rId10"/>
    <p:sldId id="268" r:id="rId11"/>
    <p:sldId id="272" r:id="rId12"/>
    <p:sldId id="267" r:id="rId13"/>
    <p:sldId id="269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575473-8628-439F-974B-0705AAFDA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97F4526-ED74-4983-A63E-E38B97589F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7757FF-34AD-4D14-A966-5675C5AC6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50DC30-CCE5-427E-8BF6-1DF3D6DDE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78ADAF-2A66-4A75-AEB6-C390F1D6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343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AD585D-B910-4D1F-8868-DDE33EA06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F885BB5-7FA3-45A6-8020-8B6D53906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67D9D5-84DD-4E54-AC85-0D7194058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9C8335-855E-4301-885C-0ABE56B0A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982C5C-9D90-4E56-AF05-7C37A6D52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2147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DE00F8E-2320-4721-945F-58ABA1EB4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9453B11-A4AE-433D-B0CC-B604088B8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EBE2D1-EFB5-49AA-8EE6-D424469B6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3B0846A-E8DC-40E3-9D27-E004B8907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006553-44CB-485B-9EAA-59132ED40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6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1C96F7-D34E-49D5-A129-4E76396FF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5D0C36-5BE7-4E74-A8BA-DDFC5A27D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F53A9F-4620-4F65-9727-465685AF5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FE6BE7-CDFA-47CE-801C-01A8348AA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89B6F0-7EF0-46D1-B047-9273951BC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220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7CCCB9-4BB6-4A2C-BD0F-49CDD47F0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387FE9-9675-4FD6-91EB-394C0D9DE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95565B-5620-49E6-A34D-37CAF7D1B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B8F287-6B4C-4036-865E-799939AAE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CDA5A3-32DF-479A-879E-AFFDF2F25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28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D824AB-5EC4-4876-BE92-D04FB2498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F311A7-3403-43DE-AB24-6F2BF3BCA4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D94EAAE-D609-4527-A038-36BDAA369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6A5BE2-2879-487B-B5B3-DB09C1085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AF56EDA-C966-4B5D-A240-F2F86940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296E844-7BED-4651-8A25-94EBEC0EE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39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4A21F8-9F3A-4126-A4FF-B22CB1A86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87CF9D-4B81-43C2-9B7B-E6C993BA5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C845727-AF5A-4280-8FD1-1C36DCA74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49FCA2F-D9A3-402F-9D85-6D6C80710C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27BFD8A-23D5-42AD-B3B2-DA914100A7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D284D61-91E5-4B39-B458-924D1D722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CCA76C-E80D-42B9-8C32-82568F7AC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975BDF6-F2C3-48B4-9BE7-265EA4730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166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DC3BC2-2C65-43D9-9913-1E3B97BDF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47F12DA-C057-4913-B22B-8D58ABAB3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C22827D-8D53-4A90-92C3-79FE09424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E080997-9C0F-4AB5-A881-FED01250C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022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4EE4429-D99C-4574-B734-67B871CF6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91CCDFE-A15E-44B0-A840-02ED0A7CD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7BEE767-EAA4-4503-BA96-AA586A136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388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2C4F50-2693-4A18-BDCB-CBA48DDC8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C87415-DEC8-484E-BBDC-3225A3B30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82B7437-CD33-48F9-8D61-24717AF69E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90AABF8-80B6-46BD-8AEB-7DBB1CE18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E346F9D-9174-44A7-82B4-6AD961083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DAC8B6A-9DE2-4926-B14A-1B9C16026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660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8ADD37-AF27-40A8-931D-2656F1E56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642D0ED-3FB6-410A-81CD-60B47DFAB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D58F47B-FFAE-4E20-8B87-7E61D7269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C8CF040-93CF-48EB-AAE3-B59C87F8D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A2DE6C2-0FAE-4376-A61F-9C9D538D9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9B16876-648C-4294-908B-9A0336B90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78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1CFBC07-C939-4CB5-88F0-91E076F18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150FC9-D91A-4656-94EC-9BF60CDDEE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4609C1-5D6D-4BA3-8142-3B4A3E9AB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1D8D7-187D-4ECB-88E8-7D46FF7D2E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74D979-18DC-455D-B786-A8C210683C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9121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AD57AA-0B71-49FD-9B71-4A87F7D8A8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75250"/>
            <a:ext cx="9144000" cy="4360984"/>
          </a:xfrm>
        </p:spPr>
        <p:txBody>
          <a:bodyPr>
            <a:normAutofit/>
          </a:bodyPr>
          <a:lstStyle/>
          <a:p>
            <a:r>
              <a:rPr lang="it-IT" sz="4800" b="0" i="0" u="none" strike="noStrike" baseline="0" dirty="0">
                <a:latin typeface="DejaVuSans"/>
              </a:rPr>
              <a:t>I vocabolari italiani: </a:t>
            </a:r>
            <a:br>
              <a:rPr lang="it-IT" sz="4800" b="0" i="0" u="none" strike="noStrike" baseline="0" dirty="0">
                <a:latin typeface="DejaVuSans"/>
              </a:rPr>
            </a:br>
            <a:r>
              <a:rPr lang="it-IT" sz="4800" b="0" i="0" u="none" strike="noStrike" baseline="0" dirty="0">
                <a:latin typeface="DejaVuSans"/>
              </a:rPr>
              <a:t>tipologie, storia, problemi</a:t>
            </a:r>
            <a:br>
              <a:rPr lang="it-IT" sz="5400" b="1" dirty="0"/>
            </a:br>
            <a:br>
              <a:rPr lang="it-IT" sz="5400" b="1" dirty="0"/>
            </a:br>
            <a:r>
              <a:rPr lang="it-IT" sz="3600" b="1" dirty="0"/>
              <a:t>Linguistica italiana </a:t>
            </a:r>
            <a:r>
              <a:rPr lang="it-IT" sz="3600" b="1" dirty="0" err="1"/>
              <a:t>a.a</a:t>
            </a:r>
            <a:r>
              <a:rPr lang="it-IT" sz="3600" b="1" dirty="0"/>
              <a:t>. </a:t>
            </a:r>
            <a:r>
              <a:rPr lang="it-IT" sz="3600" b="1"/>
              <a:t>2022-23</a:t>
            </a:r>
            <a:endParaRPr lang="it-IT" sz="3600" b="1" dirty="0"/>
          </a:p>
        </p:txBody>
      </p:sp>
    </p:spTree>
    <p:extLst>
      <p:ext uri="{BB962C8B-B14F-4D97-AF65-F5344CB8AC3E}">
        <p14:creationId xmlns:p14="http://schemas.microsoft.com/office/powerpoint/2010/main" val="1668273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689315" y="536397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VOCABOLARI DEL CINQUECENTO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3D3E1B1-7B08-4F34-A866-89B2C3FE1FC9}"/>
              </a:ext>
            </a:extLst>
          </p:cNvPr>
          <p:cNvSpPr txBox="1"/>
          <p:nvPr/>
        </p:nvSpPr>
        <p:spPr>
          <a:xfrm>
            <a:off x="307139" y="1178226"/>
            <a:ext cx="113104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A Venezia si moltiplicano le opere basate sulle Tre Corone: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200" b="1" dirty="0"/>
              <a:t>Lucilio </a:t>
            </a:r>
            <a:r>
              <a:rPr lang="it-IT" sz="3200" b="1" dirty="0" err="1"/>
              <a:t>Minerbi</a:t>
            </a:r>
            <a:r>
              <a:rPr lang="it-IT" sz="3200" dirty="0"/>
              <a:t>, </a:t>
            </a:r>
            <a:r>
              <a:rPr lang="it-IT" sz="3200" i="1" dirty="0" err="1"/>
              <a:t>Vocabulario</a:t>
            </a:r>
            <a:r>
              <a:rPr lang="it-IT" sz="3200" dirty="0"/>
              <a:t> (1535) [solo su Boccaccio]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200" b="1" dirty="0"/>
              <a:t>Francesco Alunno</a:t>
            </a:r>
            <a:r>
              <a:rPr lang="it-IT" sz="3200" dirty="0"/>
              <a:t>, </a:t>
            </a:r>
            <a:r>
              <a:rPr lang="it-IT" sz="3200" i="1" dirty="0" err="1"/>
              <a:t>Osservationi</a:t>
            </a:r>
            <a:r>
              <a:rPr lang="it-IT" sz="3200" i="1" dirty="0"/>
              <a:t> sopra il Petrarca </a:t>
            </a:r>
            <a:r>
              <a:rPr lang="it-IT" sz="3200" dirty="0"/>
              <a:t>(1539)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200" b="1" dirty="0"/>
              <a:t>Id.</a:t>
            </a:r>
            <a:r>
              <a:rPr lang="it-IT" sz="3200" dirty="0"/>
              <a:t>, </a:t>
            </a:r>
            <a:r>
              <a:rPr lang="it-IT" sz="3200" i="1" dirty="0"/>
              <a:t>Le ricchezze della l. volgare sopra il Boccaccio </a:t>
            </a:r>
            <a:r>
              <a:rPr lang="it-IT" sz="3200" dirty="0"/>
              <a:t>(1543)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5E0BAAF-C453-4470-8CD7-F491E51A0ED6}"/>
              </a:ext>
            </a:extLst>
          </p:cNvPr>
          <p:cNvSpPr txBox="1"/>
          <p:nvPr/>
        </p:nvSpPr>
        <p:spPr>
          <a:xfrm>
            <a:off x="307139" y="3174272"/>
            <a:ext cx="116503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 Alunno si possono trovare anche voci </a:t>
            </a:r>
            <a:r>
              <a:rPr lang="it-IT" sz="3000" b="1" dirty="0"/>
              <a:t>non presenti nelle Tre Corone</a:t>
            </a:r>
            <a:r>
              <a:rPr lang="it-IT" sz="3000" dirty="0"/>
              <a:t> con osservazioni su varianti </a:t>
            </a:r>
            <a:r>
              <a:rPr lang="it-IT" sz="3000" b="1" dirty="0"/>
              <a:t>locali</a:t>
            </a:r>
            <a:r>
              <a:rPr lang="it-IT" sz="3000" dirty="0"/>
              <a:t>: «MADIA. </a:t>
            </a:r>
            <a:r>
              <a:rPr lang="it-IT" sz="3000" i="1" dirty="0"/>
              <a:t>Mesa</a:t>
            </a:r>
            <a:r>
              <a:rPr lang="it-IT" sz="3000" dirty="0"/>
              <a:t> si dice in Lombardia et in Ferrara </a:t>
            </a:r>
            <a:r>
              <a:rPr lang="it-IT" sz="3000" i="1" dirty="0" err="1"/>
              <a:t>spartura</a:t>
            </a:r>
            <a:r>
              <a:rPr lang="it-IT" sz="3000" dirty="0"/>
              <a:t> et in </a:t>
            </a:r>
            <a:r>
              <a:rPr lang="it-IT" sz="3000" dirty="0" err="1"/>
              <a:t>Vinegia</a:t>
            </a:r>
            <a:r>
              <a:rPr lang="it-IT" sz="3000" dirty="0"/>
              <a:t> l’</a:t>
            </a:r>
            <a:r>
              <a:rPr lang="it-IT" sz="3000" i="1" dirty="0" err="1"/>
              <a:t>albuolo</a:t>
            </a:r>
            <a:r>
              <a:rPr lang="it-IT" sz="3000" dirty="0"/>
              <a:t>». Anche di aree diverse dalla propria, come Napoli.</a:t>
            </a:r>
          </a:p>
          <a:p>
            <a:pPr algn="just"/>
            <a:endParaRPr lang="it-IT" sz="3000" dirty="0"/>
          </a:p>
          <a:p>
            <a:pPr algn="just"/>
            <a:endParaRPr lang="it-IT" sz="3000" dirty="0"/>
          </a:p>
          <a:p>
            <a:pPr algn="just"/>
            <a:endParaRPr lang="it-IT" sz="3000" dirty="0"/>
          </a:p>
          <a:p>
            <a:pPr algn="just"/>
            <a:endParaRPr lang="it-IT" sz="300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F287A3D4-A73F-49E6-A61B-D23AA8E6A34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183" y="4982631"/>
            <a:ext cx="8266817" cy="1795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8193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689315" y="536397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VOCABOLARI DEL CINQUECENTO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02909DA-7EB7-445C-A20E-4A0ADA5F44D4}"/>
              </a:ext>
            </a:extLst>
          </p:cNvPr>
          <p:cNvSpPr txBox="1"/>
          <p:nvPr/>
        </p:nvSpPr>
        <p:spPr>
          <a:xfrm>
            <a:off x="314177" y="1230756"/>
            <a:ext cx="1156364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Si pubblicano vocabolari anche in altre città, come </a:t>
            </a:r>
            <a:r>
              <a:rPr lang="it-IT" sz="3200" b="1" dirty="0"/>
              <a:t>Napoli</a:t>
            </a:r>
            <a:r>
              <a:rPr lang="it-IT" sz="3200" dirty="0"/>
              <a:t>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200" b="1" dirty="0" err="1"/>
              <a:t>Fabricio</a:t>
            </a:r>
            <a:r>
              <a:rPr lang="it-IT" sz="3200" b="1" dirty="0"/>
              <a:t> Luna</a:t>
            </a:r>
            <a:r>
              <a:rPr lang="it-IT" sz="3200" dirty="0"/>
              <a:t>, </a:t>
            </a:r>
            <a:r>
              <a:rPr lang="it-IT" sz="3200" i="1" dirty="0" err="1"/>
              <a:t>Vocabulario</a:t>
            </a:r>
            <a:r>
              <a:rPr lang="it-IT" sz="3200" i="1" dirty="0"/>
              <a:t> di 5000 vocaboli toschi</a:t>
            </a:r>
            <a:r>
              <a:rPr lang="it-IT" sz="3200" dirty="0"/>
              <a:t> (1536)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200" dirty="0"/>
              <a:t>Luna inserisce nel titolo l’aggettivo «toschi» ma nell’introduzione sembra fautore della teoria cortigiana («ogni lingua da sé è men buona ma la mescolata è la bella e la perfetta»).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200" dirty="0"/>
              <a:t>Accanto alle tre Corone amplia il canone a scrittori contemporanei (Ariosto, citato nel frontespizio, Machiavelli, Aretino) e inserisce anche voci napoletane (</a:t>
            </a:r>
            <a:r>
              <a:rPr lang="it-IT" sz="3200" i="1" dirty="0"/>
              <a:t>in coppa</a:t>
            </a:r>
            <a:r>
              <a:rPr lang="it-IT" sz="3200" dirty="0"/>
              <a:t>, in cima; </a:t>
            </a:r>
            <a:r>
              <a:rPr lang="it-IT" sz="3200" i="1" dirty="0" err="1"/>
              <a:t>chiuppi</a:t>
            </a:r>
            <a:r>
              <a:rPr lang="it-IT" sz="3200" dirty="0"/>
              <a:t>, pioppi).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200" dirty="0"/>
              <a:t>Il vocabolario ha spesso errori (</a:t>
            </a:r>
            <a:r>
              <a:rPr lang="it-IT" sz="3200" i="1" dirty="0"/>
              <a:t>lasca</a:t>
            </a:r>
            <a:r>
              <a:rPr lang="it-IT" sz="3200" dirty="0"/>
              <a:t> ‘pesce’ è definito «favilla» perché si equivoca un passo di Ariosto). Per Luigi Morandi è «balordamente compilato».</a:t>
            </a:r>
          </a:p>
        </p:txBody>
      </p:sp>
    </p:spTree>
    <p:extLst>
      <p:ext uri="{BB962C8B-B14F-4D97-AF65-F5344CB8AC3E}">
        <p14:creationId xmlns:p14="http://schemas.microsoft.com/office/powerpoint/2010/main" val="60800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689315" y="536397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VOCABOLARI DEL CINQUECENTO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67CC672-6A53-4D8F-AABA-FA88E045F564}"/>
              </a:ext>
            </a:extLst>
          </p:cNvPr>
          <p:cNvSpPr txBox="1"/>
          <p:nvPr/>
        </p:nvSpPr>
        <p:spPr>
          <a:xfrm>
            <a:off x="267285" y="1121172"/>
            <a:ext cx="11676186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A Cento (Ferrara) opera </a:t>
            </a:r>
            <a:r>
              <a:rPr lang="it-IT" sz="3200" b="1" dirty="0"/>
              <a:t>Alberto</a:t>
            </a:r>
            <a:r>
              <a:rPr lang="it-IT" sz="3200" dirty="0"/>
              <a:t> </a:t>
            </a:r>
            <a:r>
              <a:rPr lang="it-IT" sz="3200" b="1" dirty="0" err="1"/>
              <a:t>Acarisio</a:t>
            </a:r>
            <a:r>
              <a:rPr lang="it-IT" sz="3200" dirty="0"/>
              <a:t>, </a:t>
            </a:r>
            <a:r>
              <a:rPr lang="it-IT" sz="3200" i="1" dirty="0"/>
              <a:t>Vocabolario, grammatica et ortografia della lingua volgare </a:t>
            </a:r>
            <a:r>
              <a:rPr lang="it-IT" sz="3200" dirty="0"/>
              <a:t>(1543)</a:t>
            </a:r>
            <a:endParaRPr lang="it-IT" sz="10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Si dichiara in linea con la teoria bembiana, ma vuole «schifare alcuni vocaboli usati dai nostri scrittori» perché </a:t>
            </a:r>
            <a:r>
              <a:rPr lang="it-IT" sz="3000" b="1" dirty="0"/>
              <a:t>arcaici</a:t>
            </a:r>
            <a:r>
              <a:rPr lang="it-IT" sz="3000" dirty="0"/>
              <a:t> e non adatti all’</a:t>
            </a:r>
            <a:r>
              <a:rPr lang="it-IT" sz="3000" b="1" dirty="0"/>
              <a:t>uso</a:t>
            </a:r>
            <a:r>
              <a:rPr lang="it-IT" sz="3000" dirty="0"/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Le definizioni sono a volte molto dettagliate e contengono indicazioni sull’uso </a:t>
            </a:r>
            <a:r>
              <a:rPr lang="it-IT" sz="3000" i="1" dirty="0"/>
              <a:t>(voce </a:t>
            </a:r>
            <a:r>
              <a:rPr lang="it-IT" sz="3000" i="1" dirty="0" err="1"/>
              <a:t>plebeia</a:t>
            </a:r>
            <a:r>
              <a:rPr lang="it-IT" sz="3000" i="1" dirty="0"/>
              <a:t>; è del verso)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Inserisce alcune parole della botanica, in genere trascurate dai primi vocabolari </a:t>
            </a:r>
            <a:r>
              <a:rPr lang="it-IT" sz="3000" i="1" dirty="0"/>
              <a:t>(dattero</a:t>
            </a:r>
            <a:r>
              <a:rPr lang="it-IT" sz="3000" dirty="0"/>
              <a:t>, </a:t>
            </a:r>
            <a:r>
              <a:rPr lang="it-IT" sz="3000" i="1" dirty="0"/>
              <a:t>garofano</a:t>
            </a:r>
            <a:r>
              <a:rPr lang="it-IT" sz="3000" dirty="0"/>
              <a:t>, </a:t>
            </a:r>
            <a:r>
              <a:rPr lang="it-IT" sz="3000" i="1" dirty="0"/>
              <a:t>cocco)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A volte indica le etimologie delle parole (introduzione di elementi accessori)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Mostra attenzione per le varianti regionali (alla voce </a:t>
            </a:r>
            <a:r>
              <a:rPr lang="it-IT" sz="3000" i="1" dirty="0"/>
              <a:t>bufera</a:t>
            </a:r>
            <a:r>
              <a:rPr lang="it-IT" sz="3000" dirty="0"/>
              <a:t> dice che a Bologna si dice </a:t>
            </a:r>
            <a:r>
              <a:rPr lang="it-IT" sz="3000" i="1" dirty="0"/>
              <a:t>bifera</a:t>
            </a:r>
            <a:r>
              <a:rPr lang="it-IT" sz="3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26458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CD4670CC-A97C-4165-B59F-8B8AF138C6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332" y="189960"/>
            <a:ext cx="10452295" cy="272205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F6DAB81-6119-4394-BD13-779852284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332" y="3094892"/>
            <a:ext cx="10452295" cy="3763108"/>
          </a:xfrm>
          <a:prstGeom prst="rect">
            <a:avLst/>
          </a:prstGeom>
        </p:spPr>
      </p:pic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D0CFA18E-2A82-47CF-B923-90D83D7B9470}"/>
              </a:ext>
            </a:extLst>
          </p:cNvPr>
          <p:cNvCxnSpPr/>
          <p:nvPr/>
        </p:nvCxnSpPr>
        <p:spPr>
          <a:xfrm>
            <a:off x="3319975" y="2335237"/>
            <a:ext cx="1758462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66910922-E7D1-4E8D-AFD8-E4F6DAEADD8D}"/>
              </a:ext>
            </a:extLst>
          </p:cNvPr>
          <p:cNvCxnSpPr>
            <a:cxnSpLocks/>
          </p:cNvCxnSpPr>
          <p:nvPr/>
        </p:nvCxnSpPr>
        <p:spPr>
          <a:xfrm>
            <a:off x="8382000" y="6693877"/>
            <a:ext cx="1113692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307F2479-2EBD-4B1A-AEB4-2BAB5AD8EA14}"/>
              </a:ext>
            </a:extLst>
          </p:cNvPr>
          <p:cNvCxnSpPr>
            <a:cxnSpLocks/>
          </p:cNvCxnSpPr>
          <p:nvPr/>
        </p:nvCxnSpPr>
        <p:spPr>
          <a:xfrm>
            <a:off x="10086535" y="6285913"/>
            <a:ext cx="39389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12E97FBB-016C-4F82-B111-791A2EB1708B}"/>
              </a:ext>
            </a:extLst>
          </p:cNvPr>
          <p:cNvCxnSpPr>
            <a:cxnSpLocks/>
          </p:cNvCxnSpPr>
          <p:nvPr/>
        </p:nvCxnSpPr>
        <p:spPr>
          <a:xfrm>
            <a:off x="1334086" y="4651716"/>
            <a:ext cx="115589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869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574426" y="583740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LA PREISTORIA DELLA LESSICOGRAFIA ITALIANA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3D3E1B1-7B08-4F34-A866-89B2C3FE1FC9}"/>
              </a:ext>
            </a:extLst>
          </p:cNvPr>
          <p:cNvSpPr txBox="1"/>
          <p:nvPr/>
        </p:nvSpPr>
        <p:spPr>
          <a:xfrm>
            <a:off x="307143" y="1240444"/>
            <a:ext cx="115097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Tutte le civiltà antiche che conoscevano la scrittura hanno lasciato qualche forma di opera lessicografica.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Esigenza </a:t>
            </a:r>
            <a:r>
              <a:rPr lang="it-IT" sz="3000" b="1" dirty="0"/>
              <a:t>pratica </a:t>
            </a:r>
            <a:r>
              <a:rPr lang="it-IT" sz="3000" dirty="0"/>
              <a:t>di comunicazione nel commercio con altri popoli</a:t>
            </a:r>
          </a:p>
          <a:p>
            <a:pPr marL="457200" indent="-457200" algn="just">
              <a:buFontTx/>
              <a:buChar char="-"/>
            </a:pPr>
            <a:r>
              <a:rPr lang="it-IT" sz="3000" b="1" dirty="0"/>
              <a:t>Spiegazione</a:t>
            </a:r>
            <a:r>
              <a:rPr lang="it-IT" sz="3000" dirty="0"/>
              <a:t> di opere antiche (glosse di testi religiosi, poi dei poemi)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8A167EE-7B9B-4120-AB0F-35AF3D531B42}"/>
              </a:ext>
            </a:extLst>
          </p:cNvPr>
          <p:cNvSpPr txBox="1"/>
          <p:nvPr/>
        </p:nvSpPr>
        <p:spPr>
          <a:xfrm>
            <a:off x="307141" y="3251364"/>
            <a:ext cx="115097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Tra le più importanti opere latine medievali c’è quella di </a:t>
            </a:r>
            <a:r>
              <a:rPr lang="it-IT" sz="3000" b="1" dirty="0"/>
              <a:t>Isidoro di Siviglia </a:t>
            </a:r>
            <a:r>
              <a:rPr lang="it-IT" sz="3000" dirty="0"/>
              <a:t>(VI-VII sec. d.C.), </a:t>
            </a:r>
            <a:r>
              <a:rPr lang="it-IT" sz="3000" i="1" dirty="0" err="1"/>
              <a:t>Etymologiarum</a:t>
            </a:r>
            <a:r>
              <a:rPr lang="it-IT" sz="3000" i="1" dirty="0"/>
              <a:t> </a:t>
            </a:r>
            <a:r>
              <a:rPr lang="it-IT" sz="3000" i="1" dirty="0" err="1"/>
              <a:t>sive</a:t>
            </a:r>
            <a:r>
              <a:rPr lang="it-IT" sz="3000" i="1" dirty="0"/>
              <a:t> </a:t>
            </a:r>
            <a:r>
              <a:rPr lang="it-IT" sz="3000" i="1" dirty="0" err="1"/>
              <a:t>originum</a:t>
            </a:r>
            <a:r>
              <a:rPr lang="it-IT" sz="3000" i="1" dirty="0"/>
              <a:t> libri </a:t>
            </a:r>
            <a:r>
              <a:rPr lang="it-IT" sz="3000" i="1" dirty="0" err="1"/>
              <a:t>viginti</a:t>
            </a:r>
            <a:r>
              <a:rPr lang="it-IT" sz="3000" dirty="0"/>
              <a:t>, che dedica un libro all’origine delle parole (ricerca del senso profondo nell’etimo).</a:t>
            </a:r>
            <a:endParaRPr lang="it-IT" sz="3000" i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4305F31-DA06-4F4E-9E1D-47122ED4A167}"/>
              </a:ext>
            </a:extLst>
          </p:cNvPr>
          <p:cNvSpPr txBox="1"/>
          <p:nvPr/>
        </p:nvSpPr>
        <p:spPr>
          <a:xfrm>
            <a:off x="307141" y="4800621"/>
            <a:ext cx="115097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Con lo sviluppo del volgare nascono vocabolari che iniziano a spiegare il latino classico anche attraverso il volgare, come il </a:t>
            </a:r>
            <a:r>
              <a:rPr lang="it-IT" sz="3000" i="1" dirty="0"/>
              <a:t>Vocabulista </a:t>
            </a:r>
            <a:r>
              <a:rPr lang="it-IT" sz="3000" dirty="0"/>
              <a:t>del</a:t>
            </a:r>
            <a:r>
              <a:rPr lang="it-IT" sz="3000" i="1" dirty="0"/>
              <a:t> </a:t>
            </a:r>
            <a:r>
              <a:rPr lang="it-IT" sz="3000" dirty="0"/>
              <a:t>lombardo </a:t>
            </a:r>
            <a:r>
              <a:rPr lang="it-IT" sz="3000" b="1" dirty="0" err="1"/>
              <a:t>Papìa</a:t>
            </a:r>
            <a:r>
              <a:rPr lang="it-IT" sz="3000" dirty="0"/>
              <a:t> (XI sec.): </a:t>
            </a:r>
          </a:p>
          <a:p>
            <a:pPr algn="just"/>
            <a:r>
              <a:rPr lang="it-IT" sz="3000" dirty="0"/>
              <a:t>MANTICA: pera viatoria, sportella, </a:t>
            </a:r>
            <a:r>
              <a:rPr lang="it-IT" sz="3000" dirty="0" err="1"/>
              <a:t>bargilla</a:t>
            </a:r>
            <a:r>
              <a:rPr lang="it-IT" sz="3000" dirty="0"/>
              <a:t>, bisaccia vulgo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333678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689315" y="536397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LA PREISTORIA DELLA LESSICOGRAFIA ITALIANA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3D3E1B1-7B08-4F34-A866-89B2C3FE1FC9}"/>
              </a:ext>
            </a:extLst>
          </p:cNvPr>
          <p:cNvSpPr txBox="1"/>
          <p:nvPr/>
        </p:nvSpPr>
        <p:spPr>
          <a:xfrm>
            <a:off x="307143" y="1240444"/>
            <a:ext cx="116081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 partire dal Trecento si diffondono </a:t>
            </a:r>
            <a:r>
              <a:rPr lang="it-IT" sz="3000" b="1" dirty="0" err="1"/>
              <a:t>glossarietti</a:t>
            </a:r>
            <a:r>
              <a:rPr lang="it-IT" sz="3000" b="1" dirty="0"/>
              <a:t> bilingui </a:t>
            </a:r>
            <a:r>
              <a:rPr lang="it-IT" sz="3000" dirty="0"/>
              <a:t>latino-volgare che servono come supporto alla didattica. Essenziali, rudimentali nelle definizioni, diversificati geograficamente («Hic </a:t>
            </a:r>
            <a:r>
              <a:rPr lang="it-IT" sz="3000" dirty="0" err="1"/>
              <a:t>labor</a:t>
            </a:r>
            <a:r>
              <a:rPr lang="it-IT" sz="3000" dirty="0"/>
              <a:t>: la </a:t>
            </a:r>
            <a:r>
              <a:rPr lang="it-IT" sz="3000" dirty="0" err="1"/>
              <a:t>fatiga</a:t>
            </a:r>
            <a:r>
              <a:rPr lang="it-IT" sz="3000" dirty="0"/>
              <a:t>» a Perugia)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8A167EE-7B9B-4120-AB0F-35AF3D531B42}"/>
              </a:ext>
            </a:extLst>
          </p:cNvPr>
          <p:cNvSpPr txBox="1"/>
          <p:nvPr/>
        </p:nvSpPr>
        <p:spPr>
          <a:xfrm>
            <a:off x="307141" y="2837043"/>
            <a:ext cx="1160819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Opere interessanti anche per le informazioni sui volgari locali </a:t>
            </a:r>
            <a:endParaRPr lang="it-IT" sz="10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i="1" dirty="0" err="1"/>
              <a:t>Vocabularium</a:t>
            </a:r>
            <a:r>
              <a:rPr lang="it-IT" sz="3000" i="1" dirty="0"/>
              <a:t> breve </a:t>
            </a:r>
            <a:r>
              <a:rPr lang="it-IT" sz="3000" dirty="0"/>
              <a:t>di </a:t>
            </a:r>
            <a:r>
              <a:rPr lang="it-IT" sz="3000" b="1" dirty="0"/>
              <a:t>Gasparino</a:t>
            </a:r>
            <a:r>
              <a:rPr lang="it-IT" sz="3000" dirty="0"/>
              <a:t> </a:t>
            </a:r>
            <a:r>
              <a:rPr lang="it-IT" sz="3000" b="1" dirty="0"/>
              <a:t>Barzizza</a:t>
            </a:r>
            <a:r>
              <a:rPr lang="it-IT" sz="3000" dirty="0"/>
              <a:t>, veneziano (XIV-XV sec.):</a:t>
            </a:r>
          </a:p>
          <a:p>
            <a:pPr algn="just"/>
            <a:r>
              <a:rPr lang="it-IT" sz="3000" dirty="0"/>
              <a:t>     FISTULA la </a:t>
            </a:r>
            <a:r>
              <a:rPr lang="it-IT" sz="3000" dirty="0" err="1"/>
              <a:t>ziaramella</a:t>
            </a:r>
            <a:r>
              <a:rPr lang="it-IT" sz="3000" dirty="0"/>
              <a:t>, cioè </a:t>
            </a:r>
            <a:r>
              <a:rPr lang="it-IT" sz="3000" dirty="0" err="1"/>
              <a:t>istromento</a:t>
            </a:r>
            <a:r>
              <a:rPr lang="it-IT" sz="3000" dirty="0"/>
              <a:t> da sonare facto di </a:t>
            </a:r>
            <a:r>
              <a:rPr lang="it-IT" sz="3000" dirty="0" err="1"/>
              <a:t>canule</a:t>
            </a:r>
            <a:endParaRPr lang="it-IT" sz="3000" dirty="0"/>
          </a:p>
          <a:p>
            <a:pPr algn="just"/>
            <a:r>
              <a:rPr lang="it-IT" sz="3000" dirty="0"/>
              <a:t>     VESPERTILIO </a:t>
            </a:r>
            <a:r>
              <a:rPr lang="it-IT" sz="3000" dirty="0" err="1"/>
              <a:t>el</a:t>
            </a:r>
            <a:r>
              <a:rPr lang="it-IT" sz="3000" dirty="0"/>
              <a:t> rato che vola</a:t>
            </a:r>
          </a:p>
          <a:p>
            <a:pPr algn="just"/>
            <a:endParaRPr lang="it-IT" sz="10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i="1" dirty="0"/>
              <a:t>Glossario latino-reatino </a:t>
            </a:r>
            <a:r>
              <a:rPr lang="it-IT" sz="3000" dirty="0"/>
              <a:t>di Giambattista Valentini detto il </a:t>
            </a:r>
            <a:r>
              <a:rPr lang="it-IT" sz="3000" b="1" dirty="0" err="1"/>
              <a:t>Cantalicio</a:t>
            </a:r>
            <a:r>
              <a:rPr lang="it-IT" sz="3000" dirty="0"/>
              <a:t>, reatino (fine XV sec.):</a:t>
            </a:r>
          </a:p>
          <a:p>
            <a:pPr algn="just"/>
            <a:r>
              <a:rPr lang="it-IT" sz="3000" dirty="0"/>
              <a:t>      HOC MENTUM dove sta la barba</a:t>
            </a:r>
          </a:p>
          <a:p>
            <a:pPr algn="just"/>
            <a:r>
              <a:rPr lang="it-IT" sz="3000" dirty="0"/>
              <a:t>      HIC POLLEX </a:t>
            </a:r>
            <a:r>
              <a:rPr lang="it-IT" sz="3000" dirty="0" err="1"/>
              <a:t>lu</a:t>
            </a:r>
            <a:r>
              <a:rPr lang="it-IT" sz="3000" dirty="0"/>
              <a:t> dito grosso</a:t>
            </a:r>
          </a:p>
        </p:txBody>
      </p:sp>
    </p:spTree>
    <p:extLst>
      <p:ext uri="{BB962C8B-B14F-4D97-AF65-F5344CB8AC3E}">
        <p14:creationId xmlns:p14="http://schemas.microsoft.com/office/powerpoint/2010/main" val="277609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689315" y="536397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LE PRIME LISTE DI PAROLE IN VOLGARE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8A167EE-7B9B-4120-AB0F-35AF3D531B42}"/>
              </a:ext>
            </a:extLst>
          </p:cNvPr>
          <p:cNvSpPr txBox="1"/>
          <p:nvPr/>
        </p:nvSpPr>
        <p:spPr>
          <a:xfrm>
            <a:off x="422028" y="1437402"/>
            <a:ext cx="113104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</a:t>
            </a:r>
            <a:r>
              <a:rPr lang="it-IT" sz="3000" b="1" dirty="0"/>
              <a:t>Quattrocento</a:t>
            </a:r>
            <a:r>
              <a:rPr lang="it-IT" sz="3000" dirty="0"/>
              <a:t> abbiamo i primi esempi di </a:t>
            </a:r>
            <a:r>
              <a:rPr lang="it-IT" sz="3000" b="1" dirty="0"/>
              <a:t>liste di parole in volgare</a:t>
            </a:r>
            <a:r>
              <a:rPr lang="it-IT" sz="3000" dirty="0"/>
              <a:t>, tutte a uso individuale e privato.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4305F31-DA06-4F4E-9E1D-47122ED4A167}"/>
              </a:ext>
            </a:extLst>
          </p:cNvPr>
          <p:cNvSpPr txBox="1"/>
          <p:nvPr/>
        </p:nvSpPr>
        <p:spPr>
          <a:xfrm>
            <a:off x="422028" y="2620129"/>
            <a:ext cx="11310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b="1" dirty="0"/>
              <a:t>Luigi Pulci</a:t>
            </a:r>
            <a:r>
              <a:rPr lang="it-IT" sz="3000" dirty="0"/>
              <a:t>, </a:t>
            </a:r>
            <a:r>
              <a:rPr lang="it-IT" sz="3000" i="1" dirty="0"/>
              <a:t>Vocabulista</a:t>
            </a:r>
            <a:r>
              <a:rPr lang="it-IT" sz="3000" dirty="0"/>
              <a:t>, raccolta manoscritta di 700 parole seguite da una breve definizione, per la propria cultura</a:t>
            </a:r>
            <a:r>
              <a:rPr lang="it-IT" sz="3000" i="1" dirty="0"/>
              <a:t> </a:t>
            </a:r>
            <a:r>
              <a:rPr lang="it-IT" sz="3000" dirty="0"/>
              <a:t>(alcune le userà nel </a:t>
            </a:r>
            <a:r>
              <a:rPr lang="it-IT" sz="3000" i="1" dirty="0"/>
              <a:t>Morgante</a:t>
            </a:r>
            <a:r>
              <a:rPr lang="it-IT" sz="3000" dirty="0"/>
              <a:t>): «longevo, di lunga età», «</a:t>
            </a:r>
            <a:r>
              <a:rPr lang="it-IT" sz="3000" dirty="0" err="1"/>
              <a:t>mecco</a:t>
            </a:r>
            <a:r>
              <a:rPr lang="it-IT" sz="3000" dirty="0"/>
              <a:t>, il puttaniere».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4676E2F-C5C2-4CBB-BF8D-CCEB4DA54A82}"/>
              </a:ext>
            </a:extLst>
          </p:cNvPr>
          <p:cNvSpPr txBox="1"/>
          <p:nvPr/>
        </p:nvSpPr>
        <p:spPr>
          <a:xfrm>
            <a:off x="422028" y="4264521"/>
            <a:ext cx="1131042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b="1" dirty="0"/>
              <a:t>Leonardo da Vinci</a:t>
            </a:r>
            <a:r>
              <a:rPr lang="it-IT" sz="3000" dirty="0"/>
              <a:t>, liste di parole in molti suoi manoscritti, per ricordare o imparare. Sono voci di ambiti che conosce poco, lessico astratto, intellettuale, non tecnico.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Per affinità di significato: </a:t>
            </a:r>
            <a:r>
              <a:rPr lang="it-IT" sz="3000" i="1" dirty="0"/>
              <a:t>requie – riposo, favola – ciancia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Per opposizione: </a:t>
            </a:r>
            <a:r>
              <a:rPr lang="it-IT" sz="3000" i="1" dirty="0"/>
              <a:t>disformità – conformità, dura – molle </a:t>
            </a:r>
            <a:r>
              <a:rPr lang="it-IT" sz="3000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65827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magine 2" descr="Immagine che contiene testo&#10;&#10;Descrizione generata automaticamente">
            <a:extLst>
              <a:ext uri="{FF2B5EF4-FFF2-40B4-BE49-F238E27FC236}">
                <a16:creationId xmlns:a16="http://schemas.microsoft.com/office/drawing/2014/main" id="{862DB114-766D-4709-B95B-879C91BBCF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6" b="15761"/>
          <a:stretch/>
        </p:blipFill>
        <p:spPr>
          <a:xfrm>
            <a:off x="159784" y="0"/>
            <a:ext cx="11872432" cy="625203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C8D0B7B0-6417-4471-B448-51D4B1A84547}"/>
              </a:ext>
            </a:extLst>
          </p:cNvPr>
          <p:cNvSpPr txBox="1"/>
          <p:nvPr/>
        </p:nvSpPr>
        <p:spPr>
          <a:xfrm>
            <a:off x="1312606" y="6282813"/>
            <a:ext cx="9365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CODICE TRIVULZIANO DI LEONARDO DA VINCI</a:t>
            </a:r>
          </a:p>
        </p:txBody>
      </p:sp>
    </p:spTree>
    <p:extLst>
      <p:ext uri="{BB962C8B-B14F-4D97-AF65-F5344CB8AC3E}">
        <p14:creationId xmlns:p14="http://schemas.microsoft.com/office/powerpoint/2010/main" val="827800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689315" y="536397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VOCABOLARI DEL CINQUECENTO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3D3E1B1-7B08-4F34-A866-89B2C3FE1FC9}"/>
              </a:ext>
            </a:extLst>
          </p:cNvPr>
          <p:cNvSpPr txBox="1"/>
          <p:nvPr/>
        </p:nvSpPr>
        <p:spPr>
          <a:xfrm>
            <a:off x="307142" y="1306383"/>
            <a:ext cx="113104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I vocabolari moderni nascono nel </a:t>
            </a:r>
            <a:r>
              <a:rPr lang="it-IT" sz="3200" b="1" dirty="0"/>
              <a:t>Cinquecento</a:t>
            </a:r>
            <a:r>
              <a:rPr lang="it-IT" sz="3200" dirty="0"/>
              <a:t>, grazie a due fattori:</a:t>
            </a:r>
          </a:p>
          <a:p>
            <a:pPr algn="just"/>
            <a:endParaRPr lang="it-IT" sz="3200" dirty="0"/>
          </a:p>
          <a:p>
            <a:pPr marL="457200" indent="-457200" algn="just">
              <a:buFontTx/>
              <a:buChar char="-"/>
            </a:pPr>
            <a:r>
              <a:rPr lang="it-IT" sz="3200" dirty="0"/>
              <a:t>l’affermazione della </a:t>
            </a:r>
            <a:r>
              <a:rPr lang="it-IT" sz="3200" b="1" dirty="0"/>
              <a:t>teoria</a:t>
            </a:r>
            <a:r>
              <a:rPr lang="it-IT" sz="3200" dirty="0"/>
              <a:t> </a:t>
            </a:r>
            <a:r>
              <a:rPr lang="it-IT" sz="3200" b="1" dirty="0"/>
              <a:t>bembiana </a:t>
            </a:r>
            <a:r>
              <a:rPr lang="it-IT" sz="3200" dirty="0"/>
              <a:t>(che richiede dei supporti)</a:t>
            </a:r>
            <a:endParaRPr lang="it-IT" sz="3200" b="1" dirty="0"/>
          </a:p>
          <a:p>
            <a:pPr marL="457200" indent="-457200" algn="just">
              <a:buFontTx/>
              <a:buChar char="-"/>
            </a:pPr>
            <a:r>
              <a:rPr lang="it-IT" sz="3200" dirty="0"/>
              <a:t>Lo sviluppo della </a:t>
            </a:r>
            <a:r>
              <a:rPr lang="it-IT" sz="3200" b="1" dirty="0"/>
              <a:t>stampa</a:t>
            </a:r>
            <a:r>
              <a:rPr lang="it-IT" sz="3200" dirty="0"/>
              <a:t> (ruolo centrale di Venezia)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8A167EE-7B9B-4120-AB0F-35AF3D531B42}"/>
              </a:ext>
            </a:extLst>
          </p:cNvPr>
          <p:cNvSpPr txBox="1"/>
          <p:nvPr/>
        </p:nvSpPr>
        <p:spPr>
          <a:xfrm>
            <a:off x="307141" y="3898478"/>
            <a:ext cx="113104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Tutti i primi vocabolari condividono due caratteristiche:</a:t>
            </a:r>
          </a:p>
          <a:p>
            <a:pPr algn="just"/>
            <a:endParaRPr lang="it-IT" sz="3200" dirty="0"/>
          </a:p>
          <a:p>
            <a:pPr marL="457200" indent="-457200" algn="just">
              <a:buFontTx/>
              <a:buChar char="-"/>
            </a:pPr>
            <a:r>
              <a:rPr lang="it-IT" sz="3200" dirty="0"/>
              <a:t>Sono fondati sulla </a:t>
            </a:r>
            <a:r>
              <a:rPr lang="it-IT" sz="3200" b="1" dirty="0"/>
              <a:t>letteratura</a:t>
            </a:r>
            <a:r>
              <a:rPr lang="it-IT" sz="3200" dirty="0"/>
              <a:t>, mediante spogli di opere</a:t>
            </a:r>
          </a:p>
          <a:p>
            <a:pPr marL="457200" indent="-457200" algn="just">
              <a:buFontTx/>
              <a:buChar char="-"/>
            </a:pPr>
            <a:r>
              <a:rPr lang="it-IT" sz="3200" dirty="0"/>
              <a:t>Hanno un orientamento </a:t>
            </a:r>
            <a:r>
              <a:rPr lang="it-IT" sz="3200" b="1" dirty="0"/>
              <a:t>arcaizzante</a:t>
            </a:r>
            <a:r>
              <a:rPr lang="it-IT" sz="3200" dirty="0"/>
              <a:t> (le Tre Corone)</a:t>
            </a:r>
          </a:p>
        </p:txBody>
      </p:sp>
    </p:spTree>
    <p:extLst>
      <p:ext uri="{BB962C8B-B14F-4D97-AF65-F5344CB8AC3E}">
        <p14:creationId xmlns:p14="http://schemas.microsoft.com/office/powerpoint/2010/main" val="2654510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689315" y="536397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VOCABOLARI DEL CINQUECENTO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3D3E1B1-7B08-4F34-A866-89B2C3FE1FC9}"/>
              </a:ext>
            </a:extLst>
          </p:cNvPr>
          <p:cNvSpPr txBox="1"/>
          <p:nvPr/>
        </p:nvSpPr>
        <p:spPr>
          <a:xfrm>
            <a:off x="307141" y="1240444"/>
            <a:ext cx="11310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Nicolò </a:t>
            </a:r>
            <a:r>
              <a:rPr lang="it-IT" sz="3600" b="1" dirty="0" err="1"/>
              <a:t>Liburnio</a:t>
            </a:r>
            <a:r>
              <a:rPr lang="it-IT" sz="3600" b="1" dirty="0"/>
              <a:t>, </a:t>
            </a:r>
            <a:r>
              <a:rPr lang="it-IT" sz="3600" b="1" i="1" dirty="0"/>
              <a:t>Le tre fontane </a:t>
            </a:r>
            <a:r>
              <a:rPr lang="it-IT" sz="3600" b="1" dirty="0"/>
              <a:t>(Venezia, 1526)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8A167EE-7B9B-4120-AB0F-35AF3D531B42}"/>
              </a:ext>
            </a:extLst>
          </p:cNvPr>
          <p:cNvSpPr txBox="1"/>
          <p:nvPr/>
        </p:nvSpPr>
        <p:spPr>
          <a:xfrm>
            <a:off x="307140" y="2006047"/>
            <a:ext cx="115519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- Un anno dopo le </a:t>
            </a:r>
            <a:r>
              <a:rPr lang="it-IT" sz="3200" i="1" dirty="0"/>
              <a:t>Prose del volgar lingua </a:t>
            </a:r>
            <a:r>
              <a:rPr lang="it-IT" sz="3200" dirty="0"/>
              <a:t>(1525), </a:t>
            </a:r>
            <a:r>
              <a:rPr lang="it-IT" sz="3200" dirty="0" err="1"/>
              <a:t>Liburnio</a:t>
            </a:r>
            <a:r>
              <a:rPr lang="it-IT" sz="3200" dirty="0"/>
              <a:t> propone una riabilitazione di Dante attraverso una «Difensione di Dante». Si presenta comunque come bembiano.</a:t>
            </a:r>
          </a:p>
          <a:p>
            <a:pPr algn="just"/>
            <a:r>
              <a:rPr lang="it-IT" sz="3200" dirty="0"/>
              <a:t>- Canone: Petrarca, Boccaccio, Dante.</a:t>
            </a:r>
          </a:p>
          <a:p>
            <a:pPr algn="just"/>
            <a:r>
              <a:rPr lang="it-IT" sz="3200" dirty="0"/>
              <a:t>- Nella premessa si individuano i destinatari: opera concepita come strumento per aiutare nella produzione di testi, rivolto a corteggiatori, segretari delle cancellerie, stranieri.</a:t>
            </a:r>
          </a:p>
          <a:p>
            <a:pPr algn="just"/>
            <a:r>
              <a:rPr lang="it-IT" sz="3200" dirty="0"/>
              <a:t>- Diviso in 3 parti, a loro volta divise per categorie grammaticali (gli aggettivi di Petrarca, i verbi di Boccaccio, ecc.).</a:t>
            </a:r>
          </a:p>
        </p:txBody>
      </p:sp>
    </p:spTree>
    <p:extLst>
      <p:ext uri="{BB962C8B-B14F-4D97-AF65-F5344CB8AC3E}">
        <p14:creationId xmlns:p14="http://schemas.microsoft.com/office/powerpoint/2010/main" val="404484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689315" y="536397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VOCABOLARI DEL CINQUECENTO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3D3E1B1-7B08-4F34-A866-89B2C3FE1FC9}"/>
              </a:ext>
            </a:extLst>
          </p:cNvPr>
          <p:cNvSpPr txBox="1"/>
          <p:nvPr/>
        </p:nvSpPr>
        <p:spPr>
          <a:xfrm>
            <a:off x="307141" y="1240444"/>
            <a:ext cx="11310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Nicolò </a:t>
            </a:r>
            <a:r>
              <a:rPr lang="it-IT" sz="3600" b="1" dirty="0" err="1"/>
              <a:t>Liburnio</a:t>
            </a:r>
            <a:r>
              <a:rPr lang="it-IT" sz="3600" b="1" dirty="0"/>
              <a:t>, </a:t>
            </a:r>
            <a:r>
              <a:rPr lang="it-IT" sz="3600" b="1" i="1" dirty="0"/>
              <a:t>Le tre fontane </a:t>
            </a:r>
            <a:r>
              <a:rPr lang="it-IT" sz="3600" b="1" dirty="0"/>
              <a:t>(Venezia, 1526)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02909DA-7EB7-445C-A20E-4A0ADA5F44D4}"/>
              </a:ext>
            </a:extLst>
          </p:cNvPr>
          <p:cNvSpPr txBox="1"/>
          <p:nvPr/>
        </p:nvSpPr>
        <p:spPr>
          <a:xfrm>
            <a:off x="154743" y="2006047"/>
            <a:ext cx="1131042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- I lemmi sono tutte parole presenti nei tre autori.</a:t>
            </a:r>
          </a:p>
          <a:p>
            <a:pPr marL="457200" indent="-457200" algn="just">
              <a:buFontTx/>
              <a:buChar char="-"/>
            </a:pPr>
            <a:r>
              <a:rPr lang="it-IT" sz="3200" dirty="0"/>
              <a:t>A volte la lemmatizzazione è imperfetta (ad es. </a:t>
            </a:r>
            <a:r>
              <a:rPr lang="it-IT" sz="3200" i="1" dirty="0"/>
              <a:t>demoni</a:t>
            </a:r>
            <a:r>
              <a:rPr lang="it-IT" sz="3200" dirty="0"/>
              <a:t> al plurale) e l’ordine alfabetico impreciso.</a:t>
            </a:r>
          </a:p>
          <a:p>
            <a:pPr algn="just"/>
            <a:r>
              <a:rPr lang="it-IT" sz="3200" dirty="0"/>
              <a:t>- Definizioni assenti o brevissime, con rimando all’opera. Quello </a:t>
            </a:r>
          </a:p>
          <a:p>
            <a:pPr algn="just"/>
            <a:r>
              <a:rPr lang="it-IT" sz="3200" dirty="0"/>
              <a:t>   che conta è la presenza della parola nella lista.</a:t>
            </a:r>
          </a:p>
          <a:p>
            <a:pPr algn="just"/>
            <a:r>
              <a:rPr lang="it-IT" sz="3200" dirty="0"/>
              <a:t>- In alcune definizioni si infiltra la lingua dell’autore, veneziano: </a:t>
            </a:r>
            <a:endParaRPr lang="it-IT" sz="3200" i="1" dirty="0"/>
          </a:p>
          <a:p>
            <a:pPr algn="just"/>
            <a:r>
              <a:rPr lang="it-IT" sz="3200" dirty="0"/>
              <a:t>   «</a:t>
            </a:r>
            <a:r>
              <a:rPr lang="it-IT" sz="3200" dirty="0" err="1"/>
              <a:t>cochiume</a:t>
            </a:r>
            <a:r>
              <a:rPr lang="it-IT" sz="3200" dirty="0"/>
              <a:t> del </a:t>
            </a:r>
            <a:r>
              <a:rPr lang="it-IT" sz="3200" dirty="0" err="1"/>
              <a:t>baril</a:t>
            </a:r>
            <a:r>
              <a:rPr lang="it-IT" sz="3200" dirty="0"/>
              <a:t>, diciamo, noialtri </a:t>
            </a:r>
            <a:r>
              <a:rPr lang="it-IT" sz="3200" dirty="0" err="1"/>
              <a:t>cocone</a:t>
            </a:r>
            <a:r>
              <a:rPr lang="it-IT" sz="3200" dirty="0"/>
              <a:t>». Questo mostra   </a:t>
            </a:r>
          </a:p>
          <a:p>
            <a:pPr algn="just"/>
            <a:r>
              <a:rPr lang="it-IT" sz="3200" dirty="0"/>
              <a:t>    bene la finalità dell’opera, di supporto ai non toscani.</a:t>
            </a:r>
          </a:p>
        </p:txBody>
      </p:sp>
    </p:spTree>
    <p:extLst>
      <p:ext uri="{BB962C8B-B14F-4D97-AF65-F5344CB8AC3E}">
        <p14:creationId xmlns:p14="http://schemas.microsoft.com/office/powerpoint/2010/main" val="264740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934A603-DDC2-4C42-AD15-2377EBCD71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97" r="1" b="4139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C8A824A6-74CE-4395-AE9F-038F43F76770}"/>
              </a:ext>
            </a:extLst>
          </p:cNvPr>
          <p:cNvCxnSpPr>
            <a:cxnSpLocks/>
          </p:cNvCxnSpPr>
          <p:nvPr/>
        </p:nvCxnSpPr>
        <p:spPr>
          <a:xfrm>
            <a:off x="1617785" y="4389120"/>
            <a:ext cx="604910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039D5E4A-CB16-45C8-804D-317B3B550336}"/>
              </a:ext>
            </a:extLst>
          </p:cNvPr>
          <p:cNvCxnSpPr>
            <a:cxnSpLocks/>
          </p:cNvCxnSpPr>
          <p:nvPr/>
        </p:nvCxnSpPr>
        <p:spPr>
          <a:xfrm>
            <a:off x="1617785" y="2417298"/>
            <a:ext cx="604910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1F84DD50-DE7D-4621-A2DB-DFE816C207E4}"/>
              </a:ext>
            </a:extLst>
          </p:cNvPr>
          <p:cNvCxnSpPr>
            <a:cxnSpLocks/>
          </p:cNvCxnSpPr>
          <p:nvPr/>
        </p:nvCxnSpPr>
        <p:spPr>
          <a:xfrm flipH="1">
            <a:off x="7835704" y="1683434"/>
            <a:ext cx="461890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6101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990</Words>
  <Application>Microsoft Office PowerPoint</Application>
  <PresentationFormat>Widescreen</PresentationFormat>
  <Paragraphs>70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DejaVuSans</vt:lpstr>
      <vt:lpstr>Tema di Office</vt:lpstr>
      <vt:lpstr>I vocabolari italiani:  tipologie, storia, problemi  Linguistica italiana a.a. 2022-23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Emiliano Picchiorri</dc:creator>
  <cp:lastModifiedBy>Emiliano Picchiorri</cp:lastModifiedBy>
  <cp:revision>36</cp:revision>
  <dcterms:created xsi:type="dcterms:W3CDTF">2017-09-29T07:17:13Z</dcterms:created>
  <dcterms:modified xsi:type="dcterms:W3CDTF">2023-03-04T15:55:00Z</dcterms:modified>
</cp:coreProperties>
</file>