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74" r:id="rId8"/>
    <p:sldId id="262" r:id="rId9"/>
    <p:sldId id="264" r:id="rId10"/>
    <p:sldId id="266" r:id="rId11"/>
    <p:sldId id="265" r:id="rId12"/>
    <p:sldId id="267" r:id="rId13"/>
    <p:sldId id="270" r:id="rId14"/>
    <p:sldId id="269" r:id="rId15"/>
    <p:sldId id="273" r:id="rId16"/>
    <p:sldId id="271" r:id="rId17"/>
    <p:sldId id="272" r:id="rId18"/>
    <p:sldId id="268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5250"/>
            <a:ext cx="9144000" cy="4360984"/>
          </a:xfrm>
        </p:spPr>
        <p:txBody>
          <a:bodyPr>
            <a:normAutofit/>
          </a:bodyPr>
          <a:lstStyle/>
          <a:p>
            <a:r>
              <a:rPr lang="it-IT" sz="4800" b="0" i="0" u="none" strike="noStrike" baseline="0" dirty="0">
                <a:latin typeface="DejaVuSans"/>
              </a:rPr>
              <a:t>I vocabolari italiani: </a:t>
            </a:r>
            <a:br>
              <a:rPr lang="it-IT" sz="4800" b="0" i="0" u="none" strike="noStrike" baseline="0" dirty="0">
                <a:latin typeface="DejaVuSans"/>
              </a:rPr>
            </a:br>
            <a:r>
              <a:rPr lang="it-IT" sz="4800" b="0" i="0" u="none" strike="noStrike" baseline="0" dirty="0">
                <a:latin typeface="DejaVuSans"/>
              </a:rPr>
              <a:t>tipologie, storia, problemi</a:t>
            </a:r>
            <a:br>
              <a:rPr lang="it-IT" sz="5400" b="1" dirty="0"/>
            </a:br>
            <a:br>
              <a:rPr lang="it-IT" sz="5400" b="1" dirty="0"/>
            </a:br>
            <a:r>
              <a:rPr lang="it-IT" sz="3600" b="1" dirty="0"/>
              <a:t>Linguistica italiana </a:t>
            </a:r>
            <a:r>
              <a:rPr lang="it-IT" sz="3600" b="1" dirty="0" err="1"/>
              <a:t>a.a</a:t>
            </a:r>
            <a:r>
              <a:rPr lang="it-IT" sz="3600" b="1" dirty="0"/>
              <a:t>. 2022-23</a:t>
            </a:r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145953" y="525287"/>
            <a:ext cx="11900094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latin typeface="+mn-lt"/>
              </a:rPr>
              <a:t>MICROSTRUTTURA: </a:t>
            </a:r>
            <a:r>
              <a:rPr lang="it-IT" sz="3200" dirty="0">
                <a:latin typeface="+mn-lt"/>
              </a:rPr>
              <a:t>tutti gli elementi che compongono la singola </a:t>
            </a:r>
            <a:r>
              <a:rPr lang="it-IT" sz="3200" b="1" dirty="0">
                <a:latin typeface="+mn-lt"/>
              </a:rPr>
              <a:t>voce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91904" y="1709422"/>
            <a:ext cx="11060431" cy="239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1) INTESTAZIONE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Lemma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Indicazioni sulla pronuncia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La marca grammaticale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Eventuale datazione ed etimologia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A2C0B26-B7FF-489E-BB2C-0697E3FCF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63246" y="1129248"/>
            <a:ext cx="5595967" cy="586153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E540AE-1955-47A4-929A-AF26CF6C8034}"/>
              </a:ext>
            </a:extLst>
          </p:cNvPr>
          <p:cNvSpPr txBox="1"/>
          <p:nvPr/>
        </p:nvSpPr>
        <p:spPr>
          <a:xfrm>
            <a:off x="436098" y="5626384"/>
            <a:ext cx="54441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i="1" dirty="0"/>
              <a:t>Lo Zingarelli. Vocabolario della lingua italiana</a:t>
            </a:r>
            <a:r>
              <a:rPr lang="it-IT" sz="2600" dirty="0"/>
              <a:t>, Bologna, Zanichelli, 2004.</a:t>
            </a:r>
          </a:p>
        </p:txBody>
      </p:sp>
    </p:spTree>
    <p:extLst>
      <p:ext uri="{BB962C8B-B14F-4D97-AF65-F5344CB8AC3E}">
        <p14:creationId xmlns:p14="http://schemas.microsoft.com/office/powerpoint/2010/main" val="2786307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90146" y="386862"/>
            <a:ext cx="11813343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latin typeface="+mn-lt"/>
              </a:rPr>
              <a:t>MICROSTRUTTURA: </a:t>
            </a:r>
            <a:r>
              <a:rPr lang="it-IT" sz="3200" dirty="0">
                <a:latin typeface="+mn-lt"/>
              </a:rPr>
              <a:t>tutti gli elementi che compongono la singola </a:t>
            </a:r>
            <a:r>
              <a:rPr lang="it-IT" sz="3200" b="1" dirty="0">
                <a:latin typeface="+mn-lt"/>
              </a:rPr>
              <a:t>voce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407491-2480-47DA-933F-AE7F07187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95" y="1401796"/>
            <a:ext cx="6311705" cy="5376967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01637" y="1401796"/>
            <a:ext cx="11277599" cy="5069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2) DEFINIZIONE (o area della semantica)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Illustrazione del significato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Può essere divisa in </a:t>
            </a:r>
            <a:r>
              <a:rPr lang="it-IT" sz="3000" b="1" dirty="0">
                <a:latin typeface="+mn-lt"/>
              </a:rPr>
              <a:t>accezioni</a:t>
            </a:r>
            <a:r>
              <a:rPr lang="it-IT" sz="3000" dirty="0">
                <a:latin typeface="+mn-lt"/>
              </a:rPr>
              <a:t>,</a:t>
            </a:r>
          </a:p>
          <a:p>
            <a:pPr algn="just"/>
            <a:r>
              <a:rPr lang="it-IT" sz="3000" dirty="0">
                <a:latin typeface="+mn-lt"/>
              </a:rPr>
              <a:t>      ordinate cronologicamente o</a:t>
            </a:r>
          </a:p>
          <a:p>
            <a:pPr algn="just"/>
            <a:r>
              <a:rPr lang="it-IT" sz="3000" dirty="0">
                <a:latin typeface="+mn-lt"/>
              </a:rPr>
              <a:t>     a partire dal significato più comune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Può ricorrere a </a:t>
            </a:r>
            <a:r>
              <a:rPr lang="it-IT" sz="3000" b="1" dirty="0">
                <a:latin typeface="+mn-lt"/>
              </a:rPr>
              <a:t>marche d’uso</a:t>
            </a:r>
            <a:r>
              <a:rPr lang="it-IT" sz="3000" dirty="0">
                <a:latin typeface="+mn-lt"/>
              </a:rPr>
              <a:t>, </a:t>
            </a:r>
          </a:p>
          <a:p>
            <a:pPr algn="just"/>
            <a:r>
              <a:rPr lang="it-IT" sz="3000" dirty="0">
                <a:latin typeface="+mn-lt"/>
              </a:rPr>
              <a:t>     etichette che segnalano il registro</a:t>
            </a:r>
          </a:p>
          <a:p>
            <a:pPr algn="just"/>
            <a:r>
              <a:rPr lang="it-IT" sz="3000" dirty="0">
                <a:latin typeface="+mn-lt"/>
              </a:rPr>
              <a:t>     </a:t>
            </a:r>
            <a:r>
              <a:rPr lang="it-IT" sz="3000" i="1" dirty="0">
                <a:latin typeface="+mn-lt"/>
              </a:rPr>
              <a:t>(</a:t>
            </a:r>
            <a:r>
              <a:rPr lang="it-IT" sz="3000" i="1" dirty="0" err="1">
                <a:latin typeface="+mn-lt"/>
              </a:rPr>
              <a:t>fam</a:t>
            </a:r>
            <a:r>
              <a:rPr lang="it-IT" sz="3000" dirty="0">
                <a:latin typeface="+mn-lt"/>
              </a:rPr>
              <a:t>., </a:t>
            </a:r>
            <a:r>
              <a:rPr lang="it-IT" sz="3000" i="1" dirty="0" err="1">
                <a:latin typeface="+mn-lt"/>
              </a:rPr>
              <a:t>scherz</a:t>
            </a:r>
            <a:r>
              <a:rPr lang="it-IT" sz="3000" i="1" dirty="0">
                <a:latin typeface="+mn-lt"/>
              </a:rPr>
              <a:t>.)</a:t>
            </a:r>
            <a:r>
              <a:rPr lang="it-IT" sz="3000" dirty="0">
                <a:latin typeface="+mn-lt"/>
              </a:rPr>
              <a:t>, la frequenza </a:t>
            </a:r>
            <a:r>
              <a:rPr lang="it-IT" sz="3000" i="1" dirty="0">
                <a:latin typeface="+mn-lt"/>
              </a:rPr>
              <a:t>(</a:t>
            </a:r>
            <a:r>
              <a:rPr lang="it-IT" sz="3000" i="1" dirty="0" err="1">
                <a:latin typeface="+mn-lt"/>
              </a:rPr>
              <a:t>com</a:t>
            </a:r>
            <a:r>
              <a:rPr lang="it-IT" sz="3000" i="1" dirty="0">
                <a:latin typeface="+mn-lt"/>
              </a:rPr>
              <a:t>.,</a:t>
            </a:r>
          </a:p>
          <a:p>
            <a:pPr algn="just"/>
            <a:r>
              <a:rPr lang="it-IT" sz="3000" i="1" dirty="0">
                <a:latin typeface="+mn-lt"/>
              </a:rPr>
              <a:t>      raro)</a:t>
            </a:r>
            <a:r>
              <a:rPr lang="it-IT" sz="3000" dirty="0">
                <a:latin typeface="+mn-lt"/>
              </a:rPr>
              <a:t>, l’ambito d’uso </a:t>
            </a:r>
            <a:r>
              <a:rPr lang="it-IT" sz="3000" i="1" dirty="0">
                <a:latin typeface="+mn-lt"/>
              </a:rPr>
              <a:t>(</a:t>
            </a:r>
            <a:r>
              <a:rPr lang="it-IT" sz="3000" i="1" dirty="0" err="1">
                <a:latin typeface="+mn-lt"/>
              </a:rPr>
              <a:t>med</a:t>
            </a:r>
            <a:r>
              <a:rPr lang="it-IT" sz="3000" i="1" dirty="0">
                <a:latin typeface="+mn-lt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69686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41495" y="518092"/>
            <a:ext cx="11900096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latin typeface="+mn-lt"/>
              </a:rPr>
              <a:t>MICROSTRUTTURA: </a:t>
            </a:r>
            <a:r>
              <a:rPr lang="it-IT" sz="3200" dirty="0">
                <a:latin typeface="+mn-lt"/>
              </a:rPr>
              <a:t>tutti gli elementi che compongono la singola </a:t>
            </a:r>
            <a:r>
              <a:rPr lang="it-IT" sz="3200" b="1" dirty="0">
                <a:latin typeface="+mn-lt"/>
              </a:rPr>
              <a:t>voce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407491-2480-47DA-933F-AE7F07187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95" y="1401796"/>
            <a:ext cx="6311705" cy="5376967"/>
          </a:xfrm>
          <a:prstGeom prst="rect">
            <a:avLst/>
          </a:prstGeom>
        </p:spPr>
      </p:pic>
      <p:sp>
        <p:nvSpPr>
          <p:cNvPr id="11" name="Titolo 1">
            <a:extLst>
              <a:ext uri="{FF2B5EF4-FFF2-40B4-BE49-F238E27FC236}">
                <a16:creationId xmlns:a16="http://schemas.microsoft.com/office/drawing/2014/main" id="{AF30A294-1F7B-405D-B9E0-744518842115}"/>
              </a:ext>
            </a:extLst>
          </p:cNvPr>
          <p:cNvSpPr txBox="1">
            <a:spLocks/>
          </p:cNvSpPr>
          <p:nvPr/>
        </p:nvSpPr>
        <p:spPr>
          <a:xfrm>
            <a:off x="241495" y="1948572"/>
            <a:ext cx="11364351" cy="3650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2) DEFINIZIONE 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Dopo la definizione vera e propria,</a:t>
            </a:r>
          </a:p>
          <a:p>
            <a:pPr algn="just"/>
            <a:r>
              <a:rPr lang="it-IT" sz="3000" dirty="0">
                <a:latin typeface="+mn-lt"/>
              </a:rPr>
              <a:t>     compaiono sempre esempi d’uso o</a:t>
            </a:r>
          </a:p>
          <a:p>
            <a:pPr algn="just"/>
            <a:r>
              <a:rPr lang="it-IT" sz="3000" dirty="0">
                <a:latin typeface="+mn-lt"/>
              </a:rPr>
              <a:t>     fraseologia che collocano la parola</a:t>
            </a:r>
          </a:p>
          <a:p>
            <a:pPr algn="just"/>
            <a:r>
              <a:rPr lang="it-IT" sz="3000" dirty="0">
                <a:latin typeface="+mn-lt"/>
              </a:rPr>
              <a:t>     all’interno della frase.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Oggi sono esempi inventati dal </a:t>
            </a:r>
          </a:p>
          <a:p>
            <a:pPr algn="just"/>
            <a:r>
              <a:rPr lang="it-IT" sz="3000" dirty="0">
                <a:latin typeface="+mn-lt"/>
              </a:rPr>
              <a:t>     lessicografo ma, in casi particolari,</a:t>
            </a:r>
          </a:p>
          <a:p>
            <a:pPr algn="just"/>
            <a:r>
              <a:rPr lang="it-IT" sz="3000" dirty="0">
                <a:latin typeface="+mn-lt"/>
              </a:rPr>
              <a:t>     sono tratti dalla letteratura</a:t>
            </a:r>
          </a:p>
        </p:txBody>
      </p:sp>
    </p:spTree>
    <p:extLst>
      <p:ext uri="{BB962C8B-B14F-4D97-AF65-F5344CB8AC3E}">
        <p14:creationId xmlns:p14="http://schemas.microsoft.com/office/powerpoint/2010/main" val="1951137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189328" y="448210"/>
            <a:ext cx="11813343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latin typeface="+mn-lt"/>
              </a:rPr>
              <a:t>MICROSTRUTTURA: </a:t>
            </a:r>
            <a:r>
              <a:rPr lang="it-IT" sz="3200" dirty="0">
                <a:latin typeface="+mn-lt"/>
              </a:rPr>
              <a:t>tutti gli elementi che compongono la singola </a:t>
            </a:r>
            <a:r>
              <a:rPr lang="it-IT" sz="3200" b="1" dirty="0">
                <a:latin typeface="+mn-lt"/>
              </a:rPr>
              <a:t>voce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4DC8D27-77DD-49C5-9FDE-DF71AD56E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63246" y="1129248"/>
            <a:ext cx="5595967" cy="5861537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5BC1D54F-01DE-47F0-BF86-DE67B42ABADD}"/>
              </a:ext>
            </a:extLst>
          </p:cNvPr>
          <p:cNvSpPr txBox="1">
            <a:spLocks/>
          </p:cNvSpPr>
          <p:nvPr/>
        </p:nvSpPr>
        <p:spPr>
          <a:xfrm>
            <a:off x="241495" y="1948572"/>
            <a:ext cx="11364351" cy="3650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2) DEFINIZIONE 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Dopo la definizione vera e propria,</a:t>
            </a:r>
          </a:p>
          <a:p>
            <a:pPr algn="just"/>
            <a:r>
              <a:rPr lang="it-IT" sz="3000" dirty="0">
                <a:latin typeface="+mn-lt"/>
              </a:rPr>
              <a:t>     compaiono sempre esempi d’uso o</a:t>
            </a:r>
          </a:p>
          <a:p>
            <a:pPr algn="just"/>
            <a:r>
              <a:rPr lang="it-IT" sz="3000" dirty="0">
                <a:latin typeface="+mn-lt"/>
              </a:rPr>
              <a:t>     fraseologia che collocano la parola</a:t>
            </a:r>
          </a:p>
          <a:p>
            <a:pPr algn="just"/>
            <a:r>
              <a:rPr lang="it-IT" sz="3000" dirty="0">
                <a:latin typeface="+mn-lt"/>
              </a:rPr>
              <a:t>     all’interno della frase.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Oggi sono esempi inventati dal </a:t>
            </a:r>
          </a:p>
          <a:p>
            <a:pPr algn="just"/>
            <a:r>
              <a:rPr lang="it-IT" sz="3000" dirty="0">
                <a:latin typeface="+mn-lt"/>
              </a:rPr>
              <a:t>     lessicografo e, in casi particolari,</a:t>
            </a:r>
          </a:p>
          <a:p>
            <a:pPr algn="just"/>
            <a:r>
              <a:rPr lang="it-IT" sz="3000" dirty="0">
                <a:latin typeface="+mn-lt"/>
              </a:rPr>
              <a:t>     sono citazioni letterarie</a:t>
            </a:r>
          </a:p>
        </p:txBody>
      </p:sp>
    </p:spTree>
    <p:extLst>
      <p:ext uri="{BB962C8B-B14F-4D97-AF65-F5344CB8AC3E}">
        <p14:creationId xmlns:p14="http://schemas.microsoft.com/office/powerpoint/2010/main" val="340961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91904" y="490637"/>
            <a:ext cx="11521439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000" b="1" dirty="0">
                <a:latin typeface="+mn-lt"/>
              </a:rPr>
              <a:t>MICROSTRUTTURA: </a:t>
            </a:r>
            <a:r>
              <a:rPr lang="it-IT" sz="3000" dirty="0">
                <a:latin typeface="+mn-lt"/>
              </a:rPr>
              <a:t>tutti gli elementi che compongono la singola </a:t>
            </a:r>
            <a:r>
              <a:rPr lang="it-IT" sz="3000" b="1" dirty="0">
                <a:latin typeface="+mn-lt"/>
              </a:rPr>
              <a:t>voce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407491-2480-47DA-933F-AE7F07187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95" y="1401796"/>
            <a:ext cx="6311705" cy="5376967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01637" y="1948572"/>
            <a:ext cx="11277599" cy="38895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3) SOTTOLEMMI 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Lemmi secondari collegati a</a:t>
            </a:r>
          </a:p>
          <a:p>
            <a:pPr algn="just"/>
            <a:r>
              <a:rPr lang="it-IT" sz="3000" dirty="0">
                <a:latin typeface="+mn-lt"/>
              </a:rPr>
              <a:t>      quello principale.</a:t>
            </a:r>
          </a:p>
          <a:p>
            <a:pPr algn="just"/>
            <a:r>
              <a:rPr lang="it-IT" sz="3000" dirty="0">
                <a:latin typeface="+mn-lt"/>
              </a:rPr>
              <a:t>-    Possono essere alterati, avverbi,</a:t>
            </a:r>
          </a:p>
          <a:p>
            <a:pPr algn="just"/>
            <a:r>
              <a:rPr lang="it-IT" sz="3000" dirty="0">
                <a:latin typeface="+mn-lt"/>
              </a:rPr>
              <a:t>     participi presenti e passati, </a:t>
            </a:r>
          </a:p>
          <a:p>
            <a:pPr algn="just"/>
            <a:r>
              <a:rPr lang="it-IT" sz="3000" dirty="0">
                <a:latin typeface="+mn-lt"/>
              </a:rPr>
              <a:t>     forme pronominali del</a:t>
            </a:r>
          </a:p>
          <a:p>
            <a:pPr algn="just"/>
            <a:r>
              <a:rPr lang="it-IT" sz="3000" i="1" dirty="0">
                <a:latin typeface="+mn-lt"/>
              </a:rPr>
              <a:t>     </a:t>
            </a:r>
            <a:r>
              <a:rPr lang="it-IT" sz="3000" dirty="0">
                <a:latin typeface="+mn-lt"/>
              </a:rPr>
              <a:t>verbo, ecc.</a:t>
            </a:r>
          </a:p>
        </p:txBody>
      </p:sp>
    </p:spTree>
    <p:extLst>
      <p:ext uri="{BB962C8B-B14F-4D97-AF65-F5344CB8AC3E}">
        <p14:creationId xmlns:p14="http://schemas.microsoft.com/office/powerpoint/2010/main" val="267437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91904" y="490637"/>
            <a:ext cx="11521439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000" b="1" dirty="0">
                <a:latin typeface="+mn-lt"/>
              </a:rPr>
              <a:t>MICROSTRUTTURA: </a:t>
            </a:r>
            <a:r>
              <a:rPr lang="it-IT" sz="3000" dirty="0">
                <a:latin typeface="+mn-lt"/>
              </a:rPr>
              <a:t>tutti gli elementi che compongono la singola </a:t>
            </a:r>
            <a:r>
              <a:rPr lang="it-IT" sz="3000" b="1" dirty="0">
                <a:latin typeface="+mn-lt"/>
              </a:rPr>
              <a:t>voce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91904" y="643053"/>
            <a:ext cx="11521439" cy="48996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it-IT" sz="3000" b="1" dirty="0">
              <a:latin typeface="+mn-lt"/>
            </a:endParaRPr>
          </a:p>
          <a:p>
            <a:pPr algn="just"/>
            <a:endParaRPr lang="it-IT" sz="3000" b="1" dirty="0">
              <a:latin typeface="+mn-lt"/>
            </a:endParaRPr>
          </a:p>
          <a:p>
            <a:pPr algn="just"/>
            <a:endParaRPr lang="it-IT" sz="3000" b="1" dirty="0">
              <a:latin typeface="+mn-lt"/>
            </a:endParaRPr>
          </a:p>
          <a:p>
            <a:pPr algn="just"/>
            <a:r>
              <a:rPr lang="it-IT" sz="3000" b="1" dirty="0">
                <a:latin typeface="+mn-lt"/>
              </a:rPr>
              <a:t>3) SOTTOLEMMI </a:t>
            </a:r>
          </a:p>
          <a:p>
            <a:pPr algn="just"/>
            <a:endParaRPr lang="it-IT" sz="3000" b="1" dirty="0">
              <a:latin typeface="+mn-lt"/>
            </a:endParaRPr>
          </a:p>
          <a:p>
            <a:pPr algn="just"/>
            <a:r>
              <a:rPr lang="it-IT" sz="3000" dirty="0">
                <a:latin typeface="+mn-lt"/>
              </a:rPr>
              <a:t>All’interno di un lemma si registrano </a:t>
            </a:r>
          </a:p>
          <a:p>
            <a:pPr algn="just"/>
            <a:r>
              <a:rPr lang="it-IT" sz="3000" dirty="0">
                <a:latin typeface="+mn-lt"/>
              </a:rPr>
              <a:t>anche </a:t>
            </a:r>
            <a:r>
              <a:rPr lang="it-IT" sz="3000" b="1" dirty="0">
                <a:latin typeface="+mn-lt"/>
              </a:rPr>
              <a:t>locuzioni</a:t>
            </a:r>
            <a:r>
              <a:rPr lang="it-IT" sz="3000" dirty="0">
                <a:latin typeface="+mn-lt"/>
              </a:rPr>
              <a:t> e </a:t>
            </a:r>
            <a:r>
              <a:rPr lang="it-IT" sz="3000" b="1" dirty="0">
                <a:latin typeface="+mn-lt"/>
              </a:rPr>
              <a:t>unità polirematiche</a:t>
            </a:r>
            <a:r>
              <a:rPr lang="it-IT" sz="3000" dirty="0">
                <a:latin typeface="+mn-lt"/>
              </a:rPr>
              <a:t>, </a:t>
            </a:r>
          </a:p>
          <a:p>
            <a:pPr algn="just"/>
            <a:r>
              <a:rPr lang="it-IT" sz="3000" dirty="0">
                <a:latin typeface="+mn-lt"/>
              </a:rPr>
              <a:t>insiemi di parole indivisibili e </a:t>
            </a:r>
          </a:p>
          <a:p>
            <a:pPr algn="just"/>
            <a:r>
              <a:rPr lang="it-IT" sz="3000" dirty="0">
                <a:latin typeface="+mn-lt"/>
              </a:rPr>
              <a:t>con significato unitario </a:t>
            </a:r>
          </a:p>
          <a:p>
            <a:pPr algn="just"/>
            <a:r>
              <a:rPr lang="it-IT" sz="3000" i="1" dirty="0">
                <a:latin typeface="+mn-lt"/>
              </a:rPr>
              <a:t>(ferro da stiro, anima gemella,</a:t>
            </a:r>
          </a:p>
          <a:p>
            <a:pPr algn="just"/>
            <a:r>
              <a:rPr lang="it-IT" sz="3000" i="1" dirty="0">
                <a:latin typeface="+mn-lt"/>
              </a:rPr>
              <a:t>alti e bassi, doppio senso)</a:t>
            </a:r>
            <a:r>
              <a:rPr lang="it-IT" sz="3000" dirty="0">
                <a:latin typeface="+mn-lt"/>
              </a:rPr>
              <a:t>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B2AB962-D56A-4AEF-81F3-04AFE4FC9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3" y="1414448"/>
            <a:ext cx="5753686" cy="544355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D60D85-0BD7-4B78-93F8-BAE6F36D79C0}"/>
              </a:ext>
            </a:extLst>
          </p:cNvPr>
          <p:cNvSpPr txBox="1"/>
          <p:nvPr/>
        </p:nvSpPr>
        <p:spPr>
          <a:xfrm>
            <a:off x="309488" y="5795889"/>
            <a:ext cx="5725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/>
              <a:t>De Mauro. Il dizionario della lingua italiana</a:t>
            </a:r>
            <a:r>
              <a:rPr lang="it-IT" sz="2400" dirty="0"/>
              <a:t>, </a:t>
            </a:r>
          </a:p>
          <a:p>
            <a:r>
              <a:rPr lang="it-IT" sz="2400" dirty="0"/>
              <a:t>Milano, Paravia, 2000.</a:t>
            </a:r>
          </a:p>
        </p:txBody>
      </p:sp>
    </p:spTree>
    <p:extLst>
      <p:ext uri="{BB962C8B-B14F-4D97-AF65-F5344CB8AC3E}">
        <p14:creationId xmlns:p14="http://schemas.microsoft.com/office/powerpoint/2010/main" val="3472917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91904" y="490637"/>
            <a:ext cx="11521439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000" b="1" dirty="0">
                <a:latin typeface="+mn-lt"/>
              </a:rPr>
              <a:t>MICROSTRUTTURA: </a:t>
            </a:r>
            <a:r>
              <a:rPr lang="it-IT" sz="3000" dirty="0">
                <a:latin typeface="+mn-lt"/>
              </a:rPr>
              <a:t>tutti gli elementi che compongono la singola </a:t>
            </a:r>
            <a:r>
              <a:rPr lang="it-IT" sz="3000" b="1" dirty="0">
                <a:latin typeface="+mn-lt"/>
              </a:rPr>
              <a:t>voce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407491-2480-47DA-933F-AE7F07187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95" y="1401796"/>
            <a:ext cx="6311705" cy="5376967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01637" y="1596880"/>
            <a:ext cx="11277599" cy="3945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4) INFORMAZIONI AGGIUNTIVE 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Datazione ed etimologia, se non</a:t>
            </a:r>
          </a:p>
          <a:p>
            <a:pPr algn="just"/>
            <a:r>
              <a:rPr lang="it-IT" sz="3000" dirty="0">
                <a:latin typeface="+mn-lt"/>
              </a:rPr>
              <a:t>      compare nell’intestazione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Suggerimenti e approfondimenti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Sinonimi e contrari</a:t>
            </a:r>
          </a:p>
        </p:txBody>
      </p:sp>
    </p:spTree>
    <p:extLst>
      <p:ext uri="{BB962C8B-B14F-4D97-AF65-F5344CB8AC3E}">
        <p14:creationId xmlns:p14="http://schemas.microsoft.com/office/powerpoint/2010/main" val="2922737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545124" y="3274357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291904" y="490637"/>
            <a:ext cx="11521439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000" b="1" dirty="0">
                <a:latin typeface="+mn-lt"/>
              </a:rPr>
              <a:t>MICROSTRUTTURA: </a:t>
            </a:r>
            <a:r>
              <a:rPr lang="it-IT" sz="3000" dirty="0">
                <a:latin typeface="+mn-lt"/>
              </a:rPr>
              <a:t>tutti gli elementi che compongono la singola </a:t>
            </a:r>
            <a:r>
              <a:rPr lang="it-IT" sz="3000" b="1" dirty="0">
                <a:latin typeface="+mn-lt"/>
              </a:rPr>
              <a:t>voce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01639" y="1681286"/>
            <a:ext cx="11187332" cy="3580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4) INFORMAZIONI AGGIUNTIVE 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Datazione ed etimologia, se non</a:t>
            </a:r>
          </a:p>
          <a:p>
            <a:pPr algn="just"/>
            <a:r>
              <a:rPr lang="it-IT" sz="3000" dirty="0">
                <a:latin typeface="+mn-lt"/>
              </a:rPr>
              <a:t>      compare nell’intestazione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Suggerimenti e approfondimenti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Sinonimi e contrari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0431429-68A4-4AF4-B272-91B234BBB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63246" y="1129248"/>
            <a:ext cx="5595967" cy="586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175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I PROBLEMI DELLA DEFINIZIONE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B1E496A-F964-48B0-BEB5-81ED2C21C5E1}"/>
              </a:ext>
            </a:extLst>
          </p:cNvPr>
          <p:cNvSpPr txBox="1">
            <a:spLocks/>
          </p:cNvSpPr>
          <p:nvPr/>
        </p:nvSpPr>
        <p:spPr>
          <a:xfrm>
            <a:off x="253218" y="1371599"/>
            <a:ext cx="11774659" cy="2152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dirty="0">
                <a:latin typeface="+mn-lt"/>
              </a:rPr>
              <a:t>La definizione deve tendere all’</a:t>
            </a:r>
            <a:r>
              <a:rPr lang="it-IT" sz="3000" b="1" dirty="0">
                <a:latin typeface="+mn-lt"/>
              </a:rPr>
              <a:t>obiettività</a:t>
            </a:r>
            <a:r>
              <a:rPr lang="it-IT" sz="3000" dirty="0">
                <a:latin typeface="+mn-lt"/>
              </a:rPr>
              <a:t>, ma è comunque frutto di un’impostazione ideologica: il dizionario deve essere sempre consultato con atteggiamento critico (approfondiremo il tema del politicamente corretto legato alla lessicografia, particolarmente spinoso per temi come razzismo e sessismo)</a:t>
            </a:r>
          </a:p>
          <a:p>
            <a:pPr algn="just"/>
            <a:endParaRPr lang="it-IT" sz="1100" dirty="0">
              <a:latin typeface="+mn-lt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6742725-F7D4-4928-9D48-E154D3DA73BC}"/>
              </a:ext>
            </a:extLst>
          </p:cNvPr>
          <p:cNvSpPr txBox="1">
            <a:spLocks/>
          </p:cNvSpPr>
          <p:nvPr/>
        </p:nvSpPr>
        <p:spPr>
          <a:xfrm>
            <a:off x="318867" y="3523953"/>
            <a:ext cx="11619915" cy="1767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dirty="0">
                <a:latin typeface="+mn-lt"/>
              </a:rPr>
              <a:t>La definizione può ricorrere a </a:t>
            </a:r>
            <a:r>
              <a:rPr lang="it-IT" sz="3000" b="1" dirty="0">
                <a:latin typeface="+mn-lt"/>
              </a:rPr>
              <a:t>sinonimi</a:t>
            </a:r>
            <a:r>
              <a:rPr lang="it-IT" sz="3000" dirty="0">
                <a:latin typeface="+mn-lt"/>
              </a:rPr>
              <a:t>, ma non può limitarsi ad essi, perché la sinonimia perfetta non esiste: </a:t>
            </a:r>
          </a:p>
          <a:p>
            <a:pPr algn="just"/>
            <a:endParaRPr lang="it-IT" sz="1100" dirty="0">
              <a:latin typeface="+mn-lt"/>
            </a:endParaRPr>
          </a:p>
          <a:p>
            <a:pPr algn="just"/>
            <a:r>
              <a:rPr lang="it-IT" sz="3000" dirty="0">
                <a:latin typeface="+mn-lt"/>
              </a:rPr>
              <a:t>Schernire: </a:t>
            </a:r>
            <a:r>
              <a:rPr lang="it-IT" sz="3000" i="1" dirty="0">
                <a:latin typeface="+mn-lt"/>
              </a:rPr>
              <a:t>fare oggetto di una derisione sprezzante e offensiva, sbeffeggiare, deridere</a:t>
            </a:r>
            <a:r>
              <a:rPr lang="it-IT" sz="3000" dirty="0">
                <a:latin typeface="+mn-lt"/>
              </a:rPr>
              <a:t>.</a:t>
            </a:r>
            <a:endParaRPr lang="it-IT" sz="1100" dirty="0">
              <a:latin typeface="+mn-lt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9DA3180-52DC-47ED-9CE3-DCAEE2CD5553}"/>
              </a:ext>
            </a:extLst>
          </p:cNvPr>
          <p:cNvSpPr txBox="1">
            <a:spLocks/>
          </p:cNvSpPr>
          <p:nvPr/>
        </p:nvSpPr>
        <p:spPr>
          <a:xfrm>
            <a:off x="318867" y="5187457"/>
            <a:ext cx="11554266" cy="1767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dirty="0">
                <a:latin typeface="+mn-lt"/>
              </a:rPr>
              <a:t>Per introdurre una definizione si usano spesso i </a:t>
            </a:r>
            <a:r>
              <a:rPr lang="it-IT" sz="3000" b="1" dirty="0">
                <a:latin typeface="+mn-lt"/>
              </a:rPr>
              <a:t>definitori:</a:t>
            </a:r>
          </a:p>
          <a:p>
            <a:pPr algn="just"/>
            <a:endParaRPr lang="it-IT" sz="1000" b="1" dirty="0">
              <a:latin typeface="+mn-lt"/>
            </a:endParaRPr>
          </a:p>
          <a:p>
            <a:pPr algn="just"/>
            <a:r>
              <a:rPr lang="it-IT" sz="3000" dirty="0">
                <a:latin typeface="+mn-lt"/>
              </a:rPr>
              <a:t>Disboscamento: </a:t>
            </a:r>
            <a:r>
              <a:rPr lang="it-IT" sz="3000" i="1" dirty="0">
                <a:latin typeface="+mn-lt"/>
              </a:rPr>
              <a:t>l’atto di disboscare </a:t>
            </a:r>
            <a:r>
              <a:rPr lang="it-IT" sz="3000" dirty="0">
                <a:latin typeface="+mn-lt"/>
              </a:rPr>
              <a:t>o </a:t>
            </a:r>
            <a:r>
              <a:rPr lang="it-IT" sz="3000" i="1" dirty="0">
                <a:latin typeface="+mn-lt"/>
              </a:rPr>
              <a:t>l’azione di</a:t>
            </a:r>
            <a:r>
              <a:rPr lang="it-IT" sz="3000" dirty="0">
                <a:latin typeface="+mn-lt"/>
              </a:rPr>
              <a:t>…, o </a:t>
            </a:r>
            <a:r>
              <a:rPr lang="it-IT" sz="3000" i="1" dirty="0">
                <a:latin typeface="+mn-lt"/>
              </a:rPr>
              <a:t>il</a:t>
            </a:r>
            <a:r>
              <a:rPr lang="it-IT" sz="3000" dirty="0">
                <a:latin typeface="+mn-lt"/>
              </a:rPr>
              <a:t>….</a:t>
            </a:r>
          </a:p>
          <a:p>
            <a:pPr algn="just"/>
            <a:r>
              <a:rPr lang="it-IT" sz="3000" dirty="0">
                <a:latin typeface="+mn-lt"/>
              </a:rPr>
              <a:t>Spaesamento: </a:t>
            </a:r>
            <a:r>
              <a:rPr lang="it-IT" sz="3000" i="1" dirty="0">
                <a:latin typeface="+mn-lt"/>
              </a:rPr>
              <a:t>l’essere spaesati</a:t>
            </a:r>
            <a:r>
              <a:rPr lang="it-IT" sz="30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817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386196" y="332508"/>
            <a:ext cx="1141960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PROGRAMMA D’ESAME</a:t>
            </a:r>
          </a:p>
          <a:p>
            <a:endParaRPr lang="it-IT" sz="1400" dirty="0"/>
          </a:p>
          <a:p>
            <a:pPr algn="just"/>
            <a:r>
              <a:rPr lang="it-IT" sz="2600" dirty="0"/>
              <a:t>Claudio Marazzini, </a:t>
            </a:r>
            <a:r>
              <a:rPr lang="it-IT" sz="2600" i="1" dirty="0"/>
              <a:t>L’ordine delle parole. Storia di vocabolari italiani</a:t>
            </a:r>
            <a:r>
              <a:rPr lang="it-IT" sz="2600" dirty="0"/>
              <a:t>, Bologna, Il Mulino, 2009.</a:t>
            </a:r>
          </a:p>
          <a:p>
            <a:endParaRPr lang="it-IT" sz="1600" dirty="0"/>
          </a:p>
          <a:p>
            <a:pPr algn="just"/>
            <a:r>
              <a:rPr lang="it-IT" sz="2600" b="0" i="0" u="none" strike="noStrike" baseline="0" dirty="0">
                <a:latin typeface="DejaVuSans"/>
              </a:rPr>
              <a:t>Emiliano Picchiorri, </a:t>
            </a:r>
            <a:r>
              <a:rPr lang="it-IT" sz="2600" b="0" i="1" u="none" strike="noStrike" baseline="0" dirty="0">
                <a:latin typeface="DejaVuSans"/>
              </a:rPr>
              <a:t>Il ‘Vocabolario italiano della lingua parlata’ di </a:t>
            </a:r>
            <a:r>
              <a:rPr lang="it-IT" sz="2600" b="0" i="1" u="none" strike="noStrike" baseline="0" dirty="0" err="1">
                <a:latin typeface="DejaVuSans"/>
              </a:rPr>
              <a:t>Rigutini</a:t>
            </a:r>
            <a:r>
              <a:rPr lang="it-IT" sz="2600" b="0" i="1" u="none" strike="noStrike" baseline="0" dirty="0">
                <a:latin typeface="DejaVuSans"/>
              </a:rPr>
              <a:t> e Fanfani: criteri, prassi, evoluzione</a:t>
            </a:r>
            <a:r>
              <a:rPr lang="it-IT" sz="2600" b="0" i="0" u="none" strike="noStrike" baseline="0" dirty="0">
                <a:latin typeface="DejaVuSans"/>
              </a:rPr>
              <a:t>, «Studi di lessicografia italiana», xxxv, 2018, pp. 141-72. Il saggio sarà fornito in pdf.</a:t>
            </a:r>
          </a:p>
          <a:p>
            <a:pPr algn="l"/>
            <a:endParaRPr lang="it-IT" sz="1600" b="0" i="0" u="none" strike="noStrike" baseline="0" dirty="0">
              <a:latin typeface="DejaVuSans"/>
            </a:endParaRPr>
          </a:p>
          <a:p>
            <a:pPr algn="l"/>
            <a:r>
              <a:rPr lang="it-IT" sz="2600" b="0" i="0" u="none" strike="noStrike" baseline="0" dirty="0">
                <a:latin typeface="DejaVuSans"/>
              </a:rPr>
              <a:t>Luca Serianni, </a:t>
            </a:r>
            <a:r>
              <a:rPr lang="it-IT" sz="2600" b="0" i="1" u="none" strike="noStrike" baseline="0" dirty="0">
                <a:latin typeface="DejaVuSans"/>
              </a:rPr>
              <a:t>Panzini lessicografo tra parole e cose</a:t>
            </a:r>
            <a:r>
              <a:rPr lang="it-IT" sz="2600" b="0" i="0" u="none" strike="noStrike" baseline="0" dirty="0">
                <a:latin typeface="DejaVuSans"/>
              </a:rPr>
              <a:t>, in </a:t>
            </a:r>
            <a:r>
              <a:rPr lang="it-IT" sz="2600" b="0" i="1" u="none" strike="noStrike" baseline="0" dirty="0">
                <a:latin typeface="DejaVuSans"/>
              </a:rPr>
              <a:t>Che fine fanno i neologismi?</a:t>
            </a:r>
            <a:r>
              <a:rPr lang="it-IT" sz="2600" b="0" i="0" u="none" strike="noStrike" baseline="0" dirty="0">
                <a:latin typeface="DejaVuSans"/>
              </a:rPr>
              <a:t>, a cura di Giovanni Adamo e Valeria Della Valle, Firenze, Olschki, 2006, pp. 55-78. Il saggio sarà fornito in pdf.</a:t>
            </a:r>
            <a:endParaRPr lang="it-IT" sz="2600" dirty="0"/>
          </a:p>
          <a:p>
            <a:pPr algn="l"/>
            <a:endParaRPr lang="it-IT" sz="1800" b="0" i="0" u="none" strike="noStrike" baseline="0" dirty="0">
              <a:latin typeface="DejaVuSans"/>
            </a:endParaRPr>
          </a:p>
          <a:p>
            <a:r>
              <a:rPr lang="it-IT" sz="2600" dirty="0"/>
              <a:t>Appunti e slide delle lezioni.</a:t>
            </a:r>
          </a:p>
          <a:p>
            <a:pPr algn="l"/>
            <a:endParaRPr lang="it-IT" sz="1800" b="0" i="0" u="none" strike="noStrike" baseline="0" dirty="0">
              <a:latin typeface="DejaVuSans"/>
            </a:endParaRPr>
          </a:p>
          <a:p>
            <a:pPr algn="l"/>
            <a:r>
              <a:rPr lang="it-IT" sz="2600" b="0" i="0" u="none" strike="noStrike" baseline="0" dirty="0"/>
              <a:t>Per gli studenti di LM-38 e per tutti gli studenti non frequentanti è previsto anche lo studio di Marcello Aprile, </a:t>
            </a:r>
            <a:r>
              <a:rPr lang="it-IT" sz="2600" b="0" i="1" u="none" strike="noStrike" baseline="0" dirty="0"/>
              <a:t>Dalle parole ai dizionari</a:t>
            </a:r>
            <a:r>
              <a:rPr lang="it-IT" sz="2600" b="0" i="0" u="none" strike="noStrike" baseline="0" dirty="0"/>
              <a:t>, Bologna, Il Mulino, 2008.</a:t>
            </a:r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A che cosa serve un vocabolario?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1209822"/>
            <a:ext cx="11465169" cy="590843"/>
          </a:xfrm>
        </p:spPr>
        <p:txBody>
          <a:bodyPr>
            <a:normAutofit/>
          </a:bodyPr>
          <a:lstStyle/>
          <a:p>
            <a:r>
              <a:rPr lang="it-IT" sz="3000" dirty="0"/>
              <a:t>Per l’utente comune: a cercare il significato di una parola sconosciuta.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309489" y="4028466"/>
            <a:ext cx="11265877" cy="2709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3000" dirty="0"/>
              <a:t>Ad acquisire nozioni che vanno al di là del significato, come l’</a:t>
            </a:r>
            <a:r>
              <a:rPr lang="it-IT" sz="3000" b="1" dirty="0"/>
              <a:t>etimologia</a:t>
            </a:r>
            <a:r>
              <a:rPr lang="it-IT" sz="3000" dirty="0"/>
              <a:t>, o informazioni di tipo </a:t>
            </a:r>
            <a:r>
              <a:rPr lang="it-IT" sz="3000" b="1" dirty="0"/>
              <a:t>grammaticale</a:t>
            </a:r>
            <a:r>
              <a:rPr lang="it-IT" sz="3000" dirty="0"/>
              <a:t>: </a:t>
            </a:r>
          </a:p>
          <a:p>
            <a:pPr marL="514350" indent="-514350">
              <a:buAutoNum type="arabicParenR"/>
            </a:pPr>
            <a:r>
              <a:rPr lang="it-IT" sz="3000" dirty="0"/>
              <a:t>pronuncia (</a:t>
            </a:r>
            <a:r>
              <a:rPr lang="it-IT" sz="3000" i="1" dirty="0"/>
              <a:t>glicine /’</a:t>
            </a:r>
            <a:r>
              <a:rPr lang="it-IT" sz="3000" i="1" dirty="0" err="1"/>
              <a:t>glitʃine</a:t>
            </a:r>
            <a:r>
              <a:rPr lang="it-IT" sz="3000" i="1" dirty="0"/>
              <a:t>/; treno</a:t>
            </a:r>
            <a:r>
              <a:rPr lang="it-IT" sz="3000" dirty="0"/>
              <a:t> </a:t>
            </a:r>
            <a:r>
              <a:rPr lang="it-IT" sz="3000" i="1" dirty="0"/>
              <a:t>/’</a:t>
            </a:r>
            <a:r>
              <a:rPr lang="it-IT" sz="3000" i="1" dirty="0" err="1"/>
              <a:t>trɛno</a:t>
            </a:r>
            <a:r>
              <a:rPr lang="it-IT" sz="3000" i="1" dirty="0"/>
              <a:t>/</a:t>
            </a:r>
            <a:r>
              <a:rPr lang="it-IT" sz="3000" dirty="0"/>
              <a:t>; </a:t>
            </a:r>
            <a:r>
              <a:rPr lang="it-IT" sz="3000" i="1" dirty="0" err="1"/>
              <a:t>salùbre</a:t>
            </a:r>
            <a:r>
              <a:rPr lang="it-IT" sz="3000" dirty="0"/>
              <a:t>)</a:t>
            </a:r>
          </a:p>
          <a:p>
            <a:pPr marL="514350" indent="-514350">
              <a:buAutoNum type="arabicParenR"/>
            </a:pPr>
            <a:r>
              <a:rPr lang="it-IT" sz="3000" dirty="0"/>
              <a:t>morfologia </a:t>
            </a:r>
            <a:r>
              <a:rPr lang="it-IT" sz="3000" i="1" dirty="0"/>
              <a:t>(</a:t>
            </a:r>
            <a:r>
              <a:rPr lang="it-IT" sz="3000" dirty="0"/>
              <a:t>plurale di </a:t>
            </a:r>
            <a:r>
              <a:rPr lang="it-IT" sz="3000" i="1" dirty="0"/>
              <a:t>psicologo</a:t>
            </a:r>
            <a:r>
              <a:rPr lang="it-IT" sz="3000" dirty="0"/>
              <a:t>; genere di </a:t>
            </a:r>
            <a:r>
              <a:rPr lang="it-IT" sz="3000" i="1" dirty="0"/>
              <a:t>asma)</a:t>
            </a:r>
          </a:p>
          <a:p>
            <a:pPr marL="514350" indent="-514350">
              <a:buAutoNum type="arabicParenR"/>
            </a:pPr>
            <a:r>
              <a:rPr lang="it-IT" sz="3000" dirty="0"/>
              <a:t>sintassi (reggenze </a:t>
            </a:r>
            <a:r>
              <a:rPr lang="it-IT" sz="3000" i="1" dirty="0"/>
              <a:t>concernere </a:t>
            </a:r>
            <a:r>
              <a:rPr lang="it-IT" sz="3000" i="1" dirty="0" err="1"/>
              <a:t>qsa</a:t>
            </a:r>
            <a:r>
              <a:rPr lang="it-IT" sz="3000" i="1" dirty="0"/>
              <a:t>; assolvere/ assolvere a</a:t>
            </a:r>
            <a:r>
              <a:rPr lang="it-IT" sz="3000" dirty="0"/>
              <a:t>)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309489" y="1890176"/>
            <a:ext cx="11465169" cy="20487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3200" dirty="0"/>
              <a:t>A precisare le </a:t>
            </a:r>
            <a:r>
              <a:rPr lang="it-IT" sz="3200" b="1" dirty="0"/>
              <a:t>sfumature</a:t>
            </a:r>
            <a:r>
              <a:rPr lang="it-IT" sz="3200" dirty="0"/>
              <a:t> </a:t>
            </a:r>
            <a:r>
              <a:rPr lang="it-IT" sz="3200" b="1" dirty="0"/>
              <a:t>semantiche</a:t>
            </a:r>
            <a:r>
              <a:rPr lang="it-IT" sz="3200" dirty="0"/>
              <a:t> di una parola nota </a:t>
            </a:r>
            <a:r>
              <a:rPr lang="it-IT" sz="3500" dirty="0"/>
              <a:t>(</a:t>
            </a:r>
            <a:r>
              <a:rPr lang="it-IT" sz="3500" i="1" dirty="0"/>
              <a:t>brandire è </a:t>
            </a:r>
            <a:r>
              <a:rPr lang="it-IT" sz="3500" dirty="0"/>
              <a:t>‘impugnare un oggetto con intenzione ostile’, ma non ‘colpire’)</a:t>
            </a:r>
            <a:endParaRPr lang="it-IT" sz="3200" dirty="0"/>
          </a:p>
          <a:p>
            <a:pPr algn="just"/>
            <a:r>
              <a:rPr lang="it-IT" sz="3200" dirty="0"/>
              <a:t>A conoscere il </a:t>
            </a:r>
            <a:r>
              <a:rPr lang="it-IT" sz="3200" b="1" dirty="0"/>
              <a:t>registro</a:t>
            </a:r>
            <a:r>
              <a:rPr lang="it-IT" sz="3200" dirty="0"/>
              <a:t> e le </a:t>
            </a:r>
            <a:r>
              <a:rPr lang="it-IT" sz="3200" b="1" dirty="0"/>
              <a:t>restrizioni d’uso</a:t>
            </a:r>
            <a:r>
              <a:rPr lang="it-IT" sz="3200" dirty="0"/>
              <a:t> di un verbo (</a:t>
            </a:r>
            <a:r>
              <a:rPr lang="it-IT" sz="3200" i="1" dirty="0"/>
              <a:t>pulire </a:t>
            </a:r>
            <a:r>
              <a:rPr lang="it-IT" sz="3200" dirty="0"/>
              <a:t>è un sinonimo un meno elevato di </a:t>
            </a:r>
            <a:r>
              <a:rPr lang="it-IT" sz="3200" i="1" dirty="0"/>
              <a:t>tergere </a:t>
            </a:r>
            <a:r>
              <a:rPr lang="it-IT" sz="3200" dirty="0"/>
              <a:t>ma si dice solo </a:t>
            </a:r>
            <a:r>
              <a:rPr lang="it-IT" sz="3200" i="1" dirty="0"/>
              <a:t>tergere le lacrime</a:t>
            </a:r>
            <a:r>
              <a:rPr lang="it-IT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71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A che cosa serve un vocabolario?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253217" y="1209822"/>
            <a:ext cx="11774659" cy="54019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000" dirty="0"/>
              <a:t>Per lo studioso di discipline storico-filologiche: </a:t>
            </a:r>
          </a:p>
          <a:p>
            <a:endParaRPr lang="it-IT" sz="1000" dirty="0"/>
          </a:p>
          <a:p>
            <a:pPr>
              <a:buFontTx/>
              <a:buChar char="-"/>
            </a:pPr>
            <a:r>
              <a:rPr lang="it-IT" sz="3000" dirty="0"/>
              <a:t>[</a:t>
            </a:r>
            <a:r>
              <a:rPr lang="it-IT" sz="3000" b="1" dirty="0"/>
              <a:t>storia della lingua</a:t>
            </a:r>
            <a:r>
              <a:rPr lang="it-IT" sz="3000" dirty="0"/>
              <a:t>] ricostruzione delle fasi antiche dell’italiano (grazie ai</a:t>
            </a:r>
          </a:p>
          <a:p>
            <a:pPr marL="0" indent="0">
              <a:buNone/>
            </a:pPr>
            <a:r>
              <a:rPr lang="it-IT" sz="3000" dirty="0"/>
              <a:t>                                      dizionari puristici dell’Ottocento sappiamo che erano</a:t>
            </a:r>
          </a:p>
          <a:p>
            <a:pPr marL="0" indent="0">
              <a:buNone/>
            </a:pPr>
            <a:r>
              <a:rPr lang="it-IT" sz="3000" dirty="0"/>
              <a:t>                                      diffusi </a:t>
            </a:r>
            <a:r>
              <a:rPr lang="it-IT" sz="3000" i="1" dirty="0" err="1"/>
              <a:t>frisore</a:t>
            </a:r>
            <a:r>
              <a:rPr lang="it-IT" sz="3000" i="1" dirty="0"/>
              <a:t> </a:t>
            </a:r>
            <a:r>
              <a:rPr lang="it-IT" sz="3000" dirty="0"/>
              <a:t>‘barbiere’ e </a:t>
            </a:r>
            <a:r>
              <a:rPr lang="it-IT" sz="3000" i="1" dirty="0"/>
              <a:t>notiziare </a:t>
            </a:r>
            <a:r>
              <a:rPr lang="it-IT" sz="3000" dirty="0"/>
              <a:t>‘dare notizia’)</a:t>
            </a:r>
          </a:p>
          <a:p>
            <a:pPr>
              <a:buFontTx/>
              <a:buChar char="-"/>
            </a:pPr>
            <a:endParaRPr lang="it-IT" sz="1800" dirty="0"/>
          </a:p>
          <a:p>
            <a:pPr>
              <a:buFontTx/>
              <a:buChar char="-"/>
            </a:pPr>
            <a:r>
              <a:rPr lang="it-IT" sz="3000" dirty="0"/>
              <a:t>[</a:t>
            </a:r>
            <a:r>
              <a:rPr lang="it-IT" sz="3000" b="1" dirty="0"/>
              <a:t>filologia</a:t>
            </a:r>
            <a:r>
              <a:rPr lang="it-IT" sz="3000" dirty="0"/>
              <a:t>] sapere dove e quando è attesta una certa forma ci indirizza</a:t>
            </a:r>
          </a:p>
          <a:p>
            <a:pPr marL="0" indent="0">
              <a:buNone/>
            </a:pPr>
            <a:r>
              <a:rPr lang="it-IT" sz="3000" dirty="0"/>
              <a:t>                    nella ricostruzione di un testo  </a:t>
            </a:r>
          </a:p>
          <a:p>
            <a:pPr>
              <a:buFontTx/>
              <a:buChar char="-"/>
            </a:pPr>
            <a:endParaRPr lang="it-IT" sz="1800" dirty="0"/>
          </a:p>
          <a:p>
            <a:pPr>
              <a:buFontTx/>
              <a:buChar char="-"/>
            </a:pPr>
            <a:r>
              <a:rPr lang="it-IT" sz="3000" dirty="0"/>
              <a:t>[</a:t>
            </a:r>
            <a:r>
              <a:rPr lang="it-IT" sz="3000" b="1" dirty="0"/>
              <a:t>storia della letteratura</a:t>
            </a:r>
            <a:r>
              <a:rPr lang="it-IT" sz="3000" dirty="0"/>
              <a:t>] possiamo capire se uno scrittore sta usando un</a:t>
            </a:r>
          </a:p>
          <a:p>
            <a:pPr marL="0" indent="0" algn="just">
              <a:buNone/>
            </a:pPr>
            <a:r>
              <a:rPr lang="it-IT" sz="3000" dirty="0"/>
              <a:t>                                              arcaismo o un neologismo solo conoscendo</a:t>
            </a:r>
          </a:p>
          <a:p>
            <a:pPr marL="0" indent="0">
              <a:buNone/>
            </a:pPr>
            <a:r>
              <a:rPr lang="it-IT" sz="3000" dirty="0"/>
              <a:t>                                              l’uso medio di una certa parola all’epoca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95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166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Terminologia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647114" y="1463040"/>
            <a:ext cx="11085341" cy="3432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B1E496A-F964-48B0-BEB5-81ED2C21C5E1}"/>
              </a:ext>
            </a:extLst>
          </p:cNvPr>
          <p:cNvSpPr txBox="1">
            <a:spLocks/>
          </p:cNvSpPr>
          <p:nvPr/>
        </p:nvSpPr>
        <p:spPr>
          <a:xfrm>
            <a:off x="356168" y="1147309"/>
            <a:ext cx="11479664" cy="2967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200" b="1" dirty="0">
                <a:latin typeface="+mn-lt"/>
              </a:rPr>
              <a:t>vocabolario</a:t>
            </a:r>
            <a:r>
              <a:rPr lang="it-IT" sz="3200" dirty="0">
                <a:latin typeface="+mn-lt"/>
              </a:rPr>
              <a:t> e </a:t>
            </a:r>
            <a:r>
              <a:rPr lang="it-IT" sz="3200" b="1" dirty="0">
                <a:latin typeface="+mn-lt"/>
              </a:rPr>
              <a:t>dizionario</a:t>
            </a:r>
            <a:r>
              <a:rPr lang="it-IT" sz="3200" dirty="0">
                <a:latin typeface="+mn-lt"/>
              </a:rPr>
              <a:t> sono sinonimi ma </a:t>
            </a:r>
            <a:r>
              <a:rPr lang="it-IT" sz="3200" i="1" dirty="0">
                <a:latin typeface="+mn-lt"/>
              </a:rPr>
              <a:t>vocabolario</a:t>
            </a:r>
            <a:r>
              <a:rPr lang="it-IT" sz="3200" dirty="0">
                <a:latin typeface="+mn-lt"/>
              </a:rPr>
              <a:t> può indicare anche una parte del lessico di una lingua (il v. della politica, il v. dei </a:t>
            </a:r>
            <a:r>
              <a:rPr lang="it-IT" sz="3200" i="1" dirty="0">
                <a:latin typeface="+mn-lt"/>
              </a:rPr>
              <a:t>Promessi sposi</a:t>
            </a:r>
            <a:r>
              <a:rPr lang="it-IT" sz="3200" dirty="0">
                <a:latin typeface="+mn-lt"/>
              </a:rPr>
              <a:t>).</a:t>
            </a:r>
          </a:p>
          <a:p>
            <a:pPr algn="just"/>
            <a:r>
              <a:rPr lang="it-IT" sz="3200" dirty="0">
                <a:latin typeface="+mn-lt"/>
              </a:rPr>
              <a:t>Inoltre, c’è una certa preferenza per </a:t>
            </a:r>
            <a:r>
              <a:rPr lang="it-IT" sz="3200" i="1" dirty="0">
                <a:latin typeface="+mn-lt"/>
              </a:rPr>
              <a:t>dizionario </a:t>
            </a:r>
            <a:r>
              <a:rPr lang="it-IT" sz="3200" dirty="0">
                <a:latin typeface="+mn-lt"/>
              </a:rPr>
              <a:t>quando si tratta di temi specialistici: </a:t>
            </a:r>
            <a:r>
              <a:rPr lang="it-IT" sz="3200" i="1" dirty="0">
                <a:latin typeface="+mn-lt"/>
              </a:rPr>
              <a:t>dizionario etimologico</a:t>
            </a:r>
            <a:r>
              <a:rPr lang="it-IT" sz="3200" dirty="0">
                <a:latin typeface="+mn-lt"/>
              </a:rPr>
              <a:t>, </a:t>
            </a:r>
            <a:r>
              <a:rPr lang="it-IT" sz="3200" i="1" dirty="0">
                <a:latin typeface="+mn-lt"/>
              </a:rPr>
              <a:t>dizionario medico</a:t>
            </a:r>
            <a:r>
              <a:rPr lang="it-IT" sz="3200" dirty="0">
                <a:latin typeface="+mn-lt"/>
              </a:rPr>
              <a:t>, </a:t>
            </a:r>
            <a:r>
              <a:rPr lang="it-IT" sz="3200" i="1" dirty="0">
                <a:latin typeface="+mn-lt"/>
              </a:rPr>
              <a:t>dizionario di ortografia e pronuncia.</a:t>
            </a:r>
            <a:endParaRPr lang="it-IT" sz="3200" dirty="0">
              <a:latin typeface="+mn-lt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31BD7374-CB2A-4111-B430-8D7045E0B755}"/>
              </a:ext>
            </a:extLst>
          </p:cNvPr>
          <p:cNvSpPr txBox="1">
            <a:spLocks/>
          </p:cNvSpPr>
          <p:nvPr/>
        </p:nvSpPr>
        <p:spPr>
          <a:xfrm>
            <a:off x="356168" y="3911214"/>
            <a:ext cx="11707677" cy="2967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Glossario</a:t>
            </a:r>
            <a:r>
              <a:rPr lang="it-IT" sz="3000" dirty="0">
                <a:latin typeface="+mn-lt"/>
              </a:rPr>
              <a:t>: riferito a settori particolari </a:t>
            </a:r>
            <a:r>
              <a:rPr lang="it-IT" sz="3000" i="1" dirty="0">
                <a:latin typeface="+mn-lt"/>
              </a:rPr>
              <a:t>(Glossario di informatica),</a:t>
            </a:r>
            <a:r>
              <a:rPr lang="it-IT" sz="3000" dirty="0">
                <a:latin typeface="+mn-lt"/>
              </a:rPr>
              <a:t> oppure a un singolo testo </a:t>
            </a:r>
            <a:r>
              <a:rPr lang="it-IT" sz="3000" i="1" dirty="0">
                <a:latin typeface="+mn-lt"/>
              </a:rPr>
              <a:t>(Glossario del Decameron)</a:t>
            </a:r>
          </a:p>
          <a:p>
            <a:pPr algn="just"/>
            <a:endParaRPr lang="it-IT" sz="1100" i="1" dirty="0">
              <a:latin typeface="+mn-lt"/>
            </a:endParaRPr>
          </a:p>
          <a:p>
            <a:pPr algn="just"/>
            <a:r>
              <a:rPr lang="it-IT" sz="3000" b="1" dirty="0">
                <a:latin typeface="+mn-lt"/>
              </a:rPr>
              <a:t>Lessico</a:t>
            </a:r>
            <a:r>
              <a:rPr lang="it-IT" sz="3000" dirty="0">
                <a:latin typeface="+mn-lt"/>
              </a:rPr>
              <a:t>: riferito a settori o ambiti particolari </a:t>
            </a:r>
            <a:r>
              <a:rPr lang="it-IT" sz="3000" i="1" dirty="0">
                <a:latin typeface="+mn-lt"/>
              </a:rPr>
              <a:t>(Lessico etimologico italiano)</a:t>
            </a:r>
          </a:p>
          <a:p>
            <a:pPr algn="just"/>
            <a:r>
              <a:rPr lang="it-IT" sz="1000" dirty="0">
                <a:latin typeface="+mn-lt"/>
              </a:rPr>
              <a:t> </a:t>
            </a:r>
          </a:p>
          <a:p>
            <a:pPr algn="just"/>
            <a:r>
              <a:rPr lang="it-IT" sz="3000" b="1" dirty="0">
                <a:latin typeface="+mn-lt"/>
              </a:rPr>
              <a:t>Tesoro</a:t>
            </a:r>
            <a:r>
              <a:rPr lang="it-IT" sz="3000" dirty="0">
                <a:latin typeface="+mn-lt"/>
              </a:rPr>
              <a:t>: riferito a un insieme di testi, in genere antichi </a:t>
            </a:r>
            <a:r>
              <a:rPr lang="it-IT" sz="3000" i="1" dirty="0">
                <a:latin typeface="+mn-lt"/>
              </a:rPr>
              <a:t>(Tesoro della lingua italiana delle Origini)</a:t>
            </a:r>
          </a:p>
        </p:txBody>
      </p:sp>
    </p:spTree>
    <p:extLst>
      <p:ext uri="{BB962C8B-B14F-4D97-AF65-F5344CB8AC3E}">
        <p14:creationId xmlns:p14="http://schemas.microsoft.com/office/powerpoint/2010/main" val="100704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831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STRUTTURA DI UN VOCABOLARIO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647114" y="1463040"/>
            <a:ext cx="11085341" cy="3432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B1E496A-F964-48B0-BEB5-81ED2C21C5E1}"/>
              </a:ext>
            </a:extLst>
          </p:cNvPr>
          <p:cNvSpPr txBox="1">
            <a:spLocks/>
          </p:cNvSpPr>
          <p:nvPr/>
        </p:nvSpPr>
        <p:spPr>
          <a:xfrm>
            <a:off x="241496" y="784797"/>
            <a:ext cx="11634857" cy="1682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dirty="0">
                <a:latin typeface="+mn-lt"/>
              </a:rPr>
              <a:t>Osserviamo la struttura di un vocabolario, usando come esempio la tipologia più comune quella del vocabolario dell’uso.</a:t>
            </a:r>
          </a:p>
          <a:p>
            <a:pPr algn="just"/>
            <a:endParaRPr lang="it-IT" sz="800" dirty="0">
              <a:latin typeface="+mn-lt"/>
            </a:endParaRPr>
          </a:p>
          <a:p>
            <a:pPr algn="just"/>
            <a:r>
              <a:rPr lang="it-IT" sz="3000" b="1" dirty="0">
                <a:latin typeface="+mn-lt"/>
              </a:rPr>
              <a:t>- MACROSTRUTTURA: </a:t>
            </a:r>
            <a:r>
              <a:rPr lang="it-IT" sz="3000" dirty="0">
                <a:latin typeface="+mn-lt"/>
              </a:rPr>
              <a:t>ordinamento delle parole, introduzione, appendici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31BD7374-CB2A-4111-B430-8D7045E0B755}"/>
              </a:ext>
            </a:extLst>
          </p:cNvPr>
          <p:cNvSpPr txBox="1">
            <a:spLocks/>
          </p:cNvSpPr>
          <p:nvPr/>
        </p:nvSpPr>
        <p:spPr>
          <a:xfrm>
            <a:off x="315645" y="2556943"/>
            <a:ext cx="11560709" cy="95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dirty="0">
                <a:latin typeface="+mn-lt"/>
              </a:rPr>
              <a:t>Il vocabolario è una lista di forme dette </a:t>
            </a:r>
            <a:r>
              <a:rPr lang="it-IT" sz="3000" b="1" dirty="0">
                <a:latin typeface="+mn-lt"/>
              </a:rPr>
              <a:t>LEMMI </a:t>
            </a:r>
            <a:r>
              <a:rPr lang="it-IT" sz="3000" dirty="0">
                <a:latin typeface="+mn-lt"/>
              </a:rPr>
              <a:t>(o </a:t>
            </a:r>
            <a:r>
              <a:rPr lang="it-IT" sz="3000" i="1" dirty="0">
                <a:latin typeface="+mn-lt"/>
              </a:rPr>
              <a:t>entrate</a:t>
            </a:r>
            <a:r>
              <a:rPr lang="it-IT" sz="3000" dirty="0">
                <a:latin typeface="+mn-lt"/>
              </a:rPr>
              <a:t>), il cui insieme forma il </a:t>
            </a:r>
            <a:r>
              <a:rPr lang="it-IT" sz="3000" b="1" dirty="0">
                <a:latin typeface="+mn-lt"/>
              </a:rPr>
              <a:t>LEMMARIO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CBAFB71-C376-4776-986D-C1E963CC7377}"/>
              </a:ext>
            </a:extLst>
          </p:cNvPr>
          <p:cNvSpPr txBox="1"/>
          <p:nvPr/>
        </p:nvSpPr>
        <p:spPr>
          <a:xfrm>
            <a:off x="0" y="3602742"/>
            <a:ext cx="1195050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it-IT" sz="2800" dirty="0"/>
              <a:t>La </a:t>
            </a:r>
            <a:r>
              <a:rPr lang="it-IT" sz="2800" b="1" dirty="0"/>
              <a:t>selezione</a:t>
            </a:r>
            <a:r>
              <a:rPr lang="it-IT" sz="2800" dirty="0"/>
              <a:t> del lemmario è uno dei principali problemi dei lessicografi: quante e quali parole inserire? Non si può registrare tutto, la selezione dipende dal tipo di vocabolario e dalla sua ampiezza (da 50.000 a 300.000 lemmi).</a:t>
            </a:r>
            <a:endParaRPr lang="it-IT" sz="2600" dirty="0"/>
          </a:p>
          <a:p>
            <a:pPr marL="285750" indent="-285750" algn="just">
              <a:buFontTx/>
              <a:buChar char="-"/>
            </a:pPr>
            <a:r>
              <a:rPr lang="it-IT" sz="2800" dirty="0"/>
              <a:t>Il lemmario è nella maggioranza dei casi </a:t>
            </a:r>
            <a:r>
              <a:rPr lang="it-IT" sz="2800" b="1" dirty="0"/>
              <a:t>ordinato</a:t>
            </a:r>
            <a:r>
              <a:rPr lang="it-IT" sz="2800" dirty="0"/>
              <a:t> alfabeticamente, ma può avere ordinamento semantico (dizionari metodici) o, più raramente, morfologico </a:t>
            </a:r>
            <a:r>
              <a:rPr lang="it-IT" sz="2800" i="1" dirty="0"/>
              <a:t>(Dizionario italiano ragionato </a:t>
            </a:r>
            <a:r>
              <a:rPr lang="it-IT" sz="2800" dirty="0"/>
              <a:t>di Angelo Gianni: alla voce </a:t>
            </a:r>
            <a:r>
              <a:rPr lang="it-IT" sz="2800" i="1" dirty="0"/>
              <a:t>batterio </a:t>
            </a:r>
            <a:r>
              <a:rPr lang="it-IT" sz="2800" dirty="0"/>
              <a:t>troviamo </a:t>
            </a:r>
            <a:r>
              <a:rPr lang="it-IT" sz="2800" i="1" dirty="0"/>
              <a:t>battericida, batterico, antibatterico).</a:t>
            </a:r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822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831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STRUTTURA E FUNZIONI DI UN VOCABOLARIO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647114" y="1463040"/>
            <a:ext cx="11085341" cy="3432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B1E496A-F964-48B0-BEB5-81ED2C21C5E1}"/>
              </a:ext>
            </a:extLst>
          </p:cNvPr>
          <p:cNvSpPr txBox="1">
            <a:spLocks/>
          </p:cNvSpPr>
          <p:nvPr/>
        </p:nvSpPr>
        <p:spPr>
          <a:xfrm>
            <a:off x="142009" y="644238"/>
            <a:ext cx="11907982" cy="6141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2800" dirty="0">
                <a:latin typeface="+mn-lt"/>
              </a:rPr>
              <a:t>Vedremo che la struttura e le funzioni dei vocabolari sono cambiate nel tempo e si sono andate precisando e determinando secondo esigenze culturali.</a:t>
            </a:r>
          </a:p>
          <a:p>
            <a:pPr algn="just"/>
            <a:endParaRPr lang="it-IT" sz="2800" dirty="0">
              <a:latin typeface="+mn-lt"/>
            </a:endParaRPr>
          </a:p>
          <a:p>
            <a:pPr algn="just"/>
            <a:r>
              <a:rPr lang="it-IT" sz="2800" dirty="0">
                <a:latin typeface="+mn-lt"/>
              </a:rPr>
              <a:t>Il fatto che il vocabolario come lo conosciamo oggi si sia sviluppato solo nel secondo Ottocento è strettamente legato alla storia della cultura e della lingua italiana:</a:t>
            </a:r>
          </a:p>
          <a:p>
            <a:pPr marL="457200" indent="-457200" algn="just">
              <a:buFontTx/>
              <a:buChar char="-"/>
            </a:pPr>
            <a:r>
              <a:rPr lang="it-IT" sz="2800" dirty="0">
                <a:latin typeface="+mn-lt"/>
              </a:rPr>
              <a:t>Aver avuto una tradizione basata su una lingua letteraria conosciuta da una percentuale minima della popolazione ha fatto sì che i vocabolari siano stati a lungo uno strumento legato ai modelli letterari.</a:t>
            </a:r>
          </a:p>
          <a:p>
            <a:pPr marL="457200" indent="-457200" algn="just">
              <a:buFontTx/>
              <a:buChar char="-"/>
            </a:pPr>
            <a:endParaRPr lang="it-IT" sz="800" dirty="0">
              <a:latin typeface="+mn-lt"/>
            </a:endParaRPr>
          </a:p>
          <a:p>
            <a:pPr marL="457200" indent="-457200" algn="just">
              <a:buFontTx/>
              <a:buChar char="-"/>
            </a:pPr>
            <a:r>
              <a:rPr lang="it-IT" sz="2800" dirty="0">
                <a:latin typeface="+mn-lt"/>
              </a:rPr>
              <a:t>Solo quando l’italiano ha iniziato a essere lingua parlata sono nati i vocabolari dell’uso come li conosciamo oggi: non indicano più il modello da seguire ma documentano l’uso della lingua.</a:t>
            </a:r>
          </a:p>
          <a:p>
            <a:pPr marL="457200" indent="-457200" algn="just">
              <a:buFontTx/>
              <a:buChar char="-"/>
            </a:pPr>
            <a:endParaRPr lang="it-IT" sz="800" dirty="0">
              <a:latin typeface="+mn-lt"/>
            </a:endParaRPr>
          </a:p>
          <a:p>
            <a:pPr marL="457200" indent="-457200" algn="just">
              <a:buFontTx/>
              <a:buChar char="-"/>
            </a:pPr>
            <a:r>
              <a:rPr lang="it-IT" sz="2800" dirty="0">
                <a:latin typeface="+mn-lt"/>
              </a:rPr>
              <a:t>Non sono mancate, però, anche in passato, opere che rispondevano anche a esigenze pratiche.</a:t>
            </a:r>
          </a:p>
        </p:txBody>
      </p:sp>
    </p:spTree>
    <p:extLst>
      <p:ext uri="{BB962C8B-B14F-4D97-AF65-F5344CB8AC3E}">
        <p14:creationId xmlns:p14="http://schemas.microsoft.com/office/powerpoint/2010/main" val="61689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STRUTTURA DI UN VOCABOLARIO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42E37FD1-6A31-4A09-A762-FD13A21E9CA9}"/>
              </a:ext>
            </a:extLst>
          </p:cNvPr>
          <p:cNvSpPr txBox="1">
            <a:spLocks/>
          </p:cNvSpPr>
          <p:nvPr/>
        </p:nvSpPr>
        <p:spPr>
          <a:xfrm>
            <a:off x="647114" y="1463041"/>
            <a:ext cx="11303389" cy="1631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B1E496A-F964-48B0-BEB5-81ED2C21C5E1}"/>
              </a:ext>
            </a:extLst>
          </p:cNvPr>
          <p:cNvSpPr txBox="1">
            <a:spLocks/>
          </p:cNvSpPr>
          <p:nvPr/>
        </p:nvSpPr>
        <p:spPr>
          <a:xfrm>
            <a:off x="429064" y="1344307"/>
            <a:ext cx="11303389" cy="5148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200" dirty="0">
                <a:latin typeface="+mn-lt"/>
              </a:rPr>
              <a:t>Non tutti i tipi di parole esistenti possono entrare nel vocabolario, ma solo i </a:t>
            </a:r>
            <a:r>
              <a:rPr lang="it-IT" sz="3200" b="1" dirty="0">
                <a:latin typeface="+mn-lt"/>
              </a:rPr>
              <a:t>LESSEMI</a:t>
            </a:r>
            <a:r>
              <a:rPr lang="it-IT" sz="3200" dirty="0">
                <a:latin typeface="+mn-lt"/>
              </a:rPr>
              <a:t>, le unità di lessico considerate in astratto:</a:t>
            </a:r>
          </a:p>
          <a:p>
            <a:pPr algn="just"/>
            <a:endParaRPr lang="it-IT" sz="1100" dirty="0">
              <a:latin typeface="+mn-lt"/>
            </a:endParaRPr>
          </a:p>
          <a:p>
            <a:pPr marL="457200" indent="-457200" algn="just">
              <a:buFontTx/>
              <a:buChar char="-"/>
            </a:pPr>
            <a:r>
              <a:rPr lang="it-IT" sz="3200" dirty="0">
                <a:latin typeface="+mn-lt"/>
              </a:rPr>
              <a:t>Infinito dei verbi (non troviamo </a:t>
            </a:r>
            <a:r>
              <a:rPr lang="it-IT" sz="3200" i="1" dirty="0">
                <a:latin typeface="+mn-lt"/>
              </a:rPr>
              <a:t>andiamo</a:t>
            </a:r>
            <a:r>
              <a:rPr lang="it-IT" sz="3200" dirty="0">
                <a:latin typeface="+mn-lt"/>
              </a:rPr>
              <a:t>, </a:t>
            </a:r>
            <a:r>
              <a:rPr lang="it-IT" sz="3200" i="1" dirty="0">
                <a:latin typeface="+mn-lt"/>
              </a:rPr>
              <a:t>andrò, andrei</a:t>
            </a:r>
            <a:r>
              <a:rPr lang="it-IT" sz="3200" dirty="0">
                <a:latin typeface="+mn-lt"/>
              </a:rPr>
              <a:t>)</a:t>
            </a:r>
          </a:p>
          <a:p>
            <a:pPr marL="457200" indent="-457200" algn="just">
              <a:buFontTx/>
              <a:buChar char="-"/>
            </a:pPr>
            <a:endParaRPr lang="it-IT" sz="800" dirty="0">
              <a:latin typeface="+mn-lt"/>
            </a:endParaRPr>
          </a:p>
          <a:p>
            <a:pPr marL="457200" indent="-457200" algn="just">
              <a:buFontTx/>
              <a:buChar char="-"/>
            </a:pPr>
            <a:r>
              <a:rPr lang="it-IT" sz="3200" dirty="0">
                <a:latin typeface="+mn-lt"/>
              </a:rPr>
              <a:t>Singolare maschile di sostantivi </a:t>
            </a:r>
            <a:r>
              <a:rPr lang="it-IT" sz="3200" i="1" dirty="0">
                <a:latin typeface="+mn-lt"/>
              </a:rPr>
              <a:t>(cavallo),</a:t>
            </a:r>
            <a:r>
              <a:rPr lang="it-IT" sz="3200" dirty="0">
                <a:latin typeface="+mn-lt"/>
              </a:rPr>
              <a:t> aggettivi </a:t>
            </a:r>
            <a:r>
              <a:rPr lang="it-IT" sz="3200" i="1" dirty="0">
                <a:latin typeface="+mn-lt"/>
              </a:rPr>
              <a:t>(bello),</a:t>
            </a:r>
            <a:r>
              <a:rPr lang="it-IT" sz="3200" dirty="0">
                <a:latin typeface="+mn-lt"/>
              </a:rPr>
              <a:t> pronomi </a:t>
            </a:r>
            <a:r>
              <a:rPr lang="it-IT" sz="3200" i="1" dirty="0">
                <a:latin typeface="+mn-lt"/>
              </a:rPr>
              <a:t>(questo),</a:t>
            </a:r>
            <a:r>
              <a:rPr lang="it-IT" sz="3200" dirty="0">
                <a:latin typeface="+mn-lt"/>
              </a:rPr>
              <a:t> articoli </a:t>
            </a:r>
            <a:r>
              <a:rPr lang="it-IT" sz="3200" i="1" dirty="0">
                <a:latin typeface="+mn-lt"/>
              </a:rPr>
              <a:t>(il)</a:t>
            </a:r>
          </a:p>
          <a:p>
            <a:pPr marL="457200" indent="-457200" algn="just">
              <a:buFontTx/>
              <a:buChar char="-"/>
            </a:pPr>
            <a:endParaRPr lang="it-IT" sz="800" dirty="0">
              <a:latin typeface="+mn-lt"/>
            </a:endParaRPr>
          </a:p>
          <a:p>
            <a:pPr marL="457200" indent="-457200" algn="just">
              <a:buFontTx/>
              <a:buChar char="-"/>
            </a:pPr>
            <a:r>
              <a:rPr lang="it-IT" sz="3200" dirty="0">
                <a:latin typeface="+mn-lt"/>
              </a:rPr>
              <a:t>Femminile se è l’unica forma esistente </a:t>
            </a:r>
            <a:r>
              <a:rPr lang="it-IT" sz="3200" i="1" dirty="0">
                <a:latin typeface="+mn-lt"/>
              </a:rPr>
              <a:t>(casa) </a:t>
            </a:r>
            <a:r>
              <a:rPr lang="it-IT" sz="3200" dirty="0">
                <a:latin typeface="+mn-lt"/>
              </a:rPr>
              <a:t>o se ha un significato diverso dal maschile </a:t>
            </a:r>
            <a:r>
              <a:rPr lang="it-IT" sz="3200" i="1" dirty="0">
                <a:latin typeface="+mn-lt"/>
              </a:rPr>
              <a:t>(gelata</a:t>
            </a:r>
            <a:r>
              <a:rPr lang="it-IT" sz="3200" dirty="0">
                <a:latin typeface="+mn-lt"/>
              </a:rPr>
              <a:t> rispetto a </a:t>
            </a:r>
            <a:r>
              <a:rPr lang="it-IT" sz="3200" i="1" dirty="0">
                <a:latin typeface="+mn-lt"/>
              </a:rPr>
              <a:t>gelato). </a:t>
            </a:r>
            <a:r>
              <a:rPr lang="it-IT" sz="3200" dirty="0">
                <a:latin typeface="+mn-lt"/>
              </a:rPr>
              <a:t>Nel 2022 per la prima volta un vocabolario (Treccani) ha sovvertito quest’ordine, registrando prima il femminile </a:t>
            </a:r>
            <a:r>
              <a:rPr lang="it-IT" sz="3200" i="1" dirty="0">
                <a:latin typeface="+mn-lt"/>
              </a:rPr>
              <a:t>(gatta, gatto) </a:t>
            </a:r>
            <a:r>
              <a:rPr lang="it-IT" sz="3200" dirty="0">
                <a:latin typeface="+mn-lt"/>
              </a:rPr>
              <a:t>ma suscitando molte polemiche.  </a:t>
            </a:r>
            <a:endParaRPr lang="it-IT" sz="3200" i="1" dirty="0">
              <a:latin typeface="+mn-lt"/>
            </a:endParaRPr>
          </a:p>
          <a:p>
            <a:pPr marL="457200" indent="-457200" algn="just">
              <a:buFontTx/>
              <a:buChar char="-"/>
            </a:pPr>
            <a:endParaRPr lang="it-IT" sz="1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97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A7DA98A-A233-4C4A-937A-2ACC2C01CF60}"/>
              </a:ext>
            </a:extLst>
          </p:cNvPr>
          <p:cNvSpPr txBox="1">
            <a:spLocks/>
          </p:cNvSpPr>
          <p:nvPr/>
        </p:nvSpPr>
        <p:spPr>
          <a:xfrm>
            <a:off x="0" y="400619"/>
            <a:ext cx="11900096" cy="7713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latin typeface="+mn-lt"/>
              </a:rPr>
              <a:t>MICROSTRUTTURA: </a:t>
            </a:r>
            <a:r>
              <a:rPr lang="it-IT" sz="3200" dirty="0">
                <a:latin typeface="+mn-lt"/>
              </a:rPr>
              <a:t>tutti gli elementi che compongono la singola </a:t>
            </a:r>
            <a:r>
              <a:rPr lang="it-IT" sz="3200" b="1" dirty="0">
                <a:latin typeface="+mn-lt"/>
              </a:rPr>
              <a:t>voce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407491-2480-47DA-933F-AE7F07187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513" y="1280160"/>
            <a:ext cx="6454487" cy="5498603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B7BDB0F8-DD53-47AA-A55A-EC86436C570D}"/>
              </a:ext>
            </a:extLst>
          </p:cNvPr>
          <p:cNvSpPr txBox="1">
            <a:spLocks/>
          </p:cNvSpPr>
          <p:nvPr/>
        </p:nvSpPr>
        <p:spPr>
          <a:xfrm>
            <a:off x="291904" y="1709422"/>
            <a:ext cx="11060431" cy="239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3000" b="1" dirty="0">
                <a:latin typeface="+mn-lt"/>
              </a:rPr>
              <a:t>1) INTESTAZIONE (o area dell’entrata)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Lemma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Indicazioni sulla pronuncia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La marca grammaticale</a:t>
            </a:r>
          </a:p>
          <a:p>
            <a:pPr marL="457200" indent="-457200" algn="just">
              <a:buFontTx/>
              <a:buChar char="-"/>
            </a:pPr>
            <a:r>
              <a:rPr lang="it-IT" sz="3000" dirty="0">
                <a:latin typeface="+mn-lt"/>
              </a:rPr>
              <a:t>Eventuale datazione ed etimologia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5B951FF-0C36-4DC0-9A46-6F576182D84B}"/>
              </a:ext>
            </a:extLst>
          </p:cNvPr>
          <p:cNvSpPr txBox="1"/>
          <p:nvPr/>
        </p:nvSpPr>
        <p:spPr>
          <a:xfrm>
            <a:off x="545124" y="5626384"/>
            <a:ext cx="53351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i="1" dirty="0"/>
              <a:t>Il Grande Dizionario Garzanti della lingua italiana</a:t>
            </a:r>
            <a:r>
              <a:rPr lang="it-IT" sz="2600" dirty="0"/>
              <a:t>, Milano, Garzanti, 2004</a:t>
            </a:r>
          </a:p>
        </p:txBody>
      </p:sp>
    </p:spTree>
    <p:extLst>
      <p:ext uri="{BB962C8B-B14F-4D97-AF65-F5344CB8AC3E}">
        <p14:creationId xmlns:p14="http://schemas.microsoft.com/office/powerpoint/2010/main" val="35379709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1424</Words>
  <Application>Microsoft Office PowerPoint</Application>
  <PresentationFormat>Widescreen</PresentationFormat>
  <Paragraphs>151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DejaVuSans</vt:lpstr>
      <vt:lpstr>Tema di Office</vt:lpstr>
      <vt:lpstr>I vocabolari italiani:  tipologie, storia, problemi  Linguistica italiana a.a. 2022-23</vt:lpstr>
      <vt:lpstr>Presentazione standard di PowerPoint</vt:lpstr>
      <vt:lpstr>A che cosa serve un vocabolario?</vt:lpstr>
      <vt:lpstr>A che cosa serve un vocabolario?</vt:lpstr>
      <vt:lpstr>Terminologia</vt:lpstr>
      <vt:lpstr>STRUTTURA DI UN VOCABOLARIO</vt:lpstr>
      <vt:lpstr>STRUTTURA E FUNZIONI DI UN VOCABOLARIO</vt:lpstr>
      <vt:lpstr>STRUTTURA DI UN VOCABOLARIO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 PROBLEMI DELLA DEFINIZIONE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48</cp:revision>
  <dcterms:created xsi:type="dcterms:W3CDTF">2017-09-29T07:17:13Z</dcterms:created>
  <dcterms:modified xsi:type="dcterms:W3CDTF">2023-03-06T08:05:45Z</dcterms:modified>
</cp:coreProperties>
</file>