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9" r:id="rId5"/>
    <p:sldId id="267" r:id="rId6"/>
    <p:sldId id="266" r:id="rId7"/>
    <p:sldId id="257" r:id="rId8"/>
    <p:sldId id="264" r:id="rId9"/>
    <p:sldId id="265" r:id="rId10"/>
    <p:sldId id="261" r:id="rId11"/>
    <p:sldId id="258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75473-8628-439F-974B-0705AAFDA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97F4526-ED74-4983-A63E-E38B97589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7757FF-34AD-4D14-A966-5675C5AC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50DC30-CCE5-427E-8BF6-1DF3D6DD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78ADAF-2A66-4A75-AEB6-C390F1D6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4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AD585D-B910-4D1F-8868-DDE33EA0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885BB5-7FA3-45A6-8020-8B6D53906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67D9D5-84DD-4E54-AC85-0D719405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9C8335-855E-4301-885C-0ABE56B0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982C5C-9D90-4E56-AF05-7C37A6D5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14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DE00F8E-2320-4721-945F-58ABA1EB4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453B11-A4AE-433D-B0CC-B604088B8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EBE2D1-EFB5-49AA-8EE6-D424469B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B0846A-E8DC-40E3-9D27-E004B890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06553-44CB-485B-9EAA-59132ED40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C96F7-D34E-49D5-A129-4E76396F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D0C36-5BE7-4E74-A8BA-DDFC5A27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F53A9F-4620-4F65-9727-465685AF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FE6BE7-CDFA-47CE-801C-01A8348A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89B6F0-7EF0-46D1-B047-9273951B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220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7CCCB9-4BB6-4A2C-BD0F-49CDD47F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387FE9-9675-4FD6-91EB-394C0D9DE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95565B-5620-49E6-A34D-37CAF7D1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B8F287-6B4C-4036-865E-799939AA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CDA5A3-32DF-479A-879E-AFFDF2F2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2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D824AB-5EC4-4876-BE92-D04FB2498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F311A7-3403-43DE-AB24-6F2BF3BCA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94EAAE-D609-4527-A038-36BDAA36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6A5BE2-2879-487B-B5B3-DB09C10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F56EDA-C966-4B5D-A240-F2F86940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96E844-7BED-4651-8A25-94EBEC0EE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39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4A21F8-9F3A-4126-A4FF-B22CB1A8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87CF9D-4B81-43C2-9B7B-E6C993BA5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845727-AF5A-4280-8FD1-1C36DCA74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9FCA2F-D9A3-402F-9D85-6D6C80710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27BFD8A-23D5-42AD-B3B2-DA914100A7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D284D61-91E5-4B39-B458-924D1D72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CCA76C-E80D-42B9-8C32-82568F7A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75BDF6-F2C3-48B4-9BE7-265EA4730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16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DC3BC2-2C65-43D9-9913-1E3B97BDF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7F12DA-C057-4913-B22B-8D58ABAB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22827D-8D53-4A90-92C3-79FE0942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080997-9C0F-4AB5-A881-FED01250C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22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EE4429-D99C-4574-B734-67B871CF6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1CCDFE-A15E-44B0-A840-02ED0A7C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BEE767-EAA4-4503-BA96-AA586A13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88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2C4F50-2693-4A18-BDCB-CBA48DDC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C87415-DEC8-484E-BBDC-3225A3B3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2B7437-CD33-48F9-8D61-24717AF69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0AABF8-80B6-46BD-8AEB-7DBB1CE1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346F9D-9174-44A7-82B4-6AD96108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AC8B6A-9DE2-4926-B14A-1B9C1602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60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8ADD37-AF27-40A8-931D-2656F1E56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642D0ED-3FB6-410A-81CD-60B47DFAB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D58F47B-FFAE-4E20-8B87-7E61D7269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C8CF040-93CF-48EB-AAE3-B59C87F8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DE6C2-0FAE-4376-A61F-9C9D538D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B16876-648C-4294-908B-9A0336B90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8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1CFBC07-C939-4CB5-88F0-91E076F18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150FC9-D91A-4656-94EC-9BF60CDDE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4609C1-5D6D-4BA3-8142-3B4A3E9AB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0A33-DDD8-4448-AEB5-DF9356062411}" type="datetimeFigureOut">
              <a:rPr lang="it-IT" smtClean="0"/>
              <a:t>08/03/2023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1D8D7-187D-4ECB-88E8-7D46FF7D2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74D979-18DC-455D-B786-A8C210683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12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D57AA-0B71-49FD-9B71-4A87F7D8A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75250"/>
            <a:ext cx="9144000" cy="4360984"/>
          </a:xfrm>
        </p:spPr>
        <p:txBody>
          <a:bodyPr>
            <a:normAutofit/>
          </a:bodyPr>
          <a:lstStyle/>
          <a:p>
            <a:r>
              <a:rPr lang="it-IT" sz="4800" b="0" i="0" u="none" strike="noStrike" baseline="0" dirty="0">
                <a:latin typeface="DejaVuSans"/>
              </a:rPr>
              <a:t>I vocabolari italiani: </a:t>
            </a:r>
            <a:br>
              <a:rPr lang="it-IT" sz="4800" b="0" i="0" u="none" strike="noStrike" baseline="0" dirty="0">
                <a:latin typeface="DejaVuSans"/>
              </a:rPr>
            </a:br>
            <a:r>
              <a:rPr lang="it-IT" sz="4800" b="0" i="0" u="none" strike="noStrike" baseline="0" dirty="0">
                <a:latin typeface="DejaVuSans"/>
              </a:rPr>
              <a:t>tipologie, storia, problemi</a:t>
            </a:r>
            <a:br>
              <a:rPr lang="it-IT" sz="5400" b="1" dirty="0"/>
            </a:br>
            <a:br>
              <a:rPr lang="it-IT" sz="5400" b="1" dirty="0"/>
            </a:br>
            <a:r>
              <a:rPr lang="it-IT" sz="3600" b="1" dirty="0"/>
              <a:t>Linguistica italiana </a:t>
            </a:r>
            <a:r>
              <a:rPr lang="it-IT" sz="3600" b="1" dirty="0" err="1"/>
              <a:t>a.a</a:t>
            </a:r>
            <a:r>
              <a:rPr lang="it-IT" sz="3600" b="1" dirty="0"/>
              <a:t>. </a:t>
            </a:r>
            <a:r>
              <a:rPr lang="it-IT" sz="3600" b="1"/>
              <a:t>2022-23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2761334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968"/>
            <a:ext cx="10515600" cy="856515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/>
              <a:t>Vocabolari e ricerca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309489" y="1339931"/>
            <a:ext cx="11549576" cy="7842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200" dirty="0"/>
              <a:t>Lorenzo </a:t>
            </a:r>
            <a:r>
              <a:rPr lang="it-IT" sz="3200" dirty="0" err="1"/>
              <a:t>Tomasin</a:t>
            </a:r>
            <a:r>
              <a:rPr lang="it-IT" sz="3200" dirty="0"/>
              <a:t>, Papà</a:t>
            </a:r>
            <a:r>
              <a:rPr lang="it-IT" sz="3200" i="1" dirty="0"/>
              <a:t> in italiano, francese, spagnolo, </a:t>
            </a:r>
            <a:r>
              <a:rPr lang="it-IT" sz="3200" dirty="0"/>
              <a:t>«</a:t>
            </a:r>
            <a:r>
              <a:rPr lang="it-IT" sz="3200" dirty="0" err="1"/>
              <a:t>Revue</a:t>
            </a:r>
            <a:r>
              <a:rPr lang="it-IT" sz="3200" dirty="0"/>
              <a:t> de </a:t>
            </a:r>
            <a:r>
              <a:rPr lang="it-IT" sz="3200" dirty="0" err="1"/>
              <a:t>linguistique</a:t>
            </a:r>
            <a:r>
              <a:rPr lang="it-IT" sz="3200" dirty="0"/>
              <a:t> romane», 81, 2017, pp. 113-28.</a:t>
            </a:r>
          </a:p>
          <a:p>
            <a:pPr marL="0" indent="0">
              <a:buNone/>
            </a:pPr>
            <a:endParaRPr lang="it-IT" dirty="0"/>
          </a:p>
          <a:p>
            <a:pPr algn="just">
              <a:buFontTx/>
              <a:buChar char="-"/>
            </a:pP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274D4CF-6D41-4F21-837F-2F39ED6FE0B1}"/>
              </a:ext>
            </a:extLst>
          </p:cNvPr>
          <p:cNvSpPr txBox="1"/>
          <p:nvPr/>
        </p:nvSpPr>
        <p:spPr>
          <a:xfrm>
            <a:off x="309489" y="2187422"/>
            <a:ext cx="117699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Parte dalla constatazione che tutti i repertori indicano </a:t>
            </a:r>
            <a:r>
              <a:rPr lang="it-IT" sz="2800" i="1" dirty="0"/>
              <a:t>papà </a:t>
            </a:r>
            <a:r>
              <a:rPr lang="it-IT" sz="2800" dirty="0"/>
              <a:t>come </a:t>
            </a:r>
            <a:r>
              <a:rPr lang="it-IT" sz="2800" b="1" dirty="0"/>
              <a:t>francesismo</a:t>
            </a:r>
            <a:r>
              <a:rPr lang="it-IT" sz="2800" dirty="0"/>
              <a:t> diffuso nel </a:t>
            </a:r>
            <a:r>
              <a:rPr lang="it-IT" sz="2800" b="1" dirty="0"/>
              <a:t>Settecento</a:t>
            </a:r>
            <a:r>
              <a:rPr lang="it-IT" sz="2800" dirty="0"/>
              <a:t>. La cronologia delle attestazioni sembrerebbe confermarlo: in Francia si registra </a:t>
            </a:r>
            <a:r>
              <a:rPr lang="it-IT" sz="2800" i="1" dirty="0"/>
              <a:t>papa </a:t>
            </a:r>
            <a:r>
              <a:rPr lang="it-IT" sz="2800" dirty="0"/>
              <a:t>nel Medioevo, in Italia i repertori indicano sporadiche attestazioni cinquecentesche (Aretino), mentre la parola diventerebbe comune solo nel Settecento per influsso del francese.</a:t>
            </a:r>
          </a:p>
          <a:p>
            <a:pPr algn="just"/>
            <a:r>
              <a:rPr lang="it-IT" sz="2800" dirty="0"/>
              <a:t>Inoltre, i puristi dell’Ottocento lo condannano come francesismo.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ED3FBB6-32D4-4EE5-8391-A48F10D3F603}"/>
              </a:ext>
            </a:extLst>
          </p:cNvPr>
          <p:cNvSpPr txBox="1"/>
          <p:nvPr/>
        </p:nvSpPr>
        <p:spPr>
          <a:xfrm>
            <a:off x="260253" y="5133221"/>
            <a:ext cx="116480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L’indagine di </a:t>
            </a:r>
            <a:r>
              <a:rPr lang="it-IT" sz="2800" dirty="0" err="1"/>
              <a:t>Tomasin</a:t>
            </a:r>
            <a:r>
              <a:rPr lang="it-IT" sz="2800" dirty="0"/>
              <a:t> inizia dalle attestazioni: strano che molti </a:t>
            </a:r>
            <a:r>
              <a:rPr lang="it-IT" sz="2800" b="1" dirty="0"/>
              <a:t>dialetti</a:t>
            </a:r>
            <a:r>
              <a:rPr lang="it-IT" sz="2800" dirty="0"/>
              <a:t> </a:t>
            </a:r>
            <a:r>
              <a:rPr lang="it-IT" sz="2800" b="1" dirty="0"/>
              <a:t>settentrionali</a:t>
            </a:r>
            <a:r>
              <a:rPr lang="it-IT" sz="2800" dirty="0"/>
              <a:t> abbiano </a:t>
            </a:r>
            <a:r>
              <a:rPr lang="it-IT" sz="2800" i="1" dirty="0" err="1"/>
              <a:t>pà</a:t>
            </a:r>
            <a:r>
              <a:rPr lang="it-IT" sz="2800" dirty="0"/>
              <a:t>, </a:t>
            </a:r>
            <a:r>
              <a:rPr lang="it-IT" sz="2800" i="1" dirty="0" err="1"/>
              <a:t>popà</a:t>
            </a:r>
            <a:r>
              <a:rPr lang="it-IT" sz="2800" dirty="0"/>
              <a:t> e simili, perché i francesismi in genere si diffondono più in italiano che nei dialetti.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581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451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/>
              <a:t>Vocabolari e ricerca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328246" y="1109635"/>
            <a:ext cx="11535508" cy="1439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dirty="0"/>
              <a:t>In realtà, nel Cinquecento le attestazioni sono più numerose e in alcuni casi riguardano autori toscani che vivono al Nord, come Pietro Nelli, che in una satira del 1547 scrive: «uno che non ha chi </a:t>
            </a:r>
            <a:r>
              <a:rPr lang="it-IT" dirty="0" err="1"/>
              <a:t>pappà</a:t>
            </a:r>
            <a:r>
              <a:rPr lang="it-IT" dirty="0"/>
              <a:t>, né babbo ‘l chiame».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EE1C2B1-7745-4588-BA9C-7DC582DCA107}"/>
              </a:ext>
            </a:extLst>
          </p:cNvPr>
          <p:cNvSpPr txBox="1"/>
          <p:nvPr/>
        </p:nvSpPr>
        <p:spPr>
          <a:xfrm>
            <a:off x="271976" y="5042118"/>
            <a:ext cx="116480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Si tratta di una voce usuale nel Cinquecento al Nord, quindi è inverosimile l’ipotesi del prestito. Per di più, l’attestazione medievale del francese </a:t>
            </a:r>
            <a:r>
              <a:rPr lang="it-IT" sz="2800" i="1" dirty="0"/>
              <a:t>papa</a:t>
            </a:r>
            <a:r>
              <a:rPr lang="it-IT" sz="2800" dirty="0"/>
              <a:t> è una sola e recentemente è stata messa in dubbio. Sembra confermato che l’origine dell’italiano </a:t>
            </a:r>
            <a:r>
              <a:rPr lang="it-IT" sz="2800" i="1" dirty="0"/>
              <a:t>papà </a:t>
            </a:r>
            <a:r>
              <a:rPr lang="it-IT" sz="2800" dirty="0"/>
              <a:t>sia autoctona.</a:t>
            </a:r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8137267A-6BE2-4026-898B-19F1F1E9473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32560" y="3106171"/>
            <a:ext cx="9326880" cy="1764223"/>
          </a:xfrm>
          <a:prstGeom prst="rect">
            <a:avLst/>
          </a:prstGeom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2EDD1BF2-5A43-4CF9-AB4C-4DF59A390B8E}"/>
              </a:ext>
            </a:extLst>
          </p:cNvPr>
          <p:cNvSpPr txBox="1">
            <a:spLocks/>
          </p:cNvSpPr>
          <p:nvPr/>
        </p:nvSpPr>
        <p:spPr>
          <a:xfrm>
            <a:off x="328246" y="2548641"/>
            <a:ext cx="11535508" cy="617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dirty="0"/>
              <a:t>Una testimonianza decisiva viene dall’</a:t>
            </a:r>
            <a:r>
              <a:rPr lang="it-IT" i="1" dirty="0"/>
              <a:t>Ortografia</a:t>
            </a:r>
            <a:r>
              <a:rPr lang="it-IT" dirty="0"/>
              <a:t> di </a:t>
            </a:r>
            <a:r>
              <a:rPr lang="it-IT" dirty="0" err="1"/>
              <a:t>Sansovino</a:t>
            </a:r>
            <a:r>
              <a:rPr lang="it-IT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00704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86614" y="418552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VOCABOLARI METODICI NEL CINQUECENTO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C0ED1C-764C-491D-875E-4EAC6002229C}"/>
              </a:ext>
            </a:extLst>
          </p:cNvPr>
          <p:cNvSpPr txBox="1"/>
          <p:nvPr/>
        </p:nvSpPr>
        <p:spPr>
          <a:xfrm>
            <a:off x="229772" y="2976046"/>
            <a:ext cx="1173245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1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Raccoglie le parole per </a:t>
            </a:r>
            <a:r>
              <a:rPr lang="it-IT" sz="3000" b="1" dirty="0"/>
              <a:t>argomento</a:t>
            </a:r>
            <a:r>
              <a:rPr lang="it-IT" sz="3000" dirty="0"/>
              <a:t>, in 10 libri: Dio, cielo, mondo, elementi, anima, corpo, uomo, qualità, quantità, inferno.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Il suo fine è fornire una «</a:t>
            </a:r>
            <a:r>
              <a:rPr lang="it-IT" sz="3000" b="1" dirty="0"/>
              <a:t>macchina retorica</a:t>
            </a:r>
            <a:r>
              <a:rPr lang="it-IT" sz="3000" dirty="0"/>
              <a:t>» a chi vuole costruire discorsi: suggerimenti sugli aggettivi o i verbi da accostare a un nome. Ad esempio, chi vuole parlare di </a:t>
            </a:r>
            <a:r>
              <a:rPr lang="it-IT" sz="3000" i="1" dirty="0"/>
              <a:t>Dio</a:t>
            </a:r>
            <a:r>
              <a:rPr lang="it-IT" sz="3000" dirty="0"/>
              <a:t> troverà i principali aggettivi che si usano con questa parola: </a:t>
            </a:r>
            <a:r>
              <a:rPr lang="it-IT" sz="3000" i="1" dirty="0"/>
              <a:t>glorioso</a:t>
            </a:r>
            <a:r>
              <a:rPr lang="it-IT" sz="3000" dirty="0"/>
              <a:t>, </a:t>
            </a:r>
            <a:r>
              <a:rPr lang="it-IT" sz="3000" i="1" dirty="0"/>
              <a:t>misericordioso</a:t>
            </a:r>
            <a:r>
              <a:rPr lang="it-IT" sz="3000" dirty="0"/>
              <a:t>, </a:t>
            </a:r>
            <a:r>
              <a:rPr lang="it-IT" sz="3000" i="1" dirty="0"/>
              <a:t>eterno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dirty="0"/>
              <a:t>ecc</a:t>
            </a:r>
            <a:r>
              <a:rPr lang="it-IT" sz="3000" i="1" dirty="0"/>
              <a:t>.</a:t>
            </a:r>
            <a:r>
              <a:rPr lang="it-IT" sz="3000" dirty="0"/>
              <a:t> 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Poi si presentano gli esempi delle </a:t>
            </a:r>
            <a:r>
              <a:rPr lang="it-IT" sz="3000" b="1" dirty="0"/>
              <a:t>Tre Corone </a:t>
            </a:r>
            <a:r>
              <a:rPr lang="it-IT" sz="3000" dirty="0"/>
              <a:t>(le voci sono recuperabili anche con indice alfabetico finale ).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B5838A7-AE61-4A17-A570-B1C4A24838FA}"/>
              </a:ext>
            </a:extLst>
          </p:cNvPr>
          <p:cNvSpPr txBox="1"/>
          <p:nvPr/>
        </p:nvSpPr>
        <p:spPr>
          <a:xfrm>
            <a:off x="300111" y="1003327"/>
            <a:ext cx="1159177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Francesco Alunno </a:t>
            </a:r>
            <a:r>
              <a:rPr lang="it-IT" sz="3000" dirty="0"/>
              <a:t>è anche autore del primo vocabolario metodico italiano, </a:t>
            </a:r>
            <a:r>
              <a:rPr lang="it-IT" sz="3000" b="1" i="1" dirty="0"/>
              <a:t>La </a:t>
            </a:r>
            <a:r>
              <a:rPr lang="it-IT" sz="3000" b="1" i="1" dirty="0" err="1"/>
              <a:t>fabrica</a:t>
            </a:r>
            <a:r>
              <a:rPr lang="it-IT" sz="3000" b="1" i="1" dirty="0"/>
              <a:t> del mondo</a:t>
            </a:r>
            <a:r>
              <a:rPr lang="it-IT" sz="3000" b="1" dirty="0"/>
              <a:t> </a:t>
            </a:r>
            <a:r>
              <a:rPr lang="it-IT" sz="3000" dirty="0"/>
              <a:t>(1548) </a:t>
            </a:r>
          </a:p>
          <a:p>
            <a:pPr algn="just"/>
            <a:endParaRPr lang="it-IT" sz="1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Le parole per indicare tutte le cose create nel mondo.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Titolo forse allude ai trattati di anatomia rinascimentali.</a:t>
            </a:r>
          </a:p>
        </p:txBody>
      </p:sp>
    </p:spTree>
    <p:extLst>
      <p:ext uri="{BB962C8B-B14F-4D97-AF65-F5344CB8AC3E}">
        <p14:creationId xmlns:p14="http://schemas.microsoft.com/office/powerpoint/2010/main" val="377052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86614" y="418552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VOCABOLARI METODICI NEL CINQUECENTO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EB4EAB42-282D-40D9-964F-BB2404433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664" y="1166812"/>
            <a:ext cx="8707901" cy="5585680"/>
          </a:xfrm>
          <a:prstGeom prst="rect">
            <a:avLst/>
          </a:prstGeom>
        </p:spPr>
      </p:pic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7DB7D7CD-F897-40FE-99B2-A335EDEBF1C0}"/>
              </a:ext>
            </a:extLst>
          </p:cNvPr>
          <p:cNvCxnSpPr/>
          <p:nvPr/>
        </p:nvCxnSpPr>
        <p:spPr>
          <a:xfrm>
            <a:off x="3024554" y="3924886"/>
            <a:ext cx="7230794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26E92404-FE74-461A-9D72-13D883529A88}"/>
              </a:ext>
            </a:extLst>
          </p:cNvPr>
          <p:cNvCxnSpPr/>
          <p:nvPr/>
        </p:nvCxnSpPr>
        <p:spPr>
          <a:xfrm>
            <a:off x="2644726" y="4290646"/>
            <a:ext cx="3826412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67AF3332-0E12-46F3-82C3-8A254B8E8526}"/>
              </a:ext>
            </a:extLst>
          </p:cNvPr>
          <p:cNvCxnSpPr/>
          <p:nvPr/>
        </p:nvCxnSpPr>
        <p:spPr>
          <a:xfrm flipH="1">
            <a:off x="4135902" y="1955409"/>
            <a:ext cx="97067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EEB8099B-21A6-4F3E-97CA-A2B9E44E9E1B}"/>
              </a:ext>
            </a:extLst>
          </p:cNvPr>
          <p:cNvCxnSpPr/>
          <p:nvPr/>
        </p:nvCxnSpPr>
        <p:spPr>
          <a:xfrm>
            <a:off x="5669280" y="1955409"/>
            <a:ext cx="1350498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644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86614" y="418552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VOCABOLARI METODICI NEL CINQUECENTO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C0ED1C-764C-491D-875E-4EAC6002229C}"/>
              </a:ext>
            </a:extLst>
          </p:cNvPr>
          <p:cNvSpPr txBox="1"/>
          <p:nvPr/>
        </p:nvSpPr>
        <p:spPr>
          <a:xfrm>
            <a:off x="150057" y="1003327"/>
            <a:ext cx="11891886" cy="1032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Altre opere rinascimentali che propongono la descrizione di ampie architetture si allontanano dalla forma del vocabolario.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6680871-D563-48E2-8D86-DBDB3BEF82C0}"/>
              </a:ext>
            </a:extLst>
          </p:cNvPr>
          <p:cNvSpPr txBox="1"/>
          <p:nvPr/>
        </p:nvSpPr>
        <p:spPr>
          <a:xfrm>
            <a:off x="182879" y="2011680"/>
            <a:ext cx="11859063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Alessandro </a:t>
            </a:r>
            <a:r>
              <a:rPr lang="it-IT" sz="3000" b="1" dirty="0" err="1"/>
              <a:t>Citolini</a:t>
            </a:r>
            <a:r>
              <a:rPr lang="it-IT" sz="3000" dirty="0"/>
              <a:t>, </a:t>
            </a:r>
            <a:r>
              <a:rPr lang="it-IT" sz="3000" b="1" i="1" dirty="0" err="1"/>
              <a:t>Tipocosmia</a:t>
            </a:r>
            <a:r>
              <a:rPr lang="it-IT" sz="3000" i="1" dirty="0"/>
              <a:t> </a:t>
            </a:r>
            <a:r>
              <a:rPr lang="it-IT" sz="3000" dirty="0"/>
              <a:t>(Venezia, 1561)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‘impronta, figura del cosmo’: volontà di catalogare tutto ciò che esiste.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Non ci sono liste di parole ma </a:t>
            </a:r>
            <a:r>
              <a:rPr lang="it-IT" sz="3000" b="1" dirty="0"/>
              <a:t>dialoghi</a:t>
            </a:r>
            <a:r>
              <a:rPr lang="it-IT" sz="3000" dirty="0"/>
              <a:t> che espongono parole legate a un determinato settore. Il conte Collatino guida i visitatori in un edificio in cui ogni stanza corrisponde a un giorno della Creazione.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900" dirty="0"/>
              <a:t>La struttura si ricollega a quella dell’</a:t>
            </a:r>
            <a:r>
              <a:rPr lang="it-IT" sz="2900" i="1" dirty="0"/>
              <a:t>Idea di Teatro </a:t>
            </a:r>
            <a:r>
              <a:rPr lang="it-IT" sz="2900" dirty="0"/>
              <a:t>del maestro dell’autore, Giulio Camillo </a:t>
            </a:r>
            <a:r>
              <a:rPr lang="it-IT" sz="2900" dirty="0" err="1"/>
              <a:t>Delminio</a:t>
            </a:r>
            <a:r>
              <a:rPr lang="it-IT" sz="2900" dirty="0"/>
              <a:t>, che aveva aveva progettato la costruzione di un edificio simile a un teatro che avrebbe dovuto rappresentare una visione completa dello scibile umano, finalizzata alla comprensione dell’ordine cosmico (e legata anche alla mnemotecnica rinascimentale).</a:t>
            </a:r>
          </a:p>
        </p:txBody>
      </p:sp>
    </p:spTree>
    <p:extLst>
      <p:ext uri="{BB962C8B-B14F-4D97-AF65-F5344CB8AC3E}">
        <p14:creationId xmlns:p14="http://schemas.microsoft.com/office/powerpoint/2010/main" val="333678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77B71ED5-6B40-4E43-8B22-94AF75FB39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744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86614" y="418552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VOCABOLARI METODICI NEL CINQUECENTO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A6FEEF7-4BA6-4CEA-A13E-E90531B80E3F}"/>
              </a:ext>
            </a:extLst>
          </p:cNvPr>
          <p:cNvSpPr txBox="1"/>
          <p:nvPr/>
        </p:nvSpPr>
        <p:spPr>
          <a:xfrm>
            <a:off x="307137" y="1161071"/>
            <a:ext cx="1173480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Tommaso Garzoni</a:t>
            </a:r>
            <a:r>
              <a:rPr lang="it-IT" sz="3000" dirty="0"/>
              <a:t>, </a:t>
            </a:r>
            <a:r>
              <a:rPr lang="it-IT" sz="3000" b="1" i="1" dirty="0"/>
              <a:t>Piazza universale di tutte le professioni del mondo </a:t>
            </a:r>
            <a:r>
              <a:rPr lang="it-IT" sz="3000" dirty="0"/>
              <a:t>(Venezia, 1585) </a:t>
            </a:r>
          </a:p>
          <a:p>
            <a:pPr algn="just"/>
            <a:endParaRPr lang="it-IT" sz="3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Ha un’impostazione metodica, ma è legato a un unico settore, quello dei </a:t>
            </a:r>
            <a:r>
              <a:rPr lang="it-IT" sz="3000" b="1" dirty="0"/>
              <a:t>nomi di mestiere</a:t>
            </a:r>
            <a:r>
              <a:rPr lang="it-IT" sz="3000" dirty="0"/>
              <a:t>: raccoglie le parole legate a tutti i lavori e le attività umane esistenti, dalla più nobile alla meno nobile.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Anche in questo caso non è un vocabolario vero e proprio ma un’opera in prosa con forte interesse per la </a:t>
            </a:r>
            <a:r>
              <a:rPr lang="it-IT" sz="3000" b="1" dirty="0"/>
              <a:t>nomenclatura tecnica</a:t>
            </a:r>
            <a:r>
              <a:rPr lang="it-IT" sz="3000" dirty="0"/>
              <a:t> e le </a:t>
            </a:r>
            <a:r>
              <a:rPr lang="it-IT" sz="3000" b="1" dirty="0"/>
              <a:t>locuzioni </a:t>
            </a:r>
            <a:r>
              <a:rPr lang="it-IT" sz="3000" dirty="0"/>
              <a:t>legate alle arti e ai mestieri.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Come in altre opere di questo tipo, c’è la ricerca di universalità, di fornire una descrizione complessiva (anche se limitata al settore scelto)</a:t>
            </a:r>
          </a:p>
        </p:txBody>
      </p:sp>
    </p:spTree>
    <p:extLst>
      <p:ext uri="{BB962C8B-B14F-4D97-AF65-F5344CB8AC3E}">
        <p14:creationId xmlns:p14="http://schemas.microsoft.com/office/powerpoint/2010/main" val="334823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/>
              <a:t>VOCABOLARI CON FINI PRATICI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850B8E-2C52-4744-AB46-D7658F3E2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112" y="1076179"/>
            <a:ext cx="11268221" cy="14208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000" dirty="0"/>
              <a:t>Se i più importanti vocabolari del Cinquecento hanno il fine di indicare il modello bembiano a chi vuole scrivere, esistono anche strumenti con </a:t>
            </a:r>
            <a:r>
              <a:rPr lang="it-IT" sz="3000" b="1" dirty="0"/>
              <a:t>fini pratici</a:t>
            </a:r>
            <a:r>
              <a:rPr lang="it-IT" sz="3000" dirty="0"/>
              <a:t>: insegnare i rudimenti della lingua.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4FBF6C29-0005-42F3-BD8D-FAC2357318CB}"/>
              </a:ext>
            </a:extLst>
          </p:cNvPr>
          <p:cNvSpPr txBox="1">
            <a:spLocks/>
          </p:cNvSpPr>
          <p:nvPr/>
        </p:nvSpPr>
        <p:spPr>
          <a:xfrm>
            <a:off x="506436" y="3106396"/>
            <a:ext cx="11685563" cy="3751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3200" dirty="0"/>
          </a:p>
          <a:p>
            <a:pPr>
              <a:buFontTx/>
              <a:buChar char="-"/>
            </a:pPr>
            <a:endParaRPr lang="it-IT" sz="3200" dirty="0"/>
          </a:p>
          <a:p>
            <a:pPr>
              <a:buFontTx/>
              <a:buChar char="-"/>
            </a:pPr>
            <a:endParaRPr lang="it-IT" sz="3200" dirty="0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5AE413AC-D9A4-4F2A-BFFD-B70144432994}"/>
              </a:ext>
            </a:extLst>
          </p:cNvPr>
          <p:cNvSpPr txBox="1">
            <a:spLocks/>
          </p:cNvSpPr>
          <p:nvPr/>
        </p:nvSpPr>
        <p:spPr>
          <a:xfrm>
            <a:off x="266112" y="2497015"/>
            <a:ext cx="11748869" cy="41077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it-IT" sz="3000" b="1" dirty="0" err="1"/>
              <a:t>Giovan</a:t>
            </a:r>
            <a:r>
              <a:rPr lang="it-IT" sz="3000" b="1" dirty="0"/>
              <a:t> Battista </a:t>
            </a:r>
            <a:r>
              <a:rPr lang="it-IT" sz="3000" b="1" dirty="0" err="1"/>
              <a:t>Verini</a:t>
            </a:r>
            <a:r>
              <a:rPr lang="it-IT" sz="3000" dirty="0"/>
              <a:t>, </a:t>
            </a:r>
            <a:r>
              <a:rPr lang="it-IT" sz="3000" b="1" i="1" dirty="0" err="1"/>
              <a:t>Dictionario</a:t>
            </a:r>
            <a:r>
              <a:rPr lang="it-IT" sz="3000" dirty="0"/>
              <a:t> (Firenze, 1532)</a:t>
            </a:r>
          </a:p>
          <a:p>
            <a:pPr algn="just"/>
            <a:r>
              <a:rPr lang="it-IT" sz="3000" dirty="0"/>
              <a:t>Promette di insegnare agli adulti a </a:t>
            </a:r>
            <a:r>
              <a:rPr lang="it-IT" sz="3000" b="1" dirty="0"/>
              <a:t>leggere</a:t>
            </a:r>
            <a:r>
              <a:rPr lang="it-IT" sz="3000" dirty="0"/>
              <a:t> </a:t>
            </a:r>
            <a:r>
              <a:rPr lang="it-IT" sz="3000" b="1" dirty="0"/>
              <a:t>e scrivere </a:t>
            </a:r>
            <a:r>
              <a:rPr lang="it-IT" sz="3000" dirty="0"/>
              <a:t>in soli tre mesi. </a:t>
            </a:r>
          </a:p>
          <a:p>
            <a:pPr algn="just"/>
            <a:r>
              <a:rPr lang="it-IT" sz="3000" dirty="0"/>
              <a:t>Nozioni elementari di ortografia e grammatica, con esercizi per imparare il sistema alfabetico e sillabico. </a:t>
            </a:r>
          </a:p>
          <a:p>
            <a:pPr algn="just"/>
            <a:r>
              <a:rPr lang="it-IT" sz="3000" dirty="0"/>
              <a:t>Elenchi di parole divisi per argomento, con brevi definizioni e </a:t>
            </a:r>
            <a:r>
              <a:rPr lang="it-IT" sz="3000" b="1" dirty="0"/>
              <a:t>nessun</a:t>
            </a:r>
            <a:r>
              <a:rPr lang="it-IT" sz="3000" dirty="0"/>
              <a:t> </a:t>
            </a:r>
            <a:r>
              <a:rPr lang="it-IT" sz="3000" b="1" dirty="0"/>
              <a:t>riferimento agli autori</a:t>
            </a:r>
            <a:r>
              <a:rPr lang="it-IT" sz="3000" dirty="0"/>
              <a:t>. Le parole riguardano le «cose che si dicono, che si fanno e che si </a:t>
            </a:r>
            <a:r>
              <a:rPr lang="it-IT" sz="3000" dirty="0" err="1"/>
              <a:t>adoperono</a:t>
            </a:r>
            <a:r>
              <a:rPr lang="it-IT" sz="3000" dirty="0"/>
              <a:t>». Toscanismi dell’uso vivo (</a:t>
            </a:r>
            <a:r>
              <a:rPr lang="it-IT" sz="3000" i="1" dirty="0" err="1"/>
              <a:t>beccingongolo</a:t>
            </a:r>
            <a:r>
              <a:rPr lang="it-IT" sz="3000" i="1" dirty="0"/>
              <a:t> </a:t>
            </a:r>
            <a:r>
              <a:rPr lang="it-IT" sz="3000" dirty="0"/>
              <a:t>‘schiaffo dato per </a:t>
            </a:r>
            <a:r>
              <a:rPr lang="it-IT" sz="3000" dirty="0" err="1"/>
              <a:t>sollazzo’</a:t>
            </a:r>
            <a:r>
              <a:rPr lang="it-IT" sz="3000" dirty="0"/>
              <a:t>).</a:t>
            </a:r>
          </a:p>
          <a:p>
            <a:pPr algn="just"/>
            <a:r>
              <a:rPr lang="it-IT" sz="3000" dirty="0"/>
              <a:t>Prescinde da Bembo e dal dibattito teorico.</a:t>
            </a:r>
          </a:p>
        </p:txBody>
      </p:sp>
    </p:spTree>
    <p:extLst>
      <p:ext uri="{BB962C8B-B14F-4D97-AF65-F5344CB8AC3E}">
        <p14:creationId xmlns:p14="http://schemas.microsoft.com/office/powerpoint/2010/main" val="98718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/>
              <a:t>VOCABOLARI CON FINI PRATICI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850B8E-2C52-4744-AB46-D7658F3E2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4" y="1083212"/>
            <a:ext cx="11831223" cy="13373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000" dirty="0"/>
              <a:t>Non è detto che le opere di carattere pratico si sottraggano necessariamente alle indicazioni bembiane: </a:t>
            </a:r>
            <a:r>
              <a:rPr lang="it-IT" sz="3000" b="1" dirty="0"/>
              <a:t>Francesco </a:t>
            </a:r>
            <a:r>
              <a:rPr lang="it-IT" sz="3000" b="1" dirty="0" err="1"/>
              <a:t>Sansovino</a:t>
            </a:r>
            <a:r>
              <a:rPr lang="it-IT" sz="3000" b="1" dirty="0"/>
              <a:t>, </a:t>
            </a:r>
            <a:r>
              <a:rPr lang="it-IT" sz="3000" i="1" dirty="0"/>
              <a:t>Ortografia delle voci della lingua nostra </a:t>
            </a:r>
            <a:r>
              <a:rPr lang="it-IT" sz="3000" dirty="0"/>
              <a:t>(Venezia, 1568).</a:t>
            </a:r>
          </a:p>
          <a:p>
            <a:pPr marL="0" indent="0" algn="just">
              <a:buNone/>
            </a:pPr>
            <a:endParaRPr lang="it-IT" sz="3000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4FBF6C29-0005-42F3-BD8D-FAC2357318CB}"/>
              </a:ext>
            </a:extLst>
          </p:cNvPr>
          <p:cNvSpPr txBox="1">
            <a:spLocks/>
          </p:cNvSpPr>
          <p:nvPr/>
        </p:nvSpPr>
        <p:spPr>
          <a:xfrm>
            <a:off x="506436" y="3106396"/>
            <a:ext cx="11685563" cy="3751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3200" dirty="0"/>
          </a:p>
          <a:p>
            <a:pPr>
              <a:buFontTx/>
              <a:buChar char="-"/>
            </a:pPr>
            <a:endParaRPr lang="it-IT" sz="3200" dirty="0"/>
          </a:p>
          <a:p>
            <a:pPr>
              <a:buFontTx/>
              <a:buChar char="-"/>
            </a:pPr>
            <a:endParaRPr lang="it-IT" sz="3200" dirty="0"/>
          </a:p>
        </p:txBody>
      </p:sp>
      <p:pic>
        <p:nvPicPr>
          <p:cNvPr id="6" name="Immagine 5" descr="C:\Users\Emiliano\AppData\Local\Microsoft\Windows\INetCache\Content.Word\rivolgimento.png">
            <a:extLst>
              <a:ext uri="{FF2B5EF4-FFF2-40B4-BE49-F238E27FC236}">
                <a16:creationId xmlns:a16="http://schemas.microsoft.com/office/drawing/2014/main" id="{1E44C210-EF5F-4F53-81E6-08FD42BBF0A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90134"/>
            <a:ext cx="9721949" cy="18060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3A93CF22-B2DC-4700-8437-67745B097D0C}"/>
              </a:ext>
            </a:extLst>
          </p:cNvPr>
          <p:cNvSpPr txBox="1"/>
          <p:nvPr/>
        </p:nvSpPr>
        <p:spPr>
          <a:xfrm>
            <a:off x="281354" y="2420596"/>
            <a:ext cx="116621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Di professione è uno stampatore, pubblica molte opere lessicografiche.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L’opera è ricavata da quella di Alunno, ma il formato è tascabile e sono aggiunte informazioni ortografiche.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I riferimenti alle Tre Corone sono frequenti, ma sono sbrigativi e non comprendono mai l’indicazione o la citazione dei passi.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7049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/>
              <a:t>VOCABOLARI CON FINI PRATICI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5AE413AC-D9A4-4F2A-BFFD-B70144432994}"/>
              </a:ext>
            </a:extLst>
          </p:cNvPr>
          <p:cNvSpPr txBox="1">
            <a:spLocks/>
          </p:cNvSpPr>
          <p:nvPr/>
        </p:nvSpPr>
        <p:spPr>
          <a:xfrm>
            <a:off x="306557" y="1141717"/>
            <a:ext cx="11411831" cy="9543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3000" dirty="0" err="1"/>
              <a:t>Sansovino</a:t>
            </a:r>
            <a:r>
              <a:rPr lang="it-IT" sz="3000" dirty="0"/>
              <a:t> usa definizioni molto brevi, ma dà indicazioni frequenti sull’uso delle doppie e delle scempie o sul timbro vocalico (principali problemi del pubblico settentrionale). </a:t>
            </a:r>
          </a:p>
        </p:txBody>
      </p:sp>
      <p:pic>
        <p:nvPicPr>
          <p:cNvPr id="7" name="Immagine 6" descr="C:\Users\Emiliano\AppData\Local\Microsoft\Windows\INetCache\Content.Word\corpacciuto.png">
            <a:extLst>
              <a:ext uri="{FF2B5EF4-FFF2-40B4-BE49-F238E27FC236}">
                <a16:creationId xmlns:a16="http://schemas.microsoft.com/office/drawing/2014/main" id="{1BC5807A-EE0E-48FD-BA4B-C8949D8A19C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794" y="2642416"/>
            <a:ext cx="9279111" cy="19014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BBF41EB-EDF0-4135-9B7C-7556AB8165F6}"/>
              </a:ext>
            </a:extLst>
          </p:cNvPr>
          <p:cNvSpPr txBox="1"/>
          <p:nvPr/>
        </p:nvSpPr>
        <p:spPr>
          <a:xfrm>
            <a:off x="506436" y="4982198"/>
            <a:ext cx="11211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3000" dirty="0"/>
              <a:t>accanto alle voci «che si leggono nelle scritture de’ buoni antichi </a:t>
            </a:r>
            <a:r>
              <a:rPr lang="it-IT" sz="3000" dirty="0" err="1"/>
              <a:t>Thoscani</a:t>
            </a:r>
            <a:r>
              <a:rPr lang="it-IT" sz="3000" dirty="0"/>
              <a:t>», anche quelle che «comunemente si costumano per </a:t>
            </a:r>
            <a:r>
              <a:rPr lang="it-IT" sz="3000" dirty="0" err="1"/>
              <a:t>ogniuno</a:t>
            </a:r>
            <a:r>
              <a:rPr lang="it-IT" sz="3000" dirty="0"/>
              <a:t>»: interesse per il </a:t>
            </a:r>
            <a:r>
              <a:rPr lang="it-IT" sz="3000" b="1" dirty="0"/>
              <a:t>toscano moderno </a:t>
            </a:r>
            <a:r>
              <a:rPr lang="it-IT" sz="3000" dirty="0"/>
              <a:t>(escluso da Bembo).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933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937</Words>
  <Application>Microsoft Office PowerPoint</Application>
  <PresentationFormat>Widescreen</PresentationFormat>
  <Paragraphs>49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DejaVuSans</vt:lpstr>
      <vt:lpstr>Tema di Office</vt:lpstr>
      <vt:lpstr>I vocabolari italiani:  tipologie, storia, problemi  Linguistica italiana a.a. 2022-23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VOCABOLARI CON FINI PRATICI</vt:lpstr>
      <vt:lpstr>VOCABOLARI CON FINI PRATICI</vt:lpstr>
      <vt:lpstr>VOCABOLARI CON FINI PRATICI</vt:lpstr>
      <vt:lpstr>Vocabolari e ricerca</vt:lpstr>
      <vt:lpstr>Vocabolari e ricerca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Emiliano Picchiorri</dc:creator>
  <cp:lastModifiedBy>Emiliano Picchiorri</cp:lastModifiedBy>
  <cp:revision>42</cp:revision>
  <dcterms:created xsi:type="dcterms:W3CDTF">2017-09-29T07:17:13Z</dcterms:created>
  <dcterms:modified xsi:type="dcterms:W3CDTF">2023-03-08T08:00:01Z</dcterms:modified>
</cp:coreProperties>
</file>