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6"/>
  </p:notesMasterIdLst>
  <p:sldIdLst>
    <p:sldId id="327" r:id="rId2"/>
    <p:sldId id="296" r:id="rId3"/>
    <p:sldId id="260" r:id="rId4"/>
    <p:sldId id="291" r:id="rId5"/>
    <p:sldId id="298" r:id="rId6"/>
    <p:sldId id="282" r:id="rId7"/>
    <p:sldId id="297" r:id="rId8"/>
    <p:sldId id="295" r:id="rId9"/>
    <p:sldId id="287" r:id="rId10"/>
    <p:sldId id="292" r:id="rId11"/>
    <p:sldId id="301" r:id="rId12"/>
    <p:sldId id="299" r:id="rId13"/>
    <p:sldId id="300" r:id="rId14"/>
    <p:sldId id="328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017A2-F640-4E3B-9285-567C522F3354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DA272-61A0-4776-9444-255C550BA4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8927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07CB79-7E86-427E-862A-CECE0241BBF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442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21/04/2025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1190971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781417"/>
            <a:ext cx="1191064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>
                <a:cs typeface="Times New Roman" panose="02020603050405020304" pitchFamily="18" charset="0"/>
              </a:rPr>
              <a:t>Oltre a molti tratti tipicamente meridionali come la vocale finale evanescente e la sonorizzazione dopo nasale (ANTONIUM &gt; </a:t>
            </a:r>
            <a:r>
              <a:rPr lang="it-IT" sz="2800" i="1" dirty="0" err="1">
                <a:cs typeface="Times New Roman" panose="02020603050405020304" pitchFamily="18" charset="0"/>
              </a:rPr>
              <a:t>Andoniə</a:t>
            </a:r>
            <a:r>
              <a:rPr lang="it-IT" sz="2800" dirty="0">
                <a:cs typeface="Times New Roman" panose="02020603050405020304" pitchFamily="18" charset="0"/>
              </a:rPr>
              <a:t>), i volgari abruzzesi hanno in comune con l’area mediana: </a:t>
            </a:r>
            <a:endParaRPr lang="it-IT" sz="800" dirty="0">
              <a:cs typeface="Times New Roman" panose="02020603050405020304" pitchFamily="18" charset="0"/>
            </a:endParaRPr>
          </a:p>
          <a:p>
            <a:pPr algn="just"/>
            <a:r>
              <a:rPr lang="it-IT" sz="2800" dirty="0">
                <a:cs typeface="Times New Roman" panose="02020603050405020304" pitchFamily="18" charset="0"/>
              </a:rPr>
              <a:t>1) la </a:t>
            </a:r>
            <a:r>
              <a:rPr lang="it-IT" sz="2800" b="1" dirty="0">
                <a:cs typeface="Times New Roman" panose="02020603050405020304" pitchFamily="18" charset="0"/>
              </a:rPr>
              <a:t>palatalizzazione</a:t>
            </a:r>
            <a:r>
              <a:rPr lang="it-IT" sz="2800" dirty="0">
                <a:cs typeface="Times New Roman" panose="02020603050405020304" pitchFamily="18" charset="0"/>
              </a:rPr>
              <a:t> della </a:t>
            </a:r>
            <a:r>
              <a:rPr lang="it-IT" sz="2800" b="1" dirty="0">
                <a:cs typeface="Times New Roman" panose="02020603050405020304" pitchFamily="18" charset="0"/>
              </a:rPr>
              <a:t>sibilante</a:t>
            </a:r>
            <a:r>
              <a:rPr lang="it-IT" sz="2800" dirty="0">
                <a:cs typeface="Times New Roman" panose="02020603050405020304" pitchFamily="18" charset="0"/>
              </a:rPr>
              <a:t>:     SIC &gt; </a:t>
            </a:r>
            <a:r>
              <a:rPr lang="it-IT" sz="2800" i="1" dirty="0" err="1">
                <a:cs typeface="Times New Roman" panose="02020603050405020304" pitchFamily="18" charset="0"/>
              </a:rPr>
              <a:t>scì</a:t>
            </a:r>
            <a:r>
              <a:rPr lang="it-IT" sz="2800" i="1" dirty="0">
                <a:cs typeface="Times New Roman" panose="02020603050405020304" pitchFamily="18" charset="0"/>
              </a:rPr>
              <a:t>   </a:t>
            </a:r>
            <a:r>
              <a:rPr lang="it-IT" sz="2800" dirty="0">
                <a:cs typeface="Times New Roman" panose="02020603050405020304" pitchFamily="18" charset="0"/>
              </a:rPr>
              <a:t>(EC)CUM SIC &gt; </a:t>
            </a:r>
            <a:r>
              <a:rPr lang="it-IT" sz="2800" i="1" dirty="0" err="1">
                <a:cs typeface="Times New Roman" panose="02020603050405020304" pitchFamily="18" charset="0"/>
              </a:rPr>
              <a:t>cuscì</a:t>
            </a:r>
            <a:endParaRPr lang="it-IT" sz="2800" dirty="0">
              <a:cs typeface="Times New Roman" panose="02020603050405020304" pitchFamily="18" charset="0"/>
            </a:endParaRPr>
          </a:p>
          <a:p>
            <a:pPr algn="just"/>
            <a:r>
              <a:rPr lang="it-IT" sz="2800" dirty="0">
                <a:cs typeface="Times New Roman" panose="02020603050405020304" pitchFamily="18" charset="0"/>
              </a:rPr>
              <a:t>2) l’esito </a:t>
            </a:r>
            <a:r>
              <a:rPr lang="it-IT" sz="2800" b="1" dirty="0">
                <a:cs typeface="Times New Roman" panose="02020603050405020304" pitchFamily="18" charset="0"/>
              </a:rPr>
              <a:t>BJ &gt; j</a:t>
            </a:r>
            <a:r>
              <a:rPr lang="it-IT" sz="2800" dirty="0">
                <a:cs typeface="Times New Roman" panose="02020603050405020304" pitchFamily="18" charset="0"/>
              </a:rPr>
              <a:t>:  HABEO &gt; </a:t>
            </a:r>
            <a:r>
              <a:rPr lang="it-IT" sz="2800" i="1" dirty="0" err="1">
                <a:cs typeface="Times New Roman" panose="02020603050405020304" pitchFamily="18" charset="0"/>
              </a:rPr>
              <a:t>ajo</a:t>
            </a:r>
            <a:r>
              <a:rPr lang="it-IT" sz="2800" i="1" dirty="0">
                <a:cs typeface="Times New Roman" panose="02020603050405020304" pitchFamily="18" charset="0"/>
              </a:rPr>
              <a:t>  </a:t>
            </a:r>
            <a:r>
              <a:rPr lang="it-IT" sz="2800" dirty="0">
                <a:cs typeface="Times New Roman" panose="02020603050405020304" pitchFamily="18" charset="0"/>
              </a:rPr>
              <a:t>(altre aree meridionali hanno HABEO &gt; </a:t>
            </a:r>
            <a:r>
              <a:rPr lang="it-IT" sz="2800" i="1" dirty="0">
                <a:cs typeface="Times New Roman" panose="02020603050405020304" pitchFamily="18" charset="0"/>
              </a:rPr>
              <a:t>aggio</a:t>
            </a:r>
            <a:r>
              <a:rPr lang="it-IT" sz="2800" dirty="0">
                <a:cs typeface="Times New Roman" panose="02020603050405020304" pitchFamily="18" charset="0"/>
              </a:rPr>
              <a:t>)</a:t>
            </a:r>
          </a:p>
          <a:p>
            <a:pPr algn="just"/>
            <a:endParaRPr lang="it-IT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sz="2800" dirty="0"/>
              <a:t>Il volgare abruzzese rientra nell’area meridionale, ma per la fase antica è scarsamente documentato per l’esiguità dei testi e per la loro tradizione tarda che ce li presenta fortemente toscanizzati. Inoltre, la situazione è complicata dal fatto che nel Medioevo il principale centro culturale dell’area è l’Aquila, dove il volgare ha una tipologia mediana, e quindi anche i documenti dell’area meridionale mostrano tratti sabini, come un documento commerciale sulmonese del 1325 e uno ortonese del 1382. Anche i documenti letterari sono influenzati dal volgare di area mediana, che ha un’ampia tradizione di letteratura religiosa.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228828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ABRUZZO</a:t>
            </a:r>
          </a:p>
        </p:txBody>
      </p:sp>
    </p:spTree>
    <p:extLst>
      <p:ext uri="{BB962C8B-B14F-4D97-AF65-F5344CB8AC3E}">
        <p14:creationId xmlns:p14="http://schemas.microsoft.com/office/powerpoint/2010/main" val="410522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973633"/>
            <a:ext cx="11910646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Per avere un documento che mostri un volgare abruzzese di area costiera bisogna aspettare il 1418: il </a:t>
            </a:r>
            <a:r>
              <a:rPr lang="it-IT" sz="2800" b="1" dirty="0"/>
              <a:t>volgarizzamento chietino </a:t>
            </a:r>
            <a:r>
              <a:rPr lang="it-IT" sz="2800" dirty="0"/>
              <a:t>della </a:t>
            </a:r>
            <a:r>
              <a:rPr lang="it-IT" sz="2800" b="1" i="1" dirty="0"/>
              <a:t>Fiorita</a:t>
            </a:r>
            <a:r>
              <a:rPr lang="it-IT" sz="2800" dirty="0"/>
              <a:t>, una compilazione di storie di Troia e di Roma che ha molta fortuna nel Medioevo.</a:t>
            </a:r>
          </a:p>
          <a:p>
            <a:pPr algn="just"/>
            <a:r>
              <a:rPr lang="it-IT" sz="2800" dirty="0"/>
              <a:t>Il problema qui è l’avanzata toscanizzazione nella lingua letteraria.</a:t>
            </a:r>
          </a:p>
          <a:p>
            <a:pPr algn="just"/>
            <a:r>
              <a:rPr lang="it-IT" sz="2800" dirty="0"/>
              <a:t>Non compaiono tratti marcati come i dittongamenti metafonetici, il nesso ND &gt; </a:t>
            </a:r>
            <a:r>
              <a:rPr lang="it-IT" sz="2800" i="1" dirty="0" err="1"/>
              <a:t>nn</a:t>
            </a:r>
            <a:r>
              <a:rPr lang="it-IT" sz="2800" dirty="0"/>
              <a:t> o la vocale finale indistinta. Tuttavia:</a:t>
            </a:r>
          </a:p>
          <a:p>
            <a:pPr algn="just"/>
            <a:endParaRPr lang="it-IT" sz="2400" dirty="0"/>
          </a:p>
          <a:p>
            <a:pPr algn="just"/>
            <a:r>
              <a:rPr lang="it-IT" sz="2800" dirty="0"/>
              <a:t>- </a:t>
            </a:r>
            <a:r>
              <a:rPr lang="it-IT" sz="2800" b="1" dirty="0"/>
              <a:t>Mancano fenomeni toscani</a:t>
            </a:r>
            <a:r>
              <a:rPr lang="it-IT" sz="2800" dirty="0"/>
              <a:t>: chiusura della </a:t>
            </a:r>
            <a:r>
              <a:rPr lang="it-IT" sz="2800" i="1" dirty="0"/>
              <a:t>e </a:t>
            </a:r>
            <a:r>
              <a:rPr lang="it-IT" sz="2800" dirty="0"/>
              <a:t>protonica </a:t>
            </a:r>
            <a:r>
              <a:rPr lang="it-IT" sz="2800" i="1" dirty="0"/>
              <a:t>(de),</a:t>
            </a:r>
            <a:r>
              <a:rPr lang="it-IT" sz="2800" dirty="0"/>
              <a:t> anafonesi </a:t>
            </a:r>
            <a:r>
              <a:rPr lang="it-IT" sz="2800" i="1" dirty="0"/>
              <a:t>(</a:t>
            </a:r>
            <a:r>
              <a:rPr lang="it-IT" sz="2800" i="1" dirty="0" err="1"/>
              <a:t>vermeglio</a:t>
            </a:r>
            <a:r>
              <a:rPr lang="it-IT" sz="2800" i="1" dirty="0"/>
              <a:t>)</a:t>
            </a:r>
            <a:r>
              <a:rPr lang="it-IT" sz="2800" dirty="0"/>
              <a:t>, chiusura della vocale tonica in iato </a:t>
            </a:r>
            <a:r>
              <a:rPr lang="it-IT" sz="2800" i="1" dirty="0"/>
              <a:t>(</a:t>
            </a:r>
            <a:r>
              <a:rPr lang="it-IT" sz="2800" i="1" dirty="0" err="1"/>
              <a:t>toa</a:t>
            </a:r>
            <a:r>
              <a:rPr lang="it-IT" sz="2800" i="1" dirty="0"/>
              <a:t>), </a:t>
            </a:r>
            <a:r>
              <a:rPr lang="it-IT" sz="2800" dirty="0"/>
              <a:t>dittongamento</a:t>
            </a:r>
            <a:r>
              <a:rPr lang="it-IT" sz="2800" i="1" dirty="0"/>
              <a:t> (</a:t>
            </a:r>
            <a:r>
              <a:rPr lang="it-IT" sz="2800" i="1" dirty="0" err="1"/>
              <a:t>stolo</a:t>
            </a:r>
            <a:r>
              <a:rPr lang="it-IT" sz="2800" i="1" dirty="0"/>
              <a:t>)</a:t>
            </a:r>
          </a:p>
          <a:p>
            <a:pPr algn="just"/>
            <a:endParaRPr lang="it-IT" sz="2400" i="1" dirty="0"/>
          </a:p>
          <a:p>
            <a:pPr algn="just"/>
            <a:r>
              <a:rPr lang="it-IT" sz="2800" dirty="0"/>
              <a:t>- </a:t>
            </a:r>
            <a:r>
              <a:rPr lang="it-IT" sz="2800" b="1" dirty="0"/>
              <a:t>Emergono tratti locali</a:t>
            </a:r>
            <a:r>
              <a:rPr lang="it-IT" sz="2800" dirty="0"/>
              <a:t>: innalzamento metafonetico (</a:t>
            </a:r>
            <a:r>
              <a:rPr lang="it-IT" sz="2800" i="1" dirty="0" err="1"/>
              <a:t>respundi</a:t>
            </a:r>
            <a:r>
              <a:rPr lang="it-IT" sz="2800" dirty="0"/>
              <a:t>), conservazione di </a:t>
            </a:r>
            <a:r>
              <a:rPr lang="it-IT" sz="2800" i="1" dirty="0"/>
              <a:t>iod </a:t>
            </a:r>
            <a:r>
              <a:rPr lang="it-IT" sz="2800" dirty="0"/>
              <a:t>iniziale </a:t>
            </a:r>
            <a:r>
              <a:rPr lang="it-IT" sz="2800" i="1" dirty="0"/>
              <a:t>(iacea)</a:t>
            </a:r>
            <a:r>
              <a:rPr lang="it-IT" sz="2800" dirty="0"/>
              <a:t>, esito SJ &gt; </a:t>
            </a:r>
            <a:r>
              <a:rPr lang="it-IT" sz="2800" i="1" dirty="0"/>
              <a:t>s (basava), </a:t>
            </a:r>
            <a:r>
              <a:rPr lang="it-IT" sz="2800" dirty="0"/>
              <a:t>assimilazione LD &gt; </a:t>
            </a:r>
            <a:r>
              <a:rPr lang="it-IT" sz="2800" dirty="0" err="1"/>
              <a:t>ll</a:t>
            </a:r>
            <a:r>
              <a:rPr lang="it-IT" sz="2800" dirty="0"/>
              <a:t> </a:t>
            </a:r>
            <a:r>
              <a:rPr lang="it-IT" sz="2800" i="1" dirty="0"/>
              <a:t>(</a:t>
            </a:r>
            <a:r>
              <a:rPr lang="it-IT" sz="2800" i="1" dirty="0" err="1"/>
              <a:t>ballanza</a:t>
            </a:r>
            <a:r>
              <a:rPr lang="it-IT" sz="2800" i="1" dirty="0"/>
              <a:t>), </a:t>
            </a:r>
            <a:r>
              <a:rPr lang="it-IT" sz="2800" dirty="0"/>
              <a:t>epitesi </a:t>
            </a:r>
            <a:r>
              <a:rPr lang="it-IT" sz="2800" i="1" dirty="0"/>
              <a:t>(</a:t>
            </a:r>
            <a:r>
              <a:rPr lang="it-IT" sz="2800" i="1" dirty="0" err="1"/>
              <a:t>sone</a:t>
            </a:r>
            <a:r>
              <a:rPr lang="it-IT" sz="2800" i="1" dirty="0"/>
              <a:t>).</a:t>
            </a:r>
          </a:p>
          <a:p>
            <a:pPr algn="just"/>
            <a:endParaRPr lang="it-IT" sz="2800" dirty="0"/>
          </a:p>
          <a:p>
            <a:pPr algn="just"/>
            <a:endParaRPr lang="it-IT" sz="2800" dirty="0"/>
          </a:p>
          <a:p>
            <a:pPr algn="just"/>
            <a:endParaRPr lang="it-IT" sz="2800" dirty="0"/>
          </a:p>
          <a:p>
            <a:pPr algn="just"/>
            <a:endParaRPr lang="it-IT" sz="2800" dirty="0"/>
          </a:p>
          <a:p>
            <a:pPr algn="just"/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ABRUZZO</a:t>
            </a:r>
          </a:p>
        </p:txBody>
      </p:sp>
    </p:spTree>
    <p:extLst>
      <p:ext uri="{BB962C8B-B14F-4D97-AF65-F5344CB8AC3E}">
        <p14:creationId xmlns:p14="http://schemas.microsoft.com/office/powerpoint/2010/main" val="2380094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82991" y="1074509"/>
            <a:ext cx="101662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Qua basava Ecuba e lo viso et lo </a:t>
            </a:r>
            <a:r>
              <a:rPr lang="it-IT" sz="2800" dirty="0" err="1"/>
              <a:t>celgio</a:t>
            </a:r>
            <a:r>
              <a:rPr lang="it-IT" sz="2800" dirty="0"/>
              <a:t> </a:t>
            </a:r>
          </a:p>
          <a:p>
            <a:pPr algn="just"/>
            <a:r>
              <a:rPr lang="it-IT" sz="2800" dirty="0"/>
              <a:t>A lo </a:t>
            </a:r>
            <a:r>
              <a:rPr lang="it-IT" sz="2800" dirty="0" err="1"/>
              <a:t>seo</a:t>
            </a:r>
            <a:r>
              <a:rPr lang="it-IT" sz="2800" dirty="0"/>
              <a:t> caro </a:t>
            </a:r>
            <a:r>
              <a:rPr lang="it-IT" sz="2800" dirty="0" err="1"/>
              <a:t>filgio</a:t>
            </a:r>
            <a:r>
              <a:rPr lang="it-IT" sz="2800" dirty="0"/>
              <a:t> che iacea morto </a:t>
            </a:r>
          </a:p>
          <a:p>
            <a:pPr algn="just"/>
            <a:r>
              <a:rPr lang="it-IT" sz="2800" dirty="0"/>
              <a:t>De sangue se </a:t>
            </a:r>
            <a:r>
              <a:rPr lang="it-IT" sz="2800" dirty="0" err="1"/>
              <a:t>facea</a:t>
            </a:r>
            <a:r>
              <a:rPr lang="it-IT" sz="2800" dirty="0"/>
              <a:t> lo viso </a:t>
            </a:r>
            <a:r>
              <a:rPr lang="it-IT" sz="2800" dirty="0" err="1"/>
              <a:t>vermelgio</a:t>
            </a:r>
            <a:r>
              <a:rPr lang="it-IT" sz="2800" dirty="0"/>
              <a:t> </a:t>
            </a:r>
          </a:p>
          <a:p>
            <a:pPr algn="just"/>
            <a:r>
              <a:rPr lang="it-IT" sz="2800" dirty="0"/>
              <a:t>Dicendo morte </a:t>
            </a:r>
            <a:r>
              <a:rPr lang="it-IT" sz="2800" dirty="0" err="1"/>
              <a:t>morte</a:t>
            </a:r>
            <a:r>
              <a:rPr lang="it-IT" sz="2800" dirty="0"/>
              <a:t> tu m’</a:t>
            </a:r>
            <a:r>
              <a:rPr lang="it-IT" sz="2800" dirty="0" err="1"/>
              <a:t>ay</a:t>
            </a:r>
            <a:r>
              <a:rPr lang="it-IT" sz="2800" dirty="0"/>
              <a:t> facto torto </a:t>
            </a:r>
          </a:p>
          <a:p>
            <a:pPr algn="just"/>
            <a:r>
              <a:rPr lang="it-IT" sz="2800" dirty="0"/>
              <a:t>Chiamando per nomo et </a:t>
            </a:r>
            <a:r>
              <a:rPr lang="it-IT" sz="2800" dirty="0" err="1"/>
              <a:t>dicealgie</a:t>
            </a:r>
            <a:r>
              <a:rPr lang="it-IT" sz="2800" dirty="0"/>
              <a:t>: «</a:t>
            </a:r>
            <a:r>
              <a:rPr lang="it-IT" sz="2800" dirty="0" err="1"/>
              <a:t>Filgio</a:t>
            </a:r>
            <a:r>
              <a:rPr lang="it-IT" sz="2800" dirty="0"/>
              <a:t> </a:t>
            </a:r>
          </a:p>
          <a:p>
            <a:pPr algn="just"/>
            <a:r>
              <a:rPr lang="it-IT" sz="2800" dirty="0"/>
              <a:t>No me </a:t>
            </a:r>
            <a:r>
              <a:rPr lang="it-IT" sz="2800" dirty="0" err="1"/>
              <a:t>respundy</a:t>
            </a:r>
            <a:r>
              <a:rPr lang="it-IT" sz="2800" dirty="0"/>
              <a:t>, tu bello </a:t>
            </a:r>
            <a:r>
              <a:rPr lang="it-IT" sz="2800" dirty="0" err="1"/>
              <a:t>gilgio</a:t>
            </a:r>
            <a:r>
              <a:rPr lang="it-IT" sz="2800" dirty="0"/>
              <a:t> d’orto, </a:t>
            </a:r>
          </a:p>
          <a:p>
            <a:pPr algn="just"/>
            <a:r>
              <a:rPr lang="it-IT" sz="2800" dirty="0"/>
              <a:t>Io </a:t>
            </a:r>
            <a:r>
              <a:rPr lang="it-IT" sz="2800" dirty="0" err="1"/>
              <a:t>sone</a:t>
            </a:r>
            <a:r>
              <a:rPr lang="it-IT" sz="2800" dirty="0"/>
              <a:t> la </a:t>
            </a:r>
            <a:r>
              <a:rPr lang="it-IT" sz="2800" dirty="0" err="1"/>
              <a:t>toa</a:t>
            </a:r>
            <a:r>
              <a:rPr lang="it-IT" sz="2800" dirty="0"/>
              <a:t> dolorosa </a:t>
            </a:r>
            <a:r>
              <a:rPr lang="it-IT" sz="2800" dirty="0" err="1"/>
              <a:t>matre</a:t>
            </a:r>
            <a:r>
              <a:rPr lang="it-IT" sz="2800" dirty="0"/>
              <a:t>. </a:t>
            </a:r>
          </a:p>
          <a:p>
            <a:pPr algn="just"/>
            <a:r>
              <a:rPr lang="it-IT" sz="2800" dirty="0"/>
              <a:t>Dove me </a:t>
            </a:r>
            <a:r>
              <a:rPr lang="it-IT" sz="2800" dirty="0" err="1"/>
              <a:t>lassy</a:t>
            </a:r>
            <a:r>
              <a:rPr lang="it-IT" sz="2800" dirty="0"/>
              <a:t> trista colo </a:t>
            </a:r>
            <a:r>
              <a:rPr lang="it-IT" sz="2800" dirty="0" err="1"/>
              <a:t>teo</a:t>
            </a:r>
            <a:r>
              <a:rPr lang="it-IT" sz="2800" dirty="0"/>
              <a:t> </a:t>
            </a:r>
            <a:r>
              <a:rPr lang="it-IT" sz="2800"/>
              <a:t>vechio</a:t>
            </a:r>
            <a:r>
              <a:rPr lang="it-IT" sz="2800" dirty="0"/>
              <a:t> </a:t>
            </a:r>
            <a:r>
              <a:rPr lang="it-IT" sz="2800" dirty="0" err="1"/>
              <a:t>patre</a:t>
            </a:r>
            <a:r>
              <a:rPr lang="it-IT" sz="2800" dirty="0"/>
              <a:t>? </a:t>
            </a:r>
          </a:p>
          <a:p>
            <a:pPr algn="just"/>
            <a:r>
              <a:rPr lang="it-IT" sz="2800" dirty="0"/>
              <a:t>Più no me parli, caro </a:t>
            </a:r>
            <a:r>
              <a:rPr lang="it-IT" sz="2800" dirty="0" err="1"/>
              <a:t>filgiolo</a:t>
            </a:r>
            <a:r>
              <a:rPr lang="it-IT" sz="2800" dirty="0"/>
              <a:t>, </a:t>
            </a:r>
          </a:p>
          <a:p>
            <a:pPr algn="just"/>
            <a:r>
              <a:rPr lang="it-IT" sz="2800" dirty="0"/>
              <a:t>Che me solivi dar tanta de </a:t>
            </a:r>
            <a:r>
              <a:rPr lang="it-IT" sz="2800" dirty="0" err="1"/>
              <a:t>ballanza</a:t>
            </a:r>
            <a:r>
              <a:rPr lang="it-IT" sz="2800" dirty="0"/>
              <a:t>. </a:t>
            </a:r>
          </a:p>
          <a:p>
            <a:pPr algn="just"/>
            <a:r>
              <a:rPr lang="it-IT" sz="2800" dirty="0"/>
              <a:t>De la </a:t>
            </a:r>
            <a:r>
              <a:rPr lang="it-IT" sz="2800" dirty="0" err="1"/>
              <a:t>toa</a:t>
            </a:r>
            <a:r>
              <a:rPr lang="it-IT" sz="2800" dirty="0"/>
              <a:t> forza tremava lo </a:t>
            </a:r>
            <a:r>
              <a:rPr lang="it-IT" sz="2800" dirty="0" err="1"/>
              <a:t>stolo</a:t>
            </a:r>
            <a:r>
              <a:rPr lang="it-IT" sz="2800" dirty="0"/>
              <a:t> </a:t>
            </a:r>
          </a:p>
          <a:p>
            <a:pPr algn="just"/>
            <a:r>
              <a:rPr lang="it-IT" sz="2800" dirty="0"/>
              <a:t>De </a:t>
            </a:r>
            <a:r>
              <a:rPr lang="it-IT" sz="2800" dirty="0" err="1"/>
              <a:t>ly</a:t>
            </a:r>
            <a:r>
              <a:rPr lang="it-IT" sz="2800" dirty="0"/>
              <a:t> greci et de la loro fiera possanza».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ABRUZZO</a:t>
            </a:r>
          </a:p>
        </p:txBody>
      </p:sp>
    </p:spTree>
    <p:extLst>
      <p:ext uri="{BB962C8B-B14F-4D97-AF65-F5344CB8AC3E}">
        <p14:creationId xmlns:p14="http://schemas.microsoft.com/office/powerpoint/2010/main" val="2083084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228828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MOLISE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890B8D-3297-4E30-A7BC-D145E4F936C7}"/>
              </a:ext>
            </a:extLst>
          </p:cNvPr>
          <p:cNvSpPr txBox="1"/>
          <p:nvPr/>
        </p:nvSpPr>
        <p:spPr>
          <a:xfrm>
            <a:off x="117232" y="875159"/>
            <a:ext cx="1195753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600" dirty="0"/>
              <a:t>Anche il Molise appartiene alla tipologia linguistica meridionale ed è un’area scarsamente documentata nella fase antica. Come sempre, i testi più affidabili sono quelli pratici. Leggiamo un passo da inventario di successione redatto a Rotello (Campobasso) nel 1584. È costante la chiusura metafonetica (</a:t>
            </a:r>
            <a:r>
              <a:rPr lang="it-IT" sz="2600" i="1" dirty="0"/>
              <a:t>ruzzo </a:t>
            </a:r>
            <a:r>
              <a:rPr lang="it-IT" sz="2600" dirty="0"/>
              <a:t>‘rozzo’, </a:t>
            </a:r>
            <a:r>
              <a:rPr lang="it-IT" sz="2600" i="1" dirty="0" err="1"/>
              <a:t>sidicj</a:t>
            </a:r>
            <a:r>
              <a:rPr lang="it-IT" sz="2600" i="1" dirty="0"/>
              <a:t> </a:t>
            </a:r>
            <a:r>
              <a:rPr lang="it-IT" sz="2600" dirty="0"/>
              <a:t>‘sedici’), l’assenza di dittongo toscano </a:t>
            </a:r>
            <a:r>
              <a:rPr lang="it-IT" sz="2600" i="1" dirty="0"/>
              <a:t>(novo),</a:t>
            </a:r>
            <a:r>
              <a:rPr lang="it-IT" sz="2600" dirty="0"/>
              <a:t> gli esiti </a:t>
            </a:r>
            <a:r>
              <a:rPr lang="it-IT" sz="2600" i="1" dirty="0"/>
              <a:t>SJ &gt; s</a:t>
            </a:r>
            <a:r>
              <a:rPr lang="it-IT" sz="2600" dirty="0"/>
              <a:t> </a:t>
            </a:r>
            <a:r>
              <a:rPr lang="it-IT" sz="2600" i="1" dirty="0"/>
              <a:t>(</a:t>
            </a:r>
            <a:r>
              <a:rPr lang="it-IT" sz="2600" i="1" dirty="0" err="1"/>
              <a:t>camisa</a:t>
            </a:r>
            <a:r>
              <a:rPr lang="it-IT" sz="2600" dirty="0"/>
              <a:t>), RJ &gt; r </a:t>
            </a:r>
            <a:r>
              <a:rPr lang="it-IT" sz="2600" i="1" dirty="0"/>
              <a:t>(paro).</a:t>
            </a:r>
            <a:r>
              <a:rPr lang="it-IT" sz="2600" dirty="0"/>
              <a:t> Si trovano alcuni ipercorrettismi rispetto al toscano (</a:t>
            </a:r>
            <a:r>
              <a:rPr lang="it-IT" sz="2600" i="1" dirty="0" err="1"/>
              <a:t>lensolo</a:t>
            </a:r>
            <a:r>
              <a:rPr lang="it-IT" sz="2600" i="1" dirty="0"/>
              <a:t> </a:t>
            </a:r>
            <a:r>
              <a:rPr lang="it-IT" sz="2600" dirty="0"/>
              <a:t>reagisce a LS &gt; </a:t>
            </a:r>
            <a:r>
              <a:rPr lang="it-IT" sz="2600" dirty="0" err="1"/>
              <a:t>lz</a:t>
            </a:r>
            <a:r>
              <a:rPr lang="it-IT" sz="2600" dirty="0"/>
              <a:t>, </a:t>
            </a:r>
            <a:r>
              <a:rPr lang="it-IT" sz="2600" i="1" dirty="0" err="1"/>
              <a:t>francie</a:t>
            </a:r>
            <a:r>
              <a:rPr lang="it-IT" sz="2600" i="1" dirty="0"/>
              <a:t> </a:t>
            </a:r>
            <a:r>
              <a:rPr lang="it-IT" sz="2600" dirty="0"/>
              <a:t>reagisce alla sonorizzazione dopo nasale)</a:t>
            </a:r>
            <a:r>
              <a:rPr lang="it-IT" sz="2600" i="1" dirty="0"/>
              <a:t>. </a:t>
            </a:r>
            <a:r>
              <a:rPr lang="it-IT" sz="2600" dirty="0"/>
              <a:t>Sono presenti tipi lessicali locali: </a:t>
            </a:r>
            <a:r>
              <a:rPr lang="it-IT" sz="2600" i="1" dirty="0"/>
              <a:t>tovaglia</a:t>
            </a:r>
            <a:r>
              <a:rPr lang="it-IT" sz="2600" dirty="0"/>
              <a:t> ‘asciugamano’, </a:t>
            </a:r>
            <a:r>
              <a:rPr lang="it-IT" sz="2600" i="1" dirty="0" err="1"/>
              <a:t>specciaturo</a:t>
            </a:r>
            <a:r>
              <a:rPr lang="it-IT" sz="2600" i="1" dirty="0"/>
              <a:t> </a:t>
            </a:r>
            <a:r>
              <a:rPr lang="it-IT" sz="2600" dirty="0"/>
              <a:t>‘pettine’, </a:t>
            </a:r>
            <a:r>
              <a:rPr lang="it-IT" sz="2600" i="1" dirty="0" err="1"/>
              <a:t>sprovèro</a:t>
            </a:r>
            <a:r>
              <a:rPr lang="it-IT" sz="2600" i="1" dirty="0"/>
              <a:t> </a:t>
            </a:r>
            <a:r>
              <a:rPr lang="it-IT" sz="2600" dirty="0"/>
              <a:t>‘mantello’, </a:t>
            </a:r>
            <a:r>
              <a:rPr lang="it-IT" sz="2600" i="1" dirty="0" err="1"/>
              <a:t>stoiabocchi</a:t>
            </a:r>
            <a:r>
              <a:rPr lang="it-IT" sz="2600" i="1" dirty="0"/>
              <a:t> </a:t>
            </a:r>
            <a:r>
              <a:rPr lang="it-IT" sz="2600" dirty="0"/>
              <a:t>‘tovaglioli’.</a:t>
            </a:r>
            <a:endParaRPr lang="it-IT" dirty="0"/>
          </a:p>
          <a:p>
            <a:endParaRPr lang="it-IT" sz="1200" dirty="0"/>
          </a:p>
          <a:p>
            <a:pPr algn="just"/>
            <a:r>
              <a:rPr lang="it-IT" sz="2800" dirty="0"/>
              <a:t>[…] uno </a:t>
            </a:r>
            <a:r>
              <a:rPr lang="it-IT" sz="2800" dirty="0" err="1"/>
              <a:t>lensolo</a:t>
            </a:r>
            <a:r>
              <a:rPr lang="it-IT" sz="2800" dirty="0"/>
              <a:t> de </a:t>
            </a:r>
            <a:r>
              <a:rPr lang="it-IT" sz="2800" dirty="0" err="1"/>
              <a:t>ligolo</a:t>
            </a:r>
            <a:r>
              <a:rPr lang="it-IT" sz="2800" dirty="0"/>
              <a:t> con </a:t>
            </a:r>
            <a:r>
              <a:rPr lang="it-IT" sz="2800" dirty="0" err="1"/>
              <a:t>lense</a:t>
            </a:r>
            <a:r>
              <a:rPr lang="it-IT" sz="2800" dirty="0"/>
              <a:t> de filo ruzzo de tele tre novo, uno paro de </a:t>
            </a:r>
            <a:r>
              <a:rPr lang="it-IT" sz="2800" dirty="0" err="1"/>
              <a:t>lensola</a:t>
            </a:r>
            <a:r>
              <a:rPr lang="it-IT" sz="2800" dirty="0"/>
              <a:t> de </a:t>
            </a:r>
            <a:r>
              <a:rPr lang="it-IT" sz="2800" dirty="0" err="1"/>
              <a:t>ligoli</a:t>
            </a:r>
            <a:r>
              <a:rPr lang="it-IT" sz="2800" dirty="0"/>
              <a:t> de tre tele l'uno </a:t>
            </a:r>
            <a:r>
              <a:rPr lang="it-IT" sz="2800" dirty="0" err="1"/>
              <a:t>novj</a:t>
            </a:r>
            <a:r>
              <a:rPr lang="it-IT" sz="2800" dirty="0"/>
              <a:t> con lo </a:t>
            </a:r>
            <a:r>
              <a:rPr lang="it-IT" sz="2800" dirty="0" err="1"/>
              <a:t>specciaturo</a:t>
            </a:r>
            <a:r>
              <a:rPr lang="it-IT" sz="2800" dirty="0"/>
              <a:t>, [...] uno </a:t>
            </a:r>
            <a:r>
              <a:rPr lang="it-IT" sz="2800" dirty="0" err="1"/>
              <a:t>sprovero</a:t>
            </a:r>
            <a:r>
              <a:rPr lang="it-IT" sz="2800" dirty="0"/>
              <a:t> novo de </a:t>
            </a:r>
            <a:r>
              <a:rPr lang="it-IT" sz="2800" dirty="0" err="1"/>
              <a:t>ligoli</a:t>
            </a:r>
            <a:r>
              <a:rPr lang="it-IT" sz="2800" dirty="0"/>
              <a:t> de </a:t>
            </a:r>
            <a:r>
              <a:rPr lang="it-IT" sz="2800" dirty="0" err="1"/>
              <a:t>sidicj</a:t>
            </a:r>
            <a:r>
              <a:rPr lang="it-IT" sz="2800" dirty="0"/>
              <a:t> tele lavorato de filo bianco con le </a:t>
            </a:r>
            <a:r>
              <a:rPr lang="it-IT" sz="2800" dirty="0" err="1"/>
              <a:t>francie</a:t>
            </a:r>
            <a:r>
              <a:rPr lang="it-IT" sz="2800" dirty="0"/>
              <a:t> de filo, uno </a:t>
            </a:r>
            <a:r>
              <a:rPr lang="it-IT" sz="2800" dirty="0" err="1"/>
              <a:t>tornaletto</a:t>
            </a:r>
            <a:r>
              <a:rPr lang="it-IT" sz="2800" dirty="0"/>
              <a:t> de </a:t>
            </a:r>
            <a:r>
              <a:rPr lang="it-IT" sz="2800" dirty="0" err="1"/>
              <a:t>ligoli</a:t>
            </a:r>
            <a:r>
              <a:rPr lang="it-IT" sz="2800" dirty="0"/>
              <a:t> novo quasi </a:t>
            </a:r>
            <a:r>
              <a:rPr lang="it-IT" sz="2800" dirty="0" err="1"/>
              <a:t>nito</a:t>
            </a:r>
            <a:r>
              <a:rPr lang="it-IT" sz="2800" dirty="0"/>
              <a:t> de </a:t>
            </a:r>
            <a:r>
              <a:rPr lang="it-IT" sz="2800" dirty="0" err="1"/>
              <a:t>banbace</a:t>
            </a:r>
            <a:r>
              <a:rPr lang="it-IT" sz="2800" dirty="0"/>
              <a:t> bianca con lo </a:t>
            </a:r>
            <a:r>
              <a:rPr lang="it-IT" sz="2800" dirty="0" err="1"/>
              <a:t>pontillo</a:t>
            </a:r>
            <a:r>
              <a:rPr lang="it-IT" sz="2800" dirty="0"/>
              <a:t>, [...] quattro braccia de </a:t>
            </a:r>
            <a:r>
              <a:rPr lang="it-IT" sz="2800" dirty="0" err="1"/>
              <a:t>stoiabocchi</a:t>
            </a:r>
            <a:r>
              <a:rPr lang="it-IT" sz="2800" dirty="0"/>
              <a:t> </a:t>
            </a:r>
            <a:r>
              <a:rPr lang="it-IT" sz="2800" dirty="0" err="1"/>
              <a:t>novj</a:t>
            </a:r>
            <a:r>
              <a:rPr lang="it-IT" sz="2800" dirty="0"/>
              <a:t>, con una tovaglia per la facce, uno </a:t>
            </a:r>
            <a:r>
              <a:rPr lang="it-IT" sz="2800" dirty="0" err="1"/>
              <a:t>mesale</a:t>
            </a:r>
            <a:r>
              <a:rPr lang="it-IT" sz="2800" dirty="0"/>
              <a:t> de tre braccia novo con </a:t>
            </a:r>
            <a:r>
              <a:rPr lang="it-IT" sz="2800" dirty="0" err="1"/>
              <a:t>bambace</a:t>
            </a:r>
            <a:r>
              <a:rPr lang="it-IT" sz="2800" dirty="0"/>
              <a:t> bianca, una </a:t>
            </a:r>
            <a:r>
              <a:rPr lang="it-IT" sz="2800" dirty="0" err="1"/>
              <a:t>camisa</a:t>
            </a:r>
            <a:r>
              <a:rPr lang="it-IT" sz="2800" dirty="0"/>
              <a:t> de </a:t>
            </a:r>
            <a:r>
              <a:rPr lang="it-IT" sz="2800" dirty="0" err="1"/>
              <a:t>ligoli</a:t>
            </a:r>
            <a:r>
              <a:rPr lang="it-IT" sz="2800" dirty="0"/>
              <a:t> […]</a:t>
            </a:r>
          </a:p>
        </p:txBody>
      </p:sp>
    </p:spTree>
    <p:extLst>
      <p:ext uri="{BB962C8B-B14F-4D97-AF65-F5344CB8AC3E}">
        <p14:creationId xmlns:p14="http://schemas.microsoft.com/office/powerpoint/2010/main" val="1955348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010F3-DA84-11D0-9EA9-43439841F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32131CE-C764-E52D-12C8-0A504E524DF2}"/>
              </a:ext>
            </a:extLst>
          </p:cNvPr>
          <p:cNvSpPr txBox="1"/>
          <p:nvPr/>
        </p:nvSpPr>
        <p:spPr>
          <a:xfrm>
            <a:off x="117231" y="228828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ISOGLOSSE IN MOVIMENTO?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BC9770E-20C8-ED30-D0C3-C23944B30AB2}"/>
              </a:ext>
            </a:extLst>
          </p:cNvPr>
          <p:cNvSpPr txBox="1"/>
          <p:nvPr/>
        </p:nvSpPr>
        <p:spPr>
          <a:xfrm>
            <a:off x="204553" y="935306"/>
            <a:ext cx="1144818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dirty="0"/>
              <a:t>Si è ipotizzato che alcuni </a:t>
            </a:r>
            <a:r>
              <a:rPr lang="it-IT" sz="2800" b="1" dirty="0"/>
              <a:t>tratti mediani </a:t>
            </a:r>
            <a:r>
              <a:rPr lang="it-IT" sz="2800" dirty="0"/>
              <a:t>avessero in epoca antica </a:t>
            </a:r>
            <a:r>
              <a:rPr lang="it-IT" sz="2800" b="1" dirty="0"/>
              <a:t>un confine molto più meridionale</a:t>
            </a:r>
            <a:r>
              <a:rPr lang="it-IT" sz="2800" dirty="0"/>
              <a:t>, ma lo stato della documentazione rende difficile stabilirlo con certezza.</a:t>
            </a:r>
          </a:p>
          <a:p>
            <a:pPr algn="just"/>
            <a:r>
              <a:rPr lang="it-IT" sz="2800" dirty="0"/>
              <a:t>Senz’altro sappiamo che la </a:t>
            </a:r>
            <a:r>
              <a:rPr lang="it-IT" sz="2800" b="1" i="1" dirty="0"/>
              <a:t>-u</a:t>
            </a:r>
            <a:r>
              <a:rPr lang="it-IT" sz="2800" b="1" dirty="0"/>
              <a:t> finale </a:t>
            </a:r>
            <a:r>
              <a:rPr lang="it-IT" sz="2800" dirty="0"/>
              <a:t>da U breve latina tipica dell’area mediana era presente anche a Cassino e nell’area del frusinate, che oggi sono linguisticamente meridionali.</a:t>
            </a:r>
          </a:p>
          <a:p>
            <a:pPr algn="just"/>
            <a:r>
              <a:rPr lang="it-IT" sz="2800" dirty="0"/>
              <a:t>Marcello Barbato ha studiato le tracce di </a:t>
            </a:r>
            <a:r>
              <a:rPr lang="it-IT" sz="2800" i="1" dirty="0"/>
              <a:t>-u</a:t>
            </a:r>
            <a:r>
              <a:rPr lang="it-IT" sz="2800" dirty="0"/>
              <a:t> finale anche in testi molto più meridionali, come alcuni documenti molisani. Osservando anche l’affioramento di </a:t>
            </a:r>
            <a:r>
              <a:rPr lang="it-IT" sz="2800" i="1" dirty="0"/>
              <a:t>-u </a:t>
            </a:r>
            <a:r>
              <a:rPr lang="it-IT" sz="2800" dirty="0"/>
              <a:t>finale</a:t>
            </a:r>
            <a:r>
              <a:rPr lang="it-IT" sz="2800" i="1" dirty="0"/>
              <a:t> </a:t>
            </a:r>
            <a:r>
              <a:rPr lang="it-IT" sz="2800" dirty="0"/>
              <a:t>in testi sulmonesi, si può ipotizzare che anticamente l’isoglossa fosse molto più meridionale e abbracciasse </a:t>
            </a:r>
            <a:r>
              <a:rPr lang="it-IT" sz="2800" b="1" dirty="0"/>
              <a:t>Abruzzo e Molise</a:t>
            </a:r>
            <a:r>
              <a:rPr lang="it-IT" sz="2800" dirty="0"/>
              <a:t>, che anche oggi sono solidali con i dialetti mediani per alcuni tratti, come l’assimilazione progressiva LD &gt; </a:t>
            </a:r>
            <a:r>
              <a:rPr lang="it-IT" sz="2800" dirty="0" err="1"/>
              <a:t>ll</a:t>
            </a:r>
            <a:r>
              <a:rPr lang="it-IT" sz="2800" dirty="0"/>
              <a:t> </a:t>
            </a:r>
            <a:r>
              <a:rPr lang="it-IT" sz="2800" i="1" dirty="0"/>
              <a:t>(callo</a:t>
            </a:r>
            <a:r>
              <a:rPr lang="it-IT" sz="2800" dirty="0"/>
              <a:t>, </a:t>
            </a:r>
            <a:r>
              <a:rPr lang="it-IT" sz="2800" i="1" dirty="0" err="1"/>
              <a:t>callaro</a:t>
            </a:r>
            <a:r>
              <a:rPr lang="it-IT" sz="2800" i="1" dirty="0"/>
              <a:t>)</a:t>
            </a:r>
            <a:r>
              <a:rPr lang="it-IT" sz="2800" dirty="0"/>
              <a:t> e la palatalizzazione di SJ (ECCUM SIC &gt; </a:t>
            </a:r>
            <a:r>
              <a:rPr lang="it-IT" sz="2800" i="1" dirty="0" err="1"/>
              <a:t>cuscì</a:t>
            </a:r>
            <a:r>
              <a:rPr lang="it-IT" sz="2800"/>
              <a:t>).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666061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973633"/>
            <a:ext cx="11910646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Nel regno di Napoli si sviluppa fin dal Duecento un’ampia tradizione scritta, soprattutto letteraria. Napoli conosce l’influenza forte di varie lingue di area romanza: dal Duecento al primo Quattrocento il </a:t>
            </a:r>
            <a:r>
              <a:rPr lang="it-IT" sz="2900" b="1" dirty="0"/>
              <a:t>francese</a:t>
            </a:r>
            <a:r>
              <a:rPr lang="it-IT" sz="2900" dirty="0"/>
              <a:t>, a causa della dominazione angioina (elementi francesi nel volgare: </a:t>
            </a:r>
            <a:r>
              <a:rPr lang="it-IT" sz="2900" i="1" dirty="0" err="1"/>
              <a:t>adastare</a:t>
            </a:r>
            <a:r>
              <a:rPr lang="it-IT" sz="2900" i="1" dirty="0"/>
              <a:t> </a:t>
            </a:r>
            <a:r>
              <a:rPr lang="it-IT" sz="2900" dirty="0"/>
              <a:t>‘sollecitare’, anche </a:t>
            </a:r>
            <a:r>
              <a:rPr lang="it-IT" sz="2900" i="1" dirty="0"/>
              <a:t>guaglione </a:t>
            </a:r>
            <a:r>
              <a:rPr lang="it-IT" sz="2900" dirty="0"/>
              <a:t> potrebbe provenire dal </a:t>
            </a:r>
            <a:r>
              <a:rPr lang="it-IT" sz="2900" dirty="0" err="1"/>
              <a:t>fr</a:t>
            </a:r>
            <a:r>
              <a:rPr lang="it-IT" sz="2900" dirty="0"/>
              <a:t>. antico </a:t>
            </a:r>
            <a:r>
              <a:rPr lang="it-IT" sz="2900" i="1" dirty="0" err="1"/>
              <a:t>vaingnu</a:t>
            </a:r>
            <a:r>
              <a:rPr lang="it-IT" sz="2900" i="1" dirty="0"/>
              <a:t> </a:t>
            </a:r>
            <a:r>
              <a:rPr lang="it-IT" sz="2900" dirty="0"/>
              <a:t>‘lavoratore delle terre’); nel Quattrocento il catalano, a causa della dominazione </a:t>
            </a:r>
            <a:r>
              <a:rPr lang="it-IT" sz="2900" b="1" dirty="0"/>
              <a:t>aragonese</a:t>
            </a:r>
            <a:r>
              <a:rPr lang="it-IT" sz="2900" dirty="0"/>
              <a:t> </a:t>
            </a:r>
            <a:r>
              <a:rPr lang="it-IT" sz="2900" i="1" dirty="0"/>
              <a:t>(gala </a:t>
            </a:r>
            <a:r>
              <a:rPr lang="it-IT" sz="2900" dirty="0"/>
              <a:t>‘eleganza, sfarzo’</a:t>
            </a:r>
            <a:r>
              <a:rPr lang="it-IT" sz="2900" i="1" dirty="0"/>
              <a:t>); </a:t>
            </a:r>
            <a:r>
              <a:rPr lang="it-IT" sz="2900" dirty="0"/>
              <a:t>dal Cinquecento contatto con lo </a:t>
            </a:r>
            <a:r>
              <a:rPr lang="it-IT" sz="2900" b="1" dirty="0"/>
              <a:t>spagnolo</a:t>
            </a:r>
            <a:r>
              <a:rPr lang="it-IT" sz="2900" dirty="0"/>
              <a:t> (</a:t>
            </a:r>
            <a:r>
              <a:rPr lang="it-IT" sz="2900" i="1" dirty="0"/>
              <a:t>sfarzo</a:t>
            </a:r>
            <a:r>
              <a:rPr lang="it-IT" sz="2900" dirty="0"/>
              <a:t>, </a:t>
            </a:r>
            <a:r>
              <a:rPr lang="it-IT" sz="2900" i="1" dirty="0"/>
              <a:t>sgarro</a:t>
            </a:r>
            <a:r>
              <a:rPr lang="it-IT" sz="2900" dirty="0"/>
              <a:t> anche in </a:t>
            </a:r>
            <a:r>
              <a:rPr lang="it-IT" sz="2900" dirty="0" err="1"/>
              <a:t>it</a:t>
            </a:r>
            <a:r>
              <a:rPr lang="it-IT" sz="2900" dirty="0"/>
              <a:t>., </a:t>
            </a:r>
            <a:r>
              <a:rPr lang="it-IT" sz="2900" i="1" dirty="0" err="1"/>
              <a:t>papiello</a:t>
            </a:r>
            <a:r>
              <a:rPr lang="it-IT" sz="2900" i="1" dirty="0"/>
              <a:t> </a:t>
            </a:r>
            <a:r>
              <a:rPr lang="it-IT" sz="2900" dirty="0"/>
              <a:t>‘testo </a:t>
            </a:r>
            <a:r>
              <a:rPr lang="it-IT" sz="2900" dirty="0" err="1"/>
              <a:t>lungo’</a:t>
            </a:r>
            <a:r>
              <a:rPr lang="it-IT" sz="2900" dirty="0"/>
              <a:t>, </a:t>
            </a:r>
            <a:r>
              <a:rPr lang="it-IT" sz="2900" i="1" dirty="0"/>
              <a:t>ammuina </a:t>
            </a:r>
            <a:r>
              <a:rPr lang="it-IT" sz="2900" dirty="0"/>
              <a:t>‘confusione’ nel dialetto).</a:t>
            </a:r>
          </a:p>
          <a:p>
            <a:pPr algn="just"/>
            <a:r>
              <a:rPr lang="it-IT" sz="2900" dirty="0"/>
              <a:t>Anche il contatto con il toscano è precoce: Guglielmo </a:t>
            </a:r>
            <a:r>
              <a:rPr lang="it-IT" sz="2900" dirty="0" err="1"/>
              <a:t>Maramauro</a:t>
            </a:r>
            <a:r>
              <a:rPr lang="it-IT" sz="2900" dirty="0"/>
              <a:t> nel secondo Trecento commenta la </a:t>
            </a:r>
            <a:r>
              <a:rPr lang="it-IT" sz="2900" i="1" dirty="0"/>
              <a:t>Commedia</a:t>
            </a:r>
            <a:r>
              <a:rPr lang="it-IT" sz="2900" dirty="0"/>
              <a:t>; poi nel Quattrocento si sviluppa un’ampia linea poetica petrarchista e a fine secolo Jacopo Sannazaro è il primo letterato a riscrivere una propria opera in toscano, precedente alla codificazione bembiana: la seconda redazione dell’</a:t>
            </a:r>
            <a:r>
              <a:rPr lang="it-IT" sz="2900" i="1" dirty="0"/>
              <a:t>Arcadia</a:t>
            </a:r>
            <a:r>
              <a:rPr lang="it-IT" sz="2900" dirty="0"/>
              <a:t>.</a:t>
            </a:r>
            <a:endParaRPr lang="it-IT" sz="29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NAPOLETANO</a:t>
            </a:r>
          </a:p>
        </p:txBody>
      </p:sp>
    </p:spTree>
    <p:extLst>
      <p:ext uri="{BB962C8B-B14F-4D97-AF65-F5344CB8AC3E}">
        <p14:creationId xmlns:p14="http://schemas.microsoft.com/office/powerpoint/2010/main" val="1660497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F7500B-EF26-EA4C-83E6-C6D925EF8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34" y="207818"/>
            <a:ext cx="11033166" cy="905535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  <a:cs typeface="Times New Roman" panose="02020603050405020304" pitchFamily="18" charset="0"/>
              </a:rPr>
              <a:t>Tratti comuni all’area meridionale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26C00CB-CF53-0946-B726-A7252C5DA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1113353"/>
            <a:ext cx="11873133" cy="553682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sz="3000" dirty="0"/>
              <a:t>Molti tratti del napoletano sono in comune con i volgari mediani:</a:t>
            </a:r>
          </a:p>
          <a:p>
            <a:pPr marL="0" indent="0" algn="just">
              <a:buNone/>
            </a:pPr>
            <a:r>
              <a:rPr lang="it-IT" sz="3000" dirty="0"/>
              <a:t>1) </a:t>
            </a:r>
            <a:r>
              <a:rPr lang="it-IT" sz="3000" b="1" dirty="0"/>
              <a:t>Metafonesi</a:t>
            </a:r>
            <a:r>
              <a:rPr lang="it-IT" sz="3000" dirty="0"/>
              <a:t>: innalzamento delle chiuse </a:t>
            </a:r>
            <a:r>
              <a:rPr lang="it-IT" sz="3000" i="1" dirty="0"/>
              <a:t>(</a:t>
            </a:r>
            <a:r>
              <a:rPr lang="it-IT" sz="3000" i="1" dirty="0" err="1"/>
              <a:t>acito</a:t>
            </a:r>
            <a:r>
              <a:rPr lang="it-IT" sz="3000" i="1" dirty="0"/>
              <a:t>); </a:t>
            </a:r>
            <a:r>
              <a:rPr lang="it-IT" sz="3000" dirty="0"/>
              <a:t>solo meridionale è il    </a:t>
            </a:r>
          </a:p>
          <a:p>
            <a:pPr marL="0" indent="0" algn="just">
              <a:buNone/>
            </a:pPr>
            <a:r>
              <a:rPr lang="it-IT" sz="3000" dirty="0"/>
              <a:t>      dittongamento </a:t>
            </a:r>
            <a:r>
              <a:rPr lang="it-IT" sz="3000" i="1" dirty="0"/>
              <a:t>(</a:t>
            </a:r>
            <a:r>
              <a:rPr lang="it-IT" sz="3000" i="1" dirty="0" err="1"/>
              <a:t>cuorpo</a:t>
            </a:r>
            <a:r>
              <a:rPr lang="it-IT" sz="3000" i="1" dirty="0"/>
              <a:t>, </a:t>
            </a:r>
            <a:r>
              <a:rPr lang="it-IT" sz="3000" i="1" dirty="0" err="1"/>
              <a:t>tiempo</a:t>
            </a:r>
            <a:r>
              <a:rPr lang="it-IT" sz="3000" i="1" dirty="0"/>
              <a:t>).</a:t>
            </a: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it-IT" sz="3000" dirty="0">
                <a:cs typeface="Times New Roman" panose="02020603050405020304" pitchFamily="18" charset="0"/>
              </a:rPr>
              <a:t>2) </a:t>
            </a:r>
            <a:r>
              <a:rPr lang="it-IT" sz="3000" b="1" dirty="0">
                <a:cs typeface="Times New Roman" panose="02020603050405020304" pitchFamily="18" charset="0"/>
              </a:rPr>
              <a:t>Assimilazione progressiva </a:t>
            </a:r>
            <a:r>
              <a:rPr lang="it-IT" sz="3000" dirty="0">
                <a:cs typeface="Times New Roman" panose="02020603050405020304" pitchFamily="18" charset="0"/>
              </a:rPr>
              <a:t>dei nessi</a:t>
            </a:r>
            <a:r>
              <a:rPr lang="it-IT" sz="3000" b="1" dirty="0">
                <a:cs typeface="Times New Roman" panose="02020603050405020304" pitchFamily="18" charset="0"/>
              </a:rPr>
              <a:t> -ND-</a:t>
            </a:r>
            <a:r>
              <a:rPr lang="it-IT" sz="3000" dirty="0">
                <a:cs typeface="Times New Roman" panose="02020603050405020304" pitchFamily="18" charset="0"/>
              </a:rPr>
              <a:t>, -</a:t>
            </a:r>
            <a:r>
              <a:rPr lang="it-IT" sz="3000" b="1" dirty="0">
                <a:cs typeface="Times New Roman" panose="02020603050405020304" pitchFamily="18" charset="0"/>
              </a:rPr>
              <a:t>MB</a:t>
            </a:r>
            <a:r>
              <a:rPr lang="it-IT" sz="3000" dirty="0">
                <a:cs typeface="Times New Roman" panose="02020603050405020304" pitchFamily="18" charset="0"/>
              </a:rPr>
              <a:t>-:</a:t>
            </a:r>
            <a:r>
              <a:rPr lang="it-IT" sz="3000" b="1" dirty="0">
                <a:cs typeface="Times New Roman" panose="02020603050405020304" pitchFamily="18" charset="0"/>
              </a:rPr>
              <a:t> 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it-IT" sz="3000" b="1" i="1" dirty="0">
                <a:cs typeface="Times New Roman" panose="02020603050405020304" pitchFamily="18" charset="0"/>
              </a:rPr>
              <a:t>    </a:t>
            </a:r>
            <a:r>
              <a:rPr lang="it-IT" sz="3000" i="1" dirty="0" err="1">
                <a:cs typeface="Times New Roman" panose="02020603050405020304" pitchFamily="18" charset="0"/>
              </a:rPr>
              <a:t>munnə</a:t>
            </a:r>
            <a:r>
              <a:rPr lang="it-IT" sz="3000" dirty="0">
                <a:cs typeface="Times New Roman" panose="02020603050405020304" pitchFamily="18" charset="0"/>
              </a:rPr>
              <a:t> &lt; MUNDUM, </a:t>
            </a:r>
            <a:r>
              <a:rPr lang="it-IT" sz="3000" i="1" dirty="0" err="1">
                <a:cs typeface="Times New Roman" panose="02020603050405020304" pitchFamily="18" charset="0"/>
              </a:rPr>
              <a:t>chiummə</a:t>
            </a:r>
            <a:r>
              <a:rPr lang="it-IT" sz="3000" dirty="0">
                <a:cs typeface="Times New Roman" panose="02020603050405020304" pitchFamily="18" charset="0"/>
              </a:rPr>
              <a:t> &lt; PLUMBUM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cs typeface="Times New Roman" panose="02020603050405020304" pitchFamily="18" charset="0"/>
              </a:rPr>
              <a:t>3) </a:t>
            </a:r>
            <a:r>
              <a:rPr lang="it-IT" sz="3000" b="1" dirty="0">
                <a:cs typeface="Times New Roman" panose="02020603050405020304" pitchFamily="18" charset="0"/>
              </a:rPr>
              <a:t>sonorizzazione </a:t>
            </a:r>
            <a:r>
              <a:rPr lang="it-IT" sz="3000" dirty="0">
                <a:cs typeface="Times New Roman" panose="02020603050405020304" pitchFamily="18" charset="0"/>
              </a:rPr>
              <a:t>delle</a:t>
            </a:r>
            <a:r>
              <a:rPr lang="it-IT" sz="3000" b="1" dirty="0">
                <a:cs typeface="Times New Roman" panose="02020603050405020304" pitchFamily="18" charset="0"/>
              </a:rPr>
              <a:t> occlusive dopo nasale</a:t>
            </a:r>
            <a:r>
              <a:rPr lang="it-IT" sz="3000" dirty="0"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cs typeface="Times New Roman" panose="02020603050405020304" pitchFamily="18" charset="0"/>
              </a:rPr>
              <a:t>   </a:t>
            </a:r>
            <a:r>
              <a:rPr lang="it-IT" sz="3000" i="1" dirty="0" err="1">
                <a:cs typeface="Times New Roman" panose="02020603050405020304" pitchFamily="18" charset="0"/>
              </a:rPr>
              <a:t>cambə</a:t>
            </a:r>
            <a:r>
              <a:rPr lang="it-IT" sz="3000" dirty="0">
                <a:cs typeface="Times New Roman" panose="02020603050405020304" pitchFamily="18" charset="0"/>
              </a:rPr>
              <a:t> &lt; CAMPUS, </a:t>
            </a:r>
            <a:r>
              <a:rPr lang="it-IT" sz="3000" i="1" dirty="0" err="1">
                <a:cs typeface="Times New Roman" panose="02020603050405020304" pitchFamily="18" charset="0"/>
              </a:rPr>
              <a:t>sandə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&lt; SANCTUM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cs typeface="Times New Roman" panose="02020603050405020304" pitchFamily="18" charset="0"/>
              </a:rPr>
              <a:t>4) </a:t>
            </a:r>
            <a:r>
              <a:rPr lang="it-IT" sz="3000" b="1" dirty="0">
                <a:cs typeface="Times New Roman" panose="02020603050405020304" pitchFamily="18" charset="0"/>
              </a:rPr>
              <a:t>mantenimento </a:t>
            </a:r>
            <a:r>
              <a:rPr lang="it-IT" sz="3000" dirty="0">
                <a:cs typeface="Times New Roman" panose="02020603050405020304" pitchFamily="18" charset="0"/>
              </a:rPr>
              <a:t>di</a:t>
            </a:r>
            <a:r>
              <a:rPr lang="it-IT" sz="3000" b="1" dirty="0">
                <a:cs typeface="Times New Roman" panose="02020603050405020304" pitchFamily="18" charset="0"/>
              </a:rPr>
              <a:t> </a:t>
            </a:r>
            <a:r>
              <a:rPr lang="it-IT" sz="3000" b="1" dirty="0" err="1">
                <a:cs typeface="Times New Roman" panose="02020603050405020304" pitchFamily="18" charset="0"/>
              </a:rPr>
              <a:t>jod</a:t>
            </a:r>
            <a:r>
              <a:rPr lang="it-IT" sz="3000" b="1" dirty="0">
                <a:cs typeface="Times New Roman" panose="02020603050405020304" pitchFamily="18" charset="0"/>
              </a:rPr>
              <a:t> iniziale</a:t>
            </a:r>
            <a:r>
              <a:rPr lang="it-IT" sz="3000" dirty="0">
                <a:cs typeface="Times New Roman" panose="02020603050405020304" pitchFamily="18" charset="0"/>
              </a:rPr>
              <a:t>: </a:t>
            </a:r>
            <a:r>
              <a:rPr lang="it-IT" sz="3000" i="1" dirty="0" err="1">
                <a:cs typeface="Times New Roman" panose="02020603050405020304" pitchFamily="18" charset="0"/>
              </a:rPr>
              <a:t>iocə</a:t>
            </a:r>
            <a:r>
              <a:rPr lang="it-IT" sz="3000" dirty="0">
                <a:cs typeface="Times New Roman" panose="02020603050405020304" pitchFamily="18" charset="0"/>
              </a:rPr>
              <a:t> &lt; IOCUM, </a:t>
            </a:r>
            <a:r>
              <a:rPr lang="it-IT" sz="3000" i="1" dirty="0" err="1">
                <a:cs typeface="Times New Roman" panose="02020603050405020304" pitchFamily="18" charset="0"/>
              </a:rPr>
              <a:t>iontə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&lt; IUNCTUM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5) passaggio da </a:t>
            </a:r>
            <a:r>
              <a:rPr lang="it-IT" sz="3000" b="1" dirty="0">
                <a:cs typeface="Times New Roman" panose="02020603050405020304" pitchFamily="18" charset="0"/>
              </a:rPr>
              <a:t>sibilante ad affricata alveolare</a:t>
            </a:r>
            <a:r>
              <a:rPr lang="it-IT" sz="3000" dirty="0">
                <a:cs typeface="Times New Roman" panose="02020603050405020304" pitchFamily="18" charset="0"/>
              </a:rPr>
              <a:t> nei nessi </a:t>
            </a:r>
            <a:r>
              <a:rPr lang="it-IT" sz="3000" b="1" dirty="0">
                <a:cs typeface="Times New Roman" panose="02020603050405020304" pitchFamily="18" charset="0"/>
              </a:rPr>
              <a:t>NS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b="1" dirty="0">
                <a:cs typeface="Times New Roman" panose="02020603050405020304" pitchFamily="18" charset="0"/>
              </a:rPr>
              <a:t>LS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b="1" dirty="0">
                <a:cs typeface="Times New Roman" panose="02020603050405020304" pitchFamily="18" charset="0"/>
              </a:rPr>
              <a:t>RS</a:t>
            </a:r>
            <a:r>
              <a:rPr lang="it-IT" sz="3000" dirty="0">
                <a:cs typeface="Times New Roman" panose="02020603050405020304" pitchFamily="18" charset="0"/>
              </a:rPr>
              <a:t>: 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   </a:t>
            </a:r>
            <a:r>
              <a:rPr lang="it-IT" sz="3000" i="1" dirty="0" err="1">
                <a:cs typeface="Times New Roman" panose="02020603050405020304" pitchFamily="18" charset="0"/>
              </a:rPr>
              <a:t>pienzə</a:t>
            </a:r>
            <a:r>
              <a:rPr lang="it-IT" sz="3000" dirty="0">
                <a:cs typeface="Times New Roman" panose="02020603050405020304" pitchFamily="18" charset="0"/>
              </a:rPr>
              <a:t> &lt; PENSO, </a:t>
            </a:r>
            <a:r>
              <a:rPr lang="en-US" sz="3000" dirty="0">
                <a:cs typeface="Times New Roman" panose="02020603050405020304" pitchFamily="18" charset="0"/>
              </a:rPr>
              <a:t> </a:t>
            </a:r>
            <a:r>
              <a:rPr lang="en-US" sz="3000" i="1" dirty="0" err="1">
                <a:cs typeface="Times New Roman" panose="02020603050405020304" pitchFamily="18" charset="0"/>
              </a:rPr>
              <a:t>polz</a:t>
            </a:r>
            <a:r>
              <a:rPr lang="it-IT" sz="3000" i="1" dirty="0">
                <a:cs typeface="Times New Roman" panose="02020603050405020304" pitchFamily="18" charset="0"/>
              </a:rPr>
              <a:t>ə</a:t>
            </a:r>
            <a:r>
              <a:rPr lang="en-US" sz="3000" dirty="0">
                <a:cs typeface="Times New Roman" panose="02020603050405020304" pitchFamily="18" charset="0"/>
              </a:rPr>
              <a:t> &lt; </a:t>
            </a:r>
            <a:r>
              <a:rPr lang="it-IT" sz="3000" dirty="0">
                <a:cs typeface="Times New Roman" panose="02020603050405020304" pitchFamily="18" charset="0"/>
              </a:rPr>
              <a:t>PULSUM, </a:t>
            </a:r>
            <a:r>
              <a:rPr lang="it-IT" sz="3000" i="1" dirty="0" err="1">
                <a:cs typeface="Times New Roman" panose="02020603050405020304" pitchFamily="18" charset="0"/>
              </a:rPr>
              <a:t>arzə</a:t>
            </a:r>
            <a:r>
              <a:rPr lang="it-IT" sz="3000" dirty="0">
                <a:cs typeface="Times New Roman" panose="02020603050405020304" pitchFamily="18" charset="0"/>
              </a:rPr>
              <a:t> &lt;ARSUM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6) </a:t>
            </a:r>
            <a:r>
              <a:rPr lang="it-IT" sz="3000" b="1" dirty="0">
                <a:cs typeface="Times New Roman" panose="02020603050405020304" pitchFamily="18" charset="0"/>
              </a:rPr>
              <a:t>betacismo</a:t>
            </a:r>
            <a:r>
              <a:rPr lang="it-IT" sz="3000" dirty="0">
                <a:cs typeface="Times New Roman" panose="02020603050405020304" pitchFamily="18" charset="0"/>
              </a:rPr>
              <a:t>: </a:t>
            </a:r>
            <a:r>
              <a:rPr lang="it-IT" sz="3000" i="1" dirty="0">
                <a:cs typeface="Times New Roman" panose="02020603050405020304" pitchFamily="18" charset="0"/>
              </a:rPr>
              <a:t>la </a:t>
            </a:r>
            <a:r>
              <a:rPr lang="it-IT" sz="3000" i="1" dirty="0" err="1">
                <a:cs typeface="Times New Roman" panose="02020603050405020304" pitchFamily="18" charset="0"/>
              </a:rPr>
              <a:t>vocca</a:t>
            </a:r>
            <a:r>
              <a:rPr lang="it-IT" sz="3000" i="1" dirty="0">
                <a:cs typeface="Times New Roman" panose="02020603050405020304" pitchFamily="18" charset="0"/>
              </a:rPr>
              <a:t> - bocca</a:t>
            </a:r>
          </a:p>
          <a:p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643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123" y="973633"/>
            <a:ext cx="1191064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t-IT" sz="3000" dirty="0"/>
              <a:t>8) Nesso </a:t>
            </a:r>
            <a:r>
              <a:rPr lang="it-IT" sz="3000" b="1" dirty="0"/>
              <a:t>PJ</a:t>
            </a:r>
            <a:r>
              <a:rPr lang="it-IT" sz="3000" dirty="0"/>
              <a:t> &gt; </a:t>
            </a:r>
            <a:r>
              <a:rPr lang="it-IT" sz="3000" b="1" dirty="0" err="1"/>
              <a:t>ttʃ</a:t>
            </a:r>
            <a:r>
              <a:rPr lang="it-IT" sz="3000" dirty="0"/>
              <a:t>:  SAPIO &gt; </a:t>
            </a:r>
            <a:r>
              <a:rPr lang="it-IT" sz="3000" i="1" dirty="0" err="1"/>
              <a:t>saccio</a:t>
            </a:r>
            <a:r>
              <a:rPr lang="it-IT" sz="3000" i="1" dirty="0"/>
              <a:t>  </a:t>
            </a:r>
            <a:r>
              <a:rPr lang="it-IT" sz="3000" dirty="0"/>
              <a:t>(qualche forma penetra in italiano: </a:t>
            </a:r>
            <a:r>
              <a:rPr lang="it-IT" sz="3000" i="1" dirty="0"/>
              <a:t>saccente </a:t>
            </a:r>
            <a:r>
              <a:rPr lang="it-IT" sz="3000" dirty="0"/>
              <a:t>&lt; SAPIENTEM, </a:t>
            </a:r>
            <a:r>
              <a:rPr lang="it-IT" sz="3000" i="1" dirty="0"/>
              <a:t>piccione </a:t>
            </a:r>
            <a:r>
              <a:rPr lang="it-IT" sz="3000" dirty="0"/>
              <a:t>&lt; PIPIONEM)</a:t>
            </a:r>
            <a:endParaRPr lang="it-IT" sz="3000" i="1" dirty="0"/>
          </a:p>
          <a:p>
            <a:pPr algn="just">
              <a:lnSpc>
                <a:spcPct val="120000"/>
              </a:lnSpc>
            </a:pPr>
            <a:r>
              <a:rPr lang="it-IT" sz="3000" dirty="0"/>
              <a:t>9) Nesso CJ </a:t>
            </a:r>
            <a:r>
              <a:rPr lang="it-IT" sz="3000" i="1" dirty="0"/>
              <a:t>&gt; </a:t>
            </a:r>
            <a:r>
              <a:rPr lang="it-IT" sz="3000" b="1" dirty="0" err="1"/>
              <a:t>ttz</a:t>
            </a:r>
            <a:r>
              <a:rPr lang="it-IT" sz="3000" i="1" dirty="0"/>
              <a:t>: </a:t>
            </a:r>
            <a:r>
              <a:rPr lang="it-IT" sz="3000" dirty="0"/>
              <a:t>FACIO &gt; </a:t>
            </a:r>
            <a:r>
              <a:rPr lang="it-IT" sz="3000" i="1" dirty="0" err="1"/>
              <a:t>fazzo</a:t>
            </a:r>
            <a:r>
              <a:rPr lang="it-IT" sz="3000" i="1" dirty="0"/>
              <a:t>    </a:t>
            </a:r>
            <a:r>
              <a:rPr lang="it-IT" sz="3000" dirty="0"/>
              <a:t>LANCEAM</a:t>
            </a:r>
            <a:r>
              <a:rPr lang="it-IT" sz="3000" i="1" dirty="0"/>
              <a:t> &gt; </a:t>
            </a:r>
            <a:r>
              <a:rPr lang="it-IT" sz="3000" i="1" dirty="0" err="1"/>
              <a:t>lanza</a:t>
            </a:r>
            <a:endParaRPr lang="it-IT" sz="3000" i="1" dirty="0"/>
          </a:p>
          <a:p>
            <a:pPr algn="just"/>
            <a:endParaRPr lang="it-IT" sz="2800" dirty="0"/>
          </a:p>
          <a:p>
            <a:pPr algn="just"/>
            <a:endParaRPr lang="it-IT" sz="2800" dirty="0"/>
          </a:p>
          <a:p>
            <a:pPr algn="just"/>
            <a:r>
              <a:rPr lang="it-IT" sz="3000" dirty="0"/>
              <a:t>Anche alcuni fenomeni </a:t>
            </a:r>
            <a:r>
              <a:rPr lang="it-IT" sz="3000" b="1" dirty="0"/>
              <a:t>morfologici</a:t>
            </a:r>
            <a:r>
              <a:rPr lang="it-IT" sz="3000" dirty="0"/>
              <a:t> sono comuni con l’area mediana: </a:t>
            </a:r>
          </a:p>
          <a:p>
            <a:pPr algn="just"/>
            <a:endParaRPr lang="it-IT" sz="2800" dirty="0"/>
          </a:p>
          <a:p>
            <a:pPr marL="457200" indent="-457200" algn="just">
              <a:buFontTx/>
              <a:buChar char="-"/>
            </a:pPr>
            <a:r>
              <a:rPr lang="it-IT" sz="2800" dirty="0"/>
              <a:t>Il possessivo enclitico </a:t>
            </a:r>
            <a:r>
              <a:rPr lang="it-IT" sz="2800" i="1" dirty="0"/>
              <a:t>(</a:t>
            </a:r>
            <a:r>
              <a:rPr lang="it-IT" sz="2800" i="1" dirty="0" err="1"/>
              <a:t>soreta</a:t>
            </a:r>
            <a:r>
              <a:rPr lang="it-IT" sz="2800" dirty="0"/>
              <a:t>, </a:t>
            </a:r>
            <a:r>
              <a:rPr lang="it-IT" sz="2800" i="1" dirty="0" err="1"/>
              <a:t>fratemo</a:t>
            </a:r>
            <a:r>
              <a:rPr lang="it-IT" sz="2800" i="1" dirty="0"/>
              <a:t>), </a:t>
            </a:r>
            <a:r>
              <a:rPr lang="it-IT" sz="2800" dirty="0"/>
              <a:t>che però all’epoca ha diffusione anche toscana.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La tripartizione del dimostrativo: </a:t>
            </a:r>
            <a:r>
              <a:rPr lang="it-IT" sz="2800" i="1" dirty="0" err="1"/>
              <a:t>chistə</a:t>
            </a:r>
            <a:r>
              <a:rPr lang="it-IT" sz="2800" i="1" dirty="0"/>
              <a:t> ‘</a:t>
            </a:r>
            <a:r>
              <a:rPr lang="it-IT" sz="2800" dirty="0"/>
              <a:t>questo</a:t>
            </a:r>
            <a:r>
              <a:rPr lang="it-IT" sz="2800" i="1" dirty="0"/>
              <a:t>’, </a:t>
            </a:r>
            <a:r>
              <a:rPr lang="it-IT" sz="2800" i="1" dirty="0" err="1"/>
              <a:t>chillə</a:t>
            </a:r>
            <a:r>
              <a:rPr lang="it-IT" sz="2800" dirty="0"/>
              <a:t> ‘quello’, </a:t>
            </a:r>
            <a:r>
              <a:rPr lang="it-IT" sz="2800" i="1" dirty="0" err="1"/>
              <a:t>chissə</a:t>
            </a:r>
            <a:r>
              <a:rPr lang="it-IT" sz="2800" i="1" dirty="0"/>
              <a:t> </a:t>
            </a:r>
            <a:r>
              <a:rPr lang="it-IT" sz="2800" dirty="0"/>
              <a:t>‘codesto’</a:t>
            </a:r>
          </a:p>
          <a:p>
            <a:pPr marL="457200" indent="-457200" algn="just">
              <a:buFontTx/>
              <a:buChar char="-"/>
            </a:pPr>
            <a:r>
              <a:rPr lang="it-IT" sz="2800" i="1" dirty="0"/>
              <a:t>stare</a:t>
            </a:r>
            <a:r>
              <a:rPr lang="it-IT" sz="2800" dirty="0"/>
              <a:t> ‘essere’ (</a:t>
            </a:r>
            <a:r>
              <a:rPr lang="it-IT" sz="2800" i="1" dirty="0"/>
              <a:t>sto nervoso</a:t>
            </a:r>
            <a:r>
              <a:rPr lang="it-IT" sz="2800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2800" i="1" dirty="0"/>
              <a:t>tenere</a:t>
            </a:r>
            <a:r>
              <a:rPr lang="it-IT" sz="2800" dirty="0"/>
              <a:t> ‘avere’ (</a:t>
            </a:r>
            <a:r>
              <a:rPr lang="it-IT" sz="2800" i="1" dirty="0"/>
              <a:t>tengo fame</a:t>
            </a:r>
            <a:r>
              <a:rPr lang="it-IT" sz="2800" dirty="0"/>
              <a:t>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NAPOLETANO</a:t>
            </a:r>
          </a:p>
        </p:txBody>
      </p:sp>
    </p:spTree>
    <p:extLst>
      <p:ext uri="{BB962C8B-B14F-4D97-AF65-F5344CB8AC3E}">
        <p14:creationId xmlns:p14="http://schemas.microsoft.com/office/powerpoint/2010/main" val="636555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5B077A-2C94-C043-A08C-D2AC45462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3659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Fenomeni solo meridionali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B3AB92-37A6-C04F-AB1D-563FCF523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942" y="1258785"/>
            <a:ext cx="11662116" cy="5234090"/>
          </a:xfrm>
        </p:spPr>
        <p:txBody>
          <a:bodyPr>
            <a:normAutofit/>
          </a:bodyPr>
          <a:lstStyle/>
          <a:p>
            <a:pPr marL="514350" indent="-514350" algn="just">
              <a:buAutoNum type="arabicParenR"/>
            </a:pPr>
            <a:r>
              <a:rPr lang="it-IT" sz="3000" b="1" dirty="0"/>
              <a:t>Vocale finale indistinta</a:t>
            </a:r>
            <a:r>
              <a:rPr lang="it-IT" sz="3000" dirty="0"/>
              <a:t>, che però è di difficile rappresentabilità e in tutti i testi antichi è poco documentata (perlopiù rappresentata con </a:t>
            </a:r>
            <a:r>
              <a:rPr lang="it-IT" sz="3000" i="1" dirty="0"/>
              <a:t>-e</a:t>
            </a:r>
            <a:r>
              <a:rPr lang="it-IT" sz="3000" dirty="0"/>
              <a:t>)</a:t>
            </a:r>
          </a:p>
          <a:p>
            <a:pPr marL="514350" indent="-514350" algn="just">
              <a:buAutoNum type="arabicParenR"/>
            </a:pPr>
            <a:endParaRPr lang="it-IT" sz="1200" dirty="0"/>
          </a:p>
          <a:p>
            <a:pPr marL="514350" indent="-514350" algn="just">
              <a:buAutoNum type="arabicParenR"/>
            </a:pPr>
            <a:r>
              <a:rPr lang="it-IT" sz="3000" dirty="0"/>
              <a:t>Nesso </a:t>
            </a:r>
            <a:r>
              <a:rPr lang="it-IT" sz="3000" b="1" dirty="0"/>
              <a:t>BJ</a:t>
            </a:r>
            <a:r>
              <a:rPr lang="it-IT" sz="3000" dirty="0"/>
              <a:t> &gt; </a:t>
            </a:r>
            <a:r>
              <a:rPr lang="it-IT" sz="3000" b="1" dirty="0" err="1"/>
              <a:t>ddʒ</a:t>
            </a:r>
            <a:r>
              <a:rPr lang="it-IT" sz="3000" dirty="0"/>
              <a:t>:</a:t>
            </a:r>
            <a:r>
              <a:rPr lang="it-IT" sz="3000" i="1" dirty="0"/>
              <a:t>  </a:t>
            </a:r>
          </a:p>
          <a:p>
            <a:pPr marL="0" indent="0" algn="just">
              <a:buNone/>
            </a:pPr>
            <a:r>
              <a:rPr lang="it-IT" sz="3000" i="1" dirty="0"/>
              <a:t>     </a:t>
            </a:r>
            <a:r>
              <a:rPr lang="it-IT" sz="3000" dirty="0"/>
              <a:t>HABEO &gt; </a:t>
            </a:r>
            <a:r>
              <a:rPr lang="it-IT" sz="3000" i="1" dirty="0"/>
              <a:t>aggio </a:t>
            </a:r>
          </a:p>
          <a:p>
            <a:pPr marL="0" indent="0" algn="just">
              <a:buNone/>
            </a:pPr>
            <a:endParaRPr lang="it-IT" sz="8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3) Nesso </a:t>
            </a:r>
            <a:r>
              <a:rPr lang="it-IT" sz="3000" b="1" dirty="0">
                <a:cs typeface="Times New Roman" panose="02020603050405020304" pitchFamily="18" charset="0"/>
              </a:rPr>
              <a:t>FL</a:t>
            </a:r>
            <a:r>
              <a:rPr lang="it-IT" sz="3000" dirty="0">
                <a:cs typeface="Times New Roman" panose="02020603050405020304" pitchFamily="18" charset="0"/>
              </a:rPr>
              <a:t> &gt; </a:t>
            </a:r>
            <a:r>
              <a:rPr lang="it-IT" sz="3000" b="1" dirty="0">
                <a:cs typeface="Times New Roman" panose="02020603050405020304" pitchFamily="18" charset="0"/>
              </a:rPr>
              <a:t>ʃ</a:t>
            </a:r>
            <a:r>
              <a:rPr lang="it-IT" sz="3000" dirty="0"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    FLOREM &gt; </a:t>
            </a:r>
            <a:r>
              <a:rPr lang="it-IT" sz="3000" i="1" dirty="0">
                <a:cs typeface="Times New Roman" panose="02020603050405020304" pitchFamily="18" charset="0"/>
              </a:rPr>
              <a:t>sciure</a:t>
            </a:r>
          </a:p>
          <a:p>
            <a:pPr marL="0" indent="0" algn="just">
              <a:buNone/>
            </a:pPr>
            <a:endParaRPr lang="it-IT" sz="800" dirty="0"/>
          </a:p>
          <a:p>
            <a:pPr marL="0" indent="0" algn="just">
              <a:buNone/>
            </a:pPr>
            <a:r>
              <a:rPr lang="it-IT" sz="3000" dirty="0"/>
              <a:t>4) Nesso </a:t>
            </a:r>
            <a:r>
              <a:rPr lang="it-IT" sz="3000" b="1" dirty="0"/>
              <a:t>PL</a:t>
            </a:r>
            <a:r>
              <a:rPr lang="it-IT" sz="3000" dirty="0"/>
              <a:t> &gt; </a:t>
            </a:r>
            <a:r>
              <a:rPr lang="it-IT" sz="3000" b="1" dirty="0" err="1"/>
              <a:t>kkj</a:t>
            </a:r>
            <a:r>
              <a:rPr lang="it-IT" sz="3000" dirty="0"/>
              <a:t>:  </a:t>
            </a:r>
          </a:p>
          <a:p>
            <a:pPr marL="0" indent="0" algn="just">
              <a:buNone/>
            </a:pPr>
            <a:r>
              <a:rPr lang="it-IT" sz="3000" dirty="0"/>
              <a:t>    PLUS &gt; </a:t>
            </a:r>
            <a:r>
              <a:rPr lang="it-IT" sz="3000" i="1" dirty="0"/>
              <a:t>chiù</a:t>
            </a:r>
            <a:r>
              <a:rPr lang="it-IT" sz="3000" dirty="0"/>
              <a:t>,  PLACET &gt; </a:t>
            </a:r>
            <a:r>
              <a:rPr lang="it-IT" sz="3000" i="1" dirty="0" err="1"/>
              <a:t>chiace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10184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5B077A-2C94-C043-A08C-D2AC45462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3659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Fenomeni solo meridionali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B3AB92-37A6-C04F-AB1D-563FCF523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942" y="1258784"/>
            <a:ext cx="11662116" cy="540930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it-IT" sz="3000" dirty="0"/>
              <a:t>5) </a:t>
            </a:r>
            <a:r>
              <a:rPr lang="it-IT" sz="3000" b="1" dirty="0"/>
              <a:t>L</a:t>
            </a:r>
            <a:r>
              <a:rPr lang="it-IT" sz="3000" dirty="0"/>
              <a:t> + cons. &gt; </a:t>
            </a:r>
            <a:r>
              <a:rPr lang="it-IT" sz="3000" b="1" dirty="0"/>
              <a:t>r</a:t>
            </a:r>
            <a:r>
              <a:rPr lang="it-IT" sz="3000" dirty="0"/>
              <a:t>: </a:t>
            </a:r>
          </a:p>
          <a:p>
            <a:pPr marL="0" indent="0" algn="just">
              <a:buNone/>
            </a:pPr>
            <a:r>
              <a:rPr lang="it-IT" sz="3000" dirty="0"/>
              <a:t>    CULTELLUM &gt; </a:t>
            </a:r>
            <a:r>
              <a:rPr lang="it-IT" sz="3000" i="1" dirty="0" err="1"/>
              <a:t>curtiellə</a:t>
            </a:r>
            <a:endParaRPr lang="it-IT" sz="800" dirty="0"/>
          </a:p>
          <a:p>
            <a:pPr marL="0" indent="0" algn="just">
              <a:buNone/>
            </a:pPr>
            <a:endParaRPr lang="it-IT" sz="900" dirty="0"/>
          </a:p>
          <a:p>
            <a:pPr marL="0" indent="0" algn="just">
              <a:buNone/>
            </a:pPr>
            <a:r>
              <a:rPr lang="it-IT" sz="3000" dirty="0"/>
              <a:t>6) ESITO </a:t>
            </a:r>
            <a:r>
              <a:rPr lang="it-IT" sz="3000" b="1" dirty="0"/>
              <a:t>SJ </a:t>
            </a:r>
            <a:r>
              <a:rPr lang="it-IT" sz="3000" dirty="0"/>
              <a:t>&gt;</a:t>
            </a:r>
            <a:r>
              <a:rPr lang="it-IT" sz="3000" b="1" dirty="0"/>
              <a:t> s</a:t>
            </a:r>
            <a:r>
              <a:rPr lang="it-IT" sz="3000" dirty="0"/>
              <a:t>:</a:t>
            </a:r>
          </a:p>
          <a:p>
            <a:pPr marL="0" indent="0" algn="just">
              <a:buNone/>
            </a:pPr>
            <a:r>
              <a:rPr lang="it-IT" sz="3000" dirty="0"/>
              <a:t>     BASIUM &gt; </a:t>
            </a:r>
            <a:r>
              <a:rPr lang="it-IT" sz="3000" i="1" dirty="0" err="1"/>
              <a:t>vasə</a:t>
            </a:r>
            <a:endParaRPr lang="it-IT" sz="3000" i="1" dirty="0"/>
          </a:p>
          <a:p>
            <a:pPr marL="0" indent="0" algn="just">
              <a:buNone/>
            </a:pPr>
            <a:r>
              <a:rPr lang="it-IT" sz="3000" dirty="0"/>
              <a:t>    CAMISAM &gt; </a:t>
            </a:r>
            <a:r>
              <a:rPr lang="it-IT" sz="3000" i="1" dirty="0" err="1"/>
              <a:t>cammisa</a:t>
            </a:r>
            <a:endParaRPr lang="it-IT" sz="3000" i="1" dirty="0"/>
          </a:p>
          <a:p>
            <a:pPr marL="0" indent="0" algn="just">
              <a:buNone/>
            </a:pPr>
            <a:endParaRPr lang="it-IT" sz="900" dirty="0"/>
          </a:p>
          <a:p>
            <a:pPr marL="0" indent="0" algn="just">
              <a:buNone/>
            </a:pPr>
            <a:r>
              <a:rPr lang="it-IT" sz="3000" dirty="0"/>
              <a:t>7) Raddoppiamento di </a:t>
            </a:r>
            <a:r>
              <a:rPr lang="it-IT" sz="3000" b="1" i="1" dirty="0"/>
              <a:t>m</a:t>
            </a:r>
            <a:r>
              <a:rPr lang="it-IT" sz="3000" i="1" dirty="0"/>
              <a:t> </a:t>
            </a:r>
            <a:r>
              <a:rPr lang="it-IT" sz="3000" dirty="0"/>
              <a:t>intervocalica: </a:t>
            </a:r>
          </a:p>
          <a:p>
            <a:pPr marL="0" indent="0" algn="just">
              <a:buNone/>
            </a:pPr>
            <a:r>
              <a:rPr lang="it-IT" sz="3000" dirty="0"/>
              <a:t>    TREMAT &gt; </a:t>
            </a:r>
            <a:r>
              <a:rPr lang="it-IT" sz="3000" i="1" dirty="0" err="1"/>
              <a:t>tremma</a:t>
            </a:r>
            <a:r>
              <a:rPr lang="it-IT" sz="3000" dirty="0"/>
              <a:t> </a:t>
            </a:r>
          </a:p>
          <a:p>
            <a:pPr marL="0" indent="0" algn="just">
              <a:buNone/>
            </a:pPr>
            <a:r>
              <a:rPr lang="it-IT" sz="3000" dirty="0"/>
              <a:t>    CAMISAM &gt; </a:t>
            </a:r>
            <a:r>
              <a:rPr lang="it-IT" sz="3000" i="1" dirty="0" err="1"/>
              <a:t>cammisa</a:t>
            </a:r>
            <a:endParaRPr lang="it-IT" sz="3000" i="1" dirty="0"/>
          </a:p>
          <a:p>
            <a:pPr marL="0" indent="0" algn="just">
              <a:buNone/>
            </a:pPr>
            <a:endParaRPr lang="it-IT" sz="1000" i="1" dirty="0"/>
          </a:p>
          <a:p>
            <a:pPr marL="0" indent="0" algn="just">
              <a:buNone/>
            </a:pPr>
            <a:r>
              <a:rPr lang="it-IT" sz="3000" dirty="0"/>
              <a:t>8)</a:t>
            </a:r>
            <a:r>
              <a:rPr lang="it-IT" sz="3000" i="1" dirty="0"/>
              <a:t> </a:t>
            </a:r>
            <a:r>
              <a:rPr lang="it-IT" sz="3000" dirty="0"/>
              <a:t>Riduzione della labiovelare secondaria:</a:t>
            </a:r>
          </a:p>
          <a:p>
            <a:pPr marL="0" indent="0" algn="just">
              <a:buNone/>
            </a:pPr>
            <a:r>
              <a:rPr lang="it-IT" sz="3000" i="1" dirty="0"/>
              <a:t>   </a:t>
            </a:r>
            <a:r>
              <a:rPr lang="it-IT" sz="3000" dirty="0"/>
              <a:t>ECCUM ILLUM </a:t>
            </a:r>
            <a:r>
              <a:rPr lang="it-IT" sz="3000" i="1" dirty="0"/>
              <a:t>&gt; </a:t>
            </a:r>
            <a:r>
              <a:rPr lang="it-IT" sz="3000" i="1" dirty="0" err="1"/>
              <a:t>chillə</a:t>
            </a:r>
            <a:endParaRPr lang="it-IT" sz="3000" i="1" dirty="0"/>
          </a:p>
          <a:p>
            <a:pPr marL="0" indent="0" algn="just">
              <a:buNone/>
            </a:pPr>
            <a:r>
              <a:rPr lang="it-IT" sz="3000" dirty="0"/>
              <a:t>   ECCUM ISTUM </a:t>
            </a:r>
            <a:r>
              <a:rPr lang="it-IT" sz="3000" i="1" dirty="0"/>
              <a:t>&gt; </a:t>
            </a:r>
            <a:r>
              <a:rPr lang="it-IT" sz="3000" i="1" dirty="0" err="1"/>
              <a:t>chistə</a:t>
            </a:r>
            <a:endParaRPr lang="it-IT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2939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8640" y="4769998"/>
            <a:ext cx="1153550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Solo nel Quattrocento si sviluppano alcuni tratti importanti:</a:t>
            </a:r>
          </a:p>
          <a:p>
            <a:pPr algn="just"/>
            <a:endParaRPr lang="it-IT" sz="1400" dirty="0"/>
          </a:p>
          <a:p>
            <a:pPr marL="457200" indent="-457200" algn="just">
              <a:buFontTx/>
              <a:buChar char="-"/>
            </a:pPr>
            <a:r>
              <a:rPr lang="it-IT" sz="3000" b="1" dirty="0"/>
              <a:t>Apocope</a:t>
            </a:r>
            <a:r>
              <a:rPr lang="it-IT" sz="3000" dirty="0"/>
              <a:t> dell’</a:t>
            </a:r>
            <a:r>
              <a:rPr lang="it-IT" sz="3000" b="1" dirty="0"/>
              <a:t>infinito</a:t>
            </a:r>
            <a:r>
              <a:rPr lang="it-IT" sz="3000" dirty="0"/>
              <a:t> (</a:t>
            </a:r>
            <a:r>
              <a:rPr lang="it-IT" sz="3000" i="1" dirty="0" err="1"/>
              <a:t>avé</a:t>
            </a:r>
            <a:r>
              <a:rPr lang="it-IT" sz="3000" dirty="0"/>
              <a:t>, </a:t>
            </a:r>
            <a:r>
              <a:rPr lang="it-IT" sz="3000" i="1" dirty="0"/>
              <a:t>finì</a:t>
            </a:r>
            <a:r>
              <a:rPr lang="it-IT" sz="3000" dirty="0"/>
              <a:t>, </a:t>
            </a:r>
            <a:r>
              <a:rPr lang="it-IT" sz="3000" i="1" dirty="0" err="1"/>
              <a:t>amà</a:t>
            </a:r>
            <a:r>
              <a:rPr lang="it-IT" sz="3000" dirty="0"/>
              <a:t>)</a:t>
            </a:r>
            <a:r>
              <a:rPr lang="it-IT" sz="3000" i="1" dirty="0"/>
              <a:t> </a:t>
            </a:r>
            <a:r>
              <a:rPr lang="it-IT" sz="3000" dirty="0"/>
              <a:t>e negli allocutivi </a:t>
            </a:r>
            <a:r>
              <a:rPr lang="it-IT" sz="3000" i="1" dirty="0"/>
              <a:t>(</a:t>
            </a:r>
            <a:r>
              <a:rPr lang="it-IT" sz="3000" i="1" dirty="0" err="1"/>
              <a:t>Antò</a:t>
            </a:r>
            <a:r>
              <a:rPr lang="it-IT" sz="3000" i="1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3000" b="1" dirty="0"/>
              <a:t>Aferesi</a:t>
            </a:r>
            <a:r>
              <a:rPr lang="it-IT" sz="3000" dirty="0"/>
              <a:t> dell’</a:t>
            </a:r>
            <a:r>
              <a:rPr lang="it-IT" sz="3000" b="1" dirty="0"/>
              <a:t>articolo</a:t>
            </a:r>
            <a:r>
              <a:rPr lang="it-IT" sz="3000" dirty="0"/>
              <a:t> </a:t>
            </a:r>
            <a:r>
              <a:rPr lang="it-IT" sz="3000" i="1" dirty="0"/>
              <a:t>’no</a:t>
            </a:r>
            <a:r>
              <a:rPr lang="it-IT" sz="3000" dirty="0"/>
              <a:t>, ’</a:t>
            </a:r>
            <a:r>
              <a:rPr lang="it-IT" sz="3000" i="1" dirty="0" err="1"/>
              <a:t>na</a:t>
            </a:r>
            <a:endParaRPr lang="it-IT" sz="30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NAPOLETANO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7D10D20-99E7-4A00-A614-1976F2A4FB7E}"/>
              </a:ext>
            </a:extLst>
          </p:cNvPr>
          <p:cNvSpPr txBox="1"/>
          <p:nvPr/>
        </p:nvSpPr>
        <p:spPr>
          <a:xfrm>
            <a:off x="436098" y="1209822"/>
            <a:ext cx="1153550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Tipicamente meridionali sono alcuni tratti morfosintattici che già si osservano in epoca antica: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-  l’</a:t>
            </a:r>
            <a:r>
              <a:rPr lang="it-IT" sz="3000" b="1" dirty="0"/>
              <a:t>accusativo preposizionale </a:t>
            </a:r>
            <a:r>
              <a:rPr lang="it-IT" sz="3000" dirty="0"/>
              <a:t>(</a:t>
            </a:r>
            <a:r>
              <a:rPr lang="it-IT" sz="3000" i="1" dirty="0"/>
              <a:t>chiamo a te, guardo a lui</a:t>
            </a:r>
            <a:r>
              <a:rPr lang="it-IT" sz="3000" dirty="0"/>
              <a:t>)</a:t>
            </a:r>
          </a:p>
          <a:p>
            <a:pPr marL="285750" indent="-285750" algn="just">
              <a:buFontTx/>
              <a:buChar char="-"/>
            </a:pPr>
            <a:r>
              <a:rPr lang="it-IT" sz="3000" dirty="0"/>
              <a:t>uso</a:t>
            </a:r>
            <a:r>
              <a:rPr lang="it-IT" sz="3000" b="1" dirty="0"/>
              <a:t> transitivo </a:t>
            </a:r>
            <a:r>
              <a:rPr lang="it-IT" sz="3000" dirty="0"/>
              <a:t>di verbi </a:t>
            </a:r>
            <a:r>
              <a:rPr lang="it-IT" sz="3000" b="1" dirty="0"/>
              <a:t>intransitivi</a:t>
            </a:r>
            <a:r>
              <a:rPr lang="it-IT" sz="3000" dirty="0"/>
              <a:t> (</a:t>
            </a:r>
            <a:r>
              <a:rPr lang="it-IT" sz="3000" i="1" dirty="0"/>
              <a:t>salire, scendere, entrare qualcosa</a:t>
            </a:r>
            <a:r>
              <a:rPr lang="it-IT" sz="3000" dirty="0"/>
              <a:t>)</a:t>
            </a:r>
          </a:p>
          <a:p>
            <a:pPr marL="285750" indent="-285750" algn="just">
              <a:buFontTx/>
              <a:buChar char="-"/>
            </a:pPr>
            <a:r>
              <a:rPr lang="it-IT" sz="3000" dirty="0"/>
              <a:t>la seconda persona plurale dei verbi che ingloba il pronome personale enclitico (</a:t>
            </a:r>
            <a:r>
              <a:rPr lang="it-IT" sz="3000" i="1" dirty="0" err="1"/>
              <a:t>cantaste</a:t>
            </a:r>
            <a:r>
              <a:rPr lang="it-IT" sz="3000" b="1" i="1" dirty="0" err="1"/>
              <a:t>vi</a:t>
            </a:r>
            <a:r>
              <a:rPr lang="it-IT" sz="3000" i="1" dirty="0"/>
              <a:t> </a:t>
            </a:r>
            <a:r>
              <a:rPr lang="it-IT" sz="3000" dirty="0"/>
              <a:t>‘cantaste’)</a:t>
            </a:r>
          </a:p>
        </p:txBody>
      </p:sp>
    </p:spTree>
    <p:extLst>
      <p:ext uri="{BB962C8B-B14F-4D97-AF65-F5344CB8AC3E}">
        <p14:creationId xmlns:p14="http://schemas.microsoft.com/office/powerpoint/2010/main" val="400954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973633"/>
            <a:ext cx="1191064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</a:t>
            </a:r>
            <a:r>
              <a:rPr lang="it-IT" sz="2800" i="1" dirty="0"/>
              <a:t>Libro de la </a:t>
            </a:r>
            <a:r>
              <a:rPr lang="it-IT" sz="2800" i="1" dirty="0" err="1"/>
              <a:t>destructione</a:t>
            </a:r>
            <a:r>
              <a:rPr lang="it-IT" sz="2800" i="1" dirty="0"/>
              <a:t> de Troya </a:t>
            </a:r>
            <a:r>
              <a:rPr lang="it-IT" sz="2800" dirty="0"/>
              <a:t>è un volgarizzamento trecentesco di un’opera francese. Compaiono dunque molti francesismi occasionali: </a:t>
            </a:r>
            <a:r>
              <a:rPr lang="it-IT" sz="2800" i="1" dirty="0" err="1"/>
              <a:t>maysone</a:t>
            </a:r>
            <a:r>
              <a:rPr lang="it-IT" sz="2800" i="1" dirty="0"/>
              <a:t> </a:t>
            </a:r>
            <a:r>
              <a:rPr lang="it-IT" sz="2800" dirty="0"/>
              <a:t>‘casa’, </a:t>
            </a:r>
            <a:r>
              <a:rPr lang="it-IT" sz="2800" i="1" dirty="0"/>
              <a:t>destriere </a:t>
            </a:r>
            <a:r>
              <a:rPr lang="it-IT" sz="2800" dirty="0"/>
              <a:t>‘cavallo’, </a:t>
            </a:r>
            <a:r>
              <a:rPr lang="it-IT" sz="2800" i="1" dirty="0" err="1"/>
              <a:t>trudo</a:t>
            </a:r>
            <a:r>
              <a:rPr lang="it-IT" sz="2800" i="1" dirty="0"/>
              <a:t> </a:t>
            </a:r>
            <a:r>
              <a:rPr lang="it-IT" sz="2800" dirty="0"/>
              <a:t>‘amante’</a:t>
            </a:r>
          </a:p>
          <a:p>
            <a:pPr algn="just"/>
            <a:endParaRPr lang="it-IT" sz="1000" dirty="0"/>
          </a:p>
          <a:p>
            <a:pPr algn="just"/>
            <a:r>
              <a:rPr lang="it-IT" sz="2700" dirty="0"/>
              <a:t>[Paride] Or me </a:t>
            </a:r>
            <a:r>
              <a:rPr lang="it-IT" sz="2700" dirty="0" err="1"/>
              <a:t>intiende</a:t>
            </a:r>
            <a:r>
              <a:rPr lang="it-IT" sz="2700" dirty="0"/>
              <a:t>, signore, de la fine bona che deve avere </a:t>
            </a:r>
            <a:r>
              <a:rPr lang="it-IT" sz="2700" dirty="0" err="1"/>
              <a:t>quisto</a:t>
            </a:r>
            <a:r>
              <a:rPr lang="it-IT" sz="2700" dirty="0"/>
              <a:t> </a:t>
            </a:r>
            <a:r>
              <a:rPr lang="it-IT" sz="2700" dirty="0" err="1"/>
              <a:t>nuostro</a:t>
            </a:r>
            <a:r>
              <a:rPr lang="it-IT" sz="2700" dirty="0"/>
              <a:t> facto </a:t>
            </a:r>
            <a:r>
              <a:rPr lang="it-IT" sz="2700" dirty="0" err="1"/>
              <a:t>qualisso</a:t>
            </a:r>
            <a:r>
              <a:rPr lang="it-IT" sz="2700" dirty="0"/>
              <a:t> de </a:t>
            </a:r>
            <a:r>
              <a:rPr lang="it-IT" sz="2700" dirty="0" err="1"/>
              <a:t>nuy</a:t>
            </a:r>
            <a:r>
              <a:rPr lang="it-IT" sz="2700" dirty="0"/>
              <a:t> deve </a:t>
            </a:r>
            <a:r>
              <a:rPr lang="it-IT" sz="2700" dirty="0" err="1"/>
              <a:t>raysonebelemente</a:t>
            </a:r>
            <a:r>
              <a:rPr lang="it-IT" sz="2700" dirty="0"/>
              <a:t> </a:t>
            </a:r>
            <a:r>
              <a:rPr lang="it-IT" sz="2700" dirty="0" err="1"/>
              <a:t>dovetare</a:t>
            </a:r>
            <a:r>
              <a:rPr lang="it-IT" sz="2700" dirty="0"/>
              <a:t>, se </a:t>
            </a:r>
            <a:r>
              <a:rPr lang="it-IT" sz="2700" dirty="0" err="1"/>
              <a:t>moverrimmo</a:t>
            </a:r>
            <a:r>
              <a:rPr lang="it-IT" sz="2700" dirty="0"/>
              <a:t> briga contra de li </a:t>
            </a:r>
            <a:r>
              <a:rPr lang="it-IT" sz="2700" dirty="0" err="1"/>
              <a:t>nuostri</a:t>
            </a:r>
            <a:r>
              <a:rPr lang="it-IT" sz="2700" dirty="0"/>
              <a:t> nemici? </a:t>
            </a:r>
            <a:r>
              <a:rPr lang="it-IT" sz="2700" dirty="0" err="1"/>
              <a:t>Nuy</a:t>
            </a:r>
            <a:r>
              <a:rPr lang="it-IT" sz="2700" dirty="0"/>
              <a:t> </a:t>
            </a:r>
            <a:r>
              <a:rPr lang="it-IT" sz="2700" dirty="0" err="1"/>
              <a:t>simmo</a:t>
            </a:r>
            <a:r>
              <a:rPr lang="it-IT" sz="2700" dirty="0"/>
              <a:t> tanto </a:t>
            </a:r>
            <a:r>
              <a:rPr lang="it-IT" sz="2700" dirty="0" err="1"/>
              <a:t>fuorti</a:t>
            </a:r>
            <a:r>
              <a:rPr lang="it-IT" sz="2700" dirty="0"/>
              <a:t> e tanto </a:t>
            </a:r>
            <a:r>
              <a:rPr lang="it-IT" sz="2700" dirty="0" err="1"/>
              <a:t>plini</a:t>
            </a:r>
            <a:r>
              <a:rPr lang="it-IT" sz="2700" dirty="0"/>
              <a:t> de </a:t>
            </a:r>
            <a:r>
              <a:rPr lang="it-IT" sz="2700" dirty="0" err="1"/>
              <a:t>richeze</a:t>
            </a:r>
            <a:r>
              <a:rPr lang="it-IT" sz="2700" dirty="0"/>
              <a:t> e de copia de armature e d'altre cose che ne fossero </a:t>
            </a:r>
            <a:r>
              <a:rPr lang="it-IT" sz="2700" dirty="0" err="1"/>
              <a:t>neccessarie</a:t>
            </a:r>
            <a:r>
              <a:rPr lang="it-IT" sz="2700" dirty="0"/>
              <a:t> et </a:t>
            </a:r>
            <a:r>
              <a:rPr lang="it-IT" sz="2700" dirty="0" err="1"/>
              <a:t>avimmo</a:t>
            </a:r>
            <a:r>
              <a:rPr lang="it-IT" sz="2700" dirty="0"/>
              <a:t> a nostra guardia tale citate </a:t>
            </a:r>
            <a:r>
              <a:rPr lang="it-IT" sz="2700" dirty="0" err="1"/>
              <a:t>plena</a:t>
            </a:r>
            <a:r>
              <a:rPr lang="it-IT" sz="2700" dirty="0"/>
              <a:t> de tanto </a:t>
            </a:r>
            <a:r>
              <a:rPr lang="it-IT" sz="2700" dirty="0" err="1"/>
              <a:t>populo</a:t>
            </a:r>
            <a:r>
              <a:rPr lang="it-IT" sz="2700" dirty="0"/>
              <a:t> </a:t>
            </a:r>
            <a:r>
              <a:rPr lang="it-IT" sz="2700" dirty="0" err="1"/>
              <a:t>copiuso</a:t>
            </a:r>
            <a:r>
              <a:rPr lang="it-IT" sz="2700" dirty="0"/>
              <a:t> de gente, et altri </a:t>
            </a:r>
            <a:r>
              <a:rPr lang="it-IT" sz="2700" dirty="0" err="1"/>
              <a:t>nuostri</a:t>
            </a:r>
            <a:r>
              <a:rPr lang="it-IT" sz="2700" dirty="0"/>
              <a:t> </a:t>
            </a:r>
            <a:r>
              <a:rPr lang="it-IT" sz="2700" dirty="0" err="1"/>
              <a:t>subiecti</a:t>
            </a:r>
            <a:r>
              <a:rPr lang="it-IT" sz="2700" dirty="0"/>
              <a:t> </a:t>
            </a:r>
            <a:r>
              <a:rPr lang="it-IT" sz="2700" dirty="0" err="1"/>
              <a:t>parienti</a:t>
            </a:r>
            <a:r>
              <a:rPr lang="it-IT" sz="2700" dirty="0"/>
              <a:t> et amici, che se </a:t>
            </a:r>
            <a:r>
              <a:rPr lang="it-IT" sz="2700" dirty="0" err="1"/>
              <a:t>facimmo</a:t>
            </a:r>
            <a:r>
              <a:rPr lang="it-IT" sz="2700" dirty="0"/>
              <a:t> bona </a:t>
            </a:r>
            <a:r>
              <a:rPr lang="it-IT" sz="2700" dirty="0" err="1"/>
              <a:t>consideratione</a:t>
            </a:r>
            <a:r>
              <a:rPr lang="it-IT" sz="2700" dirty="0"/>
              <a:t> non </a:t>
            </a:r>
            <a:r>
              <a:rPr lang="it-IT" sz="2700" dirty="0" err="1"/>
              <a:t>porramo</a:t>
            </a:r>
            <a:r>
              <a:rPr lang="it-IT" sz="2700" dirty="0"/>
              <a:t> essere confusi a le nostre </a:t>
            </a:r>
            <a:r>
              <a:rPr lang="it-IT" sz="2700" dirty="0" err="1"/>
              <a:t>maysone</a:t>
            </a:r>
            <a:r>
              <a:rPr lang="it-IT" sz="2700" dirty="0"/>
              <a:t> </a:t>
            </a:r>
            <a:r>
              <a:rPr lang="it-IT" sz="2700" dirty="0" err="1"/>
              <a:t>cossì</a:t>
            </a:r>
            <a:r>
              <a:rPr lang="it-IT" sz="2700" dirty="0"/>
              <a:t> </a:t>
            </a:r>
            <a:r>
              <a:rPr lang="it-IT" sz="2700" dirty="0" err="1"/>
              <a:t>legyamente</a:t>
            </a:r>
            <a:r>
              <a:rPr lang="it-IT" sz="2700" dirty="0"/>
              <a:t> commo altro credesse. </a:t>
            </a:r>
            <a:r>
              <a:rPr lang="it-IT" sz="2700" dirty="0" err="1"/>
              <a:t>Fazasse</a:t>
            </a:r>
            <a:r>
              <a:rPr lang="it-IT" sz="2700" dirty="0"/>
              <a:t> mantenente, carissimo </a:t>
            </a:r>
            <a:r>
              <a:rPr lang="it-IT" sz="2700" dirty="0" err="1"/>
              <a:t>patre</a:t>
            </a:r>
            <a:r>
              <a:rPr lang="it-IT" sz="2700" dirty="0"/>
              <a:t>, </a:t>
            </a:r>
            <a:r>
              <a:rPr lang="it-IT" sz="2700" dirty="0" err="1"/>
              <a:t>chello</a:t>
            </a:r>
            <a:r>
              <a:rPr lang="it-IT" sz="2700" dirty="0"/>
              <a:t> che </a:t>
            </a:r>
            <a:r>
              <a:rPr lang="it-IT" sz="2700" dirty="0" err="1"/>
              <a:t>èy</a:t>
            </a:r>
            <a:r>
              <a:rPr lang="it-IT" sz="2700" dirty="0"/>
              <a:t> </a:t>
            </a:r>
            <a:r>
              <a:rPr lang="it-IT" sz="2700" dirty="0" err="1"/>
              <a:t>dicto</a:t>
            </a:r>
            <a:r>
              <a:rPr lang="it-IT" sz="2700" dirty="0"/>
              <a:t> per </a:t>
            </a:r>
            <a:r>
              <a:rPr lang="it-IT" sz="2700" dirty="0" err="1"/>
              <a:t>voy</a:t>
            </a:r>
            <a:r>
              <a:rPr lang="it-IT" sz="2700" dirty="0"/>
              <a:t>: che se </a:t>
            </a:r>
            <a:r>
              <a:rPr lang="it-IT" sz="2700" dirty="0" err="1"/>
              <a:t>mandeno</a:t>
            </a:r>
            <a:r>
              <a:rPr lang="it-IT" sz="2700" dirty="0"/>
              <a:t> in Grecia li </a:t>
            </a:r>
            <a:r>
              <a:rPr lang="it-IT" sz="2700" dirty="0" err="1"/>
              <a:t>nuostri</a:t>
            </a:r>
            <a:r>
              <a:rPr lang="it-IT" sz="2700" dirty="0"/>
              <a:t> </a:t>
            </a:r>
            <a:r>
              <a:rPr lang="it-IT" sz="2700" dirty="0" err="1"/>
              <a:t>navigii</a:t>
            </a:r>
            <a:r>
              <a:rPr lang="it-IT" sz="2700" dirty="0"/>
              <a:t> a </a:t>
            </a:r>
            <a:r>
              <a:rPr lang="it-IT" sz="2700" dirty="0" err="1"/>
              <a:t>depopulatione</a:t>
            </a:r>
            <a:r>
              <a:rPr lang="it-IT" sz="2700" dirty="0"/>
              <a:t> e </a:t>
            </a:r>
            <a:r>
              <a:rPr lang="it-IT" sz="2700" dirty="0" err="1"/>
              <a:t>destructione</a:t>
            </a:r>
            <a:r>
              <a:rPr lang="it-IT" sz="2700" dirty="0"/>
              <a:t> de li Grieci </a:t>
            </a:r>
            <a:r>
              <a:rPr lang="it-IT" sz="2700" dirty="0" err="1"/>
              <a:t>nuostri</a:t>
            </a:r>
            <a:r>
              <a:rPr lang="it-IT" sz="2700" dirty="0"/>
              <a:t> </a:t>
            </a:r>
            <a:r>
              <a:rPr lang="it-IT" sz="2700" dirty="0" err="1"/>
              <a:t>nimici</a:t>
            </a:r>
            <a:r>
              <a:rPr lang="it-IT" sz="2700" dirty="0"/>
              <a:t>, li quali </a:t>
            </a:r>
            <a:r>
              <a:rPr lang="it-IT" sz="2700" dirty="0" err="1"/>
              <a:t>avino</a:t>
            </a:r>
            <a:r>
              <a:rPr lang="it-IT" sz="2700" dirty="0"/>
              <a:t> </a:t>
            </a:r>
            <a:r>
              <a:rPr lang="it-IT" sz="2700" dirty="0" err="1"/>
              <a:t>offisi</a:t>
            </a:r>
            <a:r>
              <a:rPr lang="it-IT" sz="2700" dirty="0"/>
              <a:t> e </a:t>
            </a:r>
            <a:r>
              <a:rPr lang="it-IT" sz="2700" dirty="0" err="1"/>
              <a:t>dampnificati</a:t>
            </a:r>
            <a:r>
              <a:rPr lang="it-IT" sz="2700" dirty="0"/>
              <a:t> </a:t>
            </a:r>
            <a:r>
              <a:rPr lang="it-IT" sz="2700" dirty="0" err="1"/>
              <a:t>cossì</a:t>
            </a:r>
            <a:r>
              <a:rPr lang="it-IT" sz="2700" dirty="0"/>
              <a:t> </a:t>
            </a:r>
            <a:r>
              <a:rPr lang="it-IT" sz="2700" dirty="0" err="1"/>
              <a:t>crodelemente</a:t>
            </a:r>
            <a:r>
              <a:rPr lang="it-IT" sz="2700" dirty="0"/>
              <a:t> </a:t>
            </a:r>
            <a:r>
              <a:rPr lang="it-IT" sz="2700" dirty="0" err="1"/>
              <a:t>nuy</a:t>
            </a:r>
            <a:r>
              <a:rPr lang="it-IT" sz="2700" dirty="0"/>
              <a:t> e la gente nostra.</a:t>
            </a:r>
            <a:endParaRPr lang="it-IT" sz="2800" dirty="0"/>
          </a:p>
          <a:p>
            <a:pPr algn="just"/>
            <a:endParaRPr lang="it-IT" sz="2800" dirty="0"/>
          </a:p>
          <a:p>
            <a:pPr algn="just"/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NAPOLETANO</a:t>
            </a:r>
          </a:p>
        </p:txBody>
      </p:sp>
    </p:spTree>
    <p:extLst>
      <p:ext uri="{BB962C8B-B14F-4D97-AF65-F5344CB8AC3E}">
        <p14:creationId xmlns:p14="http://schemas.microsoft.com/office/powerpoint/2010/main" val="2840856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61092"/>
            <a:ext cx="1195753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1339 Boccaccio indirizza questa lettera scherzosa all’amico napoletano Francesco de’ Bardi: è ritenuto il primo testo di letteratura dialettale riflessa (un toscano adotta un volgare diverso dal proprio). Riproduzione fedele del volgare, ma con l’erronea estensione del dittongamento metafonetico anche a forme terminanti in </a:t>
            </a:r>
            <a:r>
              <a:rPr lang="it-IT" sz="2800" i="1" dirty="0"/>
              <a:t>-e</a:t>
            </a:r>
            <a:r>
              <a:rPr lang="it-IT" sz="2800" dirty="0"/>
              <a:t> o in </a:t>
            </a:r>
            <a:r>
              <a:rPr lang="it-IT" sz="2800" i="1" dirty="0"/>
              <a:t>-a.</a:t>
            </a:r>
            <a:endParaRPr lang="it-IT" sz="2800" dirty="0"/>
          </a:p>
          <a:p>
            <a:pPr algn="just"/>
            <a:endParaRPr lang="it-IT" sz="2600" dirty="0"/>
          </a:p>
          <a:p>
            <a:pPr algn="just"/>
            <a:r>
              <a:rPr lang="it-IT" sz="2800" dirty="0"/>
              <a:t>E s'</a:t>
            </a:r>
            <a:r>
              <a:rPr lang="it-IT" sz="2800" dirty="0" err="1"/>
              <a:t>apìssove</a:t>
            </a:r>
            <a:r>
              <a:rPr lang="it-IT" sz="2800" dirty="0"/>
              <a:t> </a:t>
            </a:r>
            <a:r>
              <a:rPr lang="it-IT" sz="2800" dirty="0" err="1"/>
              <a:t>beduto</a:t>
            </a:r>
            <a:r>
              <a:rPr lang="it-IT" sz="2800" dirty="0"/>
              <a:t> quanta </a:t>
            </a:r>
            <a:r>
              <a:rPr lang="it-IT" sz="2800" b="1" dirty="0"/>
              <a:t>bielle</a:t>
            </a:r>
            <a:r>
              <a:rPr lang="it-IT" sz="2800" dirty="0"/>
              <a:t> di Nido e di </a:t>
            </a:r>
            <a:r>
              <a:rPr lang="it-IT" sz="2800" dirty="0" err="1"/>
              <a:t>Capovana</a:t>
            </a:r>
            <a:r>
              <a:rPr lang="it-IT" sz="2800" dirty="0"/>
              <a:t> </a:t>
            </a:r>
            <a:r>
              <a:rPr lang="it-IT" sz="2800" dirty="0" err="1"/>
              <a:t>perzì</a:t>
            </a:r>
            <a:r>
              <a:rPr lang="it-IT" sz="2800" dirty="0"/>
              <a:t> e delle chiazze </a:t>
            </a:r>
            <a:r>
              <a:rPr lang="it-IT" sz="2800" dirty="0" err="1"/>
              <a:t>bénneno</a:t>
            </a:r>
            <a:r>
              <a:rPr lang="it-IT" sz="2800" dirty="0"/>
              <a:t> a </a:t>
            </a:r>
            <a:r>
              <a:rPr lang="it-IT" sz="2800" dirty="0" err="1"/>
              <a:t>bisitare</a:t>
            </a:r>
            <a:r>
              <a:rPr lang="it-IT" sz="2800" dirty="0"/>
              <a:t> la feta, pe' </a:t>
            </a:r>
            <a:r>
              <a:rPr lang="it-IT" sz="2800" dirty="0" err="1"/>
              <a:t>cierto</a:t>
            </a:r>
            <a:r>
              <a:rPr lang="it-IT" sz="2800" dirty="0"/>
              <a:t> t'</a:t>
            </a:r>
            <a:r>
              <a:rPr lang="it-IT" sz="2800" dirty="0" err="1"/>
              <a:t>àpperi</a:t>
            </a:r>
            <a:r>
              <a:rPr lang="it-IT" sz="2800" dirty="0"/>
              <a:t> </a:t>
            </a:r>
            <a:r>
              <a:rPr lang="it-IT" sz="2800" dirty="0" err="1"/>
              <a:t>maravigliato</a:t>
            </a:r>
            <a:r>
              <a:rPr lang="it-IT" sz="2800" dirty="0"/>
              <a:t> </a:t>
            </a:r>
            <a:r>
              <a:rPr lang="it-IT" sz="2800" dirty="0" err="1"/>
              <a:t>bien</a:t>
            </a:r>
            <a:r>
              <a:rPr lang="it-IT" sz="2800" dirty="0"/>
              <a:t> a </a:t>
            </a:r>
            <a:r>
              <a:rPr lang="it-IT" sz="2800" dirty="0" err="1"/>
              <a:t>tene</a:t>
            </a:r>
            <a:r>
              <a:rPr lang="it-IT" sz="2800" dirty="0"/>
              <a:t> quant'a mene. Chiù de </a:t>
            </a:r>
            <a:r>
              <a:rPr lang="it-IT" sz="2800" dirty="0" err="1"/>
              <a:t>ciento</a:t>
            </a:r>
            <a:r>
              <a:rPr lang="it-IT" sz="2800" dirty="0"/>
              <a:t> creo ca </a:t>
            </a:r>
            <a:r>
              <a:rPr lang="it-IT" sz="2800" dirty="0" err="1"/>
              <a:t>fussono</a:t>
            </a:r>
            <a:r>
              <a:rPr lang="it-IT" sz="2800" dirty="0"/>
              <a:t>, colle zeppe </a:t>
            </a:r>
            <a:r>
              <a:rPr lang="it-IT" sz="2800" dirty="0" err="1"/>
              <a:t>encanellate</a:t>
            </a:r>
            <a:r>
              <a:rPr lang="it-IT" sz="2800" dirty="0"/>
              <a:t> e colle </a:t>
            </a:r>
            <a:r>
              <a:rPr lang="it-IT" sz="2800" dirty="0" err="1"/>
              <a:t>macagnane</a:t>
            </a:r>
            <a:r>
              <a:rPr lang="it-IT" sz="2800" dirty="0"/>
              <a:t> </a:t>
            </a:r>
            <a:r>
              <a:rPr lang="it-IT" sz="2800" dirty="0" err="1"/>
              <a:t>chiene</a:t>
            </a:r>
            <a:r>
              <a:rPr lang="it-IT" sz="2800" dirty="0"/>
              <a:t> di </a:t>
            </a:r>
            <a:r>
              <a:rPr lang="it-IT" sz="2800" dirty="0" err="1"/>
              <a:t>perne</a:t>
            </a:r>
            <a:r>
              <a:rPr lang="it-IT" sz="2800" dirty="0"/>
              <a:t> e d'auro </a:t>
            </a:r>
            <a:r>
              <a:rPr lang="it-IT" sz="2800" dirty="0" err="1"/>
              <a:t>mediemo</a:t>
            </a:r>
            <a:r>
              <a:rPr lang="it-IT" sz="2800" dirty="0"/>
              <a:t>. Ca </a:t>
            </a:r>
            <a:r>
              <a:rPr lang="it-IT" sz="2800" dirty="0" err="1"/>
              <a:t>nde</a:t>
            </a:r>
            <a:r>
              <a:rPr lang="it-IT" sz="2800" dirty="0"/>
              <a:t> sia </a:t>
            </a:r>
            <a:r>
              <a:rPr lang="it-IT" sz="2800" dirty="0" err="1"/>
              <a:t>laudato</a:t>
            </a:r>
            <a:r>
              <a:rPr lang="it-IT" sz="2800" dirty="0"/>
              <a:t> chillo Dio ca </a:t>
            </a:r>
            <a:r>
              <a:rPr lang="it-IT" sz="2800" dirty="0" err="1"/>
              <a:t>lle</a:t>
            </a:r>
            <a:r>
              <a:rPr lang="it-IT" sz="2800" dirty="0"/>
              <a:t> </a:t>
            </a:r>
            <a:r>
              <a:rPr lang="it-IT" sz="2800" dirty="0" err="1"/>
              <a:t>creao</a:t>
            </a:r>
            <a:r>
              <a:rPr lang="it-IT" sz="2800" dirty="0"/>
              <a:t>, </a:t>
            </a:r>
            <a:r>
              <a:rPr lang="it-IT" sz="2800" dirty="0" err="1"/>
              <a:t>accò</a:t>
            </a:r>
            <a:r>
              <a:rPr lang="it-IT" sz="2800" dirty="0"/>
              <a:t> stavano </a:t>
            </a:r>
            <a:r>
              <a:rPr lang="it-IT" sz="2800" b="1" dirty="0"/>
              <a:t>bielle</a:t>
            </a:r>
            <a:r>
              <a:rPr lang="it-IT" sz="2800" dirty="0"/>
              <a:t>! Uno </a:t>
            </a:r>
            <a:r>
              <a:rPr lang="it-IT" sz="2800" dirty="0" err="1"/>
              <a:t>paraviso</a:t>
            </a:r>
            <a:r>
              <a:rPr lang="it-IT" sz="2800" dirty="0"/>
              <a:t> </a:t>
            </a:r>
            <a:r>
              <a:rPr lang="it-IT" sz="2800" dirty="0" err="1"/>
              <a:t>pruoprio</a:t>
            </a:r>
            <a:r>
              <a:rPr lang="it-IT" sz="2800" dirty="0"/>
              <a:t> parse chillo </a:t>
            </a:r>
            <a:r>
              <a:rPr lang="it-IT" sz="2800" dirty="0" err="1"/>
              <a:t>juorno</a:t>
            </a:r>
            <a:r>
              <a:rPr lang="it-IT" sz="2800" dirty="0"/>
              <a:t> la chiazza </a:t>
            </a:r>
            <a:r>
              <a:rPr lang="it-IT" sz="2800" b="1" dirty="0" err="1"/>
              <a:t>nuostra</a:t>
            </a:r>
            <a:r>
              <a:rPr lang="it-IT" sz="2800" dirty="0"/>
              <a:t>. Quant'a </a:t>
            </a:r>
            <a:r>
              <a:rPr lang="it-IT" sz="2800" dirty="0" err="1"/>
              <a:t>Machinti</a:t>
            </a:r>
            <a:r>
              <a:rPr lang="it-IT" sz="2800" dirty="0"/>
              <a:t>, </a:t>
            </a:r>
            <a:r>
              <a:rPr lang="it-IT" sz="2800" b="1" dirty="0"/>
              <a:t>buona</a:t>
            </a:r>
            <a:r>
              <a:rPr lang="it-IT" sz="2800" dirty="0"/>
              <a:t> sta e </a:t>
            </a:r>
            <a:r>
              <a:rPr lang="it-IT" sz="2800" dirty="0" err="1"/>
              <a:t>alletasi</a:t>
            </a:r>
            <a:r>
              <a:rPr lang="it-IT" sz="2800" dirty="0"/>
              <a:t> molto </a:t>
            </a:r>
            <a:r>
              <a:rPr lang="it-IT" sz="2800" dirty="0" err="1"/>
              <a:t>dellu</a:t>
            </a:r>
            <a:r>
              <a:rPr lang="it-IT" sz="2800" dirty="0"/>
              <a:t> figlio; </a:t>
            </a:r>
            <a:r>
              <a:rPr lang="it-IT" sz="2800" dirty="0" err="1"/>
              <a:t>nonperquanto</a:t>
            </a:r>
            <a:r>
              <a:rPr lang="it-IT" sz="2800" dirty="0"/>
              <a:t> anco </a:t>
            </a:r>
            <a:r>
              <a:rPr lang="it-IT" sz="2800" dirty="0" err="1"/>
              <a:t>jace</a:t>
            </a:r>
            <a:r>
              <a:rPr lang="it-IT" sz="2800" dirty="0"/>
              <a:t> allo </a:t>
            </a:r>
            <a:r>
              <a:rPr lang="it-IT" sz="2800" dirty="0" err="1"/>
              <a:t>lietto</a:t>
            </a:r>
            <a:r>
              <a:rPr lang="it-IT" sz="2800" dirty="0"/>
              <a:t>, come feta </a:t>
            </a:r>
            <a:r>
              <a:rPr lang="it-IT" sz="2800" dirty="0" err="1"/>
              <a:t>cad</a:t>
            </a:r>
            <a:r>
              <a:rPr lang="it-IT" sz="2800" dirty="0"/>
              <a:t> è.  </a:t>
            </a:r>
            <a:endParaRPr lang="it-IT" sz="28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214761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L’ESPISTOLA NAPOLETANA </a:t>
            </a:r>
          </a:p>
        </p:txBody>
      </p:sp>
    </p:spTree>
    <p:extLst>
      <p:ext uri="{BB962C8B-B14F-4D97-AF65-F5344CB8AC3E}">
        <p14:creationId xmlns:p14="http://schemas.microsoft.com/office/powerpoint/2010/main" val="11346257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2452</TotalTime>
  <Words>1715</Words>
  <Application>Microsoft Office PowerPoint</Application>
  <PresentationFormat>Widescreen</PresentationFormat>
  <Paragraphs>111</Paragraphs>
  <Slides>14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DejaVuSans</vt:lpstr>
      <vt:lpstr>Times New Roman</vt:lpstr>
      <vt:lpstr>Tema di Office</vt:lpstr>
      <vt:lpstr>Linguistica italiana (a.a. 2024/25)   Profilo linguistico dell'italiano antico</vt:lpstr>
      <vt:lpstr>Presentazione standard di PowerPoint</vt:lpstr>
      <vt:lpstr>Tratti comuni all’area meridionale</vt:lpstr>
      <vt:lpstr>Presentazione standard di PowerPoint</vt:lpstr>
      <vt:lpstr>Fenomeni solo meridionali</vt:lpstr>
      <vt:lpstr>Fenomeni solo meridionali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274</cp:revision>
  <dcterms:created xsi:type="dcterms:W3CDTF">2016-10-02T06:15:29Z</dcterms:created>
  <dcterms:modified xsi:type="dcterms:W3CDTF">2025-04-21T08:10:19Z</dcterms:modified>
</cp:coreProperties>
</file>