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327" r:id="rId2"/>
    <p:sldId id="299" r:id="rId3"/>
    <p:sldId id="272" r:id="rId4"/>
    <p:sldId id="298" r:id="rId5"/>
    <p:sldId id="300" r:id="rId6"/>
    <p:sldId id="293" r:id="rId7"/>
    <p:sldId id="294" r:id="rId8"/>
    <p:sldId id="288" r:id="rId9"/>
    <p:sldId id="302" r:id="rId10"/>
    <p:sldId id="301" r:id="rId11"/>
    <p:sldId id="296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12/04/2025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1190971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861092"/>
            <a:ext cx="1195753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Pur avendo molti fenomeni comuni a tutta l’isola, il siciliano conosce differenze interne, ma come al solito non è facile trovare nei testi antichi tutte le differenze dei dialetti moderni. Ad esempio, a Palermo oggi esiste il dittongamento di O breve (presente sia in sillaba libera sia in sillaba implicata, ma non condizionato dalla vocale finale: </a:t>
            </a:r>
            <a:r>
              <a:rPr lang="it-IT" sz="2800" i="1" dirty="0" err="1"/>
              <a:t>buonu</a:t>
            </a:r>
            <a:r>
              <a:rPr lang="it-IT" sz="2800" dirty="0"/>
              <a:t>,</a:t>
            </a:r>
            <a:r>
              <a:rPr lang="it-IT" sz="2800" i="1" dirty="0"/>
              <a:t> </a:t>
            </a:r>
            <a:r>
              <a:rPr lang="it-IT" sz="2800" i="1" dirty="0" err="1"/>
              <a:t>cuorpu</a:t>
            </a:r>
            <a:r>
              <a:rPr lang="it-IT" sz="2800" dirty="0"/>
              <a:t>) non riscontrato anticamente</a:t>
            </a:r>
            <a:r>
              <a:rPr lang="it-IT" sz="2800" i="1" dirty="0"/>
              <a:t>.</a:t>
            </a:r>
            <a:endParaRPr lang="it-IT" sz="2800" dirty="0"/>
          </a:p>
          <a:p>
            <a:pPr algn="just"/>
            <a:r>
              <a:rPr lang="it-IT" sz="2800" dirty="0"/>
              <a:t>Il principale centro della Sicilia medievale è </a:t>
            </a:r>
            <a:r>
              <a:rPr lang="it-IT" sz="2800" b="1" dirty="0"/>
              <a:t>Palermo</a:t>
            </a:r>
            <a:r>
              <a:rPr lang="it-IT" sz="2800" dirty="0"/>
              <a:t>, vera e propria metropoli in cui convivono etnie diverse, perché nell’alto Medioevo conosce la dominazione araba e poi quella normanna. Quando nel Duecento il potere passa dagli Svevi agli Angiò si scatenano rivolte (1282, Vespri siciliani) che determinano uno spopolamento e un successivo ripopolamento (anche di artigiani e mercanti da Genova, dalla Toscana, da Barcellona).</a:t>
            </a:r>
          </a:p>
          <a:p>
            <a:pPr algn="just"/>
            <a:r>
              <a:rPr lang="it-IT" sz="2800" dirty="0"/>
              <a:t>Come in Toscana, nel Trecento a Palermo gli statuti cominciano a essere tradotti in volgare e questo ci fornisce una documentazione non solo letteraria.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214761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SICILIANO</a:t>
            </a:r>
          </a:p>
        </p:txBody>
      </p:sp>
    </p:spTree>
    <p:extLst>
      <p:ext uri="{BB962C8B-B14F-4D97-AF65-F5344CB8AC3E}">
        <p14:creationId xmlns:p14="http://schemas.microsoft.com/office/powerpoint/2010/main" val="3700013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861092"/>
            <a:ext cx="1195753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Leggiamo un brano degli </a:t>
            </a:r>
            <a:r>
              <a:rPr lang="it-IT" sz="2800" i="1" dirty="0"/>
              <a:t>Statuti palermitani </a:t>
            </a:r>
            <a:r>
              <a:rPr lang="it-IT" sz="2800" dirty="0"/>
              <a:t>del 1332, in cui si notano i tipici latinismi comuni negli statuti (</a:t>
            </a:r>
            <a:r>
              <a:rPr lang="it-IT" sz="2800" i="1" dirty="0"/>
              <a:t>in primis</a:t>
            </a:r>
            <a:r>
              <a:rPr lang="it-IT" sz="2800" dirty="0"/>
              <a:t>,</a:t>
            </a:r>
            <a:r>
              <a:rPr lang="it-IT" sz="2800" i="1" dirty="0"/>
              <a:t> item</a:t>
            </a:r>
            <a:r>
              <a:rPr lang="it-IT" sz="2800" dirty="0"/>
              <a:t> ‘ugualmente’, </a:t>
            </a:r>
            <a:r>
              <a:rPr lang="it-IT" sz="2800" i="1" dirty="0"/>
              <a:t>sub pena</a:t>
            </a:r>
            <a:r>
              <a:rPr lang="it-IT" sz="2800" dirty="0"/>
              <a:t>), nomi di monete locali (</a:t>
            </a:r>
            <a:r>
              <a:rPr lang="it-IT" sz="2800" i="1" dirty="0"/>
              <a:t>tarì</a:t>
            </a:r>
            <a:r>
              <a:rPr lang="it-IT" sz="2800" dirty="0"/>
              <a:t>) e di mestieri </a:t>
            </a:r>
            <a:r>
              <a:rPr lang="it-IT" sz="2800" i="1" dirty="0"/>
              <a:t>(</a:t>
            </a:r>
            <a:r>
              <a:rPr lang="it-IT" sz="2800" i="1" dirty="0" err="1"/>
              <a:t>saccaru</a:t>
            </a:r>
            <a:r>
              <a:rPr lang="it-IT" sz="2800" i="1" dirty="0"/>
              <a:t> </a:t>
            </a:r>
            <a:r>
              <a:rPr lang="it-IT" sz="2800" dirty="0"/>
              <a:t>‘trasportatore’, </a:t>
            </a:r>
            <a:r>
              <a:rPr lang="it-IT" sz="2800" i="1" dirty="0" err="1"/>
              <a:t>cabillotu</a:t>
            </a:r>
            <a:r>
              <a:rPr lang="it-IT" sz="2800" dirty="0"/>
              <a:t> ‘esattore delle gabelle’):</a:t>
            </a:r>
          </a:p>
          <a:p>
            <a:endParaRPr lang="it-IT" i="1" dirty="0"/>
          </a:p>
          <a:p>
            <a:pPr algn="just"/>
            <a:r>
              <a:rPr lang="it-IT" sz="3000" dirty="0"/>
              <a:t>In primis </a:t>
            </a:r>
            <a:r>
              <a:rPr lang="it-IT" sz="3000" dirty="0" err="1"/>
              <a:t>nun</a:t>
            </a:r>
            <a:r>
              <a:rPr lang="it-IT" sz="3000" dirty="0"/>
              <a:t> sia nulla </a:t>
            </a:r>
            <a:r>
              <a:rPr lang="it-IT" sz="3000" dirty="0" err="1"/>
              <a:t>pirsuni</a:t>
            </a:r>
            <a:r>
              <a:rPr lang="it-IT" sz="3000" dirty="0"/>
              <a:t> </a:t>
            </a:r>
            <a:r>
              <a:rPr lang="it-IT" sz="3000" dirty="0" err="1"/>
              <a:t>ki</a:t>
            </a:r>
            <a:r>
              <a:rPr lang="it-IT" sz="3000" dirty="0"/>
              <a:t> diga </a:t>
            </a:r>
            <a:r>
              <a:rPr lang="it-IT" sz="3000" dirty="0" err="1"/>
              <a:t>rumpiri</a:t>
            </a:r>
            <a:r>
              <a:rPr lang="it-IT" sz="3000" dirty="0"/>
              <a:t> </a:t>
            </a:r>
            <a:r>
              <a:rPr lang="it-IT" sz="3000" dirty="0" err="1"/>
              <a:t>lu</a:t>
            </a:r>
            <a:r>
              <a:rPr lang="it-IT" sz="3000" dirty="0"/>
              <a:t> </a:t>
            </a:r>
            <a:r>
              <a:rPr lang="it-IT" sz="3000" dirty="0" err="1"/>
              <a:t>sigillu</a:t>
            </a:r>
            <a:r>
              <a:rPr lang="it-IT" sz="3000" dirty="0"/>
              <a:t> di la </a:t>
            </a:r>
            <a:r>
              <a:rPr lang="it-IT" sz="3000" dirty="0" err="1"/>
              <a:t>taberna</a:t>
            </a:r>
            <a:r>
              <a:rPr lang="it-IT" sz="3000" dirty="0"/>
              <a:t> sub pena di tarì </a:t>
            </a:r>
            <a:r>
              <a:rPr lang="it-IT" sz="3000" dirty="0" err="1"/>
              <a:t>quindichi</a:t>
            </a:r>
            <a:r>
              <a:rPr lang="it-IT" sz="3000" dirty="0"/>
              <a:t>. Item </a:t>
            </a:r>
            <a:r>
              <a:rPr lang="it-IT" sz="3000" dirty="0" err="1"/>
              <a:t>nun</a:t>
            </a:r>
            <a:r>
              <a:rPr lang="it-IT" sz="3000" dirty="0"/>
              <a:t> sia nulla </a:t>
            </a:r>
            <a:r>
              <a:rPr lang="it-IT" sz="3000" dirty="0" err="1"/>
              <a:t>pirsuni</a:t>
            </a:r>
            <a:r>
              <a:rPr lang="it-IT" sz="3000" dirty="0"/>
              <a:t> tant' </a:t>
            </a:r>
            <a:r>
              <a:rPr lang="it-IT" sz="3000" dirty="0" err="1"/>
              <a:t>ausanti</a:t>
            </a:r>
            <a:r>
              <a:rPr lang="it-IT" sz="3000" dirty="0"/>
              <a:t> </a:t>
            </a:r>
            <a:r>
              <a:rPr lang="it-IT" sz="3000" dirty="0" err="1"/>
              <a:t>ki</a:t>
            </a:r>
            <a:r>
              <a:rPr lang="it-IT" sz="3000" dirty="0"/>
              <a:t> diga </a:t>
            </a:r>
            <a:r>
              <a:rPr lang="it-IT" sz="3000" dirty="0" err="1"/>
              <a:t>vindiri</a:t>
            </a:r>
            <a:r>
              <a:rPr lang="it-IT" sz="3000" dirty="0"/>
              <a:t> </a:t>
            </a:r>
            <a:r>
              <a:rPr lang="it-IT" sz="3000" dirty="0" err="1"/>
              <a:t>vinu</a:t>
            </a:r>
            <a:r>
              <a:rPr lang="it-IT" sz="3000" dirty="0"/>
              <a:t> </a:t>
            </a:r>
            <a:r>
              <a:rPr lang="it-IT" sz="3000" dirty="0" err="1"/>
              <a:t>ki</a:t>
            </a:r>
            <a:r>
              <a:rPr lang="it-IT" sz="3000" dirty="0"/>
              <a:t> </a:t>
            </a:r>
            <a:r>
              <a:rPr lang="it-IT" sz="3000" dirty="0" err="1"/>
              <a:t>nun</a:t>
            </a:r>
            <a:r>
              <a:rPr lang="it-IT" sz="3000" dirty="0"/>
              <a:t> sia </a:t>
            </a:r>
            <a:r>
              <a:rPr lang="it-IT" sz="3000" dirty="0" err="1"/>
              <a:t>scriptu</a:t>
            </a:r>
            <a:r>
              <a:rPr lang="it-IT" sz="3000" dirty="0"/>
              <a:t> a la casa senza </a:t>
            </a:r>
            <a:r>
              <a:rPr lang="it-IT" sz="3000" dirty="0" err="1"/>
              <a:t>cumandamentu</a:t>
            </a:r>
            <a:r>
              <a:rPr lang="it-IT" sz="3000" dirty="0"/>
              <a:t> di </a:t>
            </a:r>
            <a:r>
              <a:rPr lang="it-IT" sz="3000" dirty="0" err="1"/>
              <a:t>lu</a:t>
            </a:r>
            <a:r>
              <a:rPr lang="it-IT" sz="3000" dirty="0"/>
              <a:t> </a:t>
            </a:r>
            <a:r>
              <a:rPr lang="it-IT" sz="3000" dirty="0" err="1"/>
              <a:t>cabillotu</a:t>
            </a:r>
            <a:r>
              <a:rPr lang="it-IT" sz="3000" dirty="0"/>
              <a:t> sub pena di tarì </a:t>
            </a:r>
            <a:r>
              <a:rPr lang="it-IT" sz="3000" dirty="0" err="1"/>
              <a:t>quindichi</a:t>
            </a:r>
            <a:r>
              <a:rPr lang="it-IT" sz="3000" dirty="0"/>
              <a:t>. Item </a:t>
            </a:r>
            <a:r>
              <a:rPr lang="it-IT" sz="3000" dirty="0" err="1"/>
              <a:t>nun</a:t>
            </a:r>
            <a:r>
              <a:rPr lang="it-IT" sz="3000" dirty="0"/>
              <a:t> sia </a:t>
            </a:r>
            <a:r>
              <a:rPr lang="it-IT" sz="3000" dirty="0" err="1"/>
              <a:t>nullu</a:t>
            </a:r>
            <a:r>
              <a:rPr lang="it-IT" sz="3000" dirty="0"/>
              <a:t> </a:t>
            </a:r>
            <a:r>
              <a:rPr lang="it-IT" sz="3000" dirty="0" err="1"/>
              <a:t>saccaru</a:t>
            </a:r>
            <a:r>
              <a:rPr lang="it-IT" sz="3000" dirty="0"/>
              <a:t> </a:t>
            </a:r>
            <a:r>
              <a:rPr lang="it-IT" sz="3000" dirty="0" err="1"/>
              <a:t>ki</a:t>
            </a:r>
            <a:r>
              <a:rPr lang="it-IT" sz="3000" dirty="0"/>
              <a:t> diga </a:t>
            </a:r>
            <a:r>
              <a:rPr lang="it-IT" sz="3000" dirty="0" err="1"/>
              <a:t>carriari</a:t>
            </a:r>
            <a:r>
              <a:rPr lang="it-IT" sz="3000" dirty="0"/>
              <a:t> </a:t>
            </a:r>
            <a:r>
              <a:rPr lang="it-IT" sz="3000" dirty="0" err="1"/>
              <a:t>vinu</a:t>
            </a:r>
            <a:r>
              <a:rPr lang="it-IT" sz="3000" dirty="0"/>
              <a:t> di nulla parti </a:t>
            </a:r>
            <a:r>
              <a:rPr lang="it-IT" sz="3000" dirty="0" err="1"/>
              <a:t>tantu</a:t>
            </a:r>
            <a:r>
              <a:rPr lang="it-IT" sz="3000" dirty="0"/>
              <a:t> </a:t>
            </a:r>
            <a:r>
              <a:rPr lang="it-IT" sz="3000" dirty="0" err="1"/>
              <a:t>saccaru</a:t>
            </a:r>
            <a:r>
              <a:rPr lang="it-IT" sz="3000" dirty="0"/>
              <a:t> </a:t>
            </a:r>
            <a:r>
              <a:rPr lang="it-IT" sz="3000" dirty="0" err="1"/>
              <a:t>quantu</a:t>
            </a:r>
            <a:r>
              <a:rPr lang="it-IT" sz="3000" dirty="0"/>
              <a:t> </a:t>
            </a:r>
            <a:r>
              <a:rPr lang="it-IT" sz="3000" dirty="0" err="1"/>
              <a:t>carruzeri</a:t>
            </a:r>
            <a:r>
              <a:rPr lang="it-IT" sz="3000" dirty="0"/>
              <a:t> </a:t>
            </a:r>
            <a:r>
              <a:rPr lang="it-IT" sz="3000" dirty="0" err="1"/>
              <a:t>ki</a:t>
            </a:r>
            <a:r>
              <a:rPr lang="it-IT" sz="3000" dirty="0"/>
              <a:t> no </a:t>
            </a:r>
            <a:r>
              <a:rPr lang="it-IT" sz="3000" dirty="0" err="1"/>
              <a:t>lu</a:t>
            </a:r>
            <a:r>
              <a:rPr lang="it-IT" sz="3000" dirty="0"/>
              <a:t> </a:t>
            </a:r>
            <a:r>
              <a:rPr lang="it-IT" sz="3000" dirty="0" err="1"/>
              <a:t>faza</a:t>
            </a:r>
            <a:r>
              <a:rPr lang="it-IT" sz="3000" dirty="0"/>
              <a:t> </a:t>
            </a:r>
            <a:r>
              <a:rPr lang="it-IT" sz="3000" dirty="0" err="1"/>
              <a:t>asapiri</a:t>
            </a:r>
            <a:r>
              <a:rPr lang="it-IT" sz="3000" dirty="0"/>
              <a:t> a </a:t>
            </a:r>
            <a:r>
              <a:rPr lang="it-IT" sz="3000" dirty="0" err="1"/>
              <a:t>lu</a:t>
            </a:r>
            <a:r>
              <a:rPr lang="it-IT" sz="3000" dirty="0"/>
              <a:t> </a:t>
            </a:r>
            <a:r>
              <a:rPr lang="it-IT" sz="3000" dirty="0" err="1"/>
              <a:t>cabillotu</a:t>
            </a:r>
            <a:r>
              <a:rPr lang="it-IT" sz="3000" dirty="0"/>
              <a:t> sub pena di tarì </a:t>
            </a:r>
            <a:r>
              <a:rPr lang="it-IT" sz="3000" dirty="0" err="1"/>
              <a:t>quindichi</a:t>
            </a:r>
            <a:r>
              <a:rPr lang="it-IT" sz="3000" dirty="0"/>
              <a:t>. </a:t>
            </a:r>
          </a:p>
          <a:p>
            <a:pPr algn="just"/>
            <a:r>
              <a:rPr lang="it-IT" sz="3000" dirty="0"/>
              <a:t>E cui no li </a:t>
            </a:r>
            <a:r>
              <a:rPr lang="it-IT" sz="3000" dirty="0" err="1"/>
              <a:t>potissi</a:t>
            </a:r>
            <a:r>
              <a:rPr lang="it-IT" sz="3000" dirty="0"/>
              <a:t> </a:t>
            </a:r>
            <a:r>
              <a:rPr lang="it-IT" sz="3000" dirty="0" err="1"/>
              <a:t>pagari</a:t>
            </a:r>
            <a:r>
              <a:rPr lang="it-IT" sz="3000" dirty="0"/>
              <a:t> </a:t>
            </a:r>
            <a:r>
              <a:rPr lang="it-IT" sz="3000" dirty="0" err="1"/>
              <a:t>sarria</a:t>
            </a:r>
            <a:r>
              <a:rPr lang="it-IT" sz="3000" dirty="0"/>
              <a:t> </a:t>
            </a:r>
            <a:r>
              <a:rPr lang="it-IT" sz="3000" dirty="0" err="1"/>
              <a:t>frustatu</a:t>
            </a:r>
            <a:r>
              <a:rPr lang="it-IT" sz="3000" dirty="0"/>
              <a:t>.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214761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SICILIANO</a:t>
            </a:r>
          </a:p>
        </p:txBody>
      </p:sp>
    </p:spTree>
    <p:extLst>
      <p:ext uri="{BB962C8B-B14F-4D97-AF65-F5344CB8AC3E}">
        <p14:creationId xmlns:p14="http://schemas.microsoft.com/office/powerpoint/2010/main" val="289170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3984" y="283623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Siciliano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681A893-7451-433C-8901-8C702AE8F254}"/>
              </a:ext>
            </a:extLst>
          </p:cNvPr>
          <p:cNvSpPr txBox="1"/>
          <p:nvPr/>
        </p:nvSpPr>
        <p:spPr>
          <a:xfrm>
            <a:off x="281354" y="929954"/>
            <a:ext cx="115695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Grazie alla scuola siciliana (metà XIII sec.), il siciliano, appartenente all’area meridionale estrema, è l’unico volgare non toscano a lasciare un’impronta forte nella lingua poetica nazionale fino all’Ottocento, soprattutto per le forme usate da Petrarca: </a:t>
            </a:r>
            <a:r>
              <a:rPr lang="it-IT" sz="2800" i="1" dirty="0"/>
              <a:t>foco, novo, loco;</a:t>
            </a:r>
            <a:r>
              <a:rPr lang="it-IT" sz="2800" dirty="0"/>
              <a:t> </a:t>
            </a:r>
            <a:r>
              <a:rPr lang="it-IT" sz="2800" i="1" dirty="0"/>
              <a:t>aggio; </a:t>
            </a:r>
            <a:r>
              <a:rPr lang="it-IT" sz="2800" i="1" dirty="0" err="1"/>
              <a:t>avria</a:t>
            </a:r>
            <a:r>
              <a:rPr lang="it-IT" sz="2800" i="1" dirty="0"/>
              <a:t>, </a:t>
            </a:r>
            <a:r>
              <a:rPr lang="it-IT" sz="2800" i="1" dirty="0" err="1"/>
              <a:t>saria</a:t>
            </a:r>
            <a:r>
              <a:rPr lang="it-IT" sz="2800" i="1" dirty="0"/>
              <a:t>, </a:t>
            </a:r>
            <a:r>
              <a:rPr lang="it-IT" sz="2800" i="1" dirty="0" err="1"/>
              <a:t>vorria</a:t>
            </a:r>
            <a:r>
              <a:rPr lang="it-IT" sz="2800" i="1" dirty="0"/>
              <a:t>.</a:t>
            </a:r>
            <a:r>
              <a:rPr lang="it-IT" sz="2800" dirty="0"/>
              <a:t>  </a:t>
            </a:r>
            <a:endParaRPr lang="it-IT" sz="2800" i="1" dirty="0"/>
          </a:p>
        </p:txBody>
      </p:sp>
      <p:pic>
        <p:nvPicPr>
          <p:cNvPr id="7" name="Immagine 6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A631CE47-A30C-4E17-8575-A129FB4808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05" t="59961" b="1"/>
          <a:stretch/>
        </p:blipFill>
        <p:spPr>
          <a:xfrm>
            <a:off x="3575230" y="2897945"/>
            <a:ext cx="4471489" cy="3960055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15369841-DC2E-481C-80F5-6BF6961814CC}"/>
              </a:ext>
            </a:extLst>
          </p:cNvPr>
          <p:cNvSpPr txBox="1"/>
          <p:nvPr/>
        </p:nvSpPr>
        <p:spPr>
          <a:xfrm>
            <a:off x="2124222" y="4493251"/>
            <a:ext cx="326370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200" b="1" dirty="0"/>
              <a:t>Area meridionale estrema</a:t>
            </a:r>
          </a:p>
          <a:p>
            <a:endParaRPr lang="it-IT" sz="2200" b="1" dirty="0"/>
          </a:p>
        </p:txBody>
      </p:sp>
    </p:spTree>
    <p:extLst>
      <p:ext uri="{BB962C8B-B14F-4D97-AF65-F5344CB8AC3E}">
        <p14:creationId xmlns:p14="http://schemas.microsoft.com/office/powerpoint/2010/main" val="255331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19916" y="396165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Vocalismo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52907" y="5087965"/>
            <a:ext cx="1111641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NĬVĒM &gt; </a:t>
            </a:r>
            <a:r>
              <a:rPr lang="it-IT" sz="3200" dirty="0" err="1"/>
              <a:t>nivi</a:t>
            </a:r>
            <a:r>
              <a:rPr lang="it-IT" sz="3200" dirty="0"/>
              <a:t>    SŌLĒM &gt; </a:t>
            </a:r>
            <a:r>
              <a:rPr lang="it-IT" sz="3200" dirty="0" err="1"/>
              <a:t>suli</a:t>
            </a:r>
            <a:r>
              <a:rPr lang="it-IT" sz="3200" dirty="0"/>
              <a:t> PĔDĒM &gt; </a:t>
            </a:r>
            <a:r>
              <a:rPr lang="it-IT" sz="3200" dirty="0" err="1"/>
              <a:t>pèdi</a:t>
            </a:r>
            <a:r>
              <a:rPr lang="it-IT" sz="3200" dirty="0"/>
              <a:t>   FŎCŬM &gt; </a:t>
            </a:r>
            <a:r>
              <a:rPr lang="it-IT" sz="3200" dirty="0" err="1"/>
              <a:t>fòcu</a:t>
            </a:r>
            <a:endParaRPr lang="it-IT" sz="3200" dirty="0"/>
          </a:p>
          <a:p>
            <a:pPr algn="just"/>
            <a:endParaRPr lang="it-IT" sz="1000" dirty="0"/>
          </a:p>
          <a:p>
            <a:pPr algn="just"/>
            <a:r>
              <a:rPr lang="it-IT" sz="2800" dirty="0"/>
              <a:t>Non esistono la </a:t>
            </a:r>
            <a:r>
              <a:rPr lang="it-IT" sz="2800" i="1" dirty="0"/>
              <a:t>e </a:t>
            </a:r>
            <a:r>
              <a:rPr lang="it-IT" sz="2800" dirty="0" err="1"/>
              <a:t>e</a:t>
            </a:r>
            <a:r>
              <a:rPr lang="it-IT" sz="2800" dirty="0"/>
              <a:t> la </a:t>
            </a:r>
            <a:r>
              <a:rPr lang="it-IT" sz="2800" i="1" dirty="0"/>
              <a:t>o </a:t>
            </a:r>
            <a:r>
              <a:rPr lang="it-IT" sz="2800" dirty="0"/>
              <a:t>chiuse. Nel vocalismo finale manca, rispetto ai volgari meridionali, il fenomeno delle indistinte finali. 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03" y="1942455"/>
            <a:ext cx="10984525" cy="321504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681A893-7451-433C-8901-8C702AE8F254}"/>
              </a:ext>
            </a:extLst>
          </p:cNvPr>
          <p:cNvSpPr txBox="1"/>
          <p:nvPr/>
        </p:nvSpPr>
        <p:spPr>
          <a:xfrm>
            <a:off x="363372" y="1042496"/>
            <a:ext cx="111164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vocalismo siciliano si differenzia da quello romanzo comune, probabilmente per l’influsso del greco bizantino diffuso in Sicilia nell’alto Medioevo accanto al latino.</a:t>
            </a:r>
          </a:p>
        </p:txBody>
      </p:sp>
    </p:spTree>
    <p:extLst>
      <p:ext uri="{BB962C8B-B14F-4D97-AF65-F5344CB8AC3E}">
        <p14:creationId xmlns:p14="http://schemas.microsoft.com/office/powerpoint/2010/main" val="341514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19916" y="229359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Rima siciliana e rima per l’occhio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681A893-7451-433C-8901-8C702AE8F254}"/>
              </a:ext>
            </a:extLst>
          </p:cNvPr>
          <p:cNvSpPr txBox="1"/>
          <p:nvPr/>
        </p:nvSpPr>
        <p:spPr>
          <a:xfrm>
            <a:off x="208670" y="875689"/>
            <a:ext cx="118614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differenza tra il sistema meridionale estremo e quello romanzo comune ha generato, nella nostra tradizione, l’equivoco della </a:t>
            </a:r>
            <a:r>
              <a:rPr lang="it-IT" sz="2800" b="1" dirty="0"/>
              <a:t>rima siciliana</a:t>
            </a:r>
            <a:r>
              <a:rPr lang="it-IT" sz="2800" dirty="0"/>
              <a:t>: i copisti toscani adattano il siciliano al toscano e generano rime imperfette (</a:t>
            </a:r>
            <a:r>
              <a:rPr lang="it-IT" sz="2800" i="1" dirty="0" err="1"/>
              <a:t>vui</a:t>
            </a:r>
            <a:r>
              <a:rPr lang="it-IT" sz="2800" dirty="0"/>
              <a:t> : </a:t>
            </a:r>
            <a:r>
              <a:rPr lang="it-IT" sz="2800" i="1" dirty="0"/>
              <a:t>altrui</a:t>
            </a:r>
            <a:r>
              <a:rPr lang="it-IT" sz="2800" dirty="0"/>
              <a:t> diventa </a:t>
            </a:r>
            <a:r>
              <a:rPr lang="it-IT" sz="2800" i="1" dirty="0"/>
              <a:t>voi </a:t>
            </a:r>
            <a:r>
              <a:rPr lang="it-IT" sz="2800" dirty="0"/>
              <a:t>: </a:t>
            </a:r>
            <a:r>
              <a:rPr lang="it-IT" sz="2800" i="1" dirty="0"/>
              <a:t>altrui</a:t>
            </a:r>
            <a:r>
              <a:rPr lang="it-IT" sz="2800" dirty="0"/>
              <a:t>) che sono considerate scelte stilistiche da Dante o da Petrarca.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E4EC4BF-C475-4DB4-85E3-A4F9DB961ED5}"/>
              </a:ext>
            </a:extLst>
          </p:cNvPr>
          <p:cNvSpPr txBox="1"/>
          <p:nvPr/>
        </p:nvSpPr>
        <p:spPr>
          <a:xfrm>
            <a:off x="208670" y="2765428"/>
            <a:ext cx="118614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Inoltre, il siciliano è responsabile anche della diffusione in toscano della </a:t>
            </a:r>
            <a:r>
              <a:rPr lang="it-IT" sz="2800" b="1" dirty="0"/>
              <a:t>rima per l’occhio</a:t>
            </a:r>
            <a:r>
              <a:rPr lang="it-IT" sz="2800" dirty="0"/>
              <a:t>, che sarà molto usata da Petrarca, cioè della rima tra vocali di timbro diverso, come </a:t>
            </a:r>
            <a:r>
              <a:rPr lang="it-IT" sz="2800" i="1" dirty="0" err="1"/>
              <a:t>còre</a:t>
            </a:r>
            <a:r>
              <a:rPr lang="it-IT" sz="2800" i="1" dirty="0"/>
              <a:t> </a:t>
            </a:r>
            <a:r>
              <a:rPr lang="it-IT" sz="2800" dirty="0"/>
              <a:t>e </a:t>
            </a:r>
            <a:r>
              <a:rPr lang="it-IT" sz="2800" i="1" dirty="0" err="1"/>
              <a:t>amóre</a:t>
            </a:r>
            <a:r>
              <a:rPr lang="it-IT" sz="2800" i="1" dirty="0"/>
              <a:t>.</a:t>
            </a:r>
            <a:endParaRPr lang="it-IT" sz="2800" dirty="0"/>
          </a:p>
          <a:p>
            <a:pPr algn="just"/>
            <a:r>
              <a:rPr lang="it-IT" sz="2800" dirty="0"/>
              <a:t>La spiegazione che è stata data è questa: nei poeti siciliani, per il costante peso del modello latino, erano possibili esiti latineggianti: da AMŌRE, oltre ad </a:t>
            </a:r>
            <a:r>
              <a:rPr lang="it-IT" sz="2800" i="1" dirty="0" err="1"/>
              <a:t>amuri</a:t>
            </a:r>
            <a:r>
              <a:rPr lang="it-IT" sz="2800" dirty="0"/>
              <a:t>, si poteva avere il latineggiante </a:t>
            </a:r>
            <a:r>
              <a:rPr lang="it-IT" sz="2800" i="1" dirty="0" err="1"/>
              <a:t>amòre</a:t>
            </a:r>
            <a:r>
              <a:rPr lang="it-IT" sz="2800" dirty="0"/>
              <a:t> (con aperta, perché la o chiusa non esiste nell’inventario fonematico siciliano), che veniva fatto rimare con il regolare </a:t>
            </a:r>
            <a:r>
              <a:rPr lang="it-IT" sz="2800" i="1" dirty="0" err="1"/>
              <a:t>còre</a:t>
            </a:r>
            <a:r>
              <a:rPr lang="it-IT" sz="2800" i="1" dirty="0"/>
              <a:t>.</a:t>
            </a:r>
          </a:p>
          <a:p>
            <a:pPr algn="just"/>
            <a:r>
              <a:rPr lang="it-IT" sz="2800" dirty="0"/>
              <a:t>Riportata alla fonetica toscana, diventa una rima tra timbri diversi </a:t>
            </a:r>
            <a:r>
              <a:rPr lang="it-IT" sz="2800" i="1" dirty="0" err="1"/>
              <a:t>amóre</a:t>
            </a:r>
            <a:r>
              <a:rPr lang="it-IT" sz="2800" i="1" dirty="0"/>
              <a:t> </a:t>
            </a:r>
            <a:r>
              <a:rPr lang="it-IT" sz="2800" dirty="0"/>
              <a:t>: </a:t>
            </a:r>
            <a:r>
              <a:rPr lang="it-IT" sz="2800" i="1" dirty="0" err="1"/>
              <a:t>còre</a:t>
            </a:r>
            <a:r>
              <a:rPr lang="it-IT" sz="2800" dirty="0"/>
              <a:t>.</a:t>
            </a:r>
          </a:p>
          <a:p>
            <a:pPr algn="just"/>
            <a:r>
              <a:rPr lang="it-IT" sz="2800" dirty="0"/>
              <a:t>Su questa base Petrarca fa rimare </a:t>
            </a:r>
            <a:r>
              <a:rPr lang="it-IT" sz="2800" i="1" dirty="0" err="1"/>
              <a:t>schérno</a:t>
            </a:r>
            <a:r>
              <a:rPr lang="it-IT" sz="2800" i="1" dirty="0"/>
              <a:t> </a:t>
            </a:r>
            <a:r>
              <a:rPr lang="it-IT" sz="2800" dirty="0"/>
              <a:t>e </a:t>
            </a:r>
            <a:r>
              <a:rPr lang="it-IT" sz="2800" i="1" dirty="0" err="1"/>
              <a:t>vèrno</a:t>
            </a:r>
            <a:r>
              <a:rPr lang="it-IT" sz="2800" i="1" dirty="0"/>
              <a:t>, </a:t>
            </a:r>
            <a:r>
              <a:rPr lang="it-IT" sz="2800" i="1" dirty="0" err="1"/>
              <a:t>órma</a:t>
            </a:r>
            <a:r>
              <a:rPr lang="it-IT" sz="2800" i="1" dirty="0"/>
              <a:t> </a:t>
            </a:r>
            <a:r>
              <a:rPr lang="it-IT" sz="2800" dirty="0"/>
              <a:t>e </a:t>
            </a:r>
            <a:r>
              <a:rPr lang="it-IT" sz="2800" i="1" dirty="0" err="1"/>
              <a:t>dòrma</a:t>
            </a:r>
            <a:r>
              <a:rPr lang="it-IT" sz="28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748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845252"/>
            <a:ext cx="11910646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Il siciliano antico condivide molti tratti con i </a:t>
            </a:r>
            <a:r>
              <a:rPr lang="it-IT" sz="2900" b="1" dirty="0"/>
              <a:t>volgari meridionali</a:t>
            </a:r>
            <a:r>
              <a:rPr lang="it-IT" sz="2900" dirty="0"/>
              <a:t>, tra cui:</a:t>
            </a:r>
          </a:p>
          <a:p>
            <a:pPr algn="just"/>
            <a:endParaRPr lang="it-IT" sz="800" dirty="0"/>
          </a:p>
          <a:p>
            <a:pPr algn="just"/>
            <a:r>
              <a:rPr lang="it-IT" sz="2900" dirty="0"/>
              <a:t>B + J &gt; </a:t>
            </a:r>
            <a:r>
              <a:rPr lang="it-IT" sz="2900" i="1" dirty="0" err="1"/>
              <a:t>ddʒ</a:t>
            </a:r>
            <a:r>
              <a:rPr lang="it-IT" sz="2900" i="1" dirty="0"/>
              <a:t>  </a:t>
            </a:r>
            <a:r>
              <a:rPr lang="it-IT" sz="2900" dirty="0"/>
              <a:t>HABEO</a:t>
            </a:r>
            <a:r>
              <a:rPr lang="it-IT" sz="2900" i="1" dirty="0"/>
              <a:t> &gt; aggio  </a:t>
            </a:r>
            <a:r>
              <a:rPr lang="it-IT" sz="2900" dirty="0"/>
              <a:t>DEBEAT &gt; </a:t>
            </a:r>
            <a:r>
              <a:rPr lang="it-IT" sz="2900" i="1" dirty="0"/>
              <a:t>diga</a:t>
            </a:r>
            <a:endParaRPr lang="it-IT" sz="2900" dirty="0"/>
          </a:p>
          <a:p>
            <a:pPr algn="just"/>
            <a:r>
              <a:rPr lang="it-IT" sz="2900" dirty="0"/>
              <a:t>LS</a:t>
            </a:r>
            <a:r>
              <a:rPr lang="it-IT" sz="2900" i="1" dirty="0"/>
              <a:t> &gt; </a:t>
            </a:r>
            <a:r>
              <a:rPr lang="it-IT" sz="2900" i="1" dirty="0" err="1"/>
              <a:t>ltz</a:t>
            </a:r>
            <a:r>
              <a:rPr lang="it-IT" sz="2900" i="1" dirty="0"/>
              <a:t>       </a:t>
            </a:r>
            <a:r>
              <a:rPr lang="it-IT" sz="2900" dirty="0"/>
              <a:t>PULSUM</a:t>
            </a:r>
            <a:r>
              <a:rPr lang="it-IT" sz="2900" i="1" dirty="0"/>
              <a:t> &gt; </a:t>
            </a:r>
            <a:r>
              <a:rPr lang="it-IT" sz="2900" i="1" dirty="0" err="1"/>
              <a:t>pulzu</a:t>
            </a:r>
            <a:endParaRPr lang="it-IT" sz="2900" i="1" dirty="0"/>
          </a:p>
          <a:p>
            <a:pPr algn="just"/>
            <a:r>
              <a:rPr lang="it-IT" sz="2900" dirty="0"/>
              <a:t>CJ &gt; </a:t>
            </a:r>
            <a:r>
              <a:rPr lang="it-IT" sz="2900" i="1" dirty="0" err="1"/>
              <a:t>ttz</a:t>
            </a:r>
            <a:r>
              <a:rPr lang="it-IT" sz="2900" i="1" dirty="0"/>
              <a:t>       </a:t>
            </a:r>
            <a:r>
              <a:rPr lang="it-IT" sz="2900" dirty="0"/>
              <a:t>FACIAT &gt; </a:t>
            </a:r>
            <a:r>
              <a:rPr lang="it-IT" sz="2900" i="1" dirty="0" err="1"/>
              <a:t>fazza</a:t>
            </a:r>
            <a:endParaRPr lang="it-IT" sz="2900" dirty="0"/>
          </a:p>
          <a:p>
            <a:pPr algn="just"/>
            <a:r>
              <a:rPr lang="it-IT" sz="2900" dirty="0"/>
              <a:t>Conservazione di </a:t>
            </a:r>
            <a:r>
              <a:rPr lang="it-IT" sz="2900" dirty="0" err="1"/>
              <a:t>jod</a:t>
            </a:r>
            <a:r>
              <a:rPr lang="it-IT" sz="2900" dirty="0"/>
              <a:t>: PEIUS &gt; </a:t>
            </a:r>
            <a:r>
              <a:rPr lang="it-IT" sz="2900" i="1" dirty="0" err="1"/>
              <a:t>peiu</a:t>
            </a:r>
            <a:endParaRPr lang="it-IT" sz="2900" i="1" dirty="0"/>
          </a:p>
          <a:p>
            <a:pPr algn="just"/>
            <a:r>
              <a:rPr lang="it-IT" sz="2900" dirty="0"/>
              <a:t>Il condizionale CANTARE + HABEBAM &gt; </a:t>
            </a:r>
            <a:r>
              <a:rPr lang="it-IT" sz="2900" i="1" dirty="0" err="1"/>
              <a:t>cantaria</a:t>
            </a:r>
            <a:endParaRPr lang="it-IT" sz="2900" i="1" dirty="0"/>
          </a:p>
          <a:p>
            <a:pPr algn="just"/>
            <a:r>
              <a:rPr lang="it-IT" sz="2900" dirty="0"/>
              <a:t>Il futuro</a:t>
            </a:r>
            <a:r>
              <a:rPr lang="it-IT" sz="2900" i="1" dirty="0"/>
              <a:t> in -aggio  </a:t>
            </a:r>
            <a:r>
              <a:rPr lang="it-IT" sz="2900" dirty="0"/>
              <a:t>CANTARE + HABEO &gt; </a:t>
            </a:r>
            <a:r>
              <a:rPr lang="it-IT" sz="2900" i="1" dirty="0" err="1"/>
              <a:t>cantaraggio</a:t>
            </a:r>
            <a:endParaRPr lang="it-IT" sz="2900" i="1" dirty="0"/>
          </a:p>
          <a:p>
            <a:pPr algn="just"/>
            <a:endParaRPr lang="it-IT" sz="1000" dirty="0"/>
          </a:p>
          <a:p>
            <a:pPr algn="just"/>
            <a:endParaRPr lang="it-IT" sz="1000" dirty="0"/>
          </a:p>
          <a:p>
            <a:pPr algn="just"/>
            <a:endParaRPr lang="it-IT" sz="1000" dirty="0"/>
          </a:p>
          <a:p>
            <a:pPr algn="just"/>
            <a:r>
              <a:rPr lang="it-IT" sz="3000" dirty="0"/>
              <a:t>Rispetto all’area meridionale, nel </a:t>
            </a:r>
            <a:r>
              <a:rPr lang="it-IT" sz="3000" b="1" dirty="0"/>
              <a:t>siciliano antico </a:t>
            </a:r>
            <a:r>
              <a:rPr lang="it-IT" sz="3000" dirty="0"/>
              <a:t>sono </a:t>
            </a:r>
            <a:r>
              <a:rPr lang="it-IT" sz="3000" b="1" dirty="0"/>
              <a:t>assenti</a:t>
            </a:r>
            <a:r>
              <a:rPr lang="it-IT" sz="3000" dirty="0"/>
              <a:t>:</a:t>
            </a:r>
          </a:p>
          <a:p>
            <a:pPr algn="just"/>
            <a:r>
              <a:rPr lang="it-IT" sz="1000" dirty="0"/>
              <a:t> </a:t>
            </a:r>
          </a:p>
          <a:p>
            <a:pPr algn="just"/>
            <a:r>
              <a:rPr lang="it-IT" sz="3000" dirty="0"/>
              <a:t>- ND &gt; </a:t>
            </a:r>
            <a:r>
              <a:rPr lang="it-IT" sz="3000" dirty="0" err="1"/>
              <a:t>nn</a:t>
            </a:r>
            <a:r>
              <a:rPr lang="it-IT" sz="3000" dirty="0"/>
              <a:t>: QUANDO &gt; </a:t>
            </a:r>
            <a:r>
              <a:rPr lang="it-IT" sz="3000" i="1" dirty="0" err="1"/>
              <a:t>quandu</a:t>
            </a:r>
            <a:r>
              <a:rPr lang="it-IT" sz="3000" i="1" dirty="0"/>
              <a:t> </a:t>
            </a:r>
            <a:r>
              <a:rPr lang="it-IT" sz="3000" dirty="0"/>
              <a:t>(ma il fenomeno si diffonde in epoca moderna)</a:t>
            </a:r>
          </a:p>
          <a:p>
            <a:pPr algn="just"/>
            <a:r>
              <a:rPr lang="it-IT" sz="3000" dirty="0"/>
              <a:t>- La sonorizzazione dopo nasale: ANTONIUM &gt; </a:t>
            </a:r>
            <a:r>
              <a:rPr lang="it-IT" sz="3000" i="1" dirty="0" err="1"/>
              <a:t>Antoniu</a:t>
            </a:r>
            <a:endParaRPr lang="it-IT" sz="3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64123" y="198921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SICILIANO</a:t>
            </a:r>
          </a:p>
        </p:txBody>
      </p:sp>
    </p:spTree>
    <p:extLst>
      <p:ext uri="{BB962C8B-B14F-4D97-AF65-F5344CB8AC3E}">
        <p14:creationId xmlns:p14="http://schemas.microsoft.com/office/powerpoint/2010/main" val="883861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973633"/>
            <a:ext cx="1191064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Tipici della </a:t>
            </a:r>
            <a:r>
              <a:rPr lang="it-IT" sz="2800" b="1" dirty="0"/>
              <a:t>sola area meridionale estrema </a:t>
            </a:r>
            <a:r>
              <a:rPr lang="it-IT" sz="2800" dirty="0"/>
              <a:t>sono tratti che restano fino a oggi:</a:t>
            </a:r>
          </a:p>
          <a:p>
            <a:pPr algn="just"/>
            <a:endParaRPr lang="it-IT" sz="1000" dirty="0"/>
          </a:p>
          <a:p>
            <a:pPr algn="just"/>
            <a:r>
              <a:rPr lang="it-IT" sz="2800" dirty="0"/>
              <a:t>- La laterale intensa sviluppa un’articolazione retroflessa: </a:t>
            </a:r>
          </a:p>
          <a:p>
            <a:pPr algn="just"/>
            <a:r>
              <a:rPr lang="it-IT" sz="2800" dirty="0"/>
              <a:t>     BELLA &gt; </a:t>
            </a:r>
            <a:r>
              <a:rPr lang="it-IT" sz="2800" i="1" dirty="0" err="1"/>
              <a:t>bedda</a:t>
            </a:r>
            <a:r>
              <a:rPr lang="it-IT" sz="2800" i="1" dirty="0"/>
              <a:t>,</a:t>
            </a:r>
            <a:r>
              <a:rPr lang="it-IT" sz="2800" dirty="0"/>
              <a:t> GALLUM &gt; </a:t>
            </a:r>
            <a:r>
              <a:rPr lang="it-IT" sz="2800" i="1" dirty="0" err="1"/>
              <a:t>gaddu</a:t>
            </a:r>
            <a:r>
              <a:rPr lang="it-IT" sz="2800" i="1" dirty="0"/>
              <a:t>, </a:t>
            </a:r>
            <a:r>
              <a:rPr lang="it-IT" sz="2800" dirty="0"/>
              <a:t>ECCUM</a:t>
            </a:r>
            <a:r>
              <a:rPr lang="it-IT" sz="2800" i="1" dirty="0"/>
              <a:t> </a:t>
            </a:r>
            <a:r>
              <a:rPr lang="it-IT" sz="2800" dirty="0"/>
              <a:t>ILLUM</a:t>
            </a:r>
            <a:r>
              <a:rPr lang="it-IT" sz="2800" i="1" dirty="0"/>
              <a:t> &gt; </a:t>
            </a:r>
            <a:r>
              <a:rPr lang="it-IT" sz="2800" i="1" dirty="0" err="1"/>
              <a:t>chiddu</a:t>
            </a:r>
            <a:endParaRPr lang="it-IT" sz="2800" i="1" dirty="0"/>
          </a:p>
          <a:p>
            <a:pPr algn="just"/>
            <a:endParaRPr lang="it-IT" sz="1400" dirty="0"/>
          </a:p>
          <a:p>
            <a:pPr algn="just"/>
            <a:r>
              <a:rPr lang="it-IT" sz="2800" dirty="0"/>
              <a:t>- Il nesso LJ evolve in velare sonora:  </a:t>
            </a:r>
          </a:p>
          <a:p>
            <a:pPr algn="just"/>
            <a:r>
              <a:rPr lang="it-IT" sz="2800" dirty="0"/>
              <a:t>     MELIUM &gt; </a:t>
            </a:r>
            <a:r>
              <a:rPr lang="it-IT" sz="2800" i="1" dirty="0" err="1"/>
              <a:t>megghiu</a:t>
            </a:r>
            <a:r>
              <a:rPr lang="it-IT" sz="2800" i="1" dirty="0"/>
              <a:t>, </a:t>
            </a:r>
            <a:r>
              <a:rPr lang="it-IT" sz="2800" dirty="0"/>
              <a:t>FILIUM &gt; </a:t>
            </a:r>
            <a:r>
              <a:rPr lang="it-IT" sz="2800" i="1" dirty="0" err="1"/>
              <a:t>figghiu</a:t>
            </a:r>
            <a:r>
              <a:rPr lang="it-IT" sz="2800" i="1" dirty="0"/>
              <a:t> </a:t>
            </a:r>
            <a:endParaRPr lang="it-IT" sz="2800" dirty="0"/>
          </a:p>
          <a:p>
            <a:pPr algn="just"/>
            <a:endParaRPr lang="it-IT" sz="2800" dirty="0"/>
          </a:p>
          <a:p>
            <a:pPr algn="just"/>
            <a:r>
              <a:rPr lang="it-IT" sz="2800" dirty="0"/>
              <a:t>Fenomeni probabilmente già antichi ma difficili da trovare nei documenti medievali sono:</a:t>
            </a:r>
          </a:p>
          <a:p>
            <a:pPr algn="just"/>
            <a:endParaRPr lang="it-IT" sz="1400" dirty="0"/>
          </a:p>
          <a:p>
            <a:pPr algn="just"/>
            <a:r>
              <a:rPr lang="it-IT" sz="2800" dirty="0"/>
              <a:t>- Il raddoppiamento della vibrante iniziale in fonosintassi: </a:t>
            </a:r>
            <a:r>
              <a:rPr lang="it-IT" sz="2800" i="1" dirty="0"/>
              <a:t>lo </a:t>
            </a:r>
            <a:r>
              <a:rPr lang="it-IT" sz="2800" i="1" dirty="0" err="1"/>
              <a:t>rre</a:t>
            </a:r>
            <a:r>
              <a:rPr lang="it-IT" sz="2800" dirty="0"/>
              <a:t>, </a:t>
            </a:r>
            <a:r>
              <a:rPr lang="it-IT" sz="2800" i="1" dirty="0"/>
              <a:t>la </a:t>
            </a:r>
            <a:r>
              <a:rPr lang="it-IT" sz="2800" i="1" dirty="0" err="1"/>
              <a:t>rrana</a:t>
            </a:r>
            <a:endParaRPr lang="it-IT" sz="2800" i="1" dirty="0"/>
          </a:p>
          <a:p>
            <a:pPr algn="just"/>
            <a:r>
              <a:rPr lang="it-IT" sz="2800" dirty="0"/>
              <a:t>- Il dileguo della L preconsonantica: DULCEM &gt; </a:t>
            </a:r>
            <a:r>
              <a:rPr lang="it-IT" sz="2800" i="1" dirty="0"/>
              <a:t>duci</a:t>
            </a:r>
          </a:p>
          <a:p>
            <a:pPr algn="just"/>
            <a:r>
              <a:rPr lang="it-IT" sz="2800" i="1" dirty="0"/>
              <a:t>- </a:t>
            </a:r>
            <a:r>
              <a:rPr lang="it-IT" sz="2800" dirty="0"/>
              <a:t>L’assimilazione regressiva RM &gt; mm: PALERMUM &gt; </a:t>
            </a:r>
            <a:r>
              <a:rPr lang="it-IT" sz="2800" i="1" dirty="0" err="1"/>
              <a:t>Palemmu</a:t>
            </a:r>
            <a:endParaRPr lang="it-IT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SICILIANO</a:t>
            </a:r>
          </a:p>
        </p:txBody>
      </p:sp>
    </p:spTree>
    <p:extLst>
      <p:ext uri="{BB962C8B-B14F-4D97-AF65-F5344CB8AC3E}">
        <p14:creationId xmlns:p14="http://schemas.microsoft.com/office/powerpoint/2010/main" val="4155875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225083" y="313234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SICILIANO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BE10406-BAE0-4128-86FA-D47C26665724}"/>
              </a:ext>
            </a:extLst>
          </p:cNvPr>
          <p:cNvSpPr txBox="1"/>
          <p:nvPr/>
        </p:nvSpPr>
        <p:spPr>
          <a:xfrm>
            <a:off x="225083" y="1111348"/>
            <a:ext cx="1180279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Leggiamo l’inizio di un testo poetico noto come </a:t>
            </a:r>
            <a:r>
              <a:rPr lang="it-IT" sz="3000" i="1" dirty="0"/>
              <a:t>Lamento di parte siciliana</a:t>
            </a:r>
            <a:r>
              <a:rPr lang="it-IT" sz="3000" dirty="0"/>
              <a:t>, risalente al 1350-60, composto in un momento di crisi per il regno di Sicilia per le lotte tra potere regio e potere baronale.</a:t>
            </a:r>
            <a:r>
              <a:rPr lang="it-IT" sz="3000" i="1" dirty="0"/>
              <a:t> </a:t>
            </a:r>
            <a:endParaRPr lang="it-IT" sz="3000" dirty="0"/>
          </a:p>
          <a:p>
            <a:r>
              <a:rPr lang="it-IT" sz="3000" dirty="0"/>
              <a:t>Nel testo si trovano soluzioni grafiche tipiche dei manoscritti siciliani:</a:t>
            </a:r>
          </a:p>
          <a:p>
            <a:endParaRPr lang="it-IT" sz="2400" dirty="0"/>
          </a:p>
          <a:p>
            <a:pPr marL="457200" indent="-457200">
              <a:buFontTx/>
              <a:buChar char="-"/>
            </a:pPr>
            <a:r>
              <a:rPr lang="it-IT" sz="3000" dirty="0"/>
              <a:t>Il grafema </a:t>
            </a:r>
            <a:r>
              <a:rPr lang="it-IT" sz="3000" i="1" dirty="0" err="1"/>
              <a:t>ch</a:t>
            </a:r>
            <a:r>
              <a:rPr lang="it-IT" sz="3000" dirty="0"/>
              <a:t> per l’affricata palatale (stessa soluzione grafica dello spagnolo): </a:t>
            </a:r>
            <a:r>
              <a:rPr lang="it-IT" sz="3000" i="1" dirty="0" err="1"/>
              <a:t>luchenti</a:t>
            </a:r>
            <a:r>
              <a:rPr lang="it-IT" sz="3000" i="1" dirty="0"/>
              <a:t> </a:t>
            </a:r>
            <a:r>
              <a:rPr lang="it-IT" sz="3000" dirty="0"/>
              <a:t>/</a:t>
            </a:r>
            <a:r>
              <a:rPr lang="it-IT" sz="3000" dirty="0" err="1"/>
              <a:t>luˈtʃɛnti</a:t>
            </a:r>
            <a:r>
              <a:rPr lang="it-IT" sz="3000" dirty="0"/>
              <a:t>/, </a:t>
            </a:r>
            <a:r>
              <a:rPr lang="it-IT" sz="3000" i="1" dirty="0" err="1"/>
              <a:t>affacchiti</a:t>
            </a:r>
            <a:r>
              <a:rPr lang="it-IT" sz="3000" i="1" dirty="0"/>
              <a:t> </a:t>
            </a:r>
            <a:r>
              <a:rPr lang="it-IT" sz="3000" dirty="0"/>
              <a:t>/</a:t>
            </a:r>
            <a:r>
              <a:rPr lang="it-IT" sz="3000" dirty="0" err="1"/>
              <a:t>afˈfattʃiti</a:t>
            </a:r>
            <a:r>
              <a:rPr lang="it-IT" sz="3000" dirty="0"/>
              <a:t>/</a:t>
            </a:r>
          </a:p>
          <a:p>
            <a:pPr marL="457200" indent="-457200">
              <a:buFontTx/>
              <a:buChar char="-"/>
            </a:pPr>
            <a:r>
              <a:rPr lang="it-IT" sz="3000" dirty="0"/>
              <a:t>Il grafema </a:t>
            </a:r>
            <a:r>
              <a:rPr lang="it-IT" sz="3000" i="1" dirty="0"/>
              <a:t>x </a:t>
            </a:r>
            <a:r>
              <a:rPr lang="it-IT" sz="3000" dirty="0"/>
              <a:t>rende la sibilante palatale sorda </a:t>
            </a:r>
            <a:r>
              <a:rPr lang="it-IT" sz="3000" i="1" dirty="0"/>
              <a:t>(</a:t>
            </a:r>
            <a:r>
              <a:rPr lang="it-IT" sz="3000" i="1" dirty="0" err="1"/>
              <a:t>nixun</a:t>
            </a:r>
            <a:r>
              <a:rPr lang="it-IT" sz="3000" i="1" dirty="0"/>
              <a:t> </a:t>
            </a:r>
            <a:r>
              <a:rPr lang="it-IT" sz="3000" dirty="0"/>
              <a:t>/</a:t>
            </a:r>
            <a:r>
              <a:rPr lang="it-IT" sz="3000" dirty="0" err="1"/>
              <a:t>niʃ’ʃun</a:t>
            </a:r>
            <a:r>
              <a:rPr lang="it-IT" sz="3000" dirty="0"/>
              <a:t>/</a:t>
            </a:r>
            <a:r>
              <a:rPr lang="it-IT" sz="3000" i="1" dirty="0"/>
              <a:t>)</a:t>
            </a:r>
          </a:p>
          <a:p>
            <a:pPr marL="457200" indent="-457200">
              <a:buFontTx/>
              <a:buChar char="-"/>
            </a:pPr>
            <a:r>
              <a:rPr lang="it-IT" sz="3000" dirty="0"/>
              <a:t>Oscillano, come in tutta Italia (con l’eccezione di Pisa), le soluzioni per la velare sorda: </a:t>
            </a:r>
            <a:r>
              <a:rPr lang="it-IT" sz="3000" i="1" dirty="0" err="1"/>
              <a:t>ki</a:t>
            </a:r>
            <a:r>
              <a:rPr lang="it-IT" sz="3000" i="1" dirty="0"/>
              <a:t> </a:t>
            </a:r>
            <a:r>
              <a:rPr lang="it-IT" sz="3000" dirty="0"/>
              <a:t>‘che’, </a:t>
            </a:r>
            <a:r>
              <a:rPr lang="it-IT" sz="3000" i="1" dirty="0" err="1"/>
              <a:t>culuri</a:t>
            </a:r>
            <a:r>
              <a:rPr lang="it-IT" sz="3000" i="1" dirty="0"/>
              <a:t> </a:t>
            </a:r>
            <a:r>
              <a:rPr lang="it-IT" sz="3000" dirty="0"/>
              <a:t>‘colori’</a:t>
            </a:r>
          </a:p>
          <a:p>
            <a:pPr marL="457200" indent="-457200">
              <a:buFontTx/>
              <a:buChar char="-"/>
            </a:pPr>
            <a:r>
              <a:rPr lang="it-IT" sz="3000" dirty="0"/>
              <a:t>Il grafema </a:t>
            </a:r>
            <a:r>
              <a:rPr lang="it-IT" sz="3000" i="1" dirty="0"/>
              <a:t>g</a:t>
            </a:r>
            <a:r>
              <a:rPr lang="it-IT" sz="3000" dirty="0"/>
              <a:t> può indicare sia velare </a:t>
            </a:r>
            <a:r>
              <a:rPr lang="it-IT" sz="3000" i="1" dirty="0"/>
              <a:t>(brigi </a:t>
            </a:r>
            <a:r>
              <a:rPr lang="it-IT" sz="3000" dirty="0"/>
              <a:t>‘brighe’</a:t>
            </a:r>
            <a:r>
              <a:rPr lang="it-IT" sz="3000" i="1" dirty="0"/>
              <a:t>) </a:t>
            </a:r>
            <a:r>
              <a:rPr lang="it-IT" sz="3000" dirty="0"/>
              <a:t>sia</a:t>
            </a:r>
            <a:r>
              <a:rPr lang="it-IT" sz="3000" i="1" dirty="0"/>
              <a:t> </a:t>
            </a:r>
            <a:r>
              <a:rPr lang="it-IT" sz="3000" dirty="0"/>
              <a:t>palatale</a:t>
            </a:r>
            <a:r>
              <a:rPr lang="it-IT" sz="3000" i="1" dirty="0"/>
              <a:t> (gente)</a:t>
            </a:r>
          </a:p>
        </p:txBody>
      </p:sp>
    </p:spTree>
    <p:extLst>
      <p:ext uri="{BB962C8B-B14F-4D97-AF65-F5344CB8AC3E}">
        <p14:creationId xmlns:p14="http://schemas.microsoft.com/office/powerpoint/2010/main" val="369171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861092"/>
            <a:ext cx="1195753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O Fortuna fallenti, - </a:t>
            </a:r>
            <a:r>
              <a:rPr lang="it-IT" sz="2800" dirty="0" err="1"/>
              <a:t>pirkì</a:t>
            </a:r>
            <a:r>
              <a:rPr lang="it-IT" sz="2800" dirty="0"/>
              <a:t> non </a:t>
            </a:r>
            <a:r>
              <a:rPr lang="it-IT" sz="2800" dirty="0" err="1"/>
              <a:t>si'</a:t>
            </a:r>
            <a:r>
              <a:rPr lang="it-IT" sz="2800" dirty="0"/>
              <a:t> tuta una? </a:t>
            </a:r>
          </a:p>
          <a:p>
            <a:pPr algn="just"/>
            <a:r>
              <a:rPr lang="it-IT" sz="2800" dirty="0" err="1"/>
              <a:t>Affacchiti</a:t>
            </a:r>
            <a:r>
              <a:rPr lang="it-IT" sz="2800" dirty="0"/>
              <a:t> </a:t>
            </a:r>
            <a:r>
              <a:rPr lang="it-IT" sz="2800" dirty="0" err="1"/>
              <a:t>luchenti</a:t>
            </a:r>
            <a:r>
              <a:rPr lang="it-IT" sz="2800" dirty="0"/>
              <a:t>, - et poi ti </a:t>
            </a:r>
            <a:r>
              <a:rPr lang="it-IT" sz="2800" dirty="0" err="1"/>
              <a:t>mustri</a:t>
            </a:r>
            <a:r>
              <a:rPr lang="it-IT" sz="2800" dirty="0"/>
              <a:t> bruna; </a:t>
            </a:r>
          </a:p>
          <a:p>
            <a:pPr algn="just"/>
            <a:r>
              <a:rPr lang="it-IT" sz="2800" dirty="0"/>
              <a:t>non riporti a la genti - </a:t>
            </a:r>
            <a:r>
              <a:rPr lang="it-IT" sz="2800" dirty="0" err="1"/>
              <a:t>sicundo</a:t>
            </a:r>
            <a:r>
              <a:rPr lang="it-IT" sz="2800" dirty="0"/>
              <a:t> lor </a:t>
            </a:r>
            <a:r>
              <a:rPr lang="it-IT" sz="2800" dirty="0" err="1"/>
              <a:t>pirsuna</a:t>
            </a:r>
            <a:r>
              <a:rPr lang="it-IT" sz="2800" dirty="0"/>
              <a:t>, </a:t>
            </a:r>
          </a:p>
          <a:p>
            <a:pPr algn="just"/>
            <a:r>
              <a:rPr lang="it-IT" sz="2800" dirty="0"/>
              <a:t>ma </a:t>
            </a:r>
            <a:r>
              <a:rPr lang="it-IT" sz="2800" dirty="0" err="1"/>
              <a:t>mittili</a:t>
            </a:r>
            <a:r>
              <a:rPr lang="it-IT" sz="2800" dirty="0"/>
              <a:t> in frangenti - </a:t>
            </a:r>
            <a:r>
              <a:rPr lang="it-IT" sz="2800" dirty="0" err="1"/>
              <a:t>pir</a:t>
            </a:r>
            <a:r>
              <a:rPr lang="it-IT" sz="2800" dirty="0"/>
              <a:t> tua </a:t>
            </a:r>
            <a:r>
              <a:rPr lang="it-IT" sz="2800" dirty="0" err="1"/>
              <a:t>falza</a:t>
            </a:r>
            <a:r>
              <a:rPr lang="it-IT" sz="2800" dirty="0"/>
              <a:t> </a:t>
            </a:r>
            <a:r>
              <a:rPr lang="it-IT" sz="2800" dirty="0" err="1"/>
              <a:t>curuna</a:t>
            </a:r>
            <a:r>
              <a:rPr lang="it-IT" sz="2800" dirty="0"/>
              <a:t>.      </a:t>
            </a:r>
          </a:p>
          <a:p>
            <a:pPr algn="just"/>
            <a:endParaRPr lang="it-IT" dirty="0"/>
          </a:p>
          <a:p>
            <a:pPr algn="just"/>
            <a:r>
              <a:rPr lang="it-IT" sz="2800" dirty="0"/>
              <a:t>A ti </a:t>
            </a:r>
            <a:r>
              <a:rPr lang="it-IT" sz="2800" dirty="0" err="1"/>
              <a:t>mindi</a:t>
            </a:r>
            <a:r>
              <a:rPr lang="it-IT" sz="2800" dirty="0"/>
              <a:t> </a:t>
            </a:r>
            <a:r>
              <a:rPr lang="it-IT" sz="2800" dirty="0" err="1"/>
              <a:t>ritornu</a:t>
            </a:r>
            <a:r>
              <a:rPr lang="it-IT" sz="2800" dirty="0"/>
              <a:t>, - </a:t>
            </a:r>
            <a:r>
              <a:rPr lang="it-IT" sz="2800" dirty="0" err="1"/>
              <a:t>oy</a:t>
            </a:r>
            <a:r>
              <a:rPr lang="it-IT" sz="2800" dirty="0"/>
              <a:t> </a:t>
            </a:r>
            <a:r>
              <a:rPr lang="it-IT" sz="2800" dirty="0" err="1"/>
              <a:t>nostru</a:t>
            </a:r>
            <a:r>
              <a:rPr lang="it-IT" sz="2800" dirty="0"/>
              <a:t> </a:t>
            </a:r>
            <a:r>
              <a:rPr lang="it-IT" sz="2800" dirty="0" err="1"/>
              <a:t>Criaturi</a:t>
            </a:r>
            <a:r>
              <a:rPr lang="it-IT" sz="2800" dirty="0"/>
              <a:t>! </a:t>
            </a:r>
          </a:p>
          <a:p>
            <a:pPr algn="just"/>
            <a:r>
              <a:rPr lang="it-IT" sz="2800" dirty="0" err="1"/>
              <a:t>Quandu</a:t>
            </a:r>
            <a:r>
              <a:rPr lang="it-IT" sz="2800" dirty="0"/>
              <a:t> mi </a:t>
            </a:r>
            <a:r>
              <a:rPr lang="it-IT" sz="2800" dirty="0" err="1"/>
              <a:t>isguardu</a:t>
            </a:r>
            <a:r>
              <a:rPr lang="it-IT" sz="2800" dirty="0"/>
              <a:t> </a:t>
            </a:r>
            <a:r>
              <a:rPr lang="it-IT" sz="2800" dirty="0" err="1"/>
              <a:t>intornu</a:t>
            </a:r>
            <a:r>
              <a:rPr lang="it-IT" sz="2800" dirty="0"/>
              <a:t>, - </a:t>
            </a:r>
            <a:r>
              <a:rPr lang="it-IT" sz="2800" dirty="0" err="1"/>
              <a:t>tramutu</a:t>
            </a:r>
            <a:r>
              <a:rPr lang="it-IT" sz="2800" dirty="0"/>
              <a:t> li </a:t>
            </a:r>
            <a:r>
              <a:rPr lang="it-IT" sz="2800" dirty="0" err="1"/>
              <a:t>culuri</a:t>
            </a:r>
            <a:r>
              <a:rPr lang="it-IT" sz="2800" dirty="0"/>
              <a:t>, </a:t>
            </a:r>
          </a:p>
          <a:p>
            <a:pPr algn="just"/>
            <a:r>
              <a:rPr lang="it-IT" sz="2800" dirty="0" err="1"/>
              <a:t>kì</a:t>
            </a:r>
            <a:r>
              <a:rPr lang="it-IT" sz="2800" dirty="0"/>
              <a:t> notti mi par </a:t>
            </a:r>
            <a:r>
              <a:rPr lang="it-IT" sz="2800" dirty="0" err="1"/>
              <a:t>iornu</a:t>
            </a:r>
            <a:r>
              <a:rPr lang="it-IT" sz="2800" dirty="0"/>
              <a:t>, - tanti fai fatti duri! </a:t>
            </a:r>
          </a:p>
          <a:p>
            <a:pPr algn="just"/>
            <a:r>
              <a:rPr lang="it-IT" sz="2800" dirty="0"/>
              <a:t>Fidi et </a:t>
            </a:r>
            <a:r>
              <a:rPr lang="it-IT" sz="2800" dirty="0" err="1"/>
              <a:t>spiranza</a:t>
            </a:r>
            <a:r>
              <a:rPr lang="it-IT" sz="2800" dirty="0"/>
              <a:t> </a:t>
            </a:r>
            <a:r>
              <a:rPr lang="it-IT" sz="2800" dirty="0" err="1"/>
              <a:t>morinu</a:t>
            </a:r>
            <a:r>
              <a:rPr lang="it-IT" sz="2800" dirty="0"/>
              <a:t> - </a:t>
            </a:r>
            <a:r>
              <a:rPr lang="it-IT" sz="2800" dirty="0" err="1"/>
              <a:t>pir</a:t>
            </a:r>
            <a:r>
              <a:rPr lang="it-IT" sz="2800" dirty="0"/>
              <a:t> li </a:t>
            </a:r>
            <a:r>
              <a:rPr lang="it-IT" sz="2800" dirty="0" err="1"/>
              <a:t>toi</a:t>
            </a:r>
            <a:r>
              <a:rPr lang="it-IT" sz="2800" dirty="0"/>
              <a:t> gesti scuri. </a:t>
            </a:r>
          </a:p>
          <a:p>
            <a:pPr algn="just"/>
            <a:endParaRPr lang="it-IT" dirty="0"/>
          </a:p>
          <a:p>
            <a:pPr algn="just"/>
            <a:r>
              <a:rPr lang="it-IT" sz="2400" i="1" dirty="0"/>
              <a:t>Fortuna ingannatrice, perché non sei costante? Appari luminosa e poi ti mostri oscura; non rendi alle persone secondo i meriti di ciascuno, ma le metti in pericolo attraverso il tuo dominio ingannevole. Mi rivolgo a te, o nostro Creatore» Quando mi guardo intorno mi sconvolgo in viso, perché la notte mi sembra giorno, tanti atti dolorosi tu compi! La fede e la speranza muoiono per le tue azioni incomprensibili.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214761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SICILIANO</a:t>
            </a:r>
          </a:p>
        </p:txBody>
      </p:sp>
    </p:spTree>
    <p:extLst>
      <p:ext uri="{BB962C8B-B14F-4D97-AF65-F5344CB8AC3E}">
        <p14:creationId xmlns:p14="http://schemas.microsoft.com/office/powerpoint/2010/main" val="1490186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184649"/>
            <a:ext cx="1195753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Ma pur si tu mi spii, - </a:t>
            </a:r>
            <a:r>
              <a:rPr lang="it-IT" sz="2800" dirty="0" err="1"/>
              <a:t>oy</a:t>
            </a:r>
            <a:r>
              <a:rPr lang="it-IT" sz="2800" dirty="0"/>
              <a:t>, guarda </a:t>
            </a:r>
            <a:r>
              <a:rPr lang="it-IT" sz="2800" dirty="0" err="1"/>
              <a:t>quantu</a:t>
            </a:r>
            <a:r>
              <a:rPr lang="it-IT" sz="2800" dirty="0"/>
              <a:t> mali!</a:t>
            </a:r>
          </a:p>
          <a:p>
            <a:pPr algn="just"/>
            <a:r>
              <a:rPr lang="it-IT" sz="2800" dirty="0" err="1"/>
              <a:t>Viyu</a:t>
            </a:r>
            <a:r>
              <a:rPr lang="it-IT" sz="2800" dirty="0"/>
              <a:t> multi brigi, - tutti </a:t>
            </a:r>
            <a:r>
              <a:rPr lang="it-IT" sz="2800" dirty="0" err="1"/>
              <a:t>lu</a:t>
            </a:r>
            <a:r>
              <a:rPr lang="it-IT" sz="2800" dirty="0"/>
              <a:t> </a:t>
            </a:r>
            <a:r>
              <a:rPr lang="it-IT" sz="2800" dirty="0" err="1"/>
              <a:t>mundu</a:t>
            </a:r>
            <a:r>
              <a:rPr lang="it-IT" sz="2800" dirty="0"/>
              <a:t> equali</a:t>
            </a:r>
          </a:p>
          <a:p>
            <a:pPr algn="just"/>
            <a:r>
              <a:rPr lang="it-IT" sz="2800" dirty="0" err="1"/>
              <a:t>Pirdutu</a:t>
            </a:r>
            <a:r>
              <a:rPr lang="it-IT" sz="2800" dirty="0"/>
              <a:t> su li </a:t>
            </a:r>
            <a:r>
              <a:rPr lang="it-IT" sz="2800" dirty="0" err="1"/>
              <a:t>rigi</a:t>
            </a:r>
            <a:r>
              <a:rPr lang="it-IT" sz="2800" dirty="0"/>
              <a:t> - et li </a:t>
            </a:r>
            <a:r>
              <a:rPr lang="it-IT" sz="2800" dirty="0" err="1"/>
              <a:t>singnuri</a:t>
            </a:r>
            <a:r>
              <a:rPr lang="it-IT" sz="2800" dirty="0"/>
              <a:t> naturali</a:t>
            </a:r>
          </a:p>
          <a:p>
            <a:pPr algn="just"/>
            <a:r>
              <a:rPr lang="it-IT" sz="2800" dirty="0"/>
              <a:t>Non ch’à </a:t>
            </a:r>
            <a:r>
              <a:rPr lang="it-IT" sz="2800" dirty="0" err="1"/>
              <a:t>nixuna</a:t>
            </a:r>
            <a:r>
              <a:rPr lang="it-IT" sz="2800" dirty="0"/>
              <a:t> ligi - </a:t>
            </a:r>
            <a:r>
              <a:rPr lang="it-IT" sz="2800" dirty="0" err="1"/>
              <a:t>nin</a:t>
            </a:r>
            <a:r>
              <a:rPr lang="it-IT" sz="2800" dirty="0"/>
              <a:t> </a:t>
            </a:r>
            <a:r>
              <a:rPr lang="it-IT" sz="2800" dirty="0" err="1"/>
              <a:t>raxuni</a:t>
            </a:r>
            <a:r>
              <a:rPr lang="it-IT" sz="2800" dirty="0"/>
              <a:t> a cui pur vali</a:t>
            </a:r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r>
              <a:rPr lang="it-IT" sz="2800" i="1" dirty="0"/>
              <a:t>Ma pure se tu mi domandi, oh! Guarda quanto male! Vedo molti litigi, tutto il mondo uguale; i re sono perduti, e così i signori di diritto, non c’è nessuna legge, né ragione </a:t>
            </a:r>
            <a:r>
              <a:rPr lang="it-IT" sz="2800" i="1"/>
              <a:t>che ancora valga</a:t>
            </a:r>
            <a:endParaRPr lang="it-IT" sz="28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214761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SICILIANO</a:t>
            </a:r>
          </a:p>
        </p:txBody>
      </p:sp>
    </p:spTree>
    <p:extLst>
      <p:ext uri="{BB962C8B-B14F-4D97-AF65-F5344CB8AC3E}">
        <p14:creationId xmlns:p14="http://schemas.microsoft.com/office/powerpoint/2010/main" val="12906969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2560</TotalTime>
  <Words>1225</Words>
  <Application>Microsoft Office PowerPoint</Application>
  <PresentationFormat>Widescreen</PresentationFormat>
  <Paragraphs>82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269</cp:revision>
  <dcterms:created xsi:type="dcterms:W3CDTF">2016-10-02T06:15:29Z</dcterms:created>
  <dcterms:modified xsi:type="dcterms:W3CDTF">2025-04-12T11:01:41Z</dcterms:modified>
</cp:coreProperties>
</file>