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7"/>
  </p:notesMasterIdLst>
  <p:sldIdLst>
    <p:sldId id="327" r:id="rId2"/>
    <p:sldId id="258" r:id="rId3"/>
    <p:sldId id="290" r:id="rId4"/>
    <p:sldId id="293" r:id="rId5"/>
    <p:sldId id="294" r:id="rId6"/>
    <p:sldId id="300" r:id="rId7"/>
    <p:sldId id="260" r:id="rId8"/>
    <p:sldId id="265" r:id="rId9"/>
    <p:sldId id="283" r:id="rId10"/>
    <p:sldId id="284" r:id="rId11"/>
    <p:sldId id="262" r:id="rId12"/>
    <p:sldId id="276" r:id="rId13"/>
    <p:sldId id="313" r:id="rId14"/>
    <p:sldId id="326" r:id="rId15"/>
    <p:sldId id="275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3088C-B058-4CE8-A633-BF466EB37EB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57CCD-8363-4487-BE78-5847DB2C2D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703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B9E534-CAA3-4318-9E89-456A7066A010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8150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1190971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17D2C7-646F-0B45-A2B3-2CE47F7CE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4278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>
                <a:latin typeface="+mn-lt"/>
                <a:cs typeface="Times New Roman" panose="02020603050405020304" pitchFamily="18" charset="0"/>
              </a:rPr>
              <a:t>Morfosintassi</a:t>
            </a:r>
            <a:endParaRPr lang="it-IT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BC2A90-2EF0-3D48-B669-846F3F3A4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423" y="1280161"/>
            <a:ext cx="11549574" cy="521271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Tratti che accomunano </a:t>
            </a:r>
            <a:r>
              <a:rPr lang="it-IT" sz="3000" b="1" dirty="0">
                <a:cs typeface="Times New Roman" panose="02020603050405020304" pitchFamily="18" charset="0"/>
              </a:rPr>
              <a:t>area mediana e meridionale</a:t>
            </a:r>
            <a:r>
              <a:rPr lang="it-IT" sz="3000" dirty="0">
                <a:cs typeface="Times New Roman" panose="02020603050405020304" pitchFamily="18" charset="0"/>
              </a:rPr>
              <a:t>:</a:t>
            </a:r>
          </a:p>
          <a:p>
            <a:pPr marL="514350" indent="-514350" algn="just">
              <a:buAutoNum type="arabicParenR"/>
            </a:pPr>
            <a:r>
              <a:rPr lang="it-IT" sz="3000" dirty="0">
                <a:cs typeface="Times New Roman" panose="02020603050405020304" pitchFamily="18" charset="0"/>
              </a:rPr>
              <a:t>nell’</a:t>
            </a:r>
            <a:r>
              <a:rPr lang="it-IT" sz="3000" b="1" dirty="0">
                <a:cs typeface="Times New Roman" panose="02020603050405020304" pitchFamily="18" charset="0"/>
              </a:rPr>
              <a:t>articolo </a:t>
            </a:r>
            <a:r>
              <a:rPr lang="it-IT" sz="3000" dirty="0">
                <a:cs typeface="Times New Roman" panose="02020603050405020304" pitchFamily="18" charset="0"/>
              </a:rPr>
              <a:t>sono presenti le cosiddette forme forti (terminanti in vocale): 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      tipo </a:t>
            </a:r>
            <a:r>
              <a:rPr lang="it-IT" sz="3000" i="1" dirty="0" err="1">
                <a:cs typeface="Times New Roman" panose="02020603050405020304" pitchFamily="18" charset="0"/>
              </a:rPr>
              <a:t>lu</a:t>
            </a:r>
            <a:r>
              <a:rPr lang="it-IT" sz="3000" dirty="0">
                <a:cs typeface="Times New Roman" panose="02020603050405020304" pitchFamily="18" charset="0"/>
              </a:rPr>
              <a:t> (</a:t>
            </a:r>
            <a:r>
              <a:rPr lang="it-IT" sz="3000" i="1" dirty="0">
                <a:cs typeface="Times New Roman" panose="02020603050405020304" pitchFamily="18" charset="0"/>
              </a:rPr>
              <a:t>lo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>
                <a:cs typeface="Times New Roman" panose="02020603050405020304" pitchFamily="18" charset="0"/>
              </a:rPr>
              <a:t>o</a:t>
            </a:r>
            <a:r>
              <a:rPr lang="it-IT" sz="3000" dirty="0">
                <a:cs typeface="Times New Roman" panose="02020603050405020304" pitchFamily="18" charset="0"/>
              </a:rPr>
              <a:t>), mentre manca il tipo toscano </a:t>
            </a:r>
            <a:r>
              <a:rPr lang="it-IT" sz="3000" i="1" dirty="0">
                <a:cs typeface="Times New Roman" panose="02020603050405020304" pitchFamily="18" charset="0"/>
              </a:rPr>
              <a:t>il/</a:t>
            </a:r>
            <a:r>
              <a:rPr lang="it-IT" sz="3000" i="1" dirty="0" err="1">
                <a:cs typeface="Times New Roman" panose="02020603050405020304" pitchFamily="18" charset="0"/>
              </a:rPr>
              <a:t>el</a:t>
            </a:r>
            <a:endParaRPr lang="it-IT" sz="3000" dirty="0">
              <a:highlight>
                <a:srgbClr val="FFFF00"/>
              </a:highlight>
              <a:cs typeface="Times New Roman" panose="02020603050405020304" pitchFamily="18" charset="0"/>
            </a:endParaRPr>
          </a:p>
          <a:p>
            <a:pPr marL="514350" indent="-514350" algn="just">
              <a:buAutoNum type="arabicParenR"/>
            </a:pPr>
            <a:endParaRPr lang="it-IT" sz="3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2) nel </a:t>
            </a:r>
            <a:r>
              <a:rPr lang="it-IT" sz="3000" b="1" dirty="0">
                <a:cs typeface="Times New Roman" panose="02020603050405020304" pitchFamily="18" charset="0"/>
              </a:rPr>
              <a:t>nome</a:t>
            </a:r>
            <a:r>
              <a:rPr lang="it-IT" sz="3000" dirty="0">
                <a:cs typeface="Times New Roman" panose="02020603050405020304" pitchFamily="18" charset="0"/>
              </a:rPr>
              <a:t> si conservano forme del neutro latino nei plurali maschili 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    in </a:t>
            </a:r>
            <a:r>
              <a:rPr lang="it-IT" sz="3000" u="sng" dirty="0">
                <a:cs typeface="Times New Roman" panose="02020603050405020304" pitchFamily="18" charset="0"/>
              </a:rPr>
              <a:t>-</a:t>
            </a:r>
            <a:r>
              <a:rPr lang="it-IT" sz="3000" i="1" u="sng" dirty="0">
                <a:cs typeface="Times New Roman" panose="02020603050405020304" pitchFamily="18" charset="0"/>
              </a:rPr>
              <a:t>a</a:t>
            </a:r>
            <a:r>
              <a:rPr lang="it-IT" sz="3000" dirty="0">
                <a:cs typeface="Times New Roman" panose="02020603050405020304" pitchFamily="18" charset="0"/>
              </a:rPr>
              <a:t>: </a:t>
            </a:r>
            <a:r>
              <a:rPr lang="it-IT" sz="3000" i="1" dirty="0">
                <a:cs typeface="Times New Roman" panose="02020603050405020304" pitchFamily="18" charset="0"/>
              </a:rPr>
              <a:t>li pera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>
                <a:cs typeface="Times New Roman" panose="02020603050405020304" pitchFamily="18" charset="0"/>
              </a:rPr>
              <a:t>li mela</a:t>
            </a:r>
            <a:r>
              <a:rPr lang="it-IT" sz="3000" dirty="0">
                <a:cs typeface="Times New Roman" panose="02020603050405020304" pitchFamily="18" charset="0"/>
              </a:rPr>
              <a:t>; e nei plurali maschili in </a:t>
            </a:r>
            <a:r>
              <a:rPr lang="it-IT" sz="3000" u="sng" dirty="0">
                <a:cs typeface="Times New Roman" panose="02020603050405020304" pitchFamily="18" charset="0"/>
              </a:rPr>
              <a:t>-</a:t>
            </a:r>
            <a:r>
              <a:rPr lang="it-IT" sz="3000" i="1" u="sng" dirty="0">
                <a:cs typeface="Times New Roman" panose="02020603050405020304" pitchFamily="18" charset="0"/>
              </a:rPr>
              <a:t>ora</a:t>
            </a:r>
            <a:r>
              <a:rPr lang="it-IT" sz="3000" i="1" dirty="0">
                <a:cs typeface="Times New Roman" panose="02020603050405020304" pitchFamily="18" charset="0"/>
              </a:rPr>
              <a:t>:</a:t>
            </a:r>
            <a:r>
              <a:rPr lang="it-IT" sz="3000" dirty="0"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   li </a:t>
            </a:r>
            <a:r>
              <a:rPr lang="it-IT" sz="3000" i="1" dirty="0" err="1">
                <a:cs typeface="Times New Roman" panose="02020603050405020304" pitchFamily="18" charset="0"/>
              </a:rPr>
              <a:t>pecura</a:t>
            </a:r>
            <a:r>
              <a:rPr lang="it-IT" sz="3000" i="1" dirty="0">
                <a:cs typeface="Times New Roman" panose="02020603050405020304" pitchFamily="18" charset="0"/>
              </a:rPr>
              <a:t>, li</a:t>
            </a:r>
            <a:r>
              <a:rPr lang="it-IT" sz="3000" dirty="0">
                <a:cs typeface="Times New Roman" panose="02020603050405020304" pitchFamily="18" charset="0"/>
              </a:rPr>
              <a:t> </a:t>
            </a:r>
            <a:r>
              <a:rPr lang="it-IT" sz="3000" i="1" dirty="0">
                <a:cs typeface="Times New Roman" panose="02020603050405020304" pitchFamily="18" charset="0"/>
              </a:rPr>
              <a:t>tempora </a:t>
            </a:r>
            <a:r>
              <a:rPr lang="it-IT" sz="3000" dirty="0">
                <a:cs typeface="Times New Roman" panose="02020603050405020304" pitchFamily="18" charset="0"/>
              </a:rPr>
              <a:t>(etimologico)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   li </a:t>
            </a:r>
            <a:r>
              <a:rPr lang="it-IT" sz="3000" i="1" dirty="0" err="1">
                <a:cs typeface="Times New Roman" panose="02020603050405020304" pitchFamily="18" charset="0"/>
              </a:rPr>
              <a:t>ficura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(analogico sul tipo </a:t>
            </a:r>
            <a:r>
              <a:rPr lang="it-IT" sz="3000" i="1" dirty="0">
                <a:cs typeface="Times New Roman" panose="02020603050405020304" pitchFamily="18" charset="0"/>
              </a:rPr>
              <a:t>tempora</a:t>
            </a:r>
            <a:r>
              <a:rPr lang="it-IT" sz="3000" dirty="0">
                <a:cs typeface="Times New Roman" panose="02020603050405020304" pitchFamily="18" charset="0"/>
              </a:rPr>
              <a:t>)</a:t>
            </a:r>
          </a:p>
          <a:p>
            <a:pPr algn="just"/>
            <a:endParaRPr lang="it-IT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177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61E58E-E1B3-0440-8612-E6F35D9C5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75" y="393895"/>
            <a:ext cx="11943470" cy="633046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3) Esistenza del </a:t>
            </a:r>
            <a:r>
              <a:rPr lang="it-IT" sz="3000" b="1" dirty="0">
                <a:cs typeface="Times New Roman" panose="02020603050405020304" pitchFamily="18" charset="0"/>
              </a:rPr>
              <a:t>neo-neutro</a:t>
            </a:r>
            <a:r>
              <a:rPr lang="it-IT" sz="3000" dirty="0">
                <a:cs typeface="Times New Roman" panose="02020603050405020304" pitchFamily="18" charset="0"/>
              </a:rPr>
              <a:t> o </a:t>
            </a:r>
            <a:r>
              <a:rPr lang="it-IT" sz="3000" b="1" dirty="0">
                <a:cs typeface="Times New Roman" panose="02020603050405020304" pitchFamily="18" charset="0"/>
              </a:rPr>
              <a:t>neutro di materia </a:t>
            </a:r>
            <a:r>
              <a:rPr lang="it-IT" sz="3000" dirty="0">
                <a:cs typeface="Times New Roman" panose="02020603050405020304" pitchFamily="18" charset="0"/>
              </a:rPr>
              <a:t>(chiamato così per sottolineare che non continua il neutro latino). Una distinzione tra nomi numerabili e non numerabili (che indicano materia, come </a:t>
            </a:r>
            <a:r>
              <a:rPr lang="it-IT" sz="3000" i="1" dirty="0">
                <a:cs typeface="Times New Roman" panose="02020603050405020304" pitchFamily="18" charset="0"/>
              </a:rPr>
              <a:t>latte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>
                <a:cs typeface="Times New Roman" panose="02020603050405020304" pitchFamily="18" charset="0"/>
              </a:rPr>
              <a:t>pane</a:t>
            </a:r>
            <a:r>
              <a:rPr lang="it-IT" sz="3000" dirty="0">
                <a:cs typeface="Times New Roman" panose="02020603050405020304" pitchFamily="18" charset="0"/>
              </a:rPr>
              <a:t>, o astratti, come </a:t>
            </a:r>
            <a:r>
              <a:rPr lang="it-IT" sz="3000" i="1" dirty="0">
                <a:cs typeface="Times New Roman" panose="02020603050405020304" pitchFamily="18" charset="0"/>
              </a:rPr>
              <a:t>fresco</a:t>
            </a:r>
            <a:r>
              <a:rPr lang="it-IT" sz="3000" dirty="0"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buNone/>
            </a:pPr>
            <a:endParaRPr lang="it-IT" sz="22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La presenza del neutro si verifica in due modi: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- I nomi sono accompagnati da </a:t>
            </a:r>
            <a:r>
              <a:rPr lang="it-IT" sz="3000" b="1" dirty="0">
                <a:cs typeface="Times New Roman" panose="02020603050405020304" pitchFamily="18" charset="0"/>
              </a:rPr>
              <a:t>un articolo diverso</a:t>
            </a:r>
            <a:r>
              <a:rPr lang="it-IT" sz="3000" i="1" dirty="0">
                <a:cs typeface="Times New Roman" panose="02020603050405020304" pitchFamily="18" charset="0"/>
              </a:rPr>
              <a:t>, lo </a:t>
            </a:r>
            <a:r>
              <a:rPr lang="it-IT" sz="3000" dirty="0">
                <a:cs typeface="Times New Roman" panose="02020603050405020304" pitchFamily="18" charset="0"/>
              </a:rPr>
              <a:t>invece di </a:t>
            </a:r>
            <a:r>
              <a:rPr lang="it-IT" sz="3000" i="1" dirty="0" err="1">
                <a:cs typeface="Times New Roman" panose="02020603050405020304" pitchFamily="18" charset="0"/>
              </a:rPr>
              <a:t>lu</a:t>
            </a:r>
            <a:r>
              <a:rPr lang="it-IT" sz="3000" dirty="0">
                <a:cs typeface="Times New Roman" panose="02020603050405020304" pitchFamily="18" charset="0"/>
              </a:rPr>
              <a:t> 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   </a:t>
            </a:r>
            <a:r>
              <a:rPr lang="it-IT" sz="3000" dirty="0">
                <a:cs typeface="Times New Roman" panose="02020603050405020304" pitchFamily="18" charset="0"/>
              </a:rPr>
              <a:t>ILLŬM &gt; </a:t>
            </a:r>
            <a:r>
              <a:rPr lang="it-IT" sz="3000" i="1" dirty="0" err="1">
                <a:cs typeface="Times New Roman" panose="02020603050405020304" pitchFamily="18" charset="0"/>
              </a:rPr>
              <a:t>lu</a:t>
            </a:r>
            <a:r>
              <a:rPr lang="it-IT" sz="3000" dirty="0">
                <a:cs typeface="Times New Roman" panose="02020603050405020304" pitchFamily="18" charset="0"/>
              </a:rPr>
              <a:t> - *ILLOC  &gt; </a:t>
            </a:r>
            <a:r>
              <a:rPr lang="it-IT" sz="3000" i="1" dirty="0">
                <a:cs typeface="Times New Roman" panose="02020603050405020304" pitchFamily="18" charset="0"/>
              </a:rPr>
              <a:t>lo</a:t>
            </a:r>
            <a:r>
              <a:rPr lang="it-IT" sz="3000" dirty="0">
                <a:cs typeface="Times New Roman" panose="02020603050405020304" pitchFamily="18" charset="0"/>
              </a:rPr>
              <a:t> </a:t>
            </a:r>
            <a:endParaRPr lang="it-IT" sz="3000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   </a:t>
            </a:r>
            <a:r>
              <a:rPr lang="it-IT" sz="3000" i="1" dirty="0" err="1">
                <a:cs typeface="Times New Roman" panose="02020603050405020304" pitchFamily="18" charset="0"/>
              </a:rPr>
              <a:t>lu</a:t>
            </a:r>
            <a:r>
              <a:rPr lang="it-IT" sz="3000" i="1" dirty="0">
                <a:cs typeface="Times New Roman" panose="02020603050405020304" pitchFamily="18" charset="0"/>
              </a:rPr>
              <a:t> cane -</a:t>
            </a:r>
            <a:r>
              <a:rPr lang="it-IT" sz="3000" dirty="0">
                <a:cs typeface="Times New Roman" panose="02020603050405020304" pitchFamily="18" charset="0"/>
              </a:rPr>
              <a:t> </a:t>
            </a:r>
            <a:r>
              <a:rPr lang="it-IT" sz="3000" i="1" dirty="0">
                <a:cs typeface="Times New Roman" panose="02020603050405020304" pitchFamily="18" charset="0"/>
              </a:rPr>
              <a:t>lo pane </a:t>
            </a:r>
            <a:r>
              <a:rPr lang="it-IT" sz="3000" dirty="0">
                <a:cs typeface="Times New Roman" panose="02020603050405020304" pitchFamily="18" charset="0"/>
              </a:rPr>
              <a:t>(non numerabile)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   </a:t>
            </a:r>
            <a:r>
              <a:rPr lang="it-IT" sz="3000" i="1" dirty="0" err="1">
                <a:cs typeface="Times New Roman" panose="02020603050405020304" pitchFamily="18" charset="0"/>
              </a:rPr>
              <a:t>ju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i="1" dirty="0" err="1">
                <a:cs typeface="Times New Roman" panose="02020603050405020304" pitchFamily="18" charset="0"/>
              </a:rPr>
              <a:t>cavallu</a:t>
            </a:r>
            <a:r>
              <a:rPr lang="it-IT" sz="3000" i="1" dirty="0">
                <a:cs typeface="Times New Roman" panose="02020603050405020304" pitchFamily="18" charset="0"/>
              </a:rPr>
              <a:t> -</a:t>
            </a:r>
            <a:r>
              <a:rPr lang="it-IT" sz="3000" dirty="0">
                <a:cs typeface="Times New Roman" panose="02020603050405020304" pitchFamily="18" charset="0"/>
              </a:rPr>
              <a:t> </a:t>
            </a:r>
            <a:r>
              <a:rPr lang="it-IT" sz="3000" i="1" dirty="0">
                <a:cs typeface="Times New Roman" panose="02020603050405020304" pitchFamily="18" charset="0"/>
              </a:rPr>
              <a:t>lo </a:t>
            </a:r>
            <a:r>
              <a:rPr lang="it-IT" sz="3000" i="1" dirty="0" err="1">
                <a:cs typeface="Times New Roman" panose="02020603050405020304" pitchFamily="18" charset="0"/>
              </a:rPr>
              <a:t>friscu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(non numerabile)</a:t>
            </a:r>
          </a:p>
          <a:p>
            <a:pPr algn="just">
              <a:buFontTx/>
              <a:buChar char="-"/>
            </a:pPr>
            <a:r>
              <a:rPr lang="it-IT" sz="3000" dirty="0">
                <a:cs typeface="Times New Roman" panose="02020603050405020304" pitchFamily="18" charset="0"/>
              </a:rPr>
              <a:t>I nomi sono accompagnati da un dimostrativo senza metafonesi: 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   </a:t>
            </a:r>
            <a:r>
              <a:rPr lang="it-IT" sz="3000" i="1" dirty="0" err="1">
                <a:cs typeface="Times New Roman" panose="02020603050405020304" pitchFamily="18" charset="0"/>
              </a:rPr>
              <a:t>qu</a:t>
            </a:r>
            <a:r>
              <a:rPr lang="it-IT" sz="3000" i="1" u="sng" dirty="0" err="1">
                <a:cs typeface="Times New Roman" panose="02020603050405020304" pitchFamily="18" charset="0"/>
              </a:rPr>
              <a:t>i</a:t>
            </a:r>
            <a:r>
              <a:rPr lang="it-IT" sz="3000" i="1" dirty="0" err="1">
                <a:cs typeface="Times New Roman" panose="02020603050405020304" pitchFamily="18" charset="0"/>
              </a:rPr>
              <a:t>llu</a:t>
            </a:r>
            <a:r>
              <a:rPr lang="it-IT" sz="3000" i="1" dirty="0">
                <a:cs typeface="Times New Roman" panose="02020603050405020304" pitchFamily="18" charset="0"/>
              </a:rPr>
              <a:t> cane </a:t>
            </a:r>
            <a:r>
              <a:rPr lang="it-IT" sz="3000" dirty="0">
                <a:cs typeface="Times New Roman" panose="02020603050405020304" pitchFamily="18" charset="0"/>
              </a:rPr>
              <a:t>&lt; ECCUM ĬLLUM 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   qu</a:t>
            </a:r>
            <a:r>
              <a:rPr lang="it-IT" sz="3000" i="1" u="sng" dirty="0">
                <a:cs typeface="Times New Roman" panose="02020603050405020304" pitchFamily="18" charset="0"/>
              </a:rPr>
              <a:t>e</a:t>
            </a:r>
            <a:r>
              <a:rPr lang="it-IT" sz="3000" i="1" dirty="0">
                <a:cs typeface="Times New Roman" panose="02020603050405020304" pitchFamily="18" charset="0"/>
              </a:rPr>
              <a:t>llo pane </a:t>
            </a:r>
            <a:r>
              <a:rPr lang="it-IT" sz="3000" dirty="0">
                <a:cs typeface="Times New Roman" panose="02020603050405020304" pitchFamily="18" charset="0"/>
              </a:rPr>
              <a:t>&lt; ECCUM ĬLLOC (-O finale non innesca metafonesi)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01325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F6C068-5E6D-C046-8D9E-E9F7A6F0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512" y="506437"/>
            <a:ext cx="10926288" cy="576775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>
                <a:latin typeface="+mn-lt"/>
                <a:cs typeface="Times New Roman" panose="02020603050405020304" pitchFamily="18" charset="0"/>
              </a:rPr>
              <a:t>Morfosintassi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C34B5EA-9930-9B43-BDF9-7A0FB5EAD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218" y="1294410"/>
            <a:ext cx="11704320" cy="52388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Altri elementi morfologici che accomunano i volgari mediani e quelli meridionali sono:</a:t>
            </a:r>
          </a:p>
          <a:p>
            <a:pPr>
              <a:buFontTx/>
              <a:buChar char="-"/>
            </a:pPr>
            <a:r>
              <a:rPr lang="it-IT" sz="3000" dirty="0">
                <a:cs typeface="Times New Roman" panose="02020603050405020304" pitchFamily="18" charset="0"/>
              </a:rPr>
              <a:t>gli </a:t>
            </a:r>
            <a:r>
              <a:rPr lang="it-IT" sz="3000" u="sng" dirty="0">
                <a:cs typeface="Times New Roman" panose="02020603050405020304" pitchFamily="18" charset="0"/>
              </a:rPr>
              <a:t>aggettivi possessivi enclitici </a:t>
            </a:r>
            <a:r>
              <a:rPr lang="it-IT" sz="3000" dirty="0">
                <a:cs typeface="Times New Roman" panose="02020603050405020304" pitchFamily="18" charset="0"/>
              </a:rPr>
              <a:t>(</a:t>
            </a:r>
            <a:r>
              <a:rPr lang="it-IT" sz="3000" i="1" dirty="0" err="1">
                <a:cs typeface="Times New Roman" panose="02020603050405020304" pitchFamily="18" charset="0"/>
              </a:rPr>
              <a:t>fijimu</a:t>
            </a:r>
            <a:r>
              <a:rPr lang="it-IT" sz="3000" dirty="0">
                <a:cs typeface="Times New Roman" panose="02020603050405020304" pitchFamily="18" charset="0"/>
              </a:rPr>
              <a:t> ‘mio </a:t>
            </a:r>
            <a:r>
              <a:rPr lang="it-IT" sz="3000" dirty="0" err="1">
                <a:cs typeface="Times New Roman" panose="02020603050405020304" pitchFamily="18" charset="0"/>
              </a:rPr>
              <a:t>figlio’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 err="1">
                <a:cs typeface="Times New Roman" panose="02020603050405020304" pitchFamily="18" charset="0"/>
              </a:rPr>
              <a:t>fratetu</a:t>
            </a:r>
            <a:r>
              <a:rPr lang="it-IT" sz="3000" dirty="0">
                <a:cs typeface="Times New Roman" panose="02020603050405020304" pitchFamily="18" charset="0"/>
              </a:rPr>
              <a:t> ‘tuo fratello’), che però nel Medioevo esistono anche in Toscana</a:t>
            </a:r>
          </a:p>
          <a:p>
            <a:pPr>
              <a:buFontTx/>
              <a:buChar char="-"/>
            </a:pPr>
            <a:r>
              <a:rPr lang="it-IT" sz="3000" dirty="0">
                <a:cs typeface="Times New Roman" panose="02020603050405020304" pitchFamily="18" charset="0"/>
              </a:rPr>
              <a:t>scambi di ausiliare </a:t>
            </a:r>
            <a:r>
              <a:rPr lang="it-IT" sz="3000" u="sng" dirty="0">
                <a:cs typeface="Times New Roman" panose="02020603050405020304" pitchFamily="18" charset="0"/>
              </a:rPr>
              <a:t>avere/essere</a:t>
            </a:r>
            <a:r>
              <a:rPr lang="it-IT" sz="3000" dirty="0">
                <a:cs typeface="Times New Roman" panose="02020603050405020304" pitchFamily="18" charset="0"/>
              </a:rPr>
              <a:t> (sotto Roma-Ancona): </a:t>
            </a:r>
            <a:r>
              <a:rPr lang="it-IT" sz="3000" i="1" dirty="0">
                <a:cs typeface="Times New Roman" panose="02020603050405020304" pitchFamily="18" charset="0"/>
              </a:rPr>
              <a:t>so detto/ho detto; ho venuto/ so venuto</a:t>
            </a:r>
          </a:p>
          <a:p>
            <a:pPr>
              <a:buFontTx/>
              <a:buChar char="-"/>
            </a:pPr>
            <a:r>
              <a:rPr lang="it-IT" sz="3000" dirty="0">
                <a:cs typeface="Times New Roman" panose="02020603050405020304" pitchFamily="18" charset="0"/>
              </a:rPr>
              <a:t>condizionale </a:t>
            </a:r>
            <a:r>
              <a:rPr lang="it-IT" sz="3000" i="1" dirty="0" err="1">
                <a:cs typeface="Times New Roman" panose="02020603050405020304" pitchFamily="18" charset="0"/>
              </a:rPr>
              <a:t>amaria</a:t>
            </a:r>
            <a:r>
              <a:rPr lang="it-IT" sz="3000" i="1" dirty="0">
                <a:cs typeface="Times New Roman" panose="02020603050405020304" pitchFamily="18" charset="0"/>
              </a:rPr>
              <a:t>  </a:t>
            </a:r>
            <a:r>
              <a:rPr lang="it-IT" sz="3000" dirty="0">
                <a:cs typeface="Times New Roman" panose="02020603050405020304" pitchFamily="18" charset="0"/>
              </a:rPr>
              <a:t>(AMARE + HABEBAM)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it-IT" sz="3000" dirty="0">
                <a:cs typeface="Times New Roman" panose="02020603050405020304" pitchFamily="18" charset="0"/>
              </a:rPr>
              <a:t>uso di </a:t>
            </a:r>
            <a:r>
              <a:rPr lang="it-IT" sz="3000" i="1" u="sng" dirty="0">
                <a:cs typeface="Times New Roman" panose="02020603050405020304" pitchFamily="18" charset="0"/>
              </a:rPr>
              <a:t>tenere</a:t>
            </a:r>
            <a:r>
              <a:rPr lang="it-IT" sz="3000" dirty="0">
                <a:cs typeface="Times New Roman" panose="02020603050405020304" pitchFamily="18" charset="0"/>
              </a:rPr>
              <a:t> per ‘avere’ (</a:t>
            </a:r>
            <a:r>
              <a:rPr lang="it-IT" sz="3000" i="1" dirty="0">
                <a:cs typeface="Times New Roman" panose="02020603050405020304" pitchFamily="18" charset="0"/>
              </a:rPr>
              <a:t>tengo fame</a:t>
            </a:r>
            <a:r>
              <a:rPr lang="it-IT" sz="3000" dirty="0">
                <a:cs typeface="Times New Roman" panose="02020603050405020304" pitchFamily="18" charset="0"/>
              </a:rPr>
              <a:t>)</a:t>
            </a:r>
          </a:p>
          <a:p>
            <a:pPr>
              <a:buFontTx/>
              <a:buChar char="-"/>
            </a:pPr>
            <a:endParaRPr lang="it-IT" sz="30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3000" dirty="0">
                <a:cs typeface="Times New Roman" panose="02020603050405020304" pitchFamily="18" charset="0"/>
              </a:rPr>
              <a:t>Il tratto sintattico più marcato è l’</a:t>
            </a:r>
            <a:r>
              <a:rPr lang="it-IT" sz="3000" b="1" dirty="0">
                <a:cs typeface="Times New Roman" panose="02020603050405020304" pitchFamily="18" charset="0"/>
              </a:rPr>
              <a:t>oggetto preposizionale</a:t>
            </a:r>
            <a:r>
              <a:rPr lang="it-IT" sz="3000" dirty="0">
                <a:cs typeface="Times New Roman" panose="02020603050405020304" pitchFamily="18" charset="0"/>
              </a:rPr>
              <a:t>: </a:t>
            </a:r>
            <a:r>
              <a:rPr lang="it-IT" sz="3000" i="1" dirty="0">
                <a:cs typeface="Times New Roman" panose="02020603050405020304" pitchFamily="18" charset="0"/>
              </a:rPr>
              <a:t>chiama a Mario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>
                <a:cs typeface="Times New Roman" panose="02020603050405020304" pitchFamily="18" charset="0"/>
              </a:rPr>
              <a:t>manna via a tutti</a:t>
            </a:r>
            <a:endParaRPr lang="it-IT" sz="3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715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F8BFC0-0760-604E-BE0D-F0FB98D51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468" y="182881"/>
            <a:ext cx="11861409" cy="645707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Un esempio di testo di tipologia mediana sono i </a:t>
            </a:r>
            <a:r>
              <a:rPr lang="it-IT" sz="2600" b="1" i="1" dirty="0" err="1">
                <a:cs typeface="Times New Roman" panose="02020603050405020304" pitchFamily="18" charset="0"/>
              </a:rPr>
              <a:t>Disticha</a:t>
            </a:r>
            <a:r>
              <a:rPr lang="it-IT" sz="2600" b="1" i="1" dirty="0">
                <a:cs typeface="Times New Roman" panose="02020603050405020304" pitchFamily="18" charset="0"/>
              </a:rPr>
              <a:t> </a:t>
            </a:r>
            <a:r>
              <a:rPr lang="it-IT" sz="2600" b="1" i="1" dirty="0" err="1">
                <a:cs typeface="Times New Roman" panose="02020603050405020304" pitchFamily="18" charset="0"/>
              </a:rPr>
              <a:t>Catonis</a:t>
            </a:r>
            <a:r>
              <a:rPr lang="it-IT" sz="2600" b="1" i="1" dirty="0">
                <a:cs typeface="Times New Roman" panose="02020603050405020304" pitchFamily="18" charset="0"/>
              </a:rPr>
              <a:t> </a:t>
            </a:r>
            <a:r>
              <a:rPr lang="it-IT" sz="2600" dirty="0">
                <a:cs typeface="Times New Roman" panose="02020603050405020304" pitchFamily="18" charset="0"/>
              </a:rPr>
              <a:t>di Catenaccio da Anagni, volgarizzamento tardo duecentesco di </a:t>
            </a:r>
            <a:r>
              <a:rPr lang="it-IT" sz="2600" b="1" dirty="0">
                <a:cs typeface="Times New Roman" panose="02020603050405020304" pitchFamily="18" charset="0"/>
              </a:rPr>
              <a:t>area ciociara </a:t>
            </a:r>
            <a:r>
              <a:rPr lang="it-IT" sz="2600" dirty="0">
                <a:cs typeface="Times New Roman" panose="02020603050405020304" pitchFamily="18" charset="0"/>
              </a:rPr>
              <a:t>di un’opera latina di pseudo-Catone, </a:t>
            </a:r>
            <a:r>
              <a:rPr lang="it-IT" sz="2600" i="1" dirty="0" err="1">
                <a:cs typeface="Times New Roman" panose="02020603050405020304" pitchFamily="18" charset="0"/>
              </a:rPr>
              <a:t>Disticha</a:t>
            </a:r>
            <a:r>
              <a:rPr lang="it-IT" sz="2600" i="1" dirty="0">
                <a:cs typeface="Times New Roman" panose="02020603050405020304" pitchFamily="18" charset="0"/>
              </a:rPr>
              <a:t> de </a:t>
            </a:r>
            <a:r>
              <a:rPr lang="it-IT" sz="2600" i="1" dirty="0" err="1">
                <a:cs typeface="Times New Roman" panose="02020603050405020304" pitchFamily="18" charset="0"/>
              </a:rPr>
              <a:t>moribus</a:t>
            </a:r>
            <a:r>
              <a:rPr lang="it-IT" sz="2600" dirty="0">
                <a:cs typeface="Times New Roman" panose="02020603050405020304" pitchFamily="18" charset="0"/>
              </a:rPr>
              <a:t>, testo moraleggiante destinato all’istruzione degli incolti.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it-IT" sz="12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De fare una </a:t>
            </a:r>
            <a:r>
              <a:rPr lang="it-IT" sz="2600" dirty="0" err="1">
                <a:cs typeface="Times New Roman" panose="02020603050405020304" pitchFamily="18" charset="0"/>
              </a:rPr>
              <a:t>operecta</a:t>
            </a:r>
            <a:r>
              <a:rPr lang="it-IT" sz="2600" dirty="0">
                <a:cs typeface="Times New Roman" panose="02020603050405020304" pitchFamily="18" charset="0"/>
              </a:rPr>
              <a:t> </a:t>
            </a:r>
            <a:r>
              <a:rPr lang="it-IT" sz="2600" dirty="0" err="1">
                <a:cs typeface="Times New Roman" panose="02020603050405020304" pitchFamily="18" charset="0"/>
              </a:rPr>
              <a:t>venutu</a:t>
            </a:r>
            <a:r>
              <a:rPr lang="it-IT" sz="2600" dirty="0">
                <a:cs typeface="Times New Roman" panose="02020603050405020304" pitchFamily="18" charset="0"/>
              </a:rPr>
              <a:t> m’è </a:t>
            </a:r>
            <a:r>
              <a:rPr lang="it-IT" sz="2600" dirty="0" err="1">
                <a:cs typeface="Times New Roman" panose="02020603050405020304" pitchFamily="18" charset="0"/>
              </a:rPr>
              <a:t>talentu</a:t>
            </a:r>
            <a:endParaRPr lang="it-IT" sz="26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perché la </a:t>
            </a:r>
            <a:r>
              <a:rPr lang="it-IT" sz="2600" dirty="0" err="1">
                <a:cs typeface="Times New Roman" panose="02020603050405020304" pitchFamily="18" charset="0"/>
              </a:rPr>
              <a:t>rucza</a:t>
            </a:r>
            <a:r>
              <a:rPr lang="it-IT" sz="2600" dirty="0">
                <a:cs typeface="Times New Roman" panose="02020603050405020304" pitchFamily="18" charset="0"/>
              </a:rPr>
              <a:t> gente ·d’aia </a:t>
            </a:r>
            <a:r>
              <a:rPr lang="it-IT" sz="2600" dirty="0" err="1">
                <a:cs typeface="Times New Roman" panose="02020603050405020304" pitchFamily="18" charset="0"/>
              </a:rPr>
              <a:t>doctrinamentu</a:t>
            </a:r>
            <a:endParaRPr lang="it-IT" sz="26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et no fo grande </a:t>
            </a:r>
            <a:r>
              <a:rPr lang="it-IT" sz="2600" dirty="0" err="1">
                <a:cs typeface="Times New Roman" panose="02020603050405020304" pitchFamily="18" charset="0"/>
              </a:rPr>
              <a:t>prohemio</a:t>
            </a:r>
            <a:r>
              <a:rPr lang="it-IT" sz="2600" dirty="0">
                <a:cs typeface="Times New Roman" panose="02020603050405020304" pitchFamily="18" charset="0"/>
              </a:rPr>
              <a:t> a lo </a:t>
            </a:r>
            <a:r>
              <a:rPr lang="it-IT" sz="2600" dirty="0" err="1">
                <a:cs typeface="Times New Roman" panose="02020603050405020304" pitchFamily="18" charset="0"/>
              </a:rPr>
              <a:t>commenczamentu</a:t>
            </a:r>
            <a:r>
              <a:rPr lang="it-IT" sz="2600" dirty="0"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cha dire parole inutile me no è in </a:t>
            </a:r>
            <a:r>
              <a:rPr lang="it-IT" sz="2600" dirty="0" err="1">
                <a:cs typeface="Times New Roman" panose="02020603050405020304" pitchFamily="18" charset="0"/>
              </a:rPr>
              <a:t>placimentu</a:t>
            </a:r>
            <a:r>
              <a:rPr lang="it-IT" sz="2600" dirty="0"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Lu Cato ch’è de gran </a:t>
            </a:r>
            <a:r>
              <a:rPr lang="it-IT" sz="2600" dirty="0" err="1">
                <a:cs typeface="Times New Roman" panose="02020603050405020304" pitchFamily="18" charset="0"/>
              </a:rPr>
              <a:t>doctrina</a:t>
            </a:r>
            <a:r>
              <a:rPr lang="it-IT" sz="2600" dirty="0">
                <a:cs typeface="Times New Roman" panose="02020603050405020304" pitchFamily="18" charset="0"/>
              </a:rPr>
              <a:t> </a:t>
            </a:r>
            <a:r>
              <a:rPr lang="it-IT" sz="2600" dirty="0" err="1">
                <a:cs typeface="Times New Roman" panose="02020603050405020304" pitchFamily="18" charset="0"/>
              </a:rPr>
              <a:t>plino</a:t>
            </a:r>
            <a:endParaRPr lang="it-IT" sz="26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 err="1">
                <a:cs typeface="Times New Roman" panose="02020603050405020304" pitchFamily="18" charset="0"/>
              </a:rPr>
              <a:t>translateraiu</a:t>
            </a:r>
            <a:r>
              <a:rPr lang="it-IT" sz="2600" dirty="0">
                <a:cs typeface="Times New Roman" panose="02020603050405020304" pitchFamily="18" charset="0"/>
              </a:rPr>
              <a:t> per vulgare latino. […]</a:t>
            </a:r>
            <a:endParaRPr lang="it-IT" sz="16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Per la prima </a:t>
            </a:r>
            <a:r>
              <a:rPr lang="it-IT" sz="2600" dirty="0" err="1">
                <a:cs typeface="Times New Roman" panose="02020603050405020304" pitchFamily="18" charset="0"/>
              </a:rPr>
              <a:t>virtute</a:t>
            </a:r>
            <a:r>
              <a:rPr lang="it-IT" sz="2600" dirty="0">
                <a:cs typeface="Times New Roman" panose="02020603050405020304" pitchFamily="18" charset="0"/>
              </a:rPr>
              <a:t> no pone in sua </a:t>
            </a:r>
            <a:r>
              <a:rPr lang="it-IT" sz="2600" dirty="0" err="1">
                <a:cs typeface="Times New Roman" panose="02020603050405020304" pitchFamily="18" charset="0"/>
              </a:rPr>
              <a:t>scriptura</a:t>
            </a:r>
            <a:endParaRPr lang="it-IT" sz="26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de la lengua </a:t>
            </a:r>
            <a:r>
              <a:rPr lang="it-IT" sz="2600" dirty="0" err="1">
                <a:cs typeface="Times New Roman" panose="02020603050405020304" pitchFamily="18" charset="0"/>
              </a:rPr>
              <a:t>restrengere</a:t>
            </a:r>
            <a:r>
              <a:rPr lang="it-IT" sz="2600" dirty="0">
                <a:cs typeface="Times New Roman" panose="02020603050405020304" pitchFamily="18" charset="0"/>
              </a:rPr>
              <a:t> che </a:t>
            </a:r>
            <a:r>
              <a:rPr lang="it-IT" sz="2600" dirty="0" err="1">
                <a:cs typeface="Times New Roman" panose="02020603050405020304" pitchFamily="18" charset="0"/>
              </a:rPr>
              <a:t>nde</a:t>
            </a:r>
            <a:r>
              <a:rPr lang="it-IT" sz="2600" dirty="0">
                <a:cs typeface="Times New Roman" panose="02020603050405020304" pitchFamily="18" charset="0"/>
              </a:rPr>
              <a:t> </a:t>
            </a:r>
            <a:r>
              <a:rPr lang="it-IT" sz="2600" dirty="0" err="1">
                <a:cs typeface="Times New Roman" panose="02020603050405020304" pitchFamily="18" charset="0"/>
              </a:rPr>
              <a:t>ayamo</a:t>
            </a:r>
            <a:r>
              <a:rPr lang="it-IT" sz="2600" dirty="0">
                <a:cs typeface="Times New Roman" panose="02020603050405020304" pitchFamily="18" charset="0"/>
              </a:rPr>
              <a:t> gran cura,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cha chillo è a </a:t>
            </a:r>
            <a:r>
              <a:rPr lang="it-IT" sz="2600" dirty="0" err="1">
                <a:cs typeface="Times New Roman" panose="02020603050405020304" pitchFamily="18" charset="0"/>
              </a:rPr>
              <a:t>Diu</a:t>
            </a:r>
            <a:r>
              <a:rPr lang="it-IT" sz="2600" dirty="0">
                <a:cs typeface="Times New Roman" panose="02020603050405020304" pitchFamily="18" charset="0"/>
              </a:rPr>
              <a:t> </a:t>
            </a:r>
            <a:r>
              <a:rPr lang="it-IT" sz="2600" dirty="0" err="1">
                <a:cs typeface="Times New Roman" panose="02020603050405020304" pitchFamily="18" charset="0"/>
              </a:rPr>
              <a:t>proximo</a:t>
            </a:r>
            <a:r>
              <a:rPr lang="it-IT" sz="2600" dirty="0">
                <a:cs typeface="Times New Roman" panose="02020603050405020304" pitchFamily="18" charset="0"/>
              </a:rPr>
              <a:t> et à bona </a:t>
            </a:r>
            <a:r>
              <a:rPr lang="it-IT" sz="2600" dirty="0" err="1">
                <a:cs typeface="Times New Roman" panose="02020603050405020304" pitchFamily="18" charset="0"/>
              </a:rPr>
              <a:t>vintura</a:t>
            </a:r>
            <a:endParaRPr lang="it-IT" sz="26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chi parla et sa tacere sì </a:t>
            </a:r>
            <a:r>
              <a:rPr lang="it-IT" sz="2600" dirty="0" err="1">
                <a:cs typeface="Times New Roman" panose="02020603050405020304" pitchFamily="18" charset="0"/>
              </a:rPr>
              <a:t>como</a:t>
            </a:r>
            <a:r>
              <a:rPr lang="it-IT" sz="2600" dirty="0">
                <a:cs typeface="Times New Roman" panose="02020603050405020304" pitchFamily="18" charset="0"/>
              </a:rPr>
              <a:t> </a:t>
            </a:r>
            <a:r>
              <a:rPr lang="it-IT" sz="2600" dirty="0" err="1">
                <a:cs typeface="Times New Roman" panose="02020603050405020304" pitchFamily="18" charset="0"/>
              </a:rPr>
              <a:t>vol</a:t>
            </a:r>
            <a:r>
              <a:rPr lang="it-IT" sz="2600" dirty="0">
                <a:cs typeface="Times New Roman" panose="02020603050405020304" pitchFamily="18" charset="0"/>
              </a:rPr>
              <a:t> </a:t>
            </a:r>
            <a:r>
              <a:rPr lang="it-IT" sz="2600" dirty="0" err="1">
                <a:cs typeface="Times New Roman" panose="02020603050405020304" pitchFamily="18" charset="0"/>
              </a:rPr>
              <a:t>mensura</a:t>
            </a:r>
            <a:r>
              <a:rPr lang="it-IT" sz="2600" dirty="0"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Ad l’alma et a </a:t>
            </a:r>
            <a:r>
              <a:rPr lang="it-IT" sz="2600" dirty="0" err="1">
                <a:cs typeface="Times New Roman" panose="02020603050405020304" pitchFamily="18" charset="0"/>
              </a:rPr>
              <a:t>lu</a:t>
            </a:r>
            <a:r>
              <a:rPr lang="it-IT" sz="2600" dirty="0">
                <a:cs typeface="Times New Roman" panose="02020603050405020304" pitchFamily="18" charset="0"/>
              </a:rPr>
              <a:t> </a:t>
            </a:r>
            <a:r>
              <a:rPr lang="it-IT" sz="2600" dirty="0" err="1">
                <a:cs typeface="Times New Roman" panose="02020603050405020304" pitchFamily="18" charset="0"/>
              </a:rPr>
              <a:t>corpu</a:t>
            </a:r>
            <a:r>
              <a:rPr lang="it-IT" sz="2600" dirty="0">
                <a:cs typeface="Times New Roman" panose="02020603050405020304" pitchFamily="18" charset="0"/>
              </a:rPr>
              <a:t> dà </a:t>
            </a:r>
            <a:r>
              <a:rPr lang="it-IT" sz="2600" dirty="0" err="1">
                <a:cs typeface="Times New Roman" panose="02020603050405020304" pitchFamily="18" charset="0"/>
              </a:rPr>
              <a:t>riu</a:t>
            </a:r>
            <a:r>
              <a:rPr lang="it-IT" sz="2600" dirty="0">
                <a:cs typeface="Times New Roman" panose="02020603050405020304" pitchFamily="18" charset="0"/>
              </a:rPr>
              <a:t> statu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600" dirty="0">
                <a:cs typeface="Times New Roman" panose="02020603050405020304" pitchFamily="18" charset="0"/>
              </a:rPr>
              <a:t>chi de la lengua no è </a:t>
            </a:r>
            <a:r>
              <a:rPr lang="it-IT" sz="2600" dirty="0" err="1">
                <a:cs typeface="Times New Roman" panose="02020603050405020304" pitchFamily="18" charset="0"/>
              </a:rPr>
              <a:t>amesuratu</a:t>
            </a:r>
            <a:r>
              <a:rPr lang="it-IT" sz="2600" dirty="0"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90190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80FD10-CEE6-9D4B-8462-039FF85DF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138" y="310706"/>
            <a:ext cx="11466265" cy="547424"/>
          </a:xfrm>
        </p:spPr>
        <p:txBody>
          <a:bodyPr>
            <a:noAutofit/>
          </a:bodyPr>
          <a:lstStyle/>
          <a:p>
            <a:r>
              <a:rPr lang="it-IT" sz="3500" b="1" dirty="0"/>
              <a:t> </a:t>
            </a:r>
            <a:br>
              <a:rPr lang="it-IT" sz="3500" dirty="0"/>
            </a:br>
            <a:r>
              <a:rPr lang="it-IT" sz="3400" b="1" dirty="0">
                <a:latin typeface="+mn-lt"/>
                <a:cs typeface="Times New Roman" panose="02020603050405020304" pitchFamily="18" charset="0"/>
              </a:rPr>
              <a:t>Glossario latino-sabino di Jacopo </a:t>
            </a:r>
            <a:r>
              <a:rPr lang="it-IT" sz="3400" b="1" dirty="0" err="1">
                <a:latin typeface="+mn-lt"/>
                <a:cs typeface="Times New Roman" panose="02020603050405020304" pitchFamily="18" charset="0"/>
              </a:rPr>
              <a:t>Ursello</a:t>
            </a:r>
            <a:r>
              <a:rPr lang="it-IT" sz="3400" b="1" dirty="0">
                <a:latin typeface="+mn-lt"/>
                <a:cs typeface="Times New Roman" panose="02020603050405020304" pitchFamily="18" charset="0"/>
              </a:rPr>
              <a:t> (fine Quattrocento)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968F783-E3A0-A549-9F15-133E330A2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027" y="1363349"/>
            <a:ext cx="11678376" cy="529066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Jacopo </a:t>
            </a:r>
            <a:r>
              <a:rPr lang="it-IT" sz="3000" dirty="0" err="1">
                <a:cs typeface="Times New Roman" panose="02020603050405020304" pitchFamily="18" charset="0"/>
              </a:rPr>
              <a:t>Ursello</a:t>
            </a:r>
            <a:r>
              <a:rPr lang="it-IT" sz="3000" dirty="0">
                <a:cs typeface="Times New Roman" panose="02020603050405020304" pitchFamily="18" charset="0"/>
              </a:rPr>
              <a:t> da Roccantica (a ovest di Rieti) compila un frasario latino-sabino a uso scolastico. Alla fine del Quattrocento sono forti nell’area Sabina gli elementi di toscanizzazione: 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-o </a:t>
            </a:r>
            <a:r>
              <a:rPr lang="it-IT" sz="3000" dirty="0">
                <a:cs typeface="Times New Roman" panose="02020603050405020304" pitchFamily="18" charset="0"/>
              </a:rPr>
              <a:t>finale accanto a </a:t>
            </a:r>
            <a:r>
              <a:rPr lang="it-IT" sz="3000" i="1" dirty="0">
                <a:cs typeface="Times New Roman" panose="02020603050405020304" pitchFamily="18" charset="0"/>
              </a:rPr>
              <a:t>-u</a:t>
            </a:r>
            <a:r>
              <a:rPr lang="it-IT" sz="3000" dirty="0">
                <a:cs typeface="Times New Roman" panose="02020603050405020304" pitchFamily="18" charset="0"/>
              </a:rPr>
              <a:t>; 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articolo </a:t>
            </a:r>
            <a:r>
              <a:rPr lang="it-IT" sz="3000" i="1" dirty="0" err="1">
                <a:cs typeface="Times New Roman" panose="02020603050405020304" pitchFamily="18" charset="0"/>
              </a:rPr>
              <a:t>el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accanto a </a:t>
            </a:r>
            <a:r>
              <a:rPr lang="it-IT" sz="3000" i="1" dirty="0" err="1">
                <a:cs typeface="Times New Roman" panose="02020603050405020304" pitchFamily="18" charset="0"/>
              </a:rPr>
              <a:t>lu</a:t>
            </a:r>
            <a:r>
              <a:rPr lang="it-IT" sz="3000" dirty="0">
                <a:cs typeface="Times New Roman" panose="02020603050405020304" pitchFamily="18" charset="0"/>
              </a:rPr>
              <a:t>; 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censura dell’assimilazione progressiva ND &gt; </a:t>
            </a:r>
            <a:r>
              <a:rPr lang="it-IT" sz="3000" dirty="0" err="1">
                <a:cs typeface="Times New Roman" panose="02020603050405020304" pitchFamily="18" charset="0"/>
              </a:rPr>
              <a:t>nn</a:t>
            </a:r>
            <a:r>
              <a:rPr lang="it-IT" sz="3000" dirty="0">
                <a:cs typeface="Times New Roman" panose="02020603050405020304" pitchFamily="18" charset="0"/>
              </a:rPr>
              <a:t> fino all’ipercorrettismo </a:t>
            </a:r>
            <a:r>
              <a:rPr lang="it-IT" sz="3000" i="1" dirty="0">
                <a:cs typeface="Times New Roman" panose="02020603050405020304" pitchFamily="18" charset="0"/>
              </a:rPr>
              <a:t>(pando </a:t>
            </a:r>
            <a:r>
              <a:rPr lang="it-IT" sz="3000" dirty="0">
                <a:cs typeface="Times New Roman" panose="02020603050405020304" pitchFamily="18" charset="0"/>
              </a:rPr>
              <a:t>per </a:t>
            </a:r>
            <a:r>
              <a:rPr lang="it-IT" sz="3000" i="1" dirty="0">
                <a:cs typeface="Times New Roman" panose="02020603050405020304" pitchFamily="18" charset="0"/>
              </a:rPr>
              <a:t>panno)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affiora anche il dittongamento toscano (</a:t>
            </a:r>
            <a:r>
              <a:rPr lang="it-IT" sz="3000" i="1" dirty="0">
                <a:cs typeface="Times New Roman" panose="02020603050405020304" pitchFamily="18" charset="0"/>
              </a:rPr>
              <a:t>Pietro</a:t>
            </a:r>
            <a:r>
              <a:rPr lang="it-IT" sz="3000" dirty="0">
                <a:cs typeface="Times New Roman" panose="02020603050405020304" pitchFamily="18" charset="0"/>
              </a:rPr>
              <a:t>)</a:t>
            </a:r>
            <a:endParaRPr lang="it-IT" sz="3000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3000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Restano saldi alcuni fenomeni mediani, come l’innalzamento metafonetico (</a:t>
            </a:r>
            <a:r>
              <a:rPr lang="it-IT" sz="3000" i="1" dirty="0" err="1">
                <a:cs typeface="Times New Roman" panose="02020603050405020304" pitchFamily="18" charset="0"/>
              </a:rPr>
              <a:t>frisco</a:t>
            </a:r>
            <a:r>
              <a:rPr lang="it-IT" sz="3000" dirty="0">
                <a:cs typeface="Times New Roman" panose="02020603050405020304" pitchFamily="18" charset="0"/>
              </a:rPr>
              <a:t>), il futuro in </a:t>
            </a:r>
            <a:r>
              <a:rPr lang="it-IT" sz="3000" i="1" dirty="0">
                <a:cs typeface="Times New Roman" panose="02020603050405020304" pitchFamily="18" charset="0"/>
              </a:rPr>
              <a:t>-aio</a:t>
            </a:r>
            <a:r>
              <a:rPr lang="it-IT" sz="3000" dirty="0">
                <a:cs typeface="Times New Roman" panose="02020603050405020304" pitchFamily="18" charset="0"/>
              </a:rPr>
              <a:t>, le desinenze non toscane </a:t>
            </a:r>
            <a:r>
              <a:rPr lang="it-IT" sz="3000" i="1" dirty="0">
                <a:cs typeface="Times New Roman" panose="02020603050405020304" pitchFamily="18" charset="0"/>
              </a:rPr>
              <a:t>(</a:t>
            </a:r>
            <a:r>
              <a:rPr lang="it-IT" sz="3000" i="1" dirty="0" err="1">
                <a:cs typeface="Times New Roman" panose="02020603050405020304" pitchFamily="18" charset="0"/>
              </a:rPr>
              <a:t>stamo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 err="1">
                <a:cs typeface="Times New Roman" panose="02020603050405020304" pitchFamily="18" charset="0"/>
              </a:rPr>
              <a:t>annemo</a:t>
            </a:r>
            <a:r>
              <a:rPr lang="it-IT" sz="3000" i="1" dirty="0"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439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968F783-E3A0-A549-9F15-133E330A2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325" y="650174"/>
            <a:ext cx="11719484" cy="55576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>
                <a:cs typeface="Times New Roman" panose="02020603050405020304" pitchFamily="18" charset="0"/>
              </a:rPr>
              <a:t>- </a:t>
            </a:r>
            <a:r>
              <a:rPr lang="it-IT" dirty="0" err="1">
                <a:cs typeface="Times New Roman" panose="02020603050405020304" pitchFamily="18" charset="0"/>
              </a:rPr>
              <a:t>Nui</a:t>
            </a:r>
            <a:r>
              <a:rPr lang="it-IT" dirty="0">
                <a:cs typeface="Times New Roman" panose="02020603050405020304" pitchFamily="18" charset="0"/>
              </a:rPr>
              <a:t> </a:t>
            </a:r>
            <a:r>
              <a:rPr lang="it-IT" dirty="0" err="1">
                <a:cs typeface="Times New Roman" panose="02020603050405020304" pitchFamily="18" charset="0"/>
              </a:rPr>
              <a:t>stamo</a:t>
            </a:r>
            <a:r>
              <a:rPr lang="it-IT" dirty="0">
                <a:cs typeface="Times New Roman" panose="02020603050405020304" pitchFamily="18" charset="0"/>
              </a:rPr>
              <a:t> alo </a:t>
            </a:r>
            <a:r>
              <a:rPr lang="it-IT" dirty="0" err="1">
                <a:cs typeface="Times New Roman" panose="02020603050405020304" pitchFamily="18" charset="0"/>
              </a:rPr>
              <a:t>frisco</a:t>
            </a:r>
            <a:r>
              <a:rPr lang="it-IT" dirty="0">
                <a:cs typeface="Times New Roman" panose="02020603050405020304" pitchFamily="18" charset="0"/>
              </a:rPr>
              <a:t>, </a:t>
            </a:r>
            <a:r>
              <a:rPr lang="it-IT" i="1" dirty="0" err="1"/>
              <a:t>frigus</a:t>
            </a:r>
            <a:r>
              <a:rPr lang="it-IT" i="1" dirty="0"/>
              <a:t> </a:t>
            </a:r>
            <a:r>
              <a:rPr lang="it-IT" i="1" dirty="0" err="1"/>
              <a:t>captam</a:t>
            </a:r>
            <a:r>
              <a:rPr lang="it-IT" i="1" dirty="0"/>
              <a:t>(</a:t>
            </a:r>
            <a:r>
              <a:rPr lang="it-IT" i="1" dirty="0" err="1"/>
              <a:t>us</a:t>
            </a:r>
            <a:r>
              <a:rPr lang="it-IT" i="1" dirty="0"/>
              <a:t>) </a:t>
            </a:r>
            <a:r>
              <a:rPr lang="it-IT" i="1" dirty="0" err="1"/>
              <a:t>opacu</a:t>
            </a:r>
            <a:r>
              <a:rPr lang="it-IT" i="1" dirty="0"/>
              <a:t>(m)</a:t>
            </a:r>
            <a:endParaRPr lang="it-IT" i="1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dirty="0">
                <a:cs typeface="Times New Roman" panose="02020603050405020304" pitchFamily="18" charset="0"/>
              </a:rPr>
              <a:t>- </a:t>
            </a:r>
            <a:r>
              <a:rPr lang="it-IT" dirty="0" err="1">
                <a:cs typeface="Times New Roman" panose="02020603050405020304" pitchFamily="18" charset="0"/>
              </a:rPr>
              <a:t>Quillo</a:t>
            </a:r>
            <a:r>
              <a:rPr lang="it-IT" dirty="0">
                <a:cs typeface="Times New Roman" panose="02020603050405020304" pitchFamily="18" charset="0"/>
              </a:rPr>
              <a:t> cavallo s’è </a:t>
            </a:r>
            <a:r>
              <a:rPr lang="it-IT" dirty="0" err="1">
                <a:cs typeface="Times New Roman" panose="02020603050405020304" pitchFamily="18" charset="0"/>
              </a:rPr>
              <a:t>tramazato</a:t>
            </a:r>
            <a:r>
              <a:rPr lang="it-IT" dirty="0">
                <a:cs typeface="Times New Roman" panose="02020603050405020304" pitchFamily="18" charset="0"/>
              </a:rPr>
              <a:t>, </a:t>
            </a:r>
            <a:r>
              <a:rPr lang="it-IT" i="1" dirty="0" err="1"/>
              <a:t>ille</a:t>
            </a:r>
            <a:r>
              <a:rPr lang="it-IT" i="1" dirty="0"/>
              <a:t> </a:t>
            </a:r>
            <a:r>
              <a:rPr lang="it-IT" i="1" dirty="0" err="1"/>
              <a:t>equus</a:t>
            </a:r>
            <a:r>
              <a:rPr lang="it-IT" i="1" dirty="0"/>
              <a:t> </a:t>
            </a:r>
            <a:r>
              <a:rPr lang="it-IT" i="1" dirty="0" err="1"/>
              <a:t>stratus</a:t>
            </a:r>
            <a:r>
              <a:rPr lang="it-IT" i="1" dirty="0"/>
              <a:t> est</a:t>
            </a:r>
            <a:endParaRPr lang="it-IT" i="1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dirty="0">
                <a:cs typeface="Times New Roman" panose="02020603050405020304" pitchFamily="18" charset="0"/>
              </a:rPr>
              <a:t>- </a:t>
            </a:r>
            <a:r>
              <a:rPr lang="it-IT" dirty="0" err="1">
                <a:cs typeface="Times New Roman" panose="02020603050405020304" pitchFamily="18" charset="0"/>
              </a:rPr>
              <a:t>Scrulla</a:t>
            </a:r>
            <a:r>
              <a:rPr lang="it-IT" dirty="0">
                <a:cs typeface="Times New Roman" panose="02020603050405020304" pitchFamily="18" charset="0"/>
              </a:rPr>
              <a:t> </a:t>
            </a:r>
            <a:r>
              <a:rPr lang="it-IT" dirty="0" err="1">
                <a:cs typeface="Times New Roman" panose="02020603050405020304" pitchFamily="18" charset="0"/>
              </a:rPr>
              <a:t>quillo</a:t>
            </a:r>
            <a:r>
              <a:rPr lang="it-IT" dirty="0">
                <a:cs typeface="Times New Roman" panose="02020603050405020304" pitchFamily="18" charset="0"/>
              </a:rPr>
              <a:t> pando, </a:t>
            </a:r>
            <a:r>
              <a:rPr lang="it-IT" i="1" dirty="0" err="1"/>
              <a:t>excute</a:t>
            </a:r>
            <a:r>
              <a:rPr lang="it-IT" i="1" dirty="0"/>
              <a:t> </a:t>
            </a:r>
            <a:r>
              <a:rPr lang="it-IT" i="1" dirty="0" err="1"/>
              <a:t>pandu</a:t>
            </a:r>
            <a:r>
              <a:rPr lang="it-IT" i="1" dirty="0"/>
              <a:t>(m) </a:t>
            </a:r>
            <a:r>
              <a:rPr lang="it-IT" i="1" dirty="0" err="1"/>
              <a:t>pulver</a:t>
            </a:r>
            <a:r>
              <a:rPr lang="it-IT" i="1" dirty="0"/>
              <a:t>(e)</a:t>
            </a:r>
            <a:endParaRPr lang="it-IT" i="1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dirty="0">
                <a:cs typeface="Times New Roman" panose="02020603050405020304" pitchFamily="18" charset="0"/>
              </a:rPr>
              <a:t>- Io ve te </a:t>
            </a:r>
            <a:r>
              <a:rPr lang="it-IT" dirty="0" err="1">
                <a:cs typeface="Times New Roman" panose="02020603050405020304" pitchFamily="18" charset="0"/>
              </a:rPr>
              <a:t>cogliaraio</a:t>
            </a:r>
            <a:r>
              <a:rPr lang="it-IT" dirty="0">
                <a:cs typeface="Times New Roman" panose="02020603050405020304" pitchFamily="18" charset="0"/>
              </a:rPr>
              <a:t> </a:t>
            </a:r>
            <a:r>
              <a:rPr lang="it-IT" dirty="0" err="1">
                <a:cs typeface="Times New Roman" panose="02020603050405020304" pitchFamily="18" charset="0"/>
              </a:rPr>
              <a:t>inele</a:t>
            </a:r>
            <a:r>
              <a:rPr lang="it-IT" dirty="0">
                <a:cs typeface="Times New Roman" panose="02020603050405020304" pitchFamily="18" charset="0"/>
              </a:rPr>
              <a:t> </a:t>
            </a:r>
            <a:r>
              <a:rPr lang="it-IT" dirty="0" err="1">
                <a:cs typeface="Times New Roman" panose="02020603050405020304" pitchFamily="18" charset="0"/>
              </a:rPr>
              <a:t>toe</a:t>
            </a:r>
            <a:r>
              <a:rPr lang="it-IT" dirty="0">
                <a:cs typeface="Times New Roman" panose="02020603050405020304" pitchFamily="18" charset="0"/>
              </a:rPr>
              <a:t> </a:t>
            </a:r>
            <a:r>
              <a:rPr lang="it-IT" dirty="0" err="1">
                <a:cs typeface="Times New Roman" panose="02020603050405020304" pitchFamily="18" charset="0"/>
              </a:rPr>
              <a:t>trestitie</a:t>
            </a:r>
            <a:r>
              <a:rPr lang="it-IT" dirty="0">
                <a:cs typeface="Times New Roman" panose="02020603050405020304" pitchFamily="18" charset="0"/>
              </a:rPr>
              <a:t>, </a:t>
            </a:r>
            <a:r>
              <a:rPr lang="it-IT" i="1" dirty="0"/>
              <a:t>ego </a:t>
            </a:r>
            <a:r>
              <a:rPr lang="it-IT" i="1" dirty="0" err="1"/>
              <a:t>dep</a:t>
            </a:r>
            <a:r>
              <a:rPr lang="it-IT" i="1" dirty="0"/>
              <a:t>(re)[h]</a:t>
            </a:r>
            <a:r>
              <a:rPr lang="it-IT" i="1" dirty="0" err="1"/>
              <a:t>enda</a:t>
            </a:r>
            <a:r>
              <a:rPr lang="it-IT" i="1" dirty="0"/>
              <a:t>(m) te in adulterio</a:t>
            </a:r>
            <a:endParaRPr lang="it-IT" i="1" dirty="0"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it-IT" dirty="0">
                <a:cs typeface="Times New Roman" panose="02020603050405020304" pitchFamily="18" charset="0"/>
              </a:rPr>
              <a:t>Me s’è </a:t>
            </a:r>
            <a:r>
              <a:rPr lang="it-IT" dirty="0" err="1">
                <a:cs typeface="Times New Roman" panose="02020603050405020304" pitchFamily="18" charset="0"/>
              </a:rPr>
              <a:t>scito</a:t>
            </a:r>
            <a:r>
              <a:rPr lang="it-IT" dirty="0">
                <a:cs typeface="Times New Roman" panose="02020603050405020304" pitchFamily="18" charset="0"/>
              </a:rPr>
              <a:t> de mente quello che te voleva dire, </a:t>
            </a:r>
            <a:r>
              <a:rPr lang="it-IT" i="1" dirty="0" err="1"/>
              <a:t>excidit</a:t>
            </a:r>
            <a:r>
              <a:rPr lang="it-IT" i="1" dirty="0"/>
              <a:t> de mente q(</a:t>
            </a:r>
            <a:r>
              <a:rPr lang="it-IT" i="1" dirty="0" err="1"/>
              <a:t>uo</a:t>
            </a:r>
            <a:r>
              <a:rPr lang="it-IT" i="1" dirty="0"/>
              <a:t>)d </a:t>
            </a:r>
            <a:r>
              <a:rPr lang="it-IT" i="1" dirty="0" err="1"/>
              <a:t>tibi</a:t>
            </a:r>
            <a:r>
              <a:rPr lang="it-IT" i="1" dirty="0"/>
              <a:t>    </a:t>
            </a:r>
          </a:p>
          <a:p>
            <a:pPr marL="0" indent="0">
              <a:buNone/>
            </a:pPr>
            <a:r>
              <a:rPr lang="it-IT" i="1" dirty="0"/>
              <a:t>  </a:t>
            </a:r>
            <a:r>
              <a:rPr lang="it-IT" i="1" dirty="0" err="1"/>
              <a:t>dicturus</a:t>
            </a:r>
            <a:r>
              <a:rPr lang="it-IT" i="1" dirty="0"/>
              <a:t> era(m)</a:t>
            </a:r>
            <a:endParaRPr lang="it-IT" i="1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dirty="0">
                <a:cs typeface="Times New Roman" panose="02020603050405020304" pitchFamily="18" charset="0"/>
              </a:rPr>
              <a:t>- </a:t>
            </a:r>
            <a:r>
              <a:rPr lang="it-IT" dirty="0" err="1">
                <a:cs typeface="Times New Roman" panose="02020603050405020304" pitchFamily="18" charset="0"/>
              </a:rPr>
              <a:t>Annemo</a:t>
            </a:r>
            <a:r>
              <a:rPr lang="it-IT" dirty="0">
                <a:cs typeface="Times New Roman" panose="02020603050405020304" pitchFamily="18" charset="0"/>
              </a:rPr>
              <a:t> là,</a:t>
            </a:r>
            <a:r>
              <a:rPr lang="it-IT" dirty="0"/>
              <a:t> </a:t>
            </a:r>
            <a:r>
              <a:rPr lang="it-IT" i="1" dirty="0"/>
              <a:t>co(n)</a:t>
            </a:r>
            <a:r>
              <a:rPr lang="it-IT" i="1" dirty="0" err="1"/>
              <a:t>cedamus</a:t>
            </a:r>
            <a:r>
              <a:rPr lang="it-IT" i="1" dirty="0"/>
              <a:t> </a:t>
            </a:r>
            <a:r>
              <a:rPr lang="it-IT" i="1" dirty="0" err="1"/>
              <a:t>illuc</a:t>
            </a:r>
            <a:endParaRPr lang="it-IT" i="1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dirty="0">
                <a:cs typeface="Times New Roman" panose="02020603050405020304" pitchFamily="18" charset="0"/>
              </a:rPr>
              <a:t>- Io te ho mandata la </a:t>
            </a:r>
            <a:r>
              <a:rPr lang="it-IT" dirty="0" err="1">
                <a:cs typeface="Times New Roman" panose="02020603050405020304" pitchFamily="18" charset="0"/>
              </a:rPr>
              <a:t>lectera</a:t>
            </a:r>
            <a:r>
              <a:rPr lang="it-IT" dirty="0">
                <a:cs typeface="Times New Roman" panose="02020603050405020304" pitchFamily="18" charset="0"/>
              </a:rPr>
              <a:t> per Pietro, </a:t>
            </a:r>
            <a:r>
              <a:rPr lang="it-IT" i="1" dirty="0"/>
              <a:t>ego </a:t>
            </a:r>
            <a:r>
              <a:rPr lang="it-IT" i="1" dirty="0" err="1"/>
              <a:t>dedi</a:t>
            </a:r>
            <a:r>
              <a:rPr lang="it-IT" i="1" dirty="0"/>
              <a:t> </a:t>
            </a:r>
            <a:r>
              <a:rPr lang="it-IT" i="1" dirty="0" err="1"/>
              <a:t>licteras</a:t>
            </a:r>
            <a:r>
              <a:rPr lang="it-IT" i="1" dirty="0"/>
              <a:t> P(</a:t>
            </a:r>
            <a:r>
              <a:rPr lang="it-IT" i="1" dirty="0" err="1"/>
              <a:t>etr</a:t>
            </a:r>
            <a:r>
              <a:rPr lang="it-IT" i="1" dirty="0"/>
              <a:t>)o ad te</a:t>
            </a:r>
            <a:endParaRPr lang="it-IT" i="1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dirty="0">
                <a:cs typeface="Times New Roman" panose="02020603050405020304" pitchFamily="18" charset="0"/>
              </a:rPr>
              <a:t>- Lu cane à </a:t>
            </a:r>
            <a:r>
              <a:rPr lang="it-IT" dirty="0" err="1">
                <a:cs typeface="Times New Roman" panose="02020603050405020304" pitchFamily="18" charset="0"/>
              </a:rPr>
              <a:t>ffallito</a:t>
            </a:r>
            <a:r>
              <a:rPr lang="it-IT" dirty="0">
                <a:cs typeface="Times New Roman" panose="02020603050405020304" pitchFamily="18" charset="0"/>
              </a:rPr>
              <a:t> lo lepore, </a:t>
            </a:r>
            <a:r>
              <a:rPr lang="it-IT" i="1" dirty="0" err="1"/>
              <a:t>canis</a:t>
            </a:r>
            <a:r>
              <a:rPr lang="it-IT" i="1" dirty="0"/>
              <a:t> </a:t>
            </a:r>
            <a:r>
              <a:rPr lang="it-IT" i="1" dirty="0" err="1"/>
              <a:t>fefellit</a:t>
            </a:r>
            <a:r>
              <a:rPr lang="it-IT" i="1" dirty="0"/>
              <a:t> lepore(m)</a:t>
            </a:r>
            <a:endParaRPr lang="it-IT" i="1" dirty="0"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it-IT" dirty="0">
                <a:cs typeface="Times New Roman" panose="02020603050405020304" pitchFamily="18" charset="0"/>
              </a:rPr>
              <a:t>La lengua non </a:t>
            </a:r>
            <a:r>
              <a:rPr lang="it-IT" dirty="0" err="1">
                <a:cs typeface="Times New Roman" panose="02020603050405020304" pitchFamily="18" charset="0"/>
              </a:rPr>
              <a:t>àne</a:t>
            </a:r>
            <a:r>
              <a:rPr lang="it-IT" dirty="0">
                <a:cs typeface="Times New Roman" panose="02020603050405020304" pitchFamily="18" charset="0"/>
              </a:rPr>
              <a:t> osso ma osso rompe, </a:t>
            </a:r>
            <a:r>
              <a:rPr lang="it-IT" i="1" dirty="0"/>
              <a:t>osso </a:t>
            </a:r>
            <a:r>
              <a:rPr lang="it-IT" i="1" dirty="0" err="1"/>
              <a:t>caret</a:t>
            </a:r>
            <a:r>
              <a:rPr lang="it-IT" i="1" dirty="0"/>
              <a:t> </a:t>
            </a:r>
            <a:r>
              <a:rPr lang="it-IT" i="1" dirty="0" err="1"/>
              <a:t>linguam</a:t>
            </a:r>
            <a:r>
              <a:rPr lang="it-IT" i="1" dirty="0"/>
              <a:t> s(ed) </a:t>
            </a:r>
            <a:r>
              <a:rPr lang="it-IT" i="1" dirty="0" err="1"/>
              <a:t>fragnit</a:t>
            </a:r>
            <a:r>
              <a:rPr lang="it-IT" i="1" dirty="0"/>
              <a:t> ossa   maligna</a:t>
            </a:r>
            <a:endParaRPr lang="it-IT" i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900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C:\Users\Emiliano\Desktop\Italy_-_Forms_of_Dialect - Copia.jpg">
            <a:extLst>
              <a:ext uri="{FF2B5EF4-FFF2-40B4-BE49-F238E27FC236}">
                <a16:creationId xmlns:a16="http://schemas.microsoft.com/office/drawing/2014/main" id="{8450493A-A9B7-534E-947D-821AC5F5104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1434905" y="682420"/>
            <a:ext cx="7315200" cy="549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EFD05A48-240E-374D-85D3-DD8347E1ABEA}"/>
              </a:ext>
            </a:extLst>
          </p:cNvPr>
          <p:cNvSpPr/>
          <p:nvPr/>
        </p:nvSpPr>
        <p:spPr>
          <a:xfrm>
            <a:off x="9512135" y="2030681"/>
            <a:ext cx="166255" cy="178129"/>
          </a:xfrm>
          <a:prstGeom prst="rect">
            <a:avLst/>
          </a:prstGeom>
          <a:solidFill>
            <a:srgbClr val="1641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2C45A1A-5E92-724B-AED8-7F35773B3633}"/>
              </a:ext>
            </a:extLst>
          </p:cNvPr>
          <p:cNvSpPr txBox="1"/>
          <p:nvPr/>
        </p:nvSpPr>
        <p:spPr>
          <a:xfrm>
            <a:off x="9678390" y="1952611"/>
            <a:ext cx="1675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area toscana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E95E4C2-ECF2-D544-A16C-8A958265DD90}"/>
              </a:ext>
            </a:extLst>
          </p:cNvPr>
          <p:cNvSpPr/>
          <p:nvPr/>
        </p:nvSpPr>
        <p:spPr>
          <a:xfrm>
            <a:off x="9512135" y="2548800"/>
            <a:ext cx="166255" cy="19439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20C52E1-6B8C-0843-9427-0A7C3FCF50AA}"/>
              </a:ext>
            </a:extLst>
          </p:cNvPr>
          <p:cNvSpPr txBox="1"/>
          <p:nvPr/>
        </p:nvSpPr>
        <p:spPr>
          <a:xfrm>
            <a:off x="9678390" y="2471119"/>
            <a:ext cx="1983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area settentrionale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6772A14-5044-F04F-A729-185E07F0642E}"/>
              </a:ext>
            </a:extLst>
          </p:cNvPr>
          <p:cNvSpPr/>
          <p:nvPr/>
        </p:nvSpPr>
        <p:spPr>
          <a:xfrm>
            <a:off x="9512135" y="3123210"/>
            <a:ext cx="166255" cy="190006"/>
          </a:xfrm>
          <a:prstGeom prst="rect">
            <a:avLst/>
          </a:prstGeom>
          <a:solidFill>
            <a:srgbClr val="F6C1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502A167-7BCE-B048-B608-29BE06F93A22}"/>
              </a:ext>
            </a:extLst>
          </p:cNvPr>
          <p:cNvSpPr txBox="1"/>
          <p:nvPr/>
        </p:nvSpPr>
        <p:spPr>
          <a:xfrm>
            <a:off x="9678390" y="3064324"/>
            <a:ext cx="1781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area mediana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58572F5C-A794-44A7-A1E9-7D023460CFA4}"/>
              </a:ext>
            </a:extLst>
          </p:cNvPr>
          <p:cNvSpPr/>
          <p:nvPr/>
        </p:nvSpPr>
        <p:spPr>
          <a:xfrm flipH="1" flipV="1">
            <a:off x="9512135" y="3716413"/>
            <a:ext cx="186728" cy="190007"/>
          </a:xfrm>
          <a:prstGeom prst="rect">
            <a:avLst/>
          </a:prstGeom>
          <a:solidFill>
            <a:srgbClr val="FD84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23318AB-3033-4F1A-B31C-3A9574C95A43}"/>
              </a:ext>
            </a:extLst>
          </p:cNvPr>
          <p:cNvSpPr txBox="1"/>
          <p:nvPr/>
        </p:nvSpPr>
        <p:spPr>
          <a:xfrm>
            <a:off x="9698863" y="3620882"/>
            <a:ext cx="1781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area meridionale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145689F-00E9-4DD9-9E57-F62752B1DB5F}"/>
              </a:ext>
            </a:extLst>
          </p:cNvPr>
          <p:cNvSpPr txBox="1"/>
          <p:nvPr/>
        </p:nvSpPr>
        <p:spPr>
          <a:xfrm>
            <a:off x="4065563" y="2753878"/>
            <a:ext cx="1026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UMBRIA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FC45992-1B10-4DB8-9BBC-BBA710587AA0}"/>
              </a:ext>
            </a:extLst>
          </p:cNvPr>
          <p:cNvSpPr txBox="1"/>
          <p:nvPr/>
        </p:nvSpPr>
        <p:spPr>
          <a:xfrm>
            <a:off x="4065563" y="4093792"/>
            <a:ext cx="1026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LAZIO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F7E7EEF-17B4-480F-B217-69267F4F3A6F}"/>
              </a:ext>
            </a:extLst>
          </p:cNvPr>
          <p:cNvSpPr txBox="1"/>
          <p:nvPr/>
        </p:nvSpPr>
        <p:spPr>
          <a:xfrm>
            <a:off x="5458265" y="3620882"/>
            <a:ext cx="1263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ABRUZZO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7E08C03-B295-4FB4-8D6F-40F3038C304E}"/>
              </a:ext>
            </a:extLst>
          </p:cNvPr>
          <p:cNvSpPr txBox="1"/>
          <p:nvPr/>
        </p:nvSpPr>
        <p:spPr>
          <a:xfrm>
            <a:off x="4846320" y="2009207"/>
            <a:ext cx="1026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MARCHE</a:t>
            </a:r>
          </a:p>
        </p:txBody>
      </p:sp>
    </p:spTree>
    <p:extLst>
      <p:ext uri="{BB962C8B-B14F-4D97-AF65-F5344CB8AC3E}">
        <p14:creationId xmlns:p14="http://schemas.microsoft.com/office/powerpoint/2010/main" val="1898003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VOLGARE NELL’AREA MEDIANA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8BCFB41D-CF47-4F64-BE3A-9DA22052A406}"/>
              </a:ext>
            </a:extLst>
          </p:cNvPr>
          <p:cNvSpPr/>
          <p:nvPr/>
        </p:nvSpPr>
        <p:spPr>
          <a:xfrm>
            <a:off x="117231" y="973633"/>
            <a:ext cx="1179341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0000"/>
              </a:lnSpc>
            </a:pPr>
            <a:r>
              <a:rPr lang="it-IT" sz="3000" b="1" dirty="0">
                <a:cs typeface="Times New Roman" panose="02020603050405020304" pitchFamily="18" charset="0"/>
              </a:rPr>
              <a:t>Problemi testuali</a:t>
            </a:r>
            <a:r>
              <a:rPr lang="it-IT" sz="3000" dirty="0">
                <a:cs typeface="Times New Roman" panose="02020603050405020304" pitchFamily="18" charset="0"/>
              </a:rPr>
              <a:t>: anche se alcune delle testimonianze letterarie più antiche dell’intera penisola appartengono a quest’area (il </a:t>
            </a:r>
            <a:r>
              <a:rPr lang="it-IT" sz="3000" i="1" dirty="0">
                <a:cs typeface="Times New Roman" panose="02020603050405020304" pitchFamily="18" charset="0"/>
              </a:rPr>
              <a:t>Ritmo cassinese</a:t>
            </a:r>
            <a:r>
              <a:rPr lang="it-IT" sz="3000" dirty="0">
                <a:cs typeface="Times New Roman" panose="02020603050405020304" pitchFamily="18" charset="0"/>
              </a:rPr>
              <a:t>, fine XII sec.), alcune zone sono poco rappresentate, soprattutto per il Duecento e il Trecento; molti testi sono contaminati dalle vicende della loro trasmissione (negli </a:t>
            </a:r>
            <a:r>
              <a:rPr lang="it-IT" sz="3000" i="1" dirty="0">
                <a:cs typeface="Times New Roman" panose="02020603050405020304" pitchFamily="18" charset="0"/>
              </a:rPr>
              <a:t>Apologhi verseggiati reatini </a:t>
            </a:r>
            <a:r>
              <a:rPr lang="it-IT" sz="3000" dirty="0">
                <a:cs typeface="Times New Roman" panose="02020603050405020304" pitchFamily="18" charset="0"/>
              </a:rPr>
              <a:t>troviamo </a:t>
            </a:r>
            <a:r>
              <a:rPr lang="it-IT" sz="3000" i="1" dirty="0" err="1">
                <a:cs typeface="Times New Roman" panose="02020603050405020304" pitchFamily="18" charset="0"/>
              </a:rPr>
              <a:t>temp</a:t>
            </a:r>
            <a:r>
              <a:rPr lang="it-IT" sz="3000" b="1" i="1" dirty="0" err="1">
                <a:cs typeface="Times New Roman" panose="02020603050405020304" pitchFamily="18" charset="0"/>
              </a:rPr>
              <a:t>u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ma anche </a:t>
            </a:r>
            <a:r>
              <a:rPr lang="it-IT" sz="3000" i="1" dirty="0" err="1">
                <a:cs typeface="Times New Roman" panose="02020603050405020304" pitchFamily="18" charset="0"/>
              </a:rPr>
              <a:t>l</a:t>
            </a:r>
            <a:r>
              <a:rPr lang="it-IT" sz="3000" b="1" i="1" dirty="0" err="1">
                <a:cs typeface="Times New Roman" panose="02020603050405020304" pitchFamily="18" charset="0"/>
              </a:rPr>
              <a:t>uo</a:t>
            </a:r>
            <a:r>
              <a:rPr lang="it-IT" sz="3000" i="1" dirty="0" err="1">
                <a:cs typeface="Times New Roman" panose="02020603050405020304" pitchFamily="18" charset="0"/>
              </a:rPr>
              <a:t>c</a:t>
            </a:r>
            <a:r>
              <a:rPr lang="it-IT" sz="3000" b="1" i="1" dirty="0" err="1">
                <a:cs typeface="Times New Roman" panose="02020603050405020304" pitchFamily="18" charset="0"/>
              </a:rPr>
              <a:t>o</a:t>
            </a:r>
            <a:r>
              <a:rPr lang="it-IT" sz="3000" dirty="0">
                <a:cs typeface="Times New Roman" panose="02020603050405020304" pitchFamily="18" charset="0"/>
              </a:rPr>
              <a:t>). Dal Quattrocento i problemi testuali si complicano per la progressiva toscanizzazione (il toscano è modello di prestigio imitato).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FF249DB-0D93-4E3E-828B-E63CFEBBF8ED}"/>
              </a:ext>
            </a:extLst>
          </p:cNvPr>
          <p:cNvSpPr/>
          <p:nvPr/>
        </p:nvSpPr>
        <p:spPr>
          <a:xfrm>
            <a:off x="117231" y="4269856"/>
            <a:ext cx="1179341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0000"/>
              </a:lnSpc>
            </a:pPr>
            <a:r>
              <a:rPr lang="it-IT" sz="3000" dirty="0">
                <a:cs typeface="Times New Roman" panose="02020603050405020304" pitchFamily="18" charset="0"/>
              </a:rPr>
              <a:t>L’area mediana presenta partizioni interne e, in particolare, risulta molto vicina al volgare toscano nell’area settentrionale, detta </a:t>
            </a:r>
            <a:r>
              <a:rPr lang="it-IT" sz="3000" b="1" dirty="0">
                <a:cs typeface="Times New Roman" panose="02020603050405020304" pitchFamily="18" charset="0"/>
              </a:rPr>
              <a:t>area </a:t>
            </a:r>
            <a:r>
              <a:rPr lang="it-IT" sz="3000" b="1" dirty="0" err="1">
                <a:cs typeface="Times New Roman" panose="02020603050405020304" pitchFamily="18" charset="0"/>
              </a:rPr>
              <a:t>perimediana</a:t>
            </a:r>
            <a:r>
              <a:rPr lang="it-IT" sz="3000" dirty="0">
                <a:cs typeface="Times New Roman" panose="02020603050405020304" pitchFamily="18" charset="0"/>
              </a:rPr>
              <a:t>: Orvieto o Perugia condividono alcune caratteristiche con i volgari toscani, come il dittongamento toscano, estraneo alle aree propriamente mediane, come l’Umbria meridionale, la Sabina e la Ciociaria.</a:t>
            </a:r>
          </a:p>
        </p:txBody>
      </p:sp>
    </p:spTree>
    <p:extLst>
      <p:ext uri="{BB962C8B-B14F-4D97-AF65-F5344CB8AC3E}">
        <p14:creationId xmlns:p14="http://schemas.microsoft.com/office/powerpoint/2010/main" val="132169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2CC362-F61E-314B-970C-046848208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397" y="204265"/>
            <a:ext cx="11057206" cy="907084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>
                <a:latin typeface="+mn-lt"/>
                <a:cs typeface="Times New Roman" panose="02020603050405020304" pitchFamily="18" charset="0"/>
              </a:rPr>
              <a:t>Il vocalismo: la -u finale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E4C514-919A-D748-ABAF-2BFDDADBB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705" y="998806"/>
            <a:ext cx="11812172" cy="552768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cs typeface="Times New Roman" panose="02020603050405020304" pitchFamily="18" charset="0"/>
              </a:rPr>
              <a:t>Tratto distintivo per eccellenza dell’area mediana è la </a:t>
            </a:r>
            <a:r>
              <a:rPr lang="it-IT" sz="3000" b="1" dirty="0">
                <a:cs typeface="Times New Roman" panose="02020603050405020304" pitchFamily="18" charset="0"/>
              </a:rPr>
              <a:t>conservazione della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b="1" dirty="0">
                <a:cs typeface="Times New Roman" panose="02020603050405020304" pitchFamily="18" charset="0"/>
              </a:rPr>
              <a:t>-u finale</a:t>
            </a:r>
            <a:r>
              <a:rPr lang="it-IT" sz="3000" dirty="0">
                <a:cs typeface="Times New Roman" panose="02020603050405020304" pitchFamily="18" charset="0"/>
              </a:rPr>
              <a:t> proveniente da -ŬM latino:</a:t>
            </a:r>
            <a:endParaRPr lang="it-IT" sz="8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3000" dirty="0">
                <a:cs typeface="Times New Roman" panose="02020603050405020304" pitchFamily="18" charset="0"/>
              </a:rPr>
              <a:t>ILLUM &gt; </a:t>
            </a:r>
            <a:r>
              <a:rPr lang="it-IT" sz="3000" dirty="0" err="1">
                <a:cs typeface="Times New Roman" panose="02020603050405020304" pitchFamily="18" charset="0"/>
              </a:rPr>
              <a:t>lu</a:t>
            </a:r>
            <a:r>
              <a:rPr lang="it-IT" sz="3000" dirty="0">
                <a:cs typeface="Times New Roman" panose="02020603050405020304" pitchFamily="18" charset="0"/>
              </a:rPr>
              <a:t>                                        ECCUM ILLUM &gt; </a:t>
            </a:r>
            <a:r>
              <a:rPr lang="it-IT" sz="3000" dirty="0" err="1">
                <a:cs typeface="Times New Roman" panose="02020603050405020304" pitchFamily="18" charset="0"/>
              </a:rPr>
              <a:t>quillu</a:t>
            </a:r>
            <a:endParaRPr lang="it-IT" sz="30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3000" dirty="0">
                <a:cs typeface="Times New Roman" panose="02020603050405020304" pitchFamily="18" charset="0"/>
              </a:rPr>
              <a:t>CAPILLUM &gt; </a:t>
            </a:r>
            <a:r>
              <a:rPr lang="it-IT" sz="3000" dirty="0" err="1">
                <a:cs typeface="Times New Roman" panose="02020603050405020304" pitchFamily="18" charset="0"/>
              </a:rPr>
              <a:t>capillu</a:t>
            </a:r>
            <a:r>
              <a:rPr lang="it-IT" sz="3000" dirty="0">
                <a:cs typeface="Times New Roman" panose="02020603050405020304" pitchFamily="18" charset="0"/>
              </a:rPr>
              <a:t>                         FILIUM &gt; </a:t>
            </a:r>
            <a:r>
              <a:rPr lang="it-IT" sz="3000" dirty="0" err="1">
                <a:cs typeface="Times New Roman" panose="02020603050405020304" pitchFamily="18" charset="0"/>
              </a:rPr>
              <a:t>fiju</a:t>
            </a:r>
            <a:endParaRPr lang="it-IT" sz="30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8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Il fenomeno non avviene nelle forme che avevano una -O finale nel latino:</a:t>
            </a:r>
          </a:p>
          <a:p>
            <a:pPr marL="0" indent="0" algn="just">
              <a:buNone/>
            </a:pPr>
            <a:endParaRPr lang="it-IT" sz="8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3000" dirty="0">
                <a:cs typeface="Times New Roman" panose="02020603050405020304" pitchFamily="18" charset="0"/>
              </a:rPr>
              <a:t>QUANDO &gt; </a:t>
            </a:r>
            <a:r>
              <a:rPr lang="it-IT" sz="3000" dirty="0" err="1">
                <a:cs typeface="Times New Roman" panose="02020603050405020304" pitchFamily="18" charset="0"/>
              </a:rPr>
              <a:t>quanno</a:t>
            </a:r>
            <a:r>
              <a:rPr lang="it-IT" sz="3000" dirty="0">
                <a:cs typeface="Times New Roman" panose="02020603050405020304" pitchFamily="18" charset="0"/>
              </a:rPr>
              <a:t>                           HOMO &gt; omo</a:t>
            </a:r>
          </a:p>
          <a:p>
            <a:pPr marL="0" indent="0">
              <a:buNone/>
            </a:pPr>
            <a:r>
              <a:rPr lang="it-IT" sz="3000" dirty="0">
                <a:cs typeface="Times New Roman" panose="02020603050405020304" pitchFamily="18" charset="0"/>
              </a:rPr>
              <a:t>AMO &gt; amo                                       AMANDO &gt; </a:t>
            </a:r>
            <a:r>
              <a:rPr lang="it-IT" sz="3000" dirty="0" err="1">
                <a:cs typeface="Times New Roman" panose="02020603050405020304" pitchFamily="18" charset="0"/>
              </a:rPr>
              <a:t>amanno</a:t>
            </a:r>
            <a:endParaRPr lang="it-IT" sz="30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1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Invece nell’area meridionale la vocale finale (sia da -U sia da -O) diventa evanescente (</a:t>
            </a:r>
            <a:r>
              <a:rPr lang="it-IT" sz="3000" i="1" dirty="0" err="1">
                <a:cs typeface="Times New Roman" panose="02020603050405020304" pitchFamily="18" charset="0"/>
              </a:rPr>
              <a:t>amicǝ</a:t>
            </a:r>
            <a:r>
              <a:rPr lang="it-IT" sz="3000" dirty="0">
                <a:cs typeface="Times New Roman" panose="02020603050405020304" pitchFamily="18" charset="0"/>
              </a:rPr>
              <a:t>,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i="1" dirty="0" err="1">
                <a:cs typeface="Times New Roman" panose="02020603050405020304" pitchFamily="18" charset="0"/>
              </a:rPr>
              <a:t>quannǝ</a:t>
            </a:r>
            <a:r>
              <a:rPr lang="it-IT" sz="3000" dirty="0">
                <a:cs typeface="Times New Roman" panose="02020603050405020304" pitchFamily="18" charset="0"/>
              </a:rPr>
              <a:t>), mentre nei dialetti </a:t>
            </a:r>
            <a:r>
              <a:rPr lang="it-IT" sz="3000" dirty="0" err="1">
                <a:cs typeface="Times New Roman" panose="02020603050405020304" pitchFamily="18" charset="0"/>
              </a:rPr>
              <a:t>merid</a:t>
            </a:r>
            <a:r>
              <a:rPr lang="it-IT" sz="3000" dirty="0">
                <a:cs typeface="Times New Roman" panose="02020603050405020304" pitchFamily="18" charset="0"/>
              </a:rPr>
              <a:t>. estremi ricompare -u (ma in questo caso sia da -U sia da -O: </a:t>
            </a:r>
            <a:r>
              <a:rPr lang="it-IT" sz="3000" i="1" dirty="0" err="1">
                <a:cs typeface="Times New Roman" panose="02020603050405020304" pitchFamily="18" charset="0"/>
              </a:rPr>
              <a:t>amicu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 err="1">
                <a:cs typeface="Times New Roman" panose="02020603050405020304" pitchFamily="18" charset="0"/>
              </a:rPr>
              <a:t>omu</a:t>
            </a:r>
            <a:r>
              <a:rPr lang="it-IT" sz="3000" dirty="0">
                <a:cs typeface="Times New Roman" panose="02020603050405020304" pitchFamily="18" charset="0"/>
              </a:rPr>
              <a:t>).</a:t>
            </a:r>
            <a:endParaRPr lang="it-IT" sz="3000" i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533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2CC362-F61E-314B-970C-046848208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140042"/>
            <a:ext cx="11057206" cy="976787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>
                <a:latin typeface="+mn-lt"/>
                <a:cs typeface="Times New Roman" panose="02020603050405020304" pitchFamily="18" charset="0"/>
              </a:rPr>
              <a:t>Tratti comuni all’area meridionale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E4C514-919A-D748-ABAF-2BFDDADBB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284" y="1116828"/>
            <a:ext cx="11765661" cy="560113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arenR"/>
            </a:pPr>
            <a:r>
              <a:rPr lang="it-IT" sz="3000" b="1" dirty="0">
                <a:cs typeface="Times New Roman" panose="02020603050405020304" pitchFamily="18" charset="0"/>
              </a:rPr>
              <a:t>METAFONESI</a:t>
            </a:r>
            <a:r>
              <a:rPr lang="it-IT" sz="3000" dirty="0"/>
              <a:t>. </a:t>
            </a:r>
            <a:r>
              <a:rPr lang="it-IT" sz="3000" dirty="0">
                <a:cs typeface="Times New Roman" panose="02020603050405020304" pitchFamily="18" charset="0"/>
              </a:rPr>
              <a:t>Serie di fenomeni per i quali la vocale tonica cambia a causa della vocale finale (Ŭ o Ī</a:t>
            </a:r>
            <a:r>
              <a:rPr lang="it-IT" sz="3000" dirty="0"/>
              <a:t> </a:t>
            </a:r>
            <a:r>
              <a:rPr lang="it-IT" sz="3000" dirty="0">
                <a:cs typeface="Times New Roman" panose="02020603050405020304" pitchFamily="18" charset="0"/>
              </a:rPr>
              <a:t>). </a:t>
            </a:r>
          </a:p>
          <a:p>
            <a:pPr marL="0" indent="0" algn="just">
              <a:buNone/>
            </a:pPr>
            <a:endParaRPr lang="it-IT" sz="26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Il  cambiamento è differenziato a seconda della vocale tonica: </a:t>
            </a:r>
          </a:p>
          <a:p>
            <a:pPr marL="0" indent="0" algn="just">
              <a:buNone/>
            </a:pPr>
            <a:endParaRPr lang="it-IT" sz="1300" b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b="1" dirty="0">
                <a:cs typeface="Times New Roman" panose="02020603050405020304" pitchFamily="18" charset="0"/>
              </a:rPr>
              <a:t>a) innalzamento di </a:t>
            </a:r>
            <a:r>
              <a:rPr lang="it-IT" sz="3000" b="1" i="1" dirty="0">
                <a:cs typeface="Times New Roman" panose="02020603050405020304" pitchFamily="18" charset="0"/>
              </a:rPr>
              <a:t>e</a:t>
            </a:r>
            <a:r>
              <a:rPr lang="it-IT" sz="3000" b="1" dirty="0">
                <a:cs typeface="Times New Roman" panose="02020603050405020304" pitchFamily="18" charset="0"/>
              </a:rPr>
              <a:t> </a:t>
            </a:r>
            <a:r>
              <a:rPr lang="it-IT" sz="3000" dirty="0" err="1">
                <a:cs typeface="Times New Roman" panose="02020603050405020304" pitchFamily="18" charset="0"/>
              </a:rPr>
              <a:t>e</a:t>
            </a:r>
            <a:r>
              <a:rPr lang="it-IT" sz="3000" b="1" dirty="0">
                <a:cs typeface="Times New Roman" panose="02020603050405020304" pitchFamily="18" charset="0"/>
              </a:rPr>
              <a:t> </a:t>
            </a:r>
            <a:r>
              <a:rPr lang="it-IT" sz="3000" b="1" i="1" dirty="0">
                <a:cs typeface="Times New Roman" panose="02020603050405020304" pitchFamily="18" charset="0"/>
              </a:rPr>
              <a:t>o</a:t>
            </a:r>
            <a:r>
              <a:rPr lang="it-IT" sz="3000" b="1" dirty="0">
                <a:cs typeface="Times New Roman" panose="02020603050405020304" pitchFamily="18" charset="0"/>
              </a:rPr>
              <a:t> chiuse</a:t>
            </a:r>
            <a:r>
              <a:rPr lang="it-IT" sz="3000" dirty="0">
                <a:cs typeface="Times New Roman" panose="02020603050405020304" pitchFamily="18" charset="0"/>
              </a:rPr>
              <a:t> (provenienti da Ĭ,Ē o Ō,Ŭ):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          ACĒTŬM &gt; </a:t>
            </a:r>
            <a:r>
              <a:rPr lang="it-IT" sz="3000" i="1" dirty="0" err="1">
                <a:cs typeface="Times New Roman" panose="02020603050405020304" pitchFamily="18" charset="0"/>
              </a:rPr>
              <a:t>acetu</a:t>
            </a:r>
            <a:r>
              <a:rPr lang="it-IT" sz="3000" dirty="0">
                <a:cs typeface="Times New Roman" panose="02020603050405020304" pitchFamily="18" charset="0"/>
              </a:rPr>
              <a:t> &gt; </a:t>
            </a:r>
            <a:r>
              <a:rPr lang="it-IT" sz="3000" i="1" dirty="0" err="1">
                <a:cs typeface="Times New Roman" panose="02020603050405020304" pitchFamily="18" charset="0"/>
              </a:rPr>
              <a:t>acitu</a:t>
            </a:r>
            <a:endParaRPr lang="it-IT" sz="3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          MŬNDŬM &gt; </a:t>
            </a:r>
            <a:r>
              <a:rPr lang="it-IT" sz="3000" i="1" dirty="0" err="1">
                <a:cs typeface="Times New Roman" panose="02020603050405020304" pitchFamily="18" charset="0"/>
              </a:rPr>
              <a:t>monnu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&gt; </a:t>
            </a:r>
            <a:r>
              <a:rPr lang="it-IT" sz="3000" i="1" dirty="0" err="1">
                <a:cs typeface="Times New Roman" panose="02020603050405020304" pitchFamily="18" charset="0"/>
              </a:rPr>
              <a:t>munnu</a:t>
            </a:r>
            <a:endParaRPr lang="it-IT" sz="3000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24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Possiamo verificare che questo innalzamento è causato dalla vocale finale, perché se la vocale finale cambia la vocale tonica non è più innalzata: 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VĒRŬM &gt; </a:t>
            </a:r>
            <a:r>
              <a:rPr lang="it-IT" sz="3000" i="1" dirty="0" err="1">
                <a:cs typeface="Times New Roman" panose="02020603050405020304" pitchFamily="18" charset="0"/>
              </a:rPr>
              <a:t>veru</a:t>
            </a:r>
            <a:r>
              <a:rPr lang="it-IT" sz="3000" dirty="0">
                <a:cs typeface="Times New Roman" panose="02020603050405020304" pitchFamily="18" charset="0"/>
              </a:rPr>
              <a:t> &gt; </a:t>
            </a:r>
            <a:r>
              <a:rPr lang="it-IT" sz="3000" i="1" dirty="0" err="1">
                <a:cs typeface="Times New Roman" panose="02020603050405020304" pitchFamily="18" charset="0"/>
              </a:rPr>
              <a:t>viru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   </a:t>
            </a:r>
            <a:r>
              <a:rPr lang="it-IT" sz="3000" u="sng" dirty="0">
                <a:cs typeface="Times New Roman" panose="02020603050405020304" pitchFamily="18" charset="0"/>
              </a:rPr>
              <a:t>ma</a:t>
            </a:r>
            <a:r>
              <a:rPr lang="it-IT" sz="3000" dirty="0">
                <a:cs typeface="Times New Roman" panose="02020603050405020304" pitchFamily="18" charset="0"/>
              </a:rPr>
              <a:t> VĒRAM &gt; vera  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SŬRICEM &gt; </a:t>
            </a:r>
            <a:r>
              <a:rPr lang="it-IT" sz="3000" i="1" dirty="0" err="1">
                <a:cs typeface="Times New Roman" panose="02020603050405020304" pitchFamily="18" charset="0"/>
              </a:rPr>
              <a:t>s</a:t>
            </a:r>
            <a:r>
              <a:rPr lang="it-IT" sz="3000" b="1" i="1" dirty="0" err="1">
                <a:cs typeface="Times New Roman" panose="02020603050405020304" pitchFamily="18" charset="0"/>
              </a:rPr>
              <a:t>o</a:t>
            </a:r>
            <a:r>
              <a:rPr lang="it-IT" sz="3000" i="1" dirty="0" err="1">
                <a:cs typeface="Times New Roman" panose="02020603050405020304" pitchFamily="18" charset="0"/>
              </a:rPr>
              <a:t>rice</a:t>
            </a:r>
            <a:r>
              <a:rPr lang="it-IT" sz="3000" dirty="0">
                <a:cs typeface="Times New Roman" panose="02020603050405020304" pitchFamily="18" charset="0"/>
              </a:rPr>
              <a:t>  </a:t>
            </a:r>
            <a:r>
              <a:rPr lang="it-IT" sz="3000" u="sng" dirty="0">
                <a:cs typeface="Times New Roman" panose="02020603050405020304" pitchFamily="18" charset="0"/>
              </a:rPr>
              <a:t>ma</a:t>
            </a:r>
            <a:r>
              <a:rPr lang="it-IT" sz="3000" dirty="0">
                <a:cs typeface="Times New Roman" panose="02020603050405020304" pitchFamily="18" charset="0"/>
              </a:rPr>
              <a:t> </a:t>
            </a:r>
            <a:r>
              <a:rPr lang="it-IT" sz="3000" i="1" dirty="0" err="1">
                <a:cs typeface="Times New Roman" panose="02020603050405020304" pitchFamily="18" charset="0"/>
              </a:rPr>
              <a:t>s</a:t>
            </a:r>
            <a:r>
              <a:rPr lang="it-IT" sz="3000" b="1" i="1" dirty="0" err="1">
                <a:cs typeface="Times New Roman" panose="02020603050405020304" pitchFamily="18" charset="0"/>
              </a:rPr>
              <a:t>u</a:t>
            </a:r>
            <a:r>
              <a:rPr lang="it-IT" sz="3000" i="1" dirty="0" err="1">
                <a:cs typeface="Times New Roman" panose="02020603050405020304" pitchFamily="18" charset="0"/>
              </a:rPr>
              <a:t>rici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(la -i del plurale innesca la metafonesi)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CRĒDO &gt; </a:t>
            </a:r>
            <a:r>
              <a:rPr lang="it-IT" sz="3000" i="1" dirty="0">
                <a:cs typeface="Times New Roman" panose="02020603050405020304" pitchFamily="18" charset="0"/>
              </a:rPr>
              <a:t>cr</a:t>
            </a:r>
            <a:r>
              <a:rPr lang="it-IT" sz="3000" b="1" i="1" dirty="0">
                <a:cs typeface="Times New Roman" panose="02020603050405020304" pitchFamily="18" charset="0"/>
              </a:rPr>
              <a:t>e</a:t>
            </a:r>
            <a:r>
              <a:rPr lang="it-IT" sz="3000" i="1" dirty="0">
                <a:cs typeface="Times New Roman" panose="02020603050405020304" pitchFamily="18" charset="0"/>
              </a:rPr>
              <a:t>do </a:t>
            </a:r>
            <a:r>
              <a:rPr lang="it-IT" sz="3000" u="sng" dirty="0">
                <a:cs typeface="Times New Roman" panose="02020603050405020304" pitchFamily="18" charset="0"/>
              </a:rPr>
              <a:t>ma</a:t>
            </a:r>
            <a:r>
              <a:rPr lang="it-IT" sz="3000" dirty="0">
                <a:cs typeface="Times New Roman" panose="02020603050405020304" pitchFamily="18" charset="0"/>
              </a:rPr>
              <a:t> </a:t>
            </a:r>
            <a:r>
              <a:rPr lang="it-IT" sz="3000" i="1" dirty="0" err="1">
                <a:cs typeface="Times New Roman" panose="02020603050405020304" pitchFamily="18" charset="0"/>
              </a:rPr>
              <a:t>cr</a:t>
            </a:r>
            <a:r>
              <a:rPr lang="it-IT" sz="3000" b="1" i="1" dirty="0" err="1">
                <a:cs typeface="Times New Roman" panose="02020603050405020304" pitchFamily="18" charset="0"/>
              </a:rPr>
              <a:t>i</a:t>
            </a:r>
            <a:r>
              <a:rPr lang="it-IT" sz="3000" i="1" dirty="0" err="1">
                <a:cs typeface="Times New Roman" panose="02020603050405020304" pitchFamily="18" charset="0"/>
              </a:rPr>
              <a:t>di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(la -i della desinenza innesca la metafonesi) </a:t>
            </a:r>
            <a:endParaRPr lang="it-IT" sz="3000" b="1" dirty="0"/>
          </a:p>
        </p:txBody>
      </p:sp>
    </p:spTree>
    <p:extLst>
      <p:ext uri="{BB962C8B-B14F-4D97-AF65-F5344CB8AC3E}">
        <p14:creationId xmlns:p14="http://schemas.microsoft.com/office/powerpoint/2010/main" val="651683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B79C6E-7F66-014E-8D5A-73C6FD7EB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3035"/>
          </a:xfrm>
        </p:spPr>
        <p:txBody>
          <a:bodyPr>
            <a:normAutofit fontScale="90000"/>
          </a:bodyPr>
          <a:lstStyle/>
          <a:p>
            <a:b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406B89-E3A0-9B4F-856C-CD7306C95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489" y="365125"/>
            <a:ext cx="11633982" cy="6345164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it-IT" sz="3000" b="1" dirty="0">
                <a:cs typeface="Times New Roman" panose="02020603050405020304" pitchFamily="18" charset="0"/>
              </a:rPr>
              <a:t>b) Metafonesi di </a:t>
            </a:r>
            <a:r>
              <a:rPr lang="it-IT" sz="3000" b="1" i="1" dirty="0">
                <a:cs typeface="Times New Roman" panose="02020603050405020304" pitchFamily="18" charset="0"/>
              </a:rPr>
              <a:t>o</a:t>
            </a:r>
            <a:r>
              <a:rPr lang="it-IT" sz="3000" b="1" dirty="0">
                <a:cs typeface="Times New Roman" panose="02020603050405020304" pitchFamily="18" charset="0"/>
              </a:rPr>
              <a:t> e </a:t>
            </a:r>
            <a:r>
              <a:rPr lang="it-IT" sz="3000" b="1" i="1" dirty="0">
                <a:cs typeface="Times New Roman" panose="02020603050405020304" pitchFamily="18" charset="0"/>
              </a:rPr>
              <a:t>o</a:t>
            </a:r>
            <a:r>
              <a:rPr lang="it-IT" sz="3000" b="1" dirty="0">
                <a:cs typeface="Times New Roman" panose="02020603050405020304" pitchFamily="18" charset="0"/>
              </a:rPr>
              <a:t> aperte</a:t>
            </a:r>
            <a:r>
              <a:rPr lang="it-IT" sz="3000" dirty="0">
                <a:cs typeface="Times New Roman" panose="02020603050405020304" pitchFamily="18" charset="0"/>
              </a:rPr>
              <a:t> (da Ĕ, Ŏ)</a:t>
            </a:r>
            <a:endParaRPr lang="it-IT" sz="800" dirty="0">
              <a:cs typeface="Times New Roman" panose="02020603050405020304" pitchFamily="18" charset="0"/>
            </a:endParaRPr>
          </a:p>
          <a:p>
            <a:pPr lvl="0" algn="just">
              <a:buFontTx/>
              <a:buChar char="-"/>
            </a:pPr>
            <a:r>
              <a:rPr lang="it-IT" u="sng" dirty="0">
                <a:cs typeface="Times New Roman" panose="02020603050405020304" pitchFamily="18" charset="0"/>
              </a:rPr>
              <a:t>Area meridionale</a:t>
            </a:r>
            <a:r>
              <a:rPr lang="it-IT" dirty="0">
                <a:cs typeface="Times New Roman" panose="02020603050405020304" pitchFamily="18" charset="0"/>
              </a:rPr>
              <a:t>: abbiamo il dittongamento metafonetico (che è anche nel romanesco antico): </a:t>
            </a:r>
          </a:p>
          <a:p>
            <a:pPr marL="0" lvl="0" indent="0" algn="just">
              <a:buNone/>
            </a:pPr>
            <a:r>
              <a:rPr lang="it-IT" dirty="0">
                <a:cs typeface="Times New Roman" panose="02020603050405020304" pitchFamily="18" charset="0"/>
              </a:rPr>
              <a:t>CŎRPŬS &gt; </a:t>
            </a:r>
            <a:r>
              <a:rPr lang="it-IT" i="1" dirty="0" err="1">
                <a:cs typeface="Times New Roman" panose="02020603050405020304" pitchFamily="18" charset="0"/>
              </a:rPr>
              <a:t>cuorpo</a:t>
            </a:r>
            <a:endParaRPr lang="it-IT" dirty="0"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it-IT" dirty="0">
                <a:cs typeface="Times New Roman" panose="02020603050405020304" pitchFamily="18" charset="0"/>
              </a:rPr>
              <a:t>VĔT(U)LŬM &gt; </a:t>
            </a:r>
            <a:r>
              <a:rPr lang="it-IT" i="1" dirty="0" err="1">
                <a:cs typeface="Times New Roman" panose="02020603050405020304" pitchFamily="18" charset="0"/>
              </a:rPr>
              <a:t>viecchio</a:t>
            </a:r>
            <a:r>
              <a:rPr lang="it-IT" dirty="0">
                <a:cs typeface="Times New Roman" panose="02020603050405020304" pitchFamily="18" charset="0"/>
              </a:rPr>
              <a:t>         ma   VĔT(U)LAM &gt; </a:t>
            </a:r>
            <a:r>
              <a:rPr lang="it-IT" i="1" dirty="0" err="1">
                <a:cs typeface="Times New Roman" panose="02020603050405020304" pitchFamily="18" charset="0"/>
              </a:rPr>
              <a:t>vècchia</a:t>
            </a:r>
            <a:endParaRPr lang="it-IT" i="1" dirty="0"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endParaRPr lang="it-IT" sz="800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dirty="0">
                <a:cs typeface="Times New Roman" panose="02020603050405020304" pitchFamily="18" charset="0"/>
              </a:rPr>
              <a:t>- </a:t>
            </a:r>
            <a:r>
              <a:rPr lang="it-IT" u="sng" dirty="0">
                <a:cs typeface="Times New Roman" panose="02020603050405020304" pitchFamily="18" charset="0"/>
              </a:rPr>
              <a:t>Area mediana</a:t>
            </a:r>
            <a:r>
              <a:rPr lang="it-IT" dirty="0">
                <a:cs typeface="Times New Roman" panose="02020603050405020304" pitchFamily="18" charset="0"/>
              </a:rPr>
              <a:t>: </a:t>
            </a:r>
            <a:r>
              <a:rPr lang="it-IT" b="1" dirty="0">
                <a:cs typeface="Times New Roman" panose="02020603050405020304" pitchFamily="18" charset="0"/>
              </a:rPr>
              <a:t>metafonesi</a:t>
            </a:r>
            <a:r>
              <a:rPr lang="it-IT" dirty="0">
                <a:cs typeface="Times New Roman" panose="02020603050405020304" pitchFamily="18" charset="0"/>
              </a:rPr>
              <a:t> </a:t>
            </a:r>
            <a:r>
              <a:rPr lang="it-IT" b="1" dirty="0">
                <a:cs typeface="Times New Roman" panose="02020603050405020304" pitchFamily="18" charset="0"/>
              </a:rPr>
              <a:t>sabina </a:t>
            </a:r>
            <a:r>
              <a:rPr lang="it-IT" dirty="0">
                <a:cs typeface="Times New Roman" panose="02020603050405020304" pitchFamily="18" charset="0"/>
              </a:rPr>
              <a:t>o</a:t>
            </a:r>
            <a:r>
              <a:rPr lang="it-IT" b="1" dirty="0">
                <a:cs typeface="Times New Roman" panose="02020603050405020304" pitchFamily="18" charset="0"/>
              </a:rPr>
              <a:t> ciociara</a:t>
            </a:r>
            <a:r>
              <a:rPr lang="it-IT" dirty="0">
                <a:cs typeface="Times New Roman" panose="02020603050405020304" pitchFamily="18" charset="0"/>
              </a:rPr>
              <a:t>, innalzamento della vocale:</a:t>
            </a:r>
            <a:endParaRPr lang="it-IT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dirty="0">
                <a:cs typeface="Times New Roman" panose="02020603050405020304" pitchFamily="18" charset="0"/>
              </a:rPr>
              <a:t>PĔCTŬS &gt; </a:t>
            </a:r>
            <a:r>
              <a:rPr lang="it-IT" i="1" dirty="0" err="1">
                <a:cs typeface="Times New Roman" panose="02020603050405020304" pitchFamily="18" charset="0"/>
              </a:rPr>
              <a:t>pèttu</a:t>
            </a:r>
            <a:r>
              <a:rPr lang="it-IT" dirty="0">
                <a:cs typeface="Times New Roman" panose="02020603050405020304" pitchFamily="18" charset="0"/>
              </a:rPr>
              <a:t> &gt; </a:t>
            </a:r>
            <a:r>
              <a:rPr lang="it-IT" i="1" dirty="0" err="1">
                <a:cs typeface="Times New Roman" panose="02020603050405020304" pitchFamily="18" charset="0"/>
              </a:rPr>
              <a:t>péttu</a:t>
            </a:r>
            <a:endParaRPr lang="it-IT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dirty="0">
                <a:cs typeface="Times New Roman" panose="02020603050405020304" pitchFamily="18" charset="0"/>
              </a:rPr>
              <a:t>FŎCŬM &gt; </a:t>
            </a:r>
            <a:r>
              <a:rPr lang="it-IT" i="1" dirty="0" err="1">
                <a:cs typeface="Times New Roman" panose="02020603050405020304" pitchFamily="18" charset="0"/>
              </a:rPr>
              <a:t>fòcu</a:t>
            </a:r>
            <a:r>
              <a:rPr lang="it-IT" i="1" dirty="0">
                <a:cs typeface="Times New Roman" panose="02020603050405020304" pitchFamily="18" charset="0"/>
              </a:rPr>
              <a:t> </a:t>
            </a:r>
            <a:r>
              <a:rPr lang="it-IT" dirty="0">
                <a:cs typeface="Times New Roman" panose="02020603050405020304" pitchFamily="18" charset="0"/>
              </a:rPr>
              <a:t>&gt; </a:t>
            </a:r>
            <a:r>
              <a:rPr lang="it-IT" i="1" dirty="0" err="1">
                <a:cs typeface="Times New Roman" panose="02020603050405020304" pitchFamily="18" charset="0"/>
              </a:rPr>
              <a:t>fócu</a:t>
            </a:r>
            <a:endParaRPr lang="it-IT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dirty="0">
                <a:cs typeface="Times New Roman" panose="02020603050405020304" pitchFamily="18" charset="0"/>
              </a:rPr>
              <a:t>Riguarda la chiusura del timbro, quindi non è riconoscibile nello scritto</a:t>
            </a:r>
          </a:p>
          <a:p>
            <a:pPr marL="0" indent="0" algn="just">
              <a:buNone/>
            </a:pPr>
            <a:endParaRPr lang="it-IT" sz="800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dirty="0">
                <a:cs typeface="Times New Roman" panose="02020603050405020304" pitchFamily="18" charset="0"/>
              </a:rPr>
              <a:t>Anche qui la metafonesi non si innesca se la vocale finale è diversa da Ŭ o Ī: </a:t>
            </a:r>
          </a:p>
          <a:p>
            <a:pPr marL="0" indent="0" algn="just">
              <a:buNone/>
            </a:pPr>
            <a:r>
              <a:rPr lang="it-IT" dirty="0">
                <a:cs typeface="Times New Roman" panose="02020603050405020304" pitchFamily="18" charset="0"/>
              </a:rPr>
              <a:t>NŎVŬM &gt; </a:t>
            </a:r>
            <a:r>
              <a:rPr lang="it-IT" i="1" dirty="0" err="1">
                <a:cs typeface="Times New Roman" panose="02020603050405020304" pitchFamily="18" charset="0"/>
              </a:rPr>
              <a:t>nóvu</a:t>
            </a:r>
            <a:r>
              <a:rPr lang="it-IT" dirty="0">
                <a:cs typeface="Times New Roman" panose="02020603050405020304" pitchFamily="18" charset="0"/>
              </a:rPr>
              <a:t>   ma NŎVAM &gt;  </a:t>
            </a:r>
            <a:r>
              <a:rPr lang="it-IT" i="1" dirty="0" err="1">
                <a:cs typeface="Times New Roman" panose="02020603050405020304" pitchFamily="18" charset="0"/>
              </a:rPr>
              <a:t>nòva</a:t>
            </a:r>
            <a:endParaRPr lang="it-IT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dirty="0">
                <a:cs typeface="Times New Roman" panose="02020603050405020304" pitchFamily="18" charset="0"/>
              </a:rPr>
              <a:t>PĔDES &gt; </a:t>
            </a:r>
            <a:r>
              <a:rPr lang="it-IT" i="1" dirty="0" err="1">
                <a:cs typeface="Times New Roman" panose="02020603050405020304" pitchFamily="18" charset="0"/>
              </a:rPr>
              <a:t>péi</a:t>
            </a:r>
            <a:r>
              <a:rPr lang="it-IT" dirty="0">
                <a:cs typeface="Times New Roman" panose="02020603050405020304" pitchFamily="18" charset="0"/>
              </a:rPr>
              <a:t>         ma PĔDEM &gt; </a:t>
            </a:r>
            <a:r>
              <a:rPr lang="it-IT" i="1" dirty="0" err="1">
                <a:cs typeface="Times New Roman" panose="02020603050405020304" pitchFamily="18" charset="0"/>
              </a:rPr>
              <a:t>pèe</a:t>
            </a:r>
            <a:endParaRPr lang="it-IT" i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743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F7500B-EF26-EA4C-83E6-C6D925EF8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634" y="207818"/>
            <a:ext cx="11033166" cy="905535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  <a:cs typeface="Times New Roman" panose="02020603050405020304" pitchFamily="18" charset="0"/>
              </a:rPr>
              <a:t>Tratti comuni all’area meridionale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26C00CB-CF53-0946-B726-A7252C5DA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" y="1113353"/>
            <a:ext cx="11873133" cy="553682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it-IT" sz="3000" dirty="0">
                <a:cs typeface="Times New Roman" panose="02020603050405020304" pitchFamily="18" charset="0"/>
              </a:rPr>
              <a:t>2) </a:t>
            </a:r>
            <a:r>
              <a:rPr lang="it-IT" sz="3000" b="1" dirty="0">
                <a:cs typeface="Times New Roman" panose="02020603050405020304" pitchFamily="18" charset="0"/>
              </a:rPr>
              <a:t>l’assimilazione progressiva </a:t>
            </a:r>
            <a:r>
              <a:rPr lang="it-IT" sz="3000" dirty="0">
                <a:cs typeface="Times New Roman" panose="02020603050405020304" pitchFamily="18" charset="0"/>
              </a:rPr>
              <a:t>dei nessi</a:t>
            </a:r>
            <a:r>
              <a:rPr lang="it-IT" sz="3000" b="1" dirty="0">
                <a:cs typeface="Times New Roman" panose="02020603050405020304" pitchFamily="18" charset="0"/>
              </a:rPr>
              <a:t> -ND-</a:t>
            </a:r>
            <a:r>
              <a:rPr lang="it-IT" sz="3000" dirty="0">
                <a:cs typeface="Times New Roman" panose="02020603050405020304" pitchFamily="18" charset="0"/>
              </a:rPr>
              <a:t>, -</a:t>
            </a:r>
            <a:r>
              <a:rPr lang="it-IT" sz="3000" b="1" dirty="0">
                <a:cs typeface="Times New Roman" panose="02020603050405020304" pitchFamily="18" charset="0"/>
              </a:rPr>
              <a:t>MB</a:t>
            </a:r>
            <a:r>
              <a:rPr lang="it-IT" sz="3000" dirty="0">
                <a:cs typeface="Times New Roman" panose="02020603050405020304" pitchFamily="18" charset="0"/>
              </a:rPr>
              <a:t>-, </a:t>
            </a:r>
            <a:r>
              <a:rPr lang="it-IT" sz="3000" b="1" dirty="0">
                <a:cs typeface="Times New Roman" panose="02020603050405020304" pitchFamily="18" charset="0"/>
              </a:rPr>
              <a:t>-LD-</a:t>
            </a:r>
            <a:endParaRPr lang="it-IT" sz="3000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it-IT" sz="3000" i="1" dirty="0" err="1">
                <a:cs typeface="Times New Roman" panose="02020603050405020304" pitchFamily="18" charset="0"/>
              </a:rPr>
              <a:t>munnu</a:t>
            </a:r>
            <a:r>
              <a:rPr lang="it-IT" sz="3000" dirty="0">
                <a:cs typeface="Times New Roman" panose="02020603050405020304" pitchFamily="18" charset="0"/>
              </a:rPr>
              <a:t> &lt; MUNDUM, </a:t>
            </a:r>
            <a:r>
              <a:rPr lang="it-IT" sz="3000" i="1" dirty="0" err="1">
                <a:cs typeface="Times New Roman" panose="02020603050405020304" pitchFamily="18" charset="0"/>
              </a:rPr>
              <a:t>piummu</a:t>
            </a:r>
            <a:r>
              <a:rPr lang="it-IT" sz="3000" dirty="0">
                <a:cs typeface="Times New Roman" panose="02020603050405020304" pitchFamily="18" charset="0"/>
              </a:rPr>
              <a:t> &lt; PLUMBUM, </a:t>
            </a:r>
            <a:r>
              <a:rPr lang="it-IT" sz="3000" i="1" dirty="0" err="1">
                <a:cs typeface="Times New Roman" panose="02020603050405020304" pitchFamily="18" charset="0"/>
              </a:rPr>
              <a:t>callu</a:t>
            </a:r>
            <a:r>
              <a:rPr lang="it-IT" sz="3000" dirty="0">
                <a:cs typeface="Times New Roman" panose="02020603050405020304" pitchFamily="18" charset="0"/>
              </a:rPr>
              <a:t> &lt; CAL(I)DUM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it-IT" sz="8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cs typeface="Times New Roman" panose="02020603050405020304" pitchFamily="18" charset="0"/>
              </a:rPr>
              <a:t>3) </a:t>
            </a:r>
            <a:r>
              <a:rPr lang="it-IT" sz="3000" b="1" dirty="0">
                <a:cs typeface="Times New Roman" panose="02020603050405020304" pitchFamily="18" charset="0"/>
              </a:rPr>
              <a:t>sonorizzazione </a:t>
            </a:r>
            <a:r>
              <a:rPr lang="it-IT" sz="3000" dirty="0">
                <a:cs typeface="Times New Roman" panose="02020603050405020304" pitchFamily="18" charset="0"/>
              </a:rPr>
              <a:t>delle</a:t>
            </a:r>
            <a:r>
              <a:rPr lang="it-IT" sz="3000" b="1" dirty="0">
                <a:cs typeface="Times New Roman" panose="02020603050405020304" pitchFamily="18" charset="0"/>
              </a:rPr>
              <a:t> occlusive dopo nasale </a:t>
            </a:r>
            <a:r>
              <a:rPr lang="it-IT" sz="3000" dirty="0">
                <a:cs typeface="Times New Roman" panose="02020603050405020304" pitchFamily="18" charset="0"/>
              </a:rPr>
              <a:t>(fino alla linea RM-AN):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cs typeface="Times New Roman" panose="02020603050405020304" pitchFamily="18" charset="0"/>
              </a:rPr>
              <a:t> </a:t>
            </a:r>
            <a:r>
              <a:rPr lang="it-IT" sz="3000" i="1" dirty="0" err="1">
                <a:cs typeface="Times New Roman" panose="02020603050405020304" pitchFamily="18" charset="0"/>
              </a:rPr>
              <a:t>cambu</a:t>
            </a:r>
            <a:r>
              <a:rPr lang="it-IT" sz="3000" dirty="0">
                <a:cs typeface="Times New Roman" panose="02020603050405020304" pitchFamily="18" charset="0"/>
              </a:rPr>
              <a:t> &lt; CAMPUS, </a:t>
            </a:r>
            <a:r>
              <a:rPr lang="it-IT" sz="3000" i="1" dirty="0" err="1">
                <a:cs typeface="Times New Roman" panose="02020603050405020304" pitchFamily="18" charset="0"/>
              </a:rPr>
              <a:t>sandu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&lt; SANCTUM, </a:t>
            </a:r>
            <a:r>
              <a:rPr lang="it-IT" sz="3000" i="1" dirty="0" err="1">
                <a:cs typeface="Times New Roman" panose="02020603050405020304" pitchFamily="18" charset="0"/>
              </a:rPr>
              <a:t>biangu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&lt; BLANKUM </a:t>
            </a:r>
          </a:p>
          <a:p>
            <a:pPr marL="0" indent="0">
              <a:lnSpc>
                <a:spcPct val="100000"/>
              </a:lnSpc>
              <a:buNone/>
            </a:pPr>
            <a:endParaRPr lang="it-IT" sz="8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cs typeface="Times New Roman" panose="02020603050405020304" pitchFamily="18" charset="0"/>
              </a:rPr>
              <a:t>4) </a:t>
            </a:r>
            <a:r>
              <a:rPr lang="it-IT" sz="3000" b="1" dirty="0">
                <a:cs typeface="Times New Roman" panose="02020603050405020304" pitchFamily="18" charset="0"/>
              </a:rPr>
              <a:t>mantenimento </a:t>
            </a:r>
            <a:r>
              <a:rPr lang="it-IT" sz="3000" dirty="0">
                <a:cs typeface="Times New Roman" panose="02020603050405020304" pitchFamily="18" charset="0"/>
              </a:rPr>
              <a:t>di</a:t>
            </a:r>
            <a:r>
              <a:rPr lang="it-IT" sz="3000" b="1" dirty="0">
                <a:cs typeface="Times New Roman" panose="02020603050405020304" pitchFamily="18" charset="0"/>
              </a:rPr>
              <a:t> </a:t>
            </a:r>
            <a:r>
              <a:rPr lang="it-IT" sz="3000" b="1" dirty="0" err="1">
                <a:cs typeface="Times New Roman" panose="02020603050405020304" pitchFamily="18" charset="0"/>
              </a:rPr>
              <a:t>jod</a:t>
            </a:r>
            <a:r>
              <a:rPr lang="it-IT" sz="3000" b="1" dirty="0">
                <a:cs typeface="Times New Roman" panose="02020603050405020304" pitchFamily="18" charset="0"/>
              </a:rPr>
              <a:t> iniziale</a:t>
            </a:r>
            <a:r>
              <a:rPr lang="it-IT" sz="3000" dirty="0">
                <a:cs typeface="Times New Roman" panose="02020603050405020304" pitchFamily="18" charset="0"/>
              </a:rPr>
              <a:t>: </a:t>
            </a:r>
            <a:r>
              <a:rPr lang="it-IT" sz="3000" i="1" dirty="0" err="1">
                <a:cs typeface="Times New Roman" panose="02020603050405020304" pitchFamily="18" charset="0"/>
              </a:rPr>
              <a:t>iocu</a:t>
            </a:r>
            <a:r>
              <a:rPr lang="it-IT" sz="3000" dirty="0">
                <a:cs typeface="Times New Roman" panose="02020603050405020304" pitchFamily="18" charset="0"/>
              </a:rPr>
              <a:t> &lt; IOCUM, </a:t>
            </a:r>
            <a:r>
              <a:rPr lang="it-IT" sz="3000" i="1" dirty="0" err="1">
                <a:cs typeface="Times New Roman" panose="02020603050405020304" pitchFamily="18" charset="0"/>
              </a:rPr>
              <a:t>iontu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&lt; IUNCTUM</a:t>
            </a:r>
          </a:p>
          <a:p>
            <a:pPr marL="0" indent="0">
              <a:lnSpc>
                <a:spcPct val="100000"/>
              </a:lnSpc>
              <a:buNone/>
            </a:pPr>
            <a:endParaRPr lang="it-IT" sz="8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5) passaggio da </a:t>
            </a:r>
            <a:r>
              <a:rPr lang="it-IT" sz="3000" b="1" dirty="0">
                <a:cs typeface="Times New Roman" panose="02020603050405020304" pitchFamily="18" charset="0"/>
              </a:rPr>
              <a:t>sibilante ad affricata alveolare</a:t>
            </a:r>
            <a:r>
              <a:rPr lang="it-IT" sz="3000" dirty="0">
                <a:cs typeface="Times New Roman" panose="02020603050405020304" pitchFamily="18" charset="0"/>
              </a:rPr>
              <a:t> nei nessi </a:t>
            </a:r>
            <a:r>
              <a:rPr lang="it-IT" sz="3000" b="1" dirty="0">
                <a:cs typeface="Times New Roman" panose="02020603050405020304" pitchFamily="18" charset="0"/>
              </a:rPr>
              <a:t>NS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b="1" dirty="0">
                <a:cs typeface="Times New Roman" panose="02020603050405020304" pitchFamily="18" charset="0"/>
              </a:rPr>
              <a:t>LS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b="1" dirty="0">
                <a:cs typeface="Times New Roman" panose="02020603050405020304" pitchFamily="18" charset="0"/>
              </a:rPr>
              <a:t>RS</a:t>
            </a:r>
            <a:r>
              <a:rPr lang="it-IT" sz="3000" dirty="0">
                <a:cs typeface="Times New Roman" panose="02020603050405020304" pitchFamily="18" charset="0"/>
              </a:rPr>
              <a:t>: 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   </a:t>
            </a:r>
            <a:r>
              <a:rPr lang="it-IT" sz="3000" i="1" dirty="0" err="1">
                <a:cs typeface="Times New Roman" panose="02020603050405020304" pitchFamily="18" charset="0"/>
              </a:rPr>
              <a:t>penzo</a:t>
            </a:r>
            <a:r>
              <a:rPr lang="it-IT" sz="3000" dirty="0">
                <a:cs typeface="Times New Roman" panose="02020603050405020304" pitchFamily="18" charset="0"/>
              </a:rPr>
              <a:t> &lt; PENSO, </a:t>
            </a:r>
            <a:r>
              <a:rPr lang="en-US" sz="3000" dirty="0">
                <a:cs typeface="Times New Roman" panose="02020603050405020304" pitchFamily="18" charset="0"/>
              </a:rPr>
              <a:t> </a:t>
            </a:r>
            <a:r>
              <a:rPr lang="en-US" sz="3000" i="1" dirty="0" err="1">
                <a:cs typeface="Times New Roman" panose="02020603050405020304" pitchFamily="18" charset="0"/>
              </a:rPr>
              <a:t>polzu</a:t>
            </a:r>
            <a:r>
              <a:rPr lang="en-US" sz="3000" dirty="0">
                <a:cs typeface="Times New Roman" panose="02020603050405020304" pitchFamily="18" charset="0"/>
              </a:rPr>
              <a:t> &lt; </a:t>
            </a:r>
            <a:r>
              <a:rPr lang="it-IT" sz="3000" dirty="0">
                <a:cs typeface="Times New Roman" panose="02020603050405020304" pitchFamily="18" charset="0"/>
              </a:rPr>
              <a:t>PULSUM, </a:t>
            </a:r>
            <a:r>
              <a:rPr lang="it-IT" sz="3000" i="1" dirty="0" err="1">
                <a:cs typeface="Times New Roman" panose="02020603050405020304" pitchFamily="18" charset="0"/>
              </a:rPr>
              <a:t>arzu</a:t>
            </a:r>
            <a:r>
              <a:rPr lang="it-IT" sz="3000" dirty="0">
                <a:cs typeface="Times New Roman" panose="02020603050405020304" pitchFamily="18" charset="0"/>
              </a:rPr>
              <a:t> &lt;ARSUM</a:t>
            </a:r>
          </a:p>
          <a:p>
            <a:pPr marL="0" indent="0" algn="just">
              <a:buNone/>
            </a:pPr>
            <a:endParaRPr lang="it-IT" sz="8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6) </a:t>
            </a:r>
            <a:r>
              <a:rPr lang="it-IT" sz="3200" dirty="0">
                <a:cs typeface="Times New Roman" panose="02020603050405020304" pitchFamily="18" charset="0"/>
              </a:rPr>
              <a:t>Evoluzione del n</a:t>
            </a:r>
            <a:r>
              <a:rPr lang="it-IT" sz="3200" dirty="0"/>
              <a:t>esso CJ </a:t>
            </a:r>
            <a:r>
              <a:rPr lang="it-IT" sz="3200" i="1" dirty="0"/>
              <a:t>&gt; </a:t>
            </a:r>
            <a:r>
              <a:rPr lang="it-IT" sz="3200" b="1" dirty="0" err="1"/>
              <a:t>ttz</a:t>
            </a:r>
            <a:r>
              <a:rPr lang="it-IT" sz="3200" i="1" dirty="0"/>
              <a:t>: </a:t>
            </a:r>
            <a:r>
              <a:rPr lang="it-IT" sz="3200" dirty="0"/>
              <a:t>FACIO &gt; </a:t>
            </a:r>
            <a:r>
              <a:rPr lang="it-IT" sz="3200" i="1" dirty="0" err="1"/>
              <a:t>fazzo</a:t>
            </a:r>
            <a:r>
              <a:rPr lang="it-IT" sz="3200" dirty="0"/>
              <a:t>,</a:t>
            </a:r>
            <a:r>
              <a:rPr lang="it-IT" sz="3200" i="1" dirty="0"/>
              <a:t> </a:t>
            </a:r>
            <a:r>
              <a:rPr lang="it-IT" sz="3200" dirty="0"/>
              <a:t>LANCEAM</a:t>
            </a:r>
            <a:r>
              <a:rPr lang="it-IT" sz="3200" i="1" dirty="0"/>
              <a:t> &gt; </a:t>
            </a:r>
            <a:r>
              <a:rPr lang="it-IT" sz="3200" i="1" dirty="0" err="1"/>
              <a:t>lanza</a:t>
            </a:r>
            <a:endParaRPr lang="it-IT" sz="3200" i="1" dirty="0"/>
          </a:p>
          <a:p>
            <a:pPr marL="0" indent="0" algn="just">
              <a:buNone/>
            </a:pPr>
            <a:endParaRPr lang="it-IT" sz="3000" dirty="0">
              <a:cs typeface="Times New Roman" panose="02020603050405020304" pitchFamily="18" charset="0"/>
            </a:endParaRPr>
          </a:p>
          <a:p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643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856F83D-BF1A-7646-8D81-04145AC6D99A}"/>
              </a:ext>
            </a:extLst>
          </p:cNvPr>
          <p:cNvSpPr txBox="1"/>
          <p:nvPr/>
        </p:nvSpPr>
        <p:spPr>
          <a:xfrm>
            <a:off x="235634" y="887135"/>
            <a:ext cx="1172073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b="1" dirty="0">
                <a:cs typeface="Times New Roman" panose="02020603050405020304" pitchFamily="18" charset="0"/>
              </a:rPr>
              <a:t>7) betacismo</a:t>
            </a:r>
            <a:r>
              <a:rPr lang="it-IT" sz="2900" dirty="0">
                <a:cs typeface="Times New Roman" panose="02020603050405020304" pitchFamily="18" charset="0"/>
              </a:rPr>
              <a:t>:</a:t>
            </a:r>
            <a:r>
              <a:rPr lang="it-IT" sz="2900" dirty="0"/>
              <a:t> </a:t>
            </a:r>
            <a:r>
              <a:rPr lang="it-IT" sz="2900" dirty="0">
                <a:cs typeface="Times New Roman" panose="02020603050405020304" pitchFamily="18" charset="0"/>
              </a:rPr>
              <a:t>nel latino volgare B- e V- si confondono in un unico fonema    ß: in </a:t>
            </a:r>
            <a:r>
              <a:rPr lang="it-IT" sz="2900" u="sng" dirty="0">
                <a:cs typeface="Times New Roman" panose="02020603050405020304" pitchFamily="18" charset="0"/>
              </a:rPr>
              <a:t>Toscana</a:t>
            </a:r>
            <a:r>
              <a:rPr lang="it-IT" sz="2900" dirty="0">
                <a:cs typeface="Times New Roman" panose="02020603050405020304" pitchFamily="18" charset="0"/>
              </a:rPr>
              <a:t>, in posizione intervocalica, B &gt; V (HABERE &gt; </a:t>
            </a:r>
            <a:r>
              <a:rPr lang="it-IT" sz="2900" i="1" dirty="0">
                <a:cs typeface="Times New Roman" panose="02020603050405020304" pitchFamily="18" charset="0"/>
              </a:rPr>
              <a:t>avere</a:t>
            </a:r>
            <a:r>
              <a:rPr lang="it-IT" sz="2900" dirty="0">
                <a:cs typeface="Times New Roman" panose="02020603050405020304" pitchFamily="18" charset="0"/>
              </a:rPr>
              <a:t>). Nel </a:t>
            </a:r>
            <a:r>
              <a:rPr lang="it-IT" sz="2900" u="sng" dirty="0">
                <a:cs typeface="Times New Roman" panose="02020603050405020304" pitchFamily="18" charset="0"/>
              </a:rPr>
              <a:t>Centro-sud</a:t>
            </a:r>
            <a:r>
              <a:rPr lang="it-IT" sz="2900" dirty="0">
                <a:cs typeface="Times New Roman" panose="02020603050405020304" pitchFamily="18" charset="0"/>
              </a:rPr>
              <a:t> il cambiamento coinvolge anche la posizione iniziale:</a:t>
            </a:r>
          </a:p>
          <a:p>
            <a:pPr algn="just"/>
            <a:endParaRPr lang="it-IT" sz="1000" dirty="0">
              <a:cs typeface="Times New Roman" panose="02020603050405020304" pitchFamily="18" charset="0"/>
            </a:endParaRPr>
          </a:p>
          <a:p>
            <a:pPr algn="just"/>
            <a:r>
              <a:rPr lang="it-IT" sz="2900" b="1" dirty="0">
                <a:cs typeface="Times New Roman" panose="02020603050405020304" pitchFamily="18" charset="0"/>
              </a:rPr>
              <a:t>     a) esito /v/ </a:t>
            </a:r>
            <a:r>
              <a:rPr lang="it-IT" sz="2900" dirty="0">
                <a:cs typeface="Times New Roman" panose="02020603050405020304" pitchFamily="18" charset="0"/>
              </a:rPr>
              <a:t>in posizione iniziale, intervocalica e dopo -r-: </a:t>
            </a:r>
            <a:endParaRPr lang="it-IT" sz="800" dirty="0">
              <a:cs typeface="Times New Roman" panose="02020603050405020304" pitchFamily="18" charset="0"/>
            </a:endParaRPr>
          </a:p>
          <a:p>
            <a:pPr algn="just"/>
            <a:r>
              <a:rPr lang="it-IT" sz="2900" dirty="0">
                <a:cs typeface="Times New Roman" panose="02020603050405020304" pitchFamily="18" charset="0"/>
              </a:rPr>
              <a:t>          BUCCAM &gt; </a:t>
            </a:r>
            <a:r>
              <a:rPr lang="it-IT" sz="2900" i="1" dirty="0" err="1">
                <a:cs typeface="Times New Roman" panose="02020603050405020304" pitchFamily="18" charset="0"/>
              </a:rPr>
              <a:t>vocca</a:t>
            </a:r>
            <a:r>
              <a:rPr lang="it-IT" sz="2900" i="1" dirty="0">
                <a:cs typeface="Times New Roman" panose="02020603050405020304" pitchFamily="18" charset="0"/>
              </a:rPr>
              <a:t>, </a:t>
            </a:r>
            <a:r>
              <a:rPr lang="it-IT" sz="2900" dirty="0">
                <a:cs typeface="Times New Roman" panose="02020603050405020304" pitchFamily="18" charset="0"/>
              </a:rPr>
              <a:t>VOCEM &gt; </a:t>
            </a:r>
            <a:r>
              <a:rPr lang="it-IT" sz="2900" i="1" dirty="0">
                <a:cs typeface="Times New Roman" panose="02020603050405020304" pitchFamily="18" charset="0"/>
              </a:rPr>
              <a:t>voce, </a:t>
            </a:r>
            <a:r>
              <a:rPr lang="it-IT" sz="2900" dirty="0">
                <a:cs typeface="Times New Roman" panose="02020603050405020304" pitchFamily="18" charset="0"/>
              </a:rPr>
              <a:t>HERBAM &gt; </a:t>
            </a:r>
            <a:r>
              <a:rPr lang="it-IT" sz="2900" i="1" dirty="0" err="1">
                <a:cs typeface="Times New Roman" panose="02020603050405020304" pitchFamily="18" charset="0"/>
              </a:rPr>
              <a:t>erva</a:t>
            </a:r>
            <a:r>
              <a:rPr lang="it-IT" sz="2900" dirty="0"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it-IT" sz="2900" dirty="0">
                <a:cs typeface="Times New Roman" panose="02020603050405020304" pitchFamily="18" charset="0"/>
              </a:rPr>
              <a:t>          BACTERE &gt; </a:t>
            </a:r>
            <a:r>
              <a:rPr lang="it-IT" sz="2900" i="1" dirty="0" err="1">
                <a:cs typeface="Times New Roman" panose="02020603050405020304" pitchFamily="18" charset="0"/>
              </a:rPr>
              <a:t>vattere</a:t>
            </a:r>
            <a:r>
              <a:rPr lang="it-IT" sz="2900" i="1" dirty="0">
                <a:cs typeface="Times New Roman" panose="02020603050405020304" pitchFamily="18" charset="0"/>
              </a:rPr>
              <a:t>, </a:t>
            </a:r>
            <a:r>
              <a:rPr lang="it-IT" sz="2900" dirty="0">
                <a:cs typeface="Times New Roman" panose="02020603050405020304" pitchFamily="18" charset="0"/>
              </a:rPr>
              <a:t>BRACHIA &gt; </a:t>
            </a:r>
            <a:r>
              <a:rPr lang="it-IT" sz="2900" i="1" dirty="0" err="1">
                <a:cs typeface="Times New Roman" panose="02020603050405020304" pitchFamily="18" charset="0"/>
              </a:rPr>
              <a:t>vraccia</a:t>
            </a:r>
            <a:endParaRPr lang="it-IT" sz="2900" i="1" dirty="0">
              <a:cs typeface="Times New Roman" panose="02020603050405020304" pitchFamily="18" charset="0"/>
            </a:endParaRPr>
          </a:p>
          <a:p>
            <a:pPr algn="just"/>
            <a:endParaRPr lang="it-IT" sz="800" dirty="0"/>
          </a:p>
          <a:p>
            <a:pPr algn="just"/>
            <a:r>
              <a:rPr lang="it-IT" sz="2800" b="1" dirty="0">
                <a:cs typeface="Times New Roman" panose="02020603050405020304" pitchFamily="18" charset="0"/>
              </a:rPr>
              <a:t>     b) esito /</a:t>
            </a:r>
            <a:r>
              <a:rPr lang="it-IT" sz="2800" b="1" dirty="0" err="1">
                <a:cs typeface="Times New Roman" panose="02020603050405020304" pitchFamily="18" charset="0"/>
              </a:rPr>
              <a:t>bb</a:t>
            </a:r>
            <a:r>
              <a:rPr lang="it-IT" sz="2800" b="1" dirty="0">
                <a:cs typeface="Times New Roman" panose="02020603050405020304" pitchFamily="18" charset="0"/>
              </a:rPr>
              <a:t>/ </a:t>
            </a:r>
            <a:r>
              <a:rPr lang="it-IT" sz="2800" dirty="0">
                <a:cs typeface="Times New Roman" panose="02020603050405020304" pitchFamily="18" charset="0"/>
              </a:rPr>
              <a:t>dopo consonante o dopo raddoppiamento fonosintattico:</a:t>
            </a:r>
          </a:p>
          <a:p>
            <a:pPr algn="just"/>
            <a:endParaRPr lang="it-IT" sz="800" dirty="0">
              <a:cs typeface="Times New Roman" panose="02020603050405020304" pitchFamily="18" charset="0"/>
            </a:endParaRPr>
          </a:p>
          <a:p>
            <a:pPr algn="just"/>
            <a:r>
              <a:rPr lang="it-IT" sz="2800" dirty="0">
                <a:cs typeface="Times New Roman" panose="02020603050405020304" pitchFamily="18" charset="0"/>
              </a:rPr>
              <a:t>          AD VOCEM &gt; </a:t>
            </a:r>
            <a:r>
              <a:rPr lang="it-IT" sz="2800" i="1" dirty="0">
                <a:cs typeface="Times New Roman" panose="02020603050405020304" pitchFamily="18" charset="0"/>
              </a:rPr>
              <a:t>a </a:t>
            </a:r>
            <a:r>
              <a:rPr lang="it-IT" sz="2800" i="1" dirty="0" err="1">
                <a:cs typeface="Times New Roman" panose="02020603050405020304" pitchFamily="18" charset="0"/>
              </a:rPr>
              <a:t>bboce</a:t>
            </a:r>
            <a:r>
              <a:rPr lang="it-IT" sz="2800" i="1" dirty="0">
                <a:cs typeface="Times New Roman" panose="02020603050405020304" pitchFamily="18" charset="0"/>
              </a:rPr>
              <a:t>,</a:t>
            </a:r>
            <a:r>
              <a:rPr lang="it-IT" sz="2800" dirty="0">
                <a:cs typeface="Times New Roman" panose="02020603050405020304" pitchFamily="18" charset="0"/>
              </a:rPr>
              <a:t> </a:t>
            </a:r>
            <a:r>
              <a:rPr lang="it-IT" sz="2800" i="1" dirty="0">
                <a:cs typeface="Times New Roman" panose="02020603050405020304" pitchFamily="18" charset="0"/>
              </a:rPr>
              <a:t>sbattuto</a:t>
            </a:r>
            <a:r>
              <a:rPr lang="it-IT" sz="2800" dirty="0">
                <a:cs typeface="Times New Roman" panose="02020603050405020304" pitchFamily="18" charset="0"/>
              </a:rPr>
              <a:t> (diverso da </a:t>
            </a:r>
            <a:r>
              <a:rPr lang="it-IT" sz="2800" i="1" dirty="0" err="1">
                <a:cs typeface="Times New Roman" panose="02020603050405020304" pitchFamily="18" charset="0"/>
              </a:rPr>
              <a:t>vattere</a:t>
            </a:r>
            <a:r>
              <a:rPr lang="it-IT" sz="2800" dirty="0"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it-IT" sz="2800" dirty="0">
                <a:cs typeface="Times New Roman" panose="02020603050405020304" pitchFamily="18" charset="0"/>
              </a:rPr>
              <a:t>          AD VITAM &gt; </a:t>
            </a:r>
            <a:r>
              <a:rPr lang="it-IT" sz="2800" i="1" dirty="0">
                <a:cs typeface="Times New Roman" panose="02020603050405020304" pitchFamily="18" charset="0"/>
              </a:rPr>
              <a:t>a </a:t>
            </a:r>
            <a:r>
              <a:rPr lang="it-IT" sz="2800" i="1" dirty="0" err="1">
                <a:cs typeface="Times New Roman" panose="02020603050405020304" pitchFamily="18" charset="0"/>
              </a:rPr>
              <a:t>bbita</a:t>
            </a:r>
            <a:r>
              <a:rPr lang="it-IT" sz="2800" i="1" dirty="0">
                <a:cs typeface="Times New Roman" panose="02020603050405020304" pitchFamily="18" charset="0"/>
              </a:rPr>
              <a:t>, sbracciato</a:t>
            </a:r>
            <a:r>
              <a:rPr lang="it-IT" sz="2800" dirty="0">
                <a:cs typeface="Times New Roman" panose="02020603050405020304" pitchFamily="18" charset="0"/>
              </a:rPr>
              <a:t> (diverso da </a:t>
            </a:r>
            <a:r>
              <a:rPr lang="it-IT" sz="2800" i="1" dirty="0" err="1">
                <a:cs typeface="Times New Roman" panose="02020603050405020304" pitchFamily="18" charset="0"/>
              </a:rPr>
              <a:t>vraccia</a:t>
            </a:r>
            <a:r>
              <a:rPr lang="it-IT" sz="2800" dirty="0">
                <a:cs typeface="Times New Roman" panose="02020603050405020304" pitchFamily="18" charset="0"/>
              </a:rPr>
              <a:t>)</a:t>
            </a:r>
          </a:p>
          <a:p>
            <a:pPr algn="just"/>
            <a:endParaRPr lang="it-IT" sz="3200" dirty="0">
              <a:cs typeface="Times New Roman" panose="02020603050405020304" pitchFamily="18" charset="0"/>
            </a:endParaRPr>
          </a:p>
          <a:p>
            <a:pPr algn="just"/>
            <a:r>
              <a:rPr lang="it-IT" sz="2800" b="1" dirty="0">
                <a:cs typeface="Times New Roman" panose="02020603050405020304" pitchFamily="18" charset="0"/>
              </a:rPr>
              <a:t>8) </a:t>
            </a:r>
            <a:r>
              <a:rPr lang="it-IT" sz="2800" dirty="0">
                <a:cs typeface="Times New Roman" panose="02020603050405020304" pitchFamily="18" charset="0"/>
              </a:rPr>
              <a:t>Forte presenza di </a:t>
            </a:r>
            <a:r>
              <a:rPr lang="it-IT" sz="2800" b="1" dirty="0">
                <a:cs typeface="Times New Roman" panose="02020603050405020304" pitchFamily="18" charset="0"/>
              </a:rPr>
              <a:t>prostesi di </a:t>
            </a:r>
            <a:r>
              <a:rPr lang="it-IT" sz="2800" b="1" i="1" dirty="0">
                <a:cs typeface="Times New Roman" panose="02020603050405020304" pitchFamily="18" charset="0"/>
              </a:rPr>
              <a:t>a-</a:t>
            </a:r>
            <a:r>
              <a:rPr lang="it-IT" sz="2800" i="1" dirty="0">
                <a:cs typeface="Times New Roman" panose="02020603050405020304" pitchFamily="18" charset="0"/>
              </a:rPr>
              <a:t> </a:t>
            </a:r>
            <a:r>
              <a:rPr lang="it-IT" sz="2800" dirty="0">
                <a:cs typeface="Times New Roman" panose="02020603050405020304" pitchFamily="18" charset="0"/>
              </a:rPr>
              <a:t>(</a:t>
            </a:r>
            <a:r>
              <a:rPr lang="it-IT" sz="2800" i="1" dirty="0" err="1">
                <a:cs typeface="Times New Roman" panose="02020603050405020304" pitchFamily="18" charset="0"/>
              </a:rPr>
              <a:t>accascare</a:t>
            </a:r>
            <a:r>
              <a:rPr lang="it-IT" sz="2800" i="1" dirty="0">
                <a:cs typeface="Times New Roman" panose="02020603050405020304" pitchFamily="18" charset="0"/>
              </a:rPr>
              <a:t>, addomandare, </a:t>
            </a:r>
            <a:r>
              <a:rPr lang="it-IT" sz="2800" i="1" dirty="0" err="1">
                <a:cs typeface="Times New Roman" panose="02020603050405020304" pitchFamily="18" charset="0"/>
              </a:rPr>
              <a:t>ammesurato</a:t>
            </a:r>
            <a:r>
              <a:rPr lang="it-IT" sz="2800" dirty="0">
                <a:cs typeface="Times New Roman" panose="02020603050405020304" pitchFamily="18" charset="0"/>
              </a:rPr>
              <a:t>)</a:t>
            </a:r>
            <a:r>
              <a:rPr lang="it-IT" sz="2800" i="1" dirty="0">
                <a:cs typeface="Times New Roman" panose="02020603050405020304" pitchFamily="18" charset="0"/>
              </a:rPr>
              <a:t> </a:t>
            </a:r>
            <a:r>
              <a:rPr lang="it-IT" sz="2800" dirty="0">
                <a:cs typeface="Times New Roman" panose="02020603050405020304" pitchFamily="18" charset="0"/>
              </a:rPr>
              <a:t>e di </a:t>
            </a:r>
          </a:p>
          <a:p>
            <a:pPr algn="just"/>
            <a:r>
              <a:rPr lang="it-IT" sz="2800" i="1" dirty="0">
                <a:cs typeface="Times New Roman" panose="02020603050405020304" pitchFamily="18" charset="0"/>
              </a:rPr>
              <a:t>    </a:t>
            </a:r>
            <a:r>
              <a:rPr lang="it-IT" sz="2800" b="1" dirty="0">
                <a:cs typeface="Times New Roman" panose="02020603050405020304" pitchFamily="18" charset="0"/>
              </a:rPr>
              <a:t>epitesi</a:t>
            </a:r>
            <a:r>
              <a:rPr lang="it-IT" sz="2800" dirty="0">
                <a:cs typeface="Times New Roman" panose="02020603050405020304" pitchFamily="18" charset="0"/>
              </a:rPr>
              <a:t> di </a:t>
            </a:r>
            <a:r>
              <a:rPr lang="it-IT" sz="2800" i="1" dirty="0">
                <a:cs typeface="Times New Roman" panose="02020603050405020304" pitchFamily="18" charset="0"/>
              </a:rPr>
              <a:t>-ne </a:t>
            </a:r>
            <a:r>
              <a:rPr lang="it-IT" sz="2800" dirty="0">
                <a:cs typeface="Times New Roman" panose="02020603050405020304" pitchFamily="18" charset="0"/>
              </a:rPr>
              <a:t>(</a:t>
            </a:r>
            <a:r>
              <a:rPr lang="it-IT" sz="2800" i="1" dirty="0">
                <a:cs typeface="Times New Roman" panose="02020603050405020304" pitchFamily="18" charset="0"/>
              </a:rPr>
              <a:t>sine ‘</a:t>
            </a:r>
            <a:r>
              <a:rPr lang="it-IT" sz="2800" dirty="0">
                <a:cs typeface="Times New Roman" panose="02020603050405020304" pitchFamily="18" charset="0"/>
              </a:rPr>
              <a:t>sì</a:t>
            </a:r>
            <a:r>
              <a:rPr lang="it-IT" sz="2800" i="1" dirty="0">
                <a:cs typeface="Times New Roman" panose="02020603050405020304" pitchFamily="18" charset="0"/>
              </a:rPr>
              <a:t>’</a:t>
            </a:r>
            <a:r>
              <a:rPr lang="it-IT" sz="2800" dirty="0">
                <a:cs typeface="Times New Roman" panose="02020603050405020304" pitchFamily="18" charset="0"/>
              </a:rPr>
              <a:t>, </a:t>
            </a:r>
            <a:r>
              <a:rPr lang="it-IT" sz="2800" i="1" dirty="0" err="1">
                <a:cs typeface="Times New Roman" panose="02020603050405020304" pitchFamily="18" charset="0"/>
              </a:rPr>
              <a:t>fane</a:t>
            </a:r>
            <a:r>
              <a:rPr lang="it-IT" sz="2800" i="1" dirty="0">
                <a:cs typeface="Times New Roman" panose="02020603050405020304" pitchFamily="18" charset="0"/>
              </a:rPr>
              <a:t> </a:t>
            </a:r>
            <a:r>
              <a:rPr lang="it-IT" sz="2800" dirty="0">
                <a:cs typeface="Times New Roman" panose="02020603050405020304" pitchFamily="18" charset="0"/>
              </a:rPr>
              <a:t>‘fa’).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02B29041-9259-491C-ACC3-7F324FE52C71}"/>
              </a:ext>
            </a:extLst>
          </p:cNvPr>
          <p:cNvSpPr txBox="1">
            <a:spLocks/>
          </p:cNvSpPr>
          <p:nvPr/>
        </p:nvSpPr>
        <p:spPr>
          <a:xfrm>
            <a:off x="320634" y="207818"/>
            <a:ext cx="11033166" cy="9055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600" b="1" dirty="0">
                <a:latin typeface="+mn-lt"/>
                <a:cs typeface="Times New Roman" panose="02020603050405020304" pitchFamily="18" charset="0"/>
              </a:rPr>
              <a:t>Tratti comuni all’area meridionale</a:t>
            </a:r>
          </a:p>
        </p:txBody>
      </p:sp>
    </p:spTree>
    <p:extLst>
      <p:ext uri="{BB962C8B-B14F-4D97-AF65-F5344CB8AC3E}">
        <p14:creationId xmlns:p14="http://schemas.microsoft.com/office/powerpoint/2010/main" val="3349537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CFC529-8F5C-F04B-B049-90E268036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042"/>
            <a:ext cx="10515600" cy="94116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  <a:cs typeface="Times New Roman" panose="02020603050405020304" pitchFamily="18" charset="0"/>
              </a:rPr>
              <a:t>Consonantismo: casi particolari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1062ED0-2ABC-724B-A92D-5352B755B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4" y="1253330"/>
            <a:ext cx="11605846" cy="524594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Un tratto che anticamente toccava anche l’area mediana mentre oggi è solo meridionale è l’esito di </a:t>
            </a:r>
            <a:r>
              <a:rPr lang="it-IT" sz="3000" b="1" dirty="0">
                <a:cs typeface="Times New Roman" panose="02020603050405020304" pitchFamily="18" charset="0"/>
              </a:rPr>
              <a:t>PJ </a:t>
            </a:r>
            <a:r>
              <a:rPr lang="it-IT" sz="3000" dirty="0">
                <a:cs typeface="Times New Roman" panose="02020603050405020304" pitchFamily="18" charset="0"/>
              </a:rPr>
              <a:t>in</a:t>
            </a:r>
            <a:r>
              <a:rPr lang="it-IT" sz="3000" b="1" dirty="0">
                <a:cs typeface="Times New Roman" panose="02020603050405020304" pitchFamily="18" charset="0"/>
              </a:rPr>
              <a:t> affricata palatale sorda </a:t>
            </a:r>
            <a:r>
              <a:rPr lang="it-IT" sz="3000" dirty="0">
                <a:cs typeface="Times New Roman" panose="02020603050405020304" pitchFamily="18" charset="0"/>
              </a:rPr>
              <a:t>(oggi arriva solo fino a Frosinone):</a:t>
            </a:r>
          </a:p>
          <a:p>
            <a:pPr marL="0" indent="0">
              <a:buNone/>
            </a:pPr>
            <a:r>
              <a:rPr lang="it-IT" sz="3000" dirty="0">
                <a:cs typeface="Times New Roman" panose="02020603050405020304" pitchFamily="18" charset="0"/>
              </a:rPr>
              <a:t>SAPIO &gt; </a:t>
            </a:r>
            <a:r>
              <a:rPr lang="it-IT" sz="3000" i="1" dirty="0" err="1">
                <a:cs typeface="Times New Roman" panose="02020603050405020304" pitchFamily="18" charset="0"/>
              </a:rPr>
              <a:t>saccio</a:t>
            </a:r>
            <a:r>
              <a:rPr lang="it-IT" sz="3000" i="1" dirty="0"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it-IT" sz="3000" dirty="0">
                <a:cs typeface="Times New Roman" panose="02020603050405020304" pitchFamily="18" charset="0"/>
              </a:rPr>
              <a:t>APIUM &gt; </a:t>
            </a:r>
            <a:r>
              <a:rPr lang="it-IT" sz="3000" i="1" dirty="0" err="1">
                <a:cs typeface="Times New Roman" panose="02020603050405020304" pitchFamily="18" charset="0"/>
              </a:rPr>
              <a:t>acciu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(‘sedano’)   </a:t>
            </a:r>
          </a:p>
          <a:p>
            <a:pPr marL="0" indent="0">
              <a:buNone/>
            </a:pPr>
            <a:r>
              <a:rPr lang="it-IT" sz="3000" dirty="0">
                <a:cs typeface="Times New Roman" panose="02020603050405020304" pitchFamily="18" charset="0"/>
              </a:rPr>
              <a:t>APPIAM </a:t>
            </a:r>
            <a:r>
              <a:rPr lang="it-IT" sz="3000">
                <a:cs typeface="Times New Roman" panose="02020603050405020304" pitchFamily="18" charset="0"/>
              </a:rPr>
              <a:t>&gt; </a:t>
            </a:r>
            <a:r>
              <a:rPr lang="it-IT" sz="3000" i="1">
                <a:cs typeface="Times New Roman" panose="02020603050405020304" pitchFamily="18" charset="0"/>
              </a:rPr>
              <a:t>Accia</a:t>
            </a:r>
          </a:p>
          <a:p>
            <a:pPr marL="0" indent="0">
              <a:buNone/>
            </a:pPr>
            <a:endParaRPr lang="it-IT" sz="800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Tratti che l’area mediana condivide solo con alcune aree dell’alto meridione (Benevento, Abruzzo, Molise): </a:t>
            </a:r>
          </a:p>
          <a:p>
            <a:pPr marL="514350" indent="-514350" algn="just">
              <a:buAutoNum type="arabicParenR"/>
            </a:pPr>
            <a:r>
              <a:rPr lang="it-IT" sz="3000" b="1" dirty="0">
                <a:cs typeface="Times New Roman" panose="02020603050405020304" pitchFamily="18" charset="0"/>
              </a:rPr>
              <a:t>palatalizzazione</a:t>
            </a:r>
            <a:r>
              <a:rPr lang="it-IT" sz="3000" dirty="0">
                <a:cs typeface="Times New Roman" panose="02020603050405020304" pitchFamily="18" charset="0"/>
              </a:rPr>
              <a:t> della </a:t>
            </a:r>
            <a:r>
              <a:rPr lang="it-IT" sz="3000" b="1" dirty="0">
                <a:cs typeface="Times New Roman" panose="02020603050405020304" pitchFamily="18" charset="0"/>
              </a:rPr>
              <a:t>sibilante</a:t>
            </a:r>
            <a:r>
              <a:rPr lang="it-IT" sz="3000" dirty="0">
                <a:cs typeface="Times New Roman" panose="02020603050405020304" pitchFamily="18" charset="0"/>
              </a:rPr>
              <a:t>:     SIC &gt; </a:t>
            </a:r>
            <a:r>
              <a:rPr lang="it-IT" sz="3000" i="1" dirty="0" err="1">
                <a:cs typeface="Times New Roman" panose="02020603050405020304" pitchFamily="18" charset="0"/>
              </a:rPr>
              <a:t>scì</a:t>
            </a:r>
            <a:r>
              <a:rPr lang="it-IT" sz="3000" i="1" dirty="0">
                <a:cs typeface="Times New Roman" panose="02020603050405020304" pitchFamily="18" charset="0"/>
              </a:rPr>
              <a:t>   </a:t>
            </a:r>
            <a:r>
              <a:rPr lang="it-IT" sz="3000" dirty="0">
                <a:cs typeface="Times New Roman" panose="02020603050405020304" pitchFamily="18" charset="0"/>
              </a:rPr>
              <a:t>(EC)CUM SIC &gt; </a:t>
            </a:r>
            <a:r>
              <a:rPr lang="it-IT" sz="3000" i="1" dirty="0" err="1">
                <a:cs typeface="Times New Roman" panose="02020603050405020304" pitchFamily="18" charset="0"/>
              </a:rPr>
              <a:t>cuscì</a:t>
            </a:r>
            <a:endParaRPr lang="it-IT" sz="3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b="1" dirty="0">
                <a:cs typeface="Times New Roman" panose="02020603050405020304" pitchFamily="18" charset="0"/>
              </a:rPr>
              <a:t>2) BJ &gt; j</a:t>
            </a:r>
            <a:r>
              <a:rPr lang="it-IT" sz="3000" dirty="0">
                <a:cs typeface="Times New Roman" panose="02020603050405020304" pitchFamily="18" charset="0"/>
              </a:rPr>
              <a:t>:  HABEO &gt; </a:t>
            </a:r>
            <a:r>
              <a:rPr lang="it-IT" sz="3000" i="1" dirty="0" err="1">
                <a:cs typeface="Times New Roman" panose="02020603050405020304" pitchFamily="18" charset="0"/>
              </a:rPr>
              <a:t>ajo</a:t>
            </a:r>
            <a:r>
              <a:rPr lang="it-IT" sz="3000" i="1" dirty="0">
                <a:cs typeface="Times New Roman" panose="02020603050405020304" pitchFamily="18" charset="0"/>
              </a:rPr>
              <a:t>  </a:t>
            </a:r>
            <a:r>
              <a:rPr lang="it-IT" sz="3000" dirty="0">
                <a:cs typeface="Times New Roman" panose="02020603050405020304" pitchFamily="18" charset="0"/>
              </a:rPr>
              <a:t>(altre aree meridionali hanno HABEO &gt; </a:t>
            </a:r>
            <a:r>
              <a:rPr lang="it-IT" sz="3000" i="1" dirty="0">
                <a:cs typeface="Times New Roman" panose="02020603050405020304" pitchFamily="18" charset="0"/>
              </a:rPr>
              <a:t>aggio</a:t>
            </a:r>
            <a:r>
              <a:rPr lang="it-IT" sz="3000" dirty="0">
                <a:cs typeface="Times New Roman" panose="02020603050405020304" pitchFamily="18" charset="0"/>
              </a:rPr>
              <a:t>)</a:t>
            </a:r>
            <a:endParaRPr lang="it-IT" sz="3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4848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2403</TotalTime>
  <Words>1598</Words>
  <Application>Microsoft Office PowerPoint</Application>
  <PresentationFormat>Widescreen</PresentationFormat>
  <Paragraphs>151</Paragraphs>
  <Slides>15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DejaVuSans</vt:lpstr>
      <vt:lpstr>Times New Roman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Il vocalismo: la -u finale</vt:lpstr>
      <vt:lpstr>Tratti comuni all’area meridionale</vt:lpstr>
      <vt:lpstr> </vt:lpstr>
      <vt:lpstr>Tratti comuni all’area meridionale</vt:lpstr>
      <vt:lpstr>Presentazione standard di PowerPoint</vt:lpstr>
      <vt:lpstr>Consonantismo: casi particolari</vt:lpstr>
      <vt:lpstr>Morfosintassi</vt:lpstr>
      <vt:lpstr>Presentazione standard di PowerPoint</vt:lpstr>
      <vt:lpstr>Morfosintassi </vt:lpstr>
      <vt:lpstr>Presentazione standard di PowerPoint</vt:lpstr>
      <vt:lpstr>  Glossario latino-sabino di Jacopo Ursello (fine Quattrocento)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265</cp:revision>
  <dcterms:created xsi:type="dcterms:W3CDTF">2016-10-02T06:15:29Z</dcterms:created>
  <dcterms:modified xsi:type="dcterms:W3CDTF">2025-04-02T19:33:32Z</dcterms:modified>
</cp:coreProperties>
</file>