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1" r:id="rId1"/>
  </p:sldMasterIdLst>
  <p:sldIdLst>
    <p:sldId id="327" r:id="rId2"/>
    <p:sldId id="299" r:id="rId3"/>
    <p:sldId id="272" r:id="rId4"/>
    <p:sldId id="298" r:id="rId5"/>
    <p:sldId id="300" r:id="rId6"/>
    <p:sldId id="293" r:id="rId7"/>
    <p:sldId id="294" r:id="rId8"/>
    <p:sldId id="288" r:id="rId9"/>
    <p:sldId id="302" r:id="rId10"/>
    <p:sldId id="301" r:id="rId11"/>
    <p:sldId id="296" r:id="rId1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Emiliano Picchiorri" initials="EP" lastIdx="1" clrIdx="0">
    <p:extLst>
      <p:ext uri="{19B8F6BF-5375-455C-9EA6-DF929625EA0E}">
        <p15:presenceInfo xmlns:p15="http://schemas.microsoft.com/office/powerpoint/2012/main" userId="S::e.picchiorri@unich.it::9e90456a-cd20-4cdb-ac3b-b2758559907f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4" d="100"/>
          <a:sy n="74" d="100"/>
        </p:scale>
        <p:origin x="1013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8CEBB32E-6175-49DE-9575-06D9530830B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BDE67CC-7E3F-4C2C-85A0-65D7D53BCFE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19FA96E-766F-41C6-8270-E729C800F2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2B854-322E-43DA-A44D-CF5BF087F5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0FBBC32E-7498-43D5-9721-0BB53D2DF1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083073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D0C4800-628A-4061-88D3-8426E8BE7A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D7459C5-535E-4910-AFFD-5C8E18BBBE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FD9B2A81-8920-4652-B2A8-8C1DF8BA9C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6FC5160D-2371-418A-A6C0-0C82818F6E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DD2F4832-ED49-486F-9E7C-18A39A5D31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777126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58203E42-4788-4C5B-B19D-F2D93B13EBF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7F77AD31-51C9-42B8-B245-0FCCB851F1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7C4E5AC-B0DB-4096-A330-8E39F6851A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2B2F30F2-D5DC-4EB1-8BC6-4A1BC018EF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413EB883-1970-4B4E-8A3F-0E4A94B88A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802094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E5362E8C-5078-4F2D-8525-36BA7653C3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946A0FDF-6958-418A-9678-530B80EF56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69803282-2407-4FF4-A0F2-9DEF6F8D07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5DCF2D4-1E71-4181-AA5E-D84AFEC4B6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1ED3E27-8D4D-45F8-8F76-9DCDB0A3DD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161804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3C480367-48C8-4C1F-9214-400430DA04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A16271B8-8EF2-4EED-8667-0B6E386744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056C8732-2655-4074-80BB-7A1811BA5E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B7BB589-7DE4-4941-84EA-3E93ECF9EF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C4F251C-E8E1-4DF2-A153-B3ADD3F1FD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816461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8098FBF3-6231-4695-9423-A5C8FBC41F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C1F17AD-AF0E-4DA8-ADF0-752E3774B78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940F767E-D3C3-483B-8D51-8CE112B8EE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EB7FFE5-ACC9-4F1B-8E72-D9F4B976D3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F7237544-E5B8-46FC-ADE6-796E378733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DF27AB3-3037-488F-BBB8-B38150F07D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1451275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18F4BD8-314C-45F2-8AA5-AACDF2A79D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C0748BDB-E3DF-4B6F-85F1-565289B40D0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A462D36A-6CD1-4735-B965-162D33796B1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1C44FEE5-7C01-4FC3-BF05-81EED600C72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07AD3A21-529B-4F28-A708-6B94223BCB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9212AEB3-4851-4096-BF55-DC3548E4AC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AED64790-B5EE-41FE-BBC0-E6AE7E6303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CA037A56-CA9A-4AA5-967C-0DD17F102C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9248729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FC8297B-2A69-45D9-981D-A139D8053E6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156D9360-FF6D-4D17-BEE1-56DB69CC32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4F02FBD1-B18A-40E7-AC89-6EFC2EA8E9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05E47EA9-5039-4AE2-987D-67B8A9A388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258376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D07F0CBD-2365-4B42-90AA-57C2352984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79575997-6C3A-4CA6-9177-1919F67AFB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DFB9FB12-891D-4AAA-9AA5-A9BF703C23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356745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38F0706-8690-419E-AE04-837ABE0B5E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863BF76E-902A-4879-92A2-DE1FC1786D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1216035A-531A-4826-8F49-CAA23F8723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26A8B299-9139-4C88-8F15-6F17070C96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94BF4674-6AD1-404F-8E92-614AE16EEF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A371964A-766A-4D52-9375-B1972BA65E7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863746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F4EA7C6-EEB3-45BD-943B-0D8E948A93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80D0666-1EC8-48DF-96CA-9DC43C4E8AF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385AC6C4-62FB-4F5F-A282-F9EFC8C0066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BED4EE01-7AF3-401B-BE54-31C15C778D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8E4B6319-5042-4845-B9BE-C73961A33F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598CB641-49F0-4B6A-A372-705D39DA2B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06717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4A236527-0E96-45CB-9346-56DF5555B4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C79CA858-6B24-4E7A-9914-3EDD06F40DB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9D08D06D-2005-4052-A28B-530B3A56C69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CB723E-50C7-48CC-8791-16EDC9DDA119}" type="datetimeFigureOut">
              <a:rPr lang="it-IT" smtClean="0"/>
              <a:t>12/04/2025</a:t>
            </a:fld>
            <a:endParaRPr lang="it-IT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82C849C6-817E-4776-965F-B5CE84FF5DE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6FE8F1B-1B44-42B7-BC55-13666BE067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4DC1C4-6890-4A08-AB09-9D82D01803C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330066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2" r:id="rId1"/>
    <p:sldLayoutId id="2147483703" r:id="rId2"/>
    <p:sldLayoutId id="2147483704" r:id="rId3"/>
    <p:sldLayoutId id="2147483705" r:id="rId4"/>
    <p:sldLayoutId id="2147483706" r:id="rId5"/>
    <p:sldLayoutId id="2147483707" r:id="rId6"/>
    <p:sldLayoutId id="2147483708" r:id="rId7"/>
    <p:sldLayoutId id="2147483709" r:id="rId8"/>
    <p:sldLayoutId id="2147483710" r:id="rId9"/>
    <p:sldLayoutId id="2147483711" r:id="rId10"/>
    <p:sldLayoutId id="214748371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125415" y="1378634"/>
            <a:ext cx="10379197" cy="2855741"/>
          </a:xfrm>
        </p:spPr>
        <p:txBody>
          <a:bodyPr>
            <a:normAutofit/>
          </a:bodyPr>
          <a:lstStyle/>
          <a:p>
            <a:r>
              <a:rPr lang="it-IT" sz="4000" b="1" dirty="0"/>
              <a:t>Linguistica italiana (</a:t>
            </a:r>
            <a:r>
              <a:rPr lang="it-IT" sz="4000" b="1" dirty="0" err="1"/>
              <a:t>a.a</a:t>
            </a:r>
            <a:r>
              <a:rPr lang="it-IT" sz="4000" b="1" dirty="0"/>
              <a:t>. 2024/25)</a:t>
            </a:r>
            <a:br>
              <a:rPr lang="it-IT" sz="4000" b="1" dirty="0"/>
            </a:br>
            <a:br>
              <a:rPr lang="it-IT" sz="4000" b="1" dirty="0"/>
            </a:br>
            <a:br>
              <a:rPr lang="it-IT" sz="4000" b="1" dirty="0"/>
            </a:br>
            <a:r>
              <a:rPr lang="it-IT" sz="4800" b="0" i="0" u="none" strike="noStrike" baseline="0" dirty="0">
                <a:latin typeface="DejaVuSans"/>
              </a:rPr>
              <a:t>Profilo linguistico dell'italiano antico</a:t>
            </a:r>
            <a:endParaRPr lang="it-IT" sz="4800" dirty="0"/>
          </a:p>
        </p:txBody>
      </p:sp>
    </p:spTree>
    <p:extLst>
      <p:ext uri="{BB962C8B-B14F-4D97-AF65-F5344CB8AC3E}">
        <p14:creationId xmlns:p14="http://schemas.microsoft.com/office/powerpoint/2010/main" val="119097116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17231" y="861092"/>
            <a:ext cx="11957538" cy="56938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Pur avendo molti fenomeni comuni a tutta l’isola, il siciliano conosce differenze interne, ma come al solito non è facile trovare nei testi antichi tutte le differenze dei dialetti moderni. Ad esempio, a Palermo oggi esiste il dittongamento di O breve (presente sia in sillaba libera sia in sillaba implicata, ma non condizionato dalla vocale finale: </a:t>
            </a:r>
            <a:r>
              <a:rPr lang="it-IT" sz="2800" i="1" dirty="0" err="1"/>
              <a:t>buonu</a:t>
            </a:r>
            <a:r>
              <a:rPr lang="it-IT" sz="2800" dirty="0"/>
              <a:t>,</a:t>
            </a:r>
            <a:r>
              <a:rPr lang="it-IT" sz="2800" i="1" dirty="0"/>
              <a:t> </a:t>
            </a:r>
            <a:r>
              <a:rPr lang="it-IT" sz="2800" i="1" dirty="0" err="1"/>
              <a:t>cuorpu</a:t>
            </a:r>
            <a:r>
              <a:rPr lang="it-IT" sz="2800" dirty="0"/>
              <a:t>) non riscontrato anticamente</a:t>
            </a:r>
            <a:r>
              <a:rPr lang="it-IT" sz="2800" i="1" dirty="0"/>
              <a:t>.</a:t>
            </a:r>
            <a:endParaRPr lang="it-IT" sz="2800" dirty="0"/>
          </a:p>
          <a:p>
            <a:pPr algn="just"/>
            <a:r>
              <a:rPr lang="it-IT" sz="2800" dirty="0"/>
              <a:t>Il principale centro della Sicilia medievale è </a:t>
            </a:r>
            <a:r>
              <a:rPr lang="it-IT" sz="2800" b="1" dirty="0"/>
              <a:t>Palermo</a:t>
            </a:r>
            <a:r>
              <a:rPr lang="it-IT" sz="2800" dirty="0"/>
              <a:t>, vera e propria metropoli in cui convivono etnie diverse, perché nell’alto Medioevo conosce la dominazione araba e poi quella normanna. Quando nel Duecento il potere passa dagli Svevi agli Angiò si scatenano rivolte (1282, Vespri siciliani) che determinano uno spopolamento e un successivo ripopolamento (anche di artigiani e mercanti da Genova, dalla Toscana, da Barcellona).</a:t>
            </a:r>
          </a:p>
          <a:p>
            <a:pPr algn="just"/>
            <a:r>
              <a:rPr lang="it-IT" sz="2800" dirty="0"/>
              <a:t>Come in Toscana, nel Trecento a Palermo gli statuti cominciano a essere tradotti in volgare e questo ci fornisce una documentazione non solo letteraria.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8C73F72C-200F-45F1-889A-98C0BF3A1A8F}"/>
              </a:ext>
            </a:extLst>
          </p:cNvPr>
          <p:cNvSpPr txBox="1"/>
          <p:nvPr/>
        </p:nvSpPr>
        <p:spPr>
          <a:xfrm>
            <a:off x="117231" y="214761"/>
            <a:ext cx="115355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SICILIANO</a:t>
            </a:r>
          </a:p>
        </p:txBody>
      </p:sp>
    </p:spTree>
    <p:extLst>
      <p:ext uri="{BB962C8B-B14F-4D97-AF65-F5344CB8AC3E}">
        <p14:creationId xmlns:p14="http://schemas.microsoft.com/office/powerpoint/2010/main" val="370001343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17231" y="861092"/>
            <a:ext cx="11957538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Leggiamo un brano degli </a:t>
            </a:r>
            <a:r>
              <a:rPr lang="it-IT" sz="2800" i="1" dirty="0"/>
              <a:t>Statuti palermitani </a:t>
            </a:r>
            <a:r>
              <a:rPr lang="it-IT" sz="2800" dirty="0"/>
              <a:t>del 1332, in cui si notano i tipici latinismi comuni negli statuti (</a:t>
            </a:r>
            <a:r>
              <a:rPr lang="it-IT" sz="2800" i="1" dirty="0"/>
              <a:t>in primis</a:t>
            </a:r>
            <a:r>
              <a:rPr lang="it-IT" sz="2800" dirty="0"/>
              <a:t>,</a:t>
            </a:r>
            <a:r>
              <a:rPr lang="it-IT" sz="2800" i="1" dirty="0"/>
              <a:t> item</a:t>
            </a:r>
            <a:r>
              <a:rPr lang="it-IT" sz="2800" dirty="0"/>
              <a:t> ‘ugualmente’, </a:t>
            </a:r>
            <a:r>
              <a:rPr lang="it-IT" sz="2800" i="1" dirty="0"/>
              <a:t>sub pena</a:t>
            </a:r>
            <a:r>
              <a:rPr lang="it-IT" sz="2800" dirty="0"/>
              <a:t>), nomi di monete locali (</a:t>
            </a:r>
            <a:r>
              <a:rPr lang="it-IT" sz="2800" i="1" dirty="0"/>
              <a:t>tarì</a:t>
            </a:r>
            <a:r>
              <a:rPr lang="it-IT" sz="2800" dirty="0"/>
              <a:t>) e di mestieri </a:t>
            </a:r>
            <a:r>
              <a:rPr lang="it-IT" sz="2800" i="1" dirty="0"/>
              <a:t>(</a:t>
            </a:r>
            <a:r>
              <a:rPr lang="it-IT" sz="2800" i="1" dirty="0" err="1"/>
              <a:t>saccaru</a:t>
            </a:r>
            <a:r>
              <a:rPr lang="it-IT" sz="2800" i="1" dirty="0"/>
              <a:t> </a:t>
            </a:r>
            <a:r>
              <a:rPr lang="it-IT" sz="2800" dirty="0"/>
              <a:t>‘trasportatore’, </a:t>
            </a:r>
            <a:r>
              <a:rPr lang="it-IT" sz="2800" i="1" dirty="0" err="1"/>
              <a:t>cabillotu</a:t>
            </a:r>
            <a:r>
              <a:rPr lang="it-IT" sz="2800" dirty="0"/>
              <a:t> ‘esattore delle gabelle’):</a:t>
            </a:r>
          </a:p>
          <a:p>
            <a:endParaRPr lang="it-IT" i="1" dirty="0"/>
          </a:p>
          <a:p>
            <a:pPr algn="just"/>
            <a:r>
              <a:rPr lang="it-IT" sz="3000" dirty="0"/>
              <a:t>In primis </a:t>
            </a:r>
            <a:r>
              <a:rPr lang="it-IT" sz="3000" dirty="0" err="1"/>
              <a:t>nun</a:t>
            </a:r>
            <a:r>
              <a:rPr lang="it-IT" sz="3000" dirty="0"/>
              <a:t> sia nulla </a:t>
            </a:r>
            <a:r>
              <a:rPr lang="it-IT" sz="3000" dirty="0" err="1"/>
              <a:t>pirsuni</a:t>
            </a:r>
            <a:r>
              <a:rPr lang="it-IT" sz="3000" dirty="0"/>
              <a:t> </a:t>
            </a:r>
            <a:r>
              <a:rPr lang="it-IT" sz="3000" dirty="0" err="1"/>
              <a:t>ki</a:t>
            </a:r>
            <a:r>
              <a:rPr lang="it-IT" sz="3000" dirty="0"/>
              <a:t> diga </a:t>
            </a:r>
            <a:r>
              <a:rPr lang="it-IT" sz="3000" dirty="0" err="1"/>
              <a:t>rumpiri</a:t>
            </a:r>
            <a:r>
              <a:rPr lang="it-IT" sz="3000" dirty="0"/>
              <a:t> </a:t>
            </a:r>
            <a:r>
              <a:rPr lang="it-IT" sz="3000" dirty="0" err="1"/>
              <a:t>lu</a:t>
            </a:r>
            <a:r>
              <a:rPr lang="it-IT" sz="3000" dirty="0"/>
              <a:t> </a:t>
            </a:r>
            <a:r>
              <a:rPr lang="it-IT" sz="3000" dirty="0" err="1"/>
              <a:t>sigillu</a:t>
            </a:r>
            <a:r>
              <a:rPr lang="it-IT" sz="3000" dirty="0"/>
              <a:t> di la </a:t>
            </a:r>
            <a:r>
              <a:rPr lang="it-IT" sz="3000" dirty="0" err="1"/>
              <a:t>taberna</a:t>
            </a:r>
            <a:r>
              <a:rPr lang="it-IT" sz="3000" dirty="0"/>
              <a:t> sub pena di tarì </a:t>
            </a:r>
            <a:r>
              <a:rPr lang="it-IT" sz="3000" dirty="0" err="1"/>
              <a:t>quindichi</a:t>
            </a:r>
            <a:r>
              <a:rPr lang="it-IT" sz="3000" dirty="0"/>
              <a:t>. Item </a:t>
            </a:r>
            <a:r>
              <a:rPr lang="it-IT" sz="3000" dirty="0" err="1"/>
              <a:t>nun</a:t>
            </a:r>
            <a:r>
              <a:rPr lang="it-IT" sz="3000" dirty="0"/>
              <a:t> sia nulla </a:t>
            </a:r>
            <a:r>
              <a:rPr lang="it-IT" sz="3000" dirty="0" err="1"/>
              <a:t>pirsuni</a:t>
            </a:r>
            <a:r>
              <a:rPr lang="it-IT" sz="3000" dirty="0"/>
              <a:t> tant' </a:t>
            </a:r>
            <a:r>
              <a:rPr lang="it-IT" sz="3000" dirty="0" err="1"/>
              <a:t>ausanti</a:t>
            </a:r>
            <a:r>
              <a:rPr lang="it-IT" sz="3000" dirty="0"/>
              <a:t> </a:t>
            </a:r>
            <a:r>
              <a:rPr lang="it-IT" sz="3000" dirty="0" err="1"/>
              <a:t>ki</a:t>
            </a:r>
            <a:r>
              <a:rPr lang="it-IT" sz="3000" dirty="0"/>
              <a:t> diga </a:t>
            </a:r>
            <a:r>
              <a:rPr lang="it-IT" sz="3000" dirty="0" err="1"/>
              <a:t>vindiri</a:t>
            </a:r>
            <a:r>
              <a:rPr lang="it-IT" sz="3000" dirty="0"/>
              <a:t> </a:t>
            </a:r>
            <a:r>
              <a:rPr lang="it-IT" sz="3000" dirty="0" err="1"/>
              <a:t>vinu</a:t>
            </a:r>
            <a:r>
              <a:rPr lang="it-IT" sz="3000" dirty="0"/>
              <a:t> </a:t>
            </a:r>
            <a:r>
              <a:rPr lang="it-IT" sz="3000" dirty="0" err="1"/>
              <a:t>ki</a:t>
            </a:r>
            <a:r>
              <a:rPr lang="it-IT" sz="3000" dirty="0"/>
              <a:t> </a:t>
            </a:r>
            <a:r>
              <a:rPr lang="it-IT" sz="3000" dirty="0" err="1"/>
              <a:t>nun</a:t>
            </a:r>
            <a:r>
              <a:rPr lang="it-IT" sz="3000" dirty="0"/>
              <a:t> sia </a:t>
            </a:r>
            <a:r>
              <a:rPr lang="it-IT" sz="3000" dirty="0" err="1"/>
              <a:t>scriptu</a:t>
            </a:r>
            <a:r>
              <a:rPr lang="it-IT" sz="3000" dirty="0"/>
              <a:t> a la casa senza </a:t>
            </a:r>
            <a:r>
              <a:rPr lang="it-IT" sz="3000" dirty="0" err="1"/>
              <a:t>cumandamentu</a:t>
            </a:r>
            <a:r>
              <a:rPr lang="it-IT" sz="3000" dirty="0"/>
              <a:t> di </a:t>
            </a:r>
            <a:r>
              <a:rPr lang="it-IT" sz="3000" dirty="0" err="1"/>
              <a:t>lu</a:t>
            </a:r>
            <a:r>
              <a:rPr lang="it-IT" sz="3000" dirty="0"/>
              <a:t> </a:t>
            </a:r>
            <a:r>
              <a:rPr lang="it-IT" sz="3000" dirty="0" err="1"/>
              <a:t>cabillotu</a:t>
            </a:r>
            <a:r>
              <a:rPr lang="it-IT" sz="3000" dirty="0"/>
              <a:t> sub pena di tarì </a:t>
            </a:r>
            <a:r>
              <a:rPr lang="it-IT" sz="3000" dirty="0" err="1"/>
              <a:t>quindichi</a:t>
            </a:r>
            <a:r>
              <a:rPr lang="it-IT" sz="3000" dirty="0"/>
              <a:t>. Item </a:t>
            </a:r>
            <a:r>
              <a:rPr lang="it-IT" sz="3000" dirty="0" err="1"/>
              <a:t>nun</a:t>
            </a:r>
            <a:r>
              <a:rPr lang="it-IT" sz="3000" dirty="0"/>
              <a:t> sia </a:t>
            </a:r>
            <a:r>
              <a:rPr lang="it-IT" sz="3000" dirty="0" err="1"/>
              <a:t>nullu</a:t>
            </a:r>
            <a:r>
              <a:rPr lang="it-IT" sz="3000" dirty="0"/>
              <a:t> </a:t>
            </a:r>
            <a:r>
              <a:rPr lang="it-IT" sz="3000" dirty="0" err="1"/>
              <a:t>saccaru</a:t>
            </a:r>
            <a:r>
              <a:rPr lang="it-IT" sz="3000" dirty="0"/>
              <a:t> </a:t>
            </a:r>
            <a:r>
              <a:rPr lang="it-IT" sz="3000" dirty="0" err="1"/>
              <a:t>ki</a:t>
            </a:r>
            <a:r>
              <a:rPr lang="it-IT" sz="3000" dirty="0"/>
              <a:t> diga </a:t>
            </a:r>
            <a:r>
              <a:rPr lang="it-IT" sz="3000" dirty="0" err="1"/>
              <a:t>carriari</a:t>
            </a:r>
            <a:r>
              <a:rPr lang="it-IT" sz="3000" dirty="0"/>
              <a:t> </a:t>
            </a:r>
            <a:r>
              <a:rPr lang="it-IT" sz="3000" dirty="0" err="1"/>
              <a:t>vinu</a:t>
            </a:r>
            <a:r>
              <a:rPr lang="it-IT" sz="3000" dirty="0"/>
              <a:t> di nulla parti </a:t>
            </a:r>
            <a:r>
              <a:rPr lang="it-IT" sz="3000" dirty="0" err="1"/>
              <a:t>tantu</a:t>
            </a:r>
            <a:r>
              <a:rPr lang="it-IT" sz="3000" dirty="0"/>
              <a:t> </a:t>
            </a:r>
            <a:r>
              <a:rPr lang="it-IT" sz="3000" dirty="0" err="1"/>
              <a:t>saccaru</a:t>
            </a:r>
            <a:r>
              <a:rPr lang="it-IT" sz="3000" dirty="0"/>
              <a:t> </a:t>
            </a:r>
            <a:r>
              <a:rPr lang="it-IT" sz="3000" dirty="0" err="1"/>
              <a:t>quantu</a:t>
            </a:r>
            <a:r>
              <a:rPr lang="it-IT" sz="3000" dirty="0"/>
              <a:t> </a:t>
            </a:r>
            <a:r>
              <a:rPr lang="it-IT" sz="3000" dirty="0" err="1"/>
              <a:t>carruzeri</a:t>
            </a:r>
            <a:r>
              <a:rPr lang="it-IT" sz="3000" dirty="0"/>
              <a:t> </a:t>
            </a:r>
            <a:r>
              <a:rPr lang="it-IT" sz="3000" dirty="0" err="1"/>
              <a:t>ki</a:t>
            </a:r>
            <a:r>
              <a:rPr lang="it-IT" sz="3000" dirty="0"/>
              <a:t> no </a:t>
            </a:r>
            <a:r>
              <a:rPr lang="it-IT" sz="3000" dirty="0" err="1"/>
              <a:t>lu</a:t>
            </a:r>
            <a:r>
              <a:rPr lang="it-IT" sz="3000" dirty="0"/>
              <a:t> </a:t>
            </a:r>
            <a:r>
              <a:rPr lang="it-IT" sz="3000" dirty="0" err="1"/>
              <a:t>faza</a:t>
            </a:r>
            <a:r>
              <a:rPr lang="it-IT" sz="3000" dirty="0"/>
              <a:t> </a:t>
            </a:r>
            <a:r>
              <a:rPr lang="it-IT" sz="3000" dirty="0" err="1"/>
              <a:t>asapiri</a:t>
            </a:r>
            <a:r>
              <a:rPr lang="it-IT" sz="3000" dirty="0"/>
              <a:t> a </a:t>
            </a:r>
            <a:r>
              <a:rPr lang="it-IT" sz="3000" dirty="0" err="1"/>
              <a:t>lu</a:t>
            </a:r>
            <a:r>
              <a:rPr lang="it-IT" sz="3000" dirty="0"/>
              <a:t> </a:t>
            </a:r>
            <a:r>
              <a:rPr lang="it-IT" sz="3000" dirty="0" err="1"/>
              <a:t>cabillotu</a:t>
            </a:r>
            <a:r>
              <a:rPr lang="it-IT" sz="3000" dirty="0"/>
              <a:t> sub pena di tarì </a:t>
            </a:r>
            <a:r>
              <a:rPr lang="it-IT" sz="3000" dirty="0" err="1"/>
              <a:t>quindichi</a:t>
            </a:r>
            <a:r>
              <a:rPr lang="it-IT" sz="3000" dirty="0"/>
              <a:t>. </a:t>
            </a:r>
          </a:p>
          <a:p>
            <a:pPr algn="just"/>
            <a:r>
              <a:rPr lang="it-IT" sz="3000" dirty="0"/>
              <a:t>E cui no li </a:t>
            </a:r>
            <a:r>
              <a:rPr lang="it-IT" sz="3000" dirty="0" err="1"/>
              <a:t>potissi</a:t>
            </a:r>
            <a:r>
              <a:rPr lang="it-IT" sz="3000" dirty="0"/>
              <a:t> </a:t>
            </a:r>
            <a:r>
              <a:rPr lang="it-IT" sz="3000" dirty="0" err="1"/>
              <a:t>pagari</a:t>
            </a:r>
            <a:r>
              <a:rPr lang="it-IT" sz="3000" dirty="0"/>
              <a:t> </a:t>
            </a:r>
            <a:r>
              <a:rPr lang="it-IT" sz="3000" dirty="0" err="1"/>
              <a:t>sarria</a:t>
            </a:r>
            <a:r>
              <a:rPr lang="it-IT" sz="3000" dirty="0"/>
              <a:t> </a:t>
            </a:r>
            <a:r>
              <a:rPr lang="it-IT" sz="3000" dirty="0" err="1"/>
              <a:t>frustatu</a:t>
            </a:r>
            <a:r>
              <a:rPr lang="it-IT" sz="3000" dirty="0"/>
              <a:t>. 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8C73F72C-200F-45F1-889A-98C0BF3A1A8F}"/>
              </a:ext>
            </a:extLst>
          </p:cNvPr>
          <p:cNvSpPr txBox="1"/>
          <p:nvPr/>
        </p:nvSpPr>
        <p:spPr>
          <a:xfrm>
            <a:off x="117231" y="214761"/>
            <a:ext cx="115355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SICILIANO</a:t>
            </a:r>
          </a:p>
        </p:txBody>
      </p:sp>
    </p:spTree>
    <p:extLst>
      <p:ext uri="{BB962C8B-B14F-4D97-AF65-F5344CB8AC3E}">
        <p14:creationId xmlns:p14="http://schemas.microsoft.com/office/powerpoint/2010/main" val="28917044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33984" y="283623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Siciliano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B681A893-7451-433C-8901-8C702AE8F254}"/>
              </a:ext>
            </a:extLst>
          </p:cNvPr>
          <p:cNvSpPr txBox="1"/>
          <p:nvPr/>
        </p:nvSpPr>
        <p:spPr>
          <a:xfrm>
            <a:off x="281354" y="929954"/>
            <a:ext cx="11569526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Grazie alla scuola siciliana (metà XIII sec.), il siciliano, appartenente all’area meridionale estrema, è l’unico volgare non toscano a lasciare un’impronta forte nella lingua poetica nazionale fino all’Ottocento, soprattutto per le forme usate da Petrarca: </a:t>
            </a:r>
            <a:r>
              <a:rPr lang="it-IT" sz="2800" i="1" dirty="0"/>
              <a:t>foco, novo, loco;</a:t>
            </a:r>
            <a:r>
              <a:rPr lang="it-IT" sz="2800" dirty="0"/>
              <a:t> </a:t>
            </a:r>
            <a:r>
              <a:rPr lang="it-IT" sz="2800" i="1" dirty="0"/>
              <a:t>aggio; </a:t>
            </a:r>
            <a:r>
              <a:rPr lang="it-IT" sz="2800" i="1" dirty="0" err="1"/>
              <a:t>avria</a:t>
            </a:r>
            <a:r>
              <a:rPr lang="it-IT" sz="2800" i="1" dirty="0"/>
              <a:t>, </a:t>
            </a:r>
            <a:r>
              <a:rPr lang="it-IT" sz="2800" i="1" dirty="0" err="1"/>
              <a:t>saria</a:t>
            </a:r>
            <a:r>
              <a:rPr lang="it-IT" sz="2800" i="1" dirty="0"/>
              <a:t>, </a:t>
            </a:r>
            <a:r>
              <a:rPr lang="it-IT" sz="2800" i="1" dirty="0" err="1"/>
              <a:t>vorria</a:t>
            </a:r>
            <a:r>
              <a:rPr lang="it-IT" sz="2800" i="1" dirty="0"/>
              <a:t>.</a:t>
            </a:r>
            <a:r>
              <a:rPr lang="it-IT" sz="2800" dirty="0"/>
              <a:t>  </a:t>
            </a:r>
            <a:endParaRPr lang="it-IT" sz="2800" i="1" dirty="0"/>
          </a:p>
        </p:txBody>
      </p:sp>
      <p:pic>
        <p:nvPicPr>
          <p:cNvPr id="7" name="Immagine 6" descr="Immagine che contiene testo, mappa&#10;&#10;Descrizione generata automaticamente">
            <a:extLst>
              <a:ext uri="{FF2B5EF4-FFF2-40B4-BE49-F238E27FC236}">
                <a16:creationId xmlns:a16="http://schemas.microsoft.com/office/drawing/2014/main" id="{A631CE47-A30C-4E17-8575-A129FB4808D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8005" t="59961" b="1"/>
          <a:stretch/>
        </p:blipFill>
        <p:spPr>
          <a:xfrm>
            <a:off x="3575230" y="2897945"/>
            <a:ext cx="4471489" cy="3960055"/>
          </a:xfrm>
          <a:prstGeom prst="rect">
            <a:avLst/>
          </a:prstGeom>
        </p:spPr>
      </p:pic>
      <p:sp>
        <p:nvSpPr>
          <p:cNvPr id="8" name="CasellaDiTesto 7">
            <a:extLst>
              <a:ext uri="{FF2B5EF4-FFF2-40B4-BE49-F238E27FC236}">
                <a16:creationId xmlns:a16="http://schemas.microsoft.com/office/drawing/2014/main" id="{15369841-DC2E-481C-80F5-6BF6961814CC}"/>
              </a:ext>
            </a:extLst>
          </p:cNvPr>
          <p:cNvSpPr txBox="1"/>
          <p:nvPr/>
        </p:nvSpPr>
        <p:spPr>
          <a:xfrm>
            <a:off x="2124222" y="4493251"/>
            <a:ext cx="3263704" cy="769441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2200" b="1" dirty="0"/>
              <a:t>Area meridionale estrema</a:t>
            </a:r>
          </a:p>
          <a:p>
            <a:endParaRPr lang="it-IT" sz="2200" b="1" dirty="0"/>
          </a:p>
        </p:txBody>
      </p:sp>
    </p:spTree>
    <p:extLst>
      <p:ext uri="{BB962C8B-B14F-4D97-AF65-F5344CB8AC3E}">
        <p14:creationId xmlns:p14="http://schemas.microsoft.com/office/powerpoint/2010/main" val="255331729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19916" y="396165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Vocalismo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52907" y="5087965"/>
            <a:ext cx="11116410" cy="16004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dirty="0"/>
              <a:t>NĬVĒM &gt; </a:t>
            </a:r>
            <a:r>
              <a:rPr lang="it-IT" sz="3200" dirty="0" err="1"/>
              <a:t>nivi</a:t>
            </a:r>
            <a:r>
              <a:rPr lang="it-IT" sz="3200" dirty="0"/>
              <a:t>    SŌLĒM &gt; </a:t>
            </a:r>
            <a:r>
              <a:rPr lang="it-IT" sz="3200" dirty="0" err="1"/>
              <a:t>suli</a:t>
            </a:r>
            <a:r>
              <a:rPr lang="it-IT" sz="3200" dirty="0"/>
              <a:t> PĔDĒM &gt; </a:t>
            </a:r>
            <a:r>
              <a:rPr lang="it-IT" sz="3200" dirty="0" err="1"/>
              <a:t>pèdi</a:t>
            </a:r>
            <a:r>
              <a:rPr lang="it-IT" sz="3200" dirty="0"/>
              <a:t>   FŎCŬM &gt; </a:t>
            </a:r>
            <a:r>
              <a:rPr lang="it-IT" sz="3200" dirty="0" err="1"/>
              <a:t>fòcu</a:t>
            </a:r>
            <a:endParaRPr lang="it-IT" sz="3200" dirty="0"/>
          </a:p>
          <a:p>
            <a:pPr algn="just"/>
            <a:endParaRPr lang="it-IT" sz="1000" dirty="0"/>
          </a:p>
          <a:p>
            <a:pPr algn="just"/>
            <a:r>
              <a:rPr lang="it-IT" sz="2800" dirty="0"/>
              <a:t>Non esistono la </a:t>
            </a:r>
            <a:r>
              <a:rPr lang="it-IT" sz="2800" i="1" dirty="0"/>
              <a:t>e </a:t>
            </a:r>
            <a:r>
              <a:rPr lang="it-IT" sz="2800" dirty="0" err="1"/>
              <a:t>e</a:t>
            </a:r>
            <a:r>
              <a:rPr lang="it-IT" sz="2800" dirty="0"/>
              <a:t> la </a:t>
            </a:r>
            <a:r>
              <a:rPr lang="it-IT" sz="2800" i="1" dirty="0"/>
              <a:t>o </a:t>
            </a:r>
            <a:r>
              <a:rPr lang="it-IT" sz="2800" dirty="0"/>
              <a:t>chiuse. Nel vocalismo finale manca, rispetto ai volgari meridionali, il fenomeno delle indistinte finali. </a:t>
            </a:r>
          </a:p>
        </p:txBody>
      </p:sp>
      <p:pic>
        <p:nvPicPr>
          <p:cNvPr id="6" name="Immagine 5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44103" y="1942455"/>
            <a:ext cx="10984525" cy="3215047"/>
          </a:xfrm>
          <a:prstGeom prst="rect">
            <a:avLst/>
          </a:prstGeom>
        </p:spPr>
      </p:pic>
      <p:sp>
        <p:nvSpPr>
          <p:cNvPr id="3" name="CasellaDiTesto 2">
            <a:extLst>
              <a:ext uri="{FF2B5EF4-FFF2-40B4-BE49-F238E27FC236}">
                <a16:creationId xmlns:a16="http://schemas.microsoft.com/office/drawing/2014/main" id="{B681A893-7451-433C-8901-8C702AE8F254}"/>
              </a:ext>
            </a:extLst>
          </p:cNvPr>
          <p:cNvSpPr txBox="1"/>
          <p:nvPr/>
        </p:nvSpPr>
        <p:spPr>
          <a:xfrm>
            <a:off x="363372" y="1042496"/>
            <a:ext cx="1111640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Il vocalismo siciliano si differenzia da quello romanzo comune, probabilmente per l’influsso del greco bizantino diffuso in Sicilia nell’alto Medioevo accanto al latino.</a:t>
            </a:r>
          </a:p>
        </p:txBody>
      </p:sp>
    </p:spTree>
    <p:extLst>
      <p:ext uri="{BB962C8B-B14F-4D97-AF65-F5344CB8AC3E}">
        <p14:creationId xmlns:p14="http://schemas.microsoft.com/office/powerpoint/2010/main" val="34151483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19916" y="229359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Rima siciliana e rima per l’occhio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B681A893-7451-433C-8901-8C702AE8F254}"/>
              </a:ext>
            </a:extLst>
          </p:cNvPr>
          <p:cNvSpPr txBox="1"/>
          <p:nvPr/>
        </p:nvSpPr>
        <p:spPr>
          <a:xfrm>
            <a:off x="208670" y="875689"/>
            <a:ext cx="11861409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La differenza tra il sistema meridionale estremo e quello romanzo comune ha generato, nella nostra tradizione, l’equivoco della </a:t>
            </a:r>
            <a:r>
              <a:rPr lang="it-IT" sz="2800" b="1" dirty="0"/>
              <a:t>rima siciliana</a:t>
            </a:r>
            <a:r>
              <a:rPr lang="it-IT" sz="2800" dirty="0"/>
              <a:t>: i copisti toscani adattano il siciliano al toscano e generano rime imperfette (</a:t>
            </a:r>
            <a:r>
              <a:rPr lang="it-IT" sz="2800" i="1" dirty="0" err="1"/>
              <a:t>vui</a:t>
            </a:r>
            <a:r>
              <a:rPr lang="it-IT" sz="2800" dirty="0"/>
              <a:t> : </a:t>
            </a:r>
            <a:r>
              <a:rPr lang="it-IT" sz="2800" i="1" dirty="0"/>
              <a:t>altrui</a:t>
            </a:r>
            <a:r>
              <a:rPr lang="it-IT" sz="2800" dirty="0"/>
              <a:t> diventa </a:t>
            </a:r>
            <a:r>
              <a:rPr lang="it-IT" sz="2800" i="1" dirty="0"/>
              <a:t>voi </a:t>
            </a:r>
            <a:r>
              <a:rPr lang="it-IT" sz="2800" dirty="0"/>
              <a:t>: </a:t>
            </a:r>
            <a:r>
              <a:rPr lang="it-IT" sz="2800" i="1" dirty="0"/>
              <a:t>altrui</a:t>
            </a:r>
            <a:r>
              <a:rPr lang="it-IT" sz="2800" dirty="0"/>
              <a:t>) che sono considerate scelte stilistiche da Dante o da Petrarca.</a:t>
            </a:r>
          </a:p>
        </p:txBody>
      </p:sp>
      <p:sp>
        <p:nvSpPr>
          <p:cNvPr id="4" name="CasellaDiTesto 3">
            <a:extLst>
              <a:ext uri="{FF2B5EF4-FFF2-40B4-BE49-F238E27FC236}">
                <a16:creationId xmlns:a16="http://schemas.microsoft.com/office/drawing/2014/main" id="{FE4EC4BF-C475-4DB4-85E3-A4F9DB961ED5}"/>
              </a:ext>
            </a:extLst>
          </p:cNvPr>
          <p:cNvSpPr txBox="1"/>
          <p:nvPr/>
        </p:nvSpPr>
        <p:spPr>
          <a:xfrm>
            <a:off x="208670" y="2765428"/>
            <a:ext cx="11861409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Inoltre, il siciliano è responsabile anche della diffusione in toscano della </a:t>
            </a:r>
            <a:r>
              <a:rPr lang="it-IT" sz="2800" b="1" dirty="0"/>
              <a:t>rima per l’occhio</a:t>
            </a:r>
            <a:r>
              <a:rPr lang="it-IT" sz="2800" dirty="0"/>
              <a:t>, che sarà molto usata da Petrarca, cioè della rima tra vocali di timbro diverso, come </a:t>
            </a:r>
            <a:r>
              <a:rPr lang="it-IT" sz="2800" i="1" dirty="0" err="1"/>
              <a:t>còre</a:t>
            </a:r>
            <a:r>
              <a:rPr lang="it-IT" sz="2800" i="1" dirty="0"/>
              <a:t> </a:t>
            </a:r>
            <a:r>
              <a:rPr lang="it-IT" sz="2800" dirty="0"/>
              <a:t>e </a:t>
            </a:r>
            <a:r>
              <a:rPr lang="it-IT" sz="2800" i="1" dirty="0" err="1"/>
              <a:t>amóre</a:t>
            </a:r>
            <a:r>
              <a:rPr lang="it-IT" sz="2800" i="1" dirty="0"/>
              <a:t>.</a:t>
            </a:r>
            <a:endParaRPr lang="it-IT" sz="2800" dirty="0"/>
          </a:p>
          <a:p>
            <a:pPr algn="just"/>
            <a:r>
              <a:rPr lang="it-IT" sz="2800" dirty="0"/>
              <a:t>La spiegazione che è stata data è questa: nei poeti siciliani, per il costante peso del modello latino, erano possibili esiti latineggianti: da AMŌRE, oltre ad </a:t>
            </a:r>
            <a:r>
              <a:rPr lang="it-IT" sz="2800" i="1" dirty="0" err="1"/>
              <a:t>amuri</a:t>
            </a:r>
            <a:r>
              <a:rPr lang="it-IT" sz="2800" dirty="0"/>
              <a:t>, si poteva avere il latineggiante </a:t>
            </a:r>
            <a:r>
              <a:rPr lang="it-IT" sz="2800" i="1" dirty="0" err="1"/>
              <a:t>amòre</a:t>
            </a:r>
            <a:r>
              <a:rPr lang="it-IT" sz="2800" dirty="0"/>
              <a:t> (con aperta, perché la o chiusa non esiste nell’inventario fonematico siciliano), che veniva fatto rimare con il regolare </a:t>
            </a:r>
            <a:r>
              <a:rPr lang="it-IT" sz="2800" i="1" dirty="0" err="1"/>
              <a:t>còre</a:t>
            </a:r>
            <a:r>
              <a:rPr lang="it-IT" sz="2800" i="1" dirty="0"/>
              <a:t>.</a:t>
            </a:r>
          </a:p>
          <a:p>
            <a:pPr algn="just"/>
            <a:r>
              <a:rPr lang="it-IT" sz="2800" dirty="0"/>
              <a:t>Riportata alla fonetica toscana, diventa una rima tra timbri diversi </a:t>
            </a:r>
            <a:r>
              <a:rPr lang="it-IT" sz="2800" i="1" dirty="0" err="1"/>
              <a:t>amóre</a:t>
            </a:r>
            <a:r>
              <a:rPr lang="it-IT" sz="2800" i="1" dirty="0"/>
              <a:t> </a:t>
            </a:r>
            <a:r>
              <a:rPr lang="it-IT" sz="2800" dirty="0"/>
              <a:t>: </a:t>
            </a:r>
            <a:r>
              <a:rPr lang="it-IT" sz="2800" i="1" dirty="0" err="1"/>
              <a:t>còre</a:t>
            </a:r>
            <a:r>
              <a:rPr lang="it-IT" sz="2800" dirty="0"/>
              <a:t>.</a:t>
            </a:r>
          </a:p>
          <a:p>
            <a:pPr algn="just"/>
            <a:r>
              <a:rPr lang="it-IT" sz="2800" dirty="0"/>
              <a:t>Su questa base Petrarca fa rimare </a:t>
            </a:r>
            <a:r>
              <a:rPr lang="it-IT" sz="2800" i="1" dirty="0" err="1"/>
              <a:t>schérno</a:t>
            </a:r>
            <a:r>
              <a:rPr lang="it-IT" sz="2800" i="1" dirty="0"/>
              <a:t> </a:t>
            </a:r>
            <a:r>
              <a:rPr lang="it-IT" sz="2800" dirty="0"/>
              <a:t>e </a:t>
            </a:r>
            <a:r>
              <a:rPr lang="it-IT" sz="2800" i="1" dirty="0" err="1"/>
              <a:t>vèrno</a:t>
            </a:r>
            <a:r>
              <a:rPr lang="it-IT" sz="2800" i="1" dirty="0"/>
              <a:t>, </a:t>
            </a:r>
            <a:r>
              <a:rPr lang="it-IT" sz="2800" i="1" dirty="0" err="1"/>
              <a:t>órma</a:t>
            </a:r>
            <a:r>
              <a:rPr lang="it-IT" sz="2800" i="1" dirty="0"/>
              <a:t> </a:t>
            </a:r>
            <a:r>
              <a:rPr lang="it-IT" sz="2800" dirty="0"/>
              <a:t>e </a:t>
            </a:r>
            <a:r>
              <a:rPr lang="it-IT" sz="2800" i="1" dirty="0" err="1"/>
              <a:t>dòrma</a:t>
            </a:r>
            <a:r>
              <a:rPr lang="it-IT" sz="2800" i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6174810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17231" y="845252"/>
            <a:ext cx="11910646" cy="58015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900" dirty="0"/>
              <a:t>Il siciliano antico condivide molti tratti con i </a:t>
            </a:r>
            <a:r>
              <a:rPr lang="it-IT" sz="2900" b="1" dirty="0"/>
              <a:t>volgari meridionali</a:t>
            </a:r>
            <a:r>
              <a:rPr lang="it-IT" sz="2900" dirty="0"/>
              <a:t>, tra cui:</a:t>
            </a:r>
          </a:p>
          <a:p>
            <a:pPr algn="just"/>
            <a:endParaRPr lang="it-IT" sz="800" dirty="0"/>
          </a:p>
          <a:p>
            <a:pPr algn="just"/>
            <a:r>
              <a:rPr lang="it-IT" sz="2900" dirty="0"/>
              <a:t>B + J &gt; </a:t>
            </a:r>
            <a:r>
              <a:rPr lang="it-IT" sz="2900" i="1" dirty="0" err="1"/>
              <a:t>ddʒ</a:t>
            </a:r>
            <a:r>
              <a:rPr lang="it-IT" sz="2900" i="1" dirty="0"/>
              <a:t>  </a:t>
            </a:r>
            <a:r>
              <a:rPr lang="it-IT" sz="2900" dirty="0"/>
              <a:t>HABEO</a:t>
            </a:r>
            <a:r>
              <a:rPr lang="it-IT" sz="2900" i="1" dirty="0"/>
              <a:t> &gt; aggio  </a:t>
            </a:r>
            <a:r>
              <a:rPr lang="it-IT" sz="2900" dirty="0"/>
              <a:t>DEBEAT &gt; </a:t>
            </a:r>
            <a:r>
              <a:rPr lang="it-IT" sz="2900" i="1" dirty="0"/>
              <a:t>diga</a:t>
            </a:r>
            <a:endParaRPr lang="it-IT" sz="2900" dirty="0"/>
          </a:p>
          <a:p>
            <a:pPr algn="just"/>
            <a:r>
              <a:rPr lang="it-IT" sz="2900" dirty="0"/>
              <a:t>LS</a:t>
            </a:r>
            <a:r>
              <a:rPr lang="it-IT" sz="2900" i="1" dirty="0"/>
              <a:t> &gt; </a:t>
            </a:r>
            <a:r>
              <a:rPr lang="it-IT" sz="2900" i="1" dirty="0" err="1"/>
              <a:t>ltz</a:t>
            </a:r>
            <a:r>
              <a:rPr lang="it-IT" sz="2900" i="1" dirty="0"/>
              <a:t>       </a:t>
            </a:r>
            <a:r>
              <a:rPr lang="it-IT" sz="2900" dirty="0"/>
              <a:t>PULSUM</a:t>
            </a:r>
            <a:r>
              <a:rPr lang="it-IT" sz="2900" i="1" dirty="0"/>
              <a:t> &gt; </a:t>
            </a:r>
            <a:r>
              <a:rPr lang="it-IT" sz="2900" i="1" dirty="0" err="1"/>
              <a:t>pulzu</a:t>
            </a:r>
            <a:endParaRPr lang="it-IT" sz="2900" i="1" dirty="0"/>
          </a:p>
          <a:p>
            <a:pPr algn="just"/>
            <a:r>
              <a:rPr lang="it-IT" sz="2900" dirty="0"/>
              <a:t>CJ &gt; </a:t>
            </a:r>
            <a:r>
              <a:rPr lang="it-IT" sz="2900" i="1" dirty="0" err="1"/>
              <a:t>ttz</a:t>
            </a:r>
            <a:r>
              <a:rPr lang="it-IT" sz="2900" i="1" dirty="0"/>
              <a:t>       </a:t>
            </a:r>
            <a:r>
              <a:rPr lang="it-IT" sz="2900" dirty="0"/>
              <a:t>FACIAT &gt; </a:t>
            </a:r>
            <a:r>
              <a:rPr lang="it-IT" sz="2900" i="1" dirty="0" err="1"/>
              <a:t>fazza</a:t>
            </a:r>
            <a:endParaRPr lang="it-IT" sz="2900" dirty="0"/>
          </a:p>
          <a:p>
            <a:pPr algn="just"/>
            <a:r>
              <a:rPr lang="it-IT" sz="2900" dirty="0"/>
              <a:t>Conservazione di </a:t>
            </a:r>
            <a:r>
              <a:rPr lang="it-IT" sz="2900" dirty="0" err="1"/>
              <a:t>jod</a:t>
            </a:r>
            <a:r>
              <a:rPr lang="it-IT" sz="2900" dirty="0"/>
              <a:t>: PEIUS &gt; </a:t>
            </a:r>
            <a:r>
              <a:rPr lang="it-IT" sz="2900" i="1" dirty="0" err="1"/>
              <a:t>peiu</a:t>
            </a:r>
            <a:endParaRPr lang="it-IT" sz="2900" i="1" dirty="0"/>
          </a:p>
          <a:p>
            <a:pPr algn="just"/>
            <a:r>
              <a:rPr lang="it-IT" sz="2900" dirty="0"/>
              <a:t>Il condizionale CANTARE + HABEBAM &gt; </a:t>
            </a:r>
            <a:r>
              <a:rPr lang="it-IT" sz="2900" i="1" dirty="0" err="1"/>
              <a:t>cantaria</a:t>
            </a:r>
            <a:endParaRPr lang="it-IT" sz="2900" i="1" dirty="0"/>
          </a:p>
          <a:p>
            <a:pPr algn="just"/>
            <a:r>
              <a:rPr lang="it-IT" sz="2900" dirty="0"/>
              <a:t>Il futuro</a:t>
            </a:r>
            <a:r>
              <a:rPr lang="it-IT" sz="2900" i="1" dirty="0"/>
              <a:t> in -aggio  </a:t>
            </a:r>
            <a:r>
              <a:rPr lang="it-IT" sz="2900" dirty="0"/>
              <a:t>CANTARE + HABEO &gt; </a:t>
            </a:r>
            <a:r>
              <a:rPr lang="it-IT" sz="2900" i="1" dirty="0" err="1"/>
              <a:t>cantaraggio</a:t>
            </a:r>
            <a:endParaRPr lang="it-IT" sz="2900" i="1" dirty="0"/>
          </a:p>
          <a:p>
            <a:pPr algn="just"/>
            <a:endParaRPr lang="it-IT" sz="1000" dirty="0"/>
          </a:p>
          <a:p>
            <a:pPr algn="just"/>
            <a:endParaRPr lang="it-IT" sz="1000" dirty="0"/>
          </a:p>
          <a:p>
            <a:pPr algn="just"/>
            <a:endParaRPr lang="it-IT" sz="1000" dirty="0"/>
          </a:p>
          <a:p>
            <a:pPr algn="just"/>
            <a:r>
              <a:rPr lang="it-IT" sz="3000" dirty="0"/>
              <a:t>Rispetto all’area meridionale, nel </a:t>
            </a:r>
            <a:r>
              <a:rPr lang="it-IT" sz="3000" b="1" dirty="0"/>
              <a:t>siciliano antico </a:t>
            </a:r>
            <a:r>
              <a:rPr lang="it-IT" sz="3000" dirty="0"/>
              <a:t>sono </a:t>
            </a:r>
            <a:r>
              <a:rPr lang="it-IT" sz="3000" b="1" dirty="0"/>
              <a:t>assenti</a:t>
            </a:r>
            <a:r>
              <a:rPr lang="it-IT" sz="3000" dirty="0"/>
              <a:t>:</a:t>
            </a:r>
          </a:p>
          <a:p>
            <a:pPr algn="just"/>
            <a:r>
              <a:rPr lang="it-IT" sz="1000" dirty="0"/>
              <a:t> </a:t>
            </a:r>
          </a:p>
          <a:p>
            <a:pPr algn="just"/>
            <a:r>
              <a:rPr lang="it-IT" sz="3000" dirty="0"/>
              <a:t>- ND &gt; </a:t>
            </a:r>
            <a:r>
              <a:rPr lang="it-IT" sz="3000" dirty="0" err="1"/>
              <a:t>nn</a:t>
            </a:r>
            <a:r>
              <a:rPr lang="it-IT" sz="3000" dirty="0"/>
              <a:t>: QUANDO &gt; </a:t>
            </a:r>
            <a:r>
              <a:rPr lang="it-IT" sz="3000" i="1" dirty="0" err="1"/>
              <a:t>quandu</a:t>
            </a:r>
            <a:r>
              <a:rPr lang="it-IT" sz="3000" i="1" dirty="0"/>
              <a:t> </a:t>
            </a:r>
            <a:r>
              <a:rPr lang="it-IT" sz="3000" dirty="0"/>
              <a:t>(ma il fenomeno si diffonde in epoca moderna)</a:t>
            </a:r>
          </a:p>
          <a:p>
            <a:pPr algn="just"/>
            <a:r>
              <a:rPr lang="it-IT" sz="3000" dirty="0"/>
              <a:t>- La sonorizzazione dopo nasale: ANTONIUM &gt; </a:t>
            </a:r>
            <a:r>
              <a:rPr lang="it-IT" sz="3000" i="1" dirty="0" err="1"/>
              <a:t>Antoniu</a:t>
            </a:r>
            <a:endParaRPr lang="it-IT" sz="3000" dirty="0"/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8C73F72C-200F-45F1-889A-98C0BF3A1A8F}"/>
              </a:ext>
            </a:extLst>
          </p:cNvPr>
          <p:cNvSpPr txBox="1"/>
          <p:nvPr/>
        </p:nvSpPr>
        <p:spPr>
          <a:xfrm>
            <a:off x="164123" y="198921"/>
            <a:ext cx="115355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SICILIANO</a:t>
            </a:r>
          </a:p>
        </p:txBody>
      </p:sp>
    </p:spTree>
    <p:extLst>
      <p:ext uri="{BB962C8B-B14F-4D97-AF65-F5344CB8AC3E}">
        <p14:creationId xmlns:p14="http://schemas.microsoft.com/office/powerpoint/2010/main" val="8838613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17231" y="973633"/>
            <a:ext cx="11910646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Tipici della </a:t>
            </a:r>
            <a:r>
              <a:rPr lang="it-IT" sz="2800" b="1" dirty="0"/>
              <a:t>sola area meridionale estrema </a:t>
            </a:r>
            <a:r>
              <a:rPr lang="it-IT" sz="2800" dirty="0"/>
              <a:t>sono tratti che restano fino a oggi:</a:t>
            </a:r>
          </a:p>
          <a:p>
            <a:pPr algn="just"/>
            <a:endParaRPr lang="it-IT" sz="1000" dirty="0"/>
          </a:p>
          <a:p>
            <a:pPr algn="just"/>
            <a:r>
              <a:rPr lang="it-IT" sz="2800" dirty="0"/>
              <a:t>- La laterale intensa sviluppa un’articolazione retroflessa: </a:t>
            </a:r>
          </a:p>
          <a:p>
            <a:pPr algn="just"/>
            <a:r>
              <a:rPr lang="it-IT" sz="2800" dirty="0"/>
              <a:t>     BELLA &gt; </a:t>
            </a:r>
            <a:r>
              <a:rPr lang="it-IT" sz="2800" i="1" dirty="0" err="1"/>
              <a:t>bedda</a:t>
            </a:r>
            <a:r>
              <a:rPr lang="it-IT" sz="2800" i="1" dirty="0"/>
              <a:t>,</a:t>
            </a:r>
            <a:r>
              <a:rPr lang="it-IT" sz="2800" dirty="0"/>
              <a:t> GALLUM &gt; </a:t>
            </a:r>
            <a:r>
              <a:rPr lang="it-IT" sz="2800" i="1" dirty="0" err="1"/>
              <a:t>gaddu</a:t>
            </a:r>
            <a:r>
              <a:rPr lang="it-IT" sz="2800" i="1" dirty="0"/>
              <a:t>, </a:t>
            </a:r>
            <a:r>
              <a:rPr lang="it-IT" sz="2800" dirty="0"/>
              <a:t>ECCUM</a:t>
            </a:r>
            <a:r>
              <a:rPr lang="it-IT" sz="2800" i="1" dirty="0"/>
              <a:t> </a:t>
            </a:r>
            <a:r>
              <a:rPr lang="it-IT" sz="2800" dirty="0"/>
              <a:t>ILLUM</a:t>
            </a:r>
            <a:r>
              <a:rPr lang="it-IT" sz="2800" i="1" dirty="0"/>
              <a:t> &gt; </a:t>
            </a:r>
            <a:r>
              <a:rPr lang="it-IT" sz="2800" i="1" dirty="0" err="1"/>
              <a:t>chiddu</a:t>
            </a:r>
            <a:endParaRPr lang="it-IT" sz="2800" i="1" dirty="0"/>
          </a:p>
          <a:p>
            <a:pPr algn="just"/>
            <a:endParaRPr lang="it-IT" sz="1400" dirty="0"/>
          </a:p>
          <a:p>
            <a:pPr algn="just"/>
            <a:r>
              <a:rPr lang="it-IT" sz="2800" dirty="0"/>
              <a:t>- Il nesso LJ evolve in velare sonora:  </a:t>
            </a:r>
          </a:p>
          <a:p>
            <a:pPr algn="just"/>
            <a:r>
              <a:rPr lang="it-IT" sz="2800" dirty="0"/>
              <a:t>     MELIUM &gt; </a:t>
            </a:r>
            <a:r>
              <a:rPr lang="it-IT" sz="2800" i="1" dirty="0" err="1"/>
              <a:t>megghiu</a:t>
            </a:r>
            <a:r>
              <a:rPr lang="it-IT" sz="2800" i="1" dirty="0"/>
              <a:t>, </a:t>
            </a:r>
            <a:r>
              <a:rPr lang="it-IT" sz="2800" dirty="0"/>
              <a:t>FILIUM &gt; </a:t>
            </a:r>
            <a:r>
              <a:rPr lang="it-IT" sz="2800" i="1" dirty="0" err="1"/>
              <a:t>figghiu</a:t>
            </a:r>
            <a:r>
              <a:rPr lang="it-IT" sz="2800" i="1" dirty="0"/>
              <a:t> </a:t>
            </a:r>
            <a:endParaRPr lang="it-IT" sz="2800" dirty="0"/>
          </a:p>
          <a:p>
            <a:pPr algn="just"/>
            <a:endParaRPr lang="it-IT" sz="2800" dirty="0"/>
          </a:p>
          <a:p>
            <a:pPr algn="just"/>
            <a:r>
              <a:rPr lang="it-IT" sz="2800" dirty="0"/>
              <a:t>Fenomeni probabilmente già antichi ma difficili da trovare nei documenti medievali sono:</a:t>
            </a:r>
          </a:p>
          <a:p>
            <a:pPr algn="just"/>
            <a:endParaRPr lang="it-IT" sz="1400" dirty="0"/>
          </a:p>
          <a:p>
            <a:pPr algn="just"/>
            <a:r>
              <a:rPr lang="it-IT" sz="2800" dirty="0"/>
              <a:t>- Il raddoppiamento della vibrante iniziale in fonosintassi: </a:t>
            </a:r>
            <a:r>
              <a:rPr lang="it-IT" sz="2800" i="1" dirty="0"/>
              <a:t>lo </a:t>
            </a:r>
            <a:r>
              <a:rPr lang="it-IT" sz="2800" i="1" dirty="0" err="1"/>
              <a:t>rre</a:t>
            </a:r>
            <a:r>
              <a:rPr lang="it-IT" sz="2800" dirty="0"/>
              <a:t>, </a:t>
            </a:r>
            <a:r>
              <a:rPr lang="it-IT" sz="2800" i="1" dirty="0"/>
              <a:t>la </a:t>
            </a:r>
            <a:r>
              <a:rPr lang="it-IT" sz="2800" i="1" dirty="0" err="1"/>
              <a:t>rrana</a:t>
            </a:r>
            <a:endParaRPr lang="it-IT" sz="2800" i="1" dirty="0"/>
          </a:p>
          <a:p>
            <a:pPr algn="just"/>
            <a:r>
              <a:rPr lang="it-IT" sz="2800" dirty="0"/>
              <a:t>- Il dileguo della L preconsonantica: DULCEM &gt; </a:t>
            </a:r>
            <a:r>
              <a:rPr lang="it-IT" sz="2800" i="1" dirty="0"/>
              <a:t>duci</a:t>
            </a:r>
          </a:p>
          <a:p>
            <a:pPr algn="just"/>
            <a:r>
              <a:rPr lang="it-IT" sz="2800" i="1" dirty="0"/>
              <a:t>- </a:t>
            </a:r>
            <a:r>
              <a:rPr lang="it-IT" sz="2800" dirty="0"/>
              <a:t>L’assimilazione regressiva RM &gt; mm: PALERMUM &gt; </a:t>
            </a:r>
            <a:r>
              <a:rPr lang="it-IT" sz="2800" i="1" dirty="0" err="1"/>
              <a:t>Palemmu</a:t>
            </a:r>
            <a:endParaRPr lang="it-IT" sz="2800" dirty="0"/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8C73F72C-200F-45F1-889A-98C0BF3A1A8F}"/>
              </a:ext>
            </a:extLst>
          </p:cNvPr>
          <p:cNvSpPr txBox="1"/>
          <p:nvPr/>
        </p:nvSpPr>
        <p:spPr>
          <a:xfrm>
            <a:off x="117231" y="327302"/>
            <a:ext cx="115355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SICILIANO</a:t>
            </a:r>
          </a:p>
        </p:txBody>
      </p:sp>
    </p:spTree>
    <p:extLst>
      <p:ext uri="{BB962C8B-B14F-4D97-AF65-F5344CB8AC3E}">
        <p14:creationId xmlns:p14="http://schemas.microsoft.com/office/powerpoint/2010/main" val="415587571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asellaDiTesto 2">
            <a:extLst>
              <a:ext uri="{FF2B5EF4-FFF2-40B4-BE49-F238E27FC236}">
                <a16:creationId xmlns:a16="http://schemas.microsoft.com/office/drawing/2014/main" id="{8C73F72C-200F-45F1-889A-98C0BF3A1A8F}"/>
              </a:ext>
            </a:extLst>
          </p:cNvPr>
          <p:cNvSpPr txBox="1"/>
          <p:nvPr/>
        </p:nvSpPr>
        <p:spPr>
          <a:xfrm>
            <a:off x="225083" y="313234"/>
            <a:ext cx="115355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SICILIANO</a:t>
            </a:r>
          </a:p>
        </p:txBody>
      </p:sp>
      <p:sp>
        <p:nvSpPr>
          <p:cNvPr id="4" name="CasellaDiTesto 3">
            <a:extLst>
              <a:ext uri="{FF2B5EF4-FFF2-40B4-BE49-F238E27FC236}">
                <a16:creationId xmlns:a16="http://schemas.microsoft.com/office/drawing/2014/main" id="{DBE10406-BAE0-4128-86FA-D47C26665724}"/>
              </a:ext>
            </a:extLst>
          </p:cNvPr>
          <p:cNvSpPr txBox="1"/>
          <p:nvPr/>
        </p:nvSpPr>
        <p:spPr>
          <a:xfrm>
            <a:off x="225083" y="1111348"/>
            <a:ext cx="11802793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Leggiamo l’inizio di un testo poetico noto come </a:t>
            </a:r>
            <a:r>
              <a:rPr lang="it-IT" sz="3000" i="1" dirty="0"/>
              <a:t>Lamento di parte siciliana</a:t>
            </a:r>
            <a:r>
              <a:rPr lang="it-IT" sz="3000" dirty="0"/>
              <a:t>, risalente al 1350-60, composto in un momento di crisi per il regno di Sicilia per le lotte tra potere regio e potere baronale.</a:t>
            </a:r>
            <a:r>
              <a:rPr lang="it-IT" sz="3000" i="1" dirty="0"/>
              <a:t> </a:t>
            </a:r>
            <a:endParaRPr lang="it-IT" sz="3000" dirty="0"/>
          </a:p>
          <a:p>
            <a:r>
              <a:rPr lang="it-IT" sz="3000" dirty="0"/>
              <a:t>Nel testo si trovano soluzioni grafiche tipiche dei manoscritti siciliani:</a:t>
            </a:r>
          </a:p>
          <a:p>
            <a:endParaRPr lang="it-IT" sz="2400" dirty="0"/>
          </a:p>
          <a:p>
            <a:pPr marL="457200" indent="-457200">
              <a:buFontTx/>
              <a:buChar char="-"/>
            </a:pPr>
            <a:r>
              <a:rPr lang="it-IT" sz="3000" dirty="0"/>
              <a:t>Il grafema </a:t>
            </a:r>
            <a:r>
              <a:rPr lang="it-IT" sz="3000" i="1" dirty="0" err="1"/>
              <a:t>ch</a:t>
            </a:r>
            <a:r>
              <a:rPr lang="it-IT" sz="3000" dirty="0"/>
              <a:t> per l’affricata palatale (stessa soluzione grafica dello spagnolo): </a:t>
            </a:r>
            <a:r>
              <a:rPr lang="it-IT" sz="3000" i="1" dirty="0" err="1"/>
              <a:t>luchenti</a:t>
            </a:r>
            <a:r>
              <a:rPr lang="it-IT" sz="3000" i="1" dirty="0"/>
              <a:t> </a:t>
            </a:r>
            <a:r>
              <a:rPr lang="it-IT" sz="3000" dirty="0"/>
              <a:t>/</a:t>
            </a:r>
            <a:r>
              <a:rPr lang="it-IT" sz="3000" dirty="0" err="1"/>
              <a:t>luˈtʃɛnti</a:t>
            </a:r>
            <a:r>
              <a:rPr lang="it-IT" sz="3000" dirty="0"/>
              <a:t>/, </a:t>
            </a:r>
            <a:r>
              <a:rPr lang="it-IT" sz="3000" i="1" dirty="0" err="1"/>
              <a:t>affacchiti</a:t>
            </a:r>
            <a:r>
              <a:rPr lang="it-IT" sz="3000" i="1" dirty="0"/>
              <a:t> </a:t>
            </a:r>
            <a:r>
              <a:rPr lang="it-IT" sz="3000" dirty="0"/>
              <a:t>/</a:t>
            </a:r>
            <a:r>
              <a:rPr lang="it-IT" sz="3000" dirty="0" err="1"/>
              <a:t>afˈfattʃiti</a:t>
            </a:r>
            <a:r>
              <a:rPr lang="it-IT" sz="3000" dirty="0"/>
              <a:t>/</a:t>
            </a:r>
          </a:p>
          <a:p>
            <a:pPr marL="457200" indent="-457200">
              <a:buFontTx/>
              <a:buChar char="-"/>
            </a:pPr>
            <a:r>
              <a:rPr lang="it-IT" sz="3000" dirty="0"/>
              <a:t>Il grafema </a:t>
            </a:r>
            <a:r>
              <a:rPr lang="it-IT" sz="3000" i="1" dirty="0"/>
              <a:t>x </a:t>
            </a:r>
            <a:r>
              <a:rPr lang="it-IT" sz="3000" dirty="0"/>
              <a:t>rende la sibilante palatale sorda </a:t>
            </a:r>
            <a:r>
              <a:rPr lang="it-IT" sz="3000" i="1" dirty="0"/>
              <a:t>(</a:t>
            </a:r>
            <a:r>
              <a:rPr lang="it-IT" sz="3000" i="1" dirty="0" err="1"/>
              <a:t>nixun</a:t>
            </a:r>
            <a:r>
              <a:rPr lang="it-IT" sz="3000" i="1" dirty="0"/>
              <a:t> </a:t>
            </a:r>
            <a:r>
              <a:rPr lang="it-IT" sz="3000" dirty="0"/>
              <a:t>/</a:t>
            </a:r>
            <a:r>
              <a:rPr lang="it-IT" sz="3000" dirty="0" err="1"/>
              <a:t>niʃ’ʃun</a:t>
            </a:r>
            <a:r>
              <a:rPr lang="it-IT" sz="3000" dirty="0"/>
              <a:t>/</a:t>
            </a:r>
            <a:r>
              <a:rPr lang="it-IT" sz="3000" i="1" dirty="0"/>
              <a:t>)</a:t>
            </a:r>
          </a:p>
          <a:p>
            <a:pPr marL="457200" indent="-457200">
              <a:buFontTx/>
              <a:buChar char="-"/>
            </a:pPr>
            <a:r>
              <a:rPr lang="it-IT" sz="3000" dirty="0"/>
              <a:t>Oscillano, come in tutta Italia (con l’eccezione di Pisa), le soluzioni per la velare sorda: </a:t>
            </a:r>
            <a:r>
              <a:rPr lang="it-IT" sz="3000" i="1" dirty="0" err="1"/>
              <a:t>ki</a:t>
            </a:r>
            <a:r>
              <a:rPr lang="it-IT" sz="3000" i="1" dirty="0"/>
              <a:t> </a:t>
            </a:r>
            <a:r>
              <a:rPr lang="it-IT" sz="3000" dirty="0"/>
              <a:t>‘che’, </a:t>
            </a:r>
            <a:r>
              <a:rPr lang="it-IT" sz="3000" i="1" dirty="0" err="1"/>
              <a:t>culuri</a:t>
            </a:r>
            <a:r>
              <a:rPr lang="it-IT" sz="3000" i="1" dirty="0"/>
              <a:t> </a:t>
            </a:r>
            <a:r>
              <a:rPr lang="it-IT" sz="3000" dirty="0"/>
              <a:t>‘colori’</a:t>
            </a:r>
          </a:p>
          <a:p>
            <a:pPr marL="457200" indent="-457200">
              <a:buFontTx/>
              <a:buChar char="-"/>
            </a:pPr>
            <a:r>
              <a:rPr lang="it-IT" sz="3000" dirty="0"/>
              <a:t>Il grafema </a:t>
            </a:r>
            <a:r>
              <a:rPr lang="it-IT" sz="3000" i="1" dirty="0"/>
              <a:t>g</a:t>
            </a:r>
            <a:r>
              <a:rPr lang="it-IT" sz="3000" dirty="0"/>
              <a:t> può indicare sia velare </a:t>
            </a:r>
            <a:r>
              <a:rPr lang="it-IT" sz="3000" i="1" dirty="0"/>
              <a:t>(brigi </a:t>
            </a:r>
            <a:r>
              <a:rPr lang="it-IT" sz="3000" dirty="0"/>
              <a:t>‘brighe’</a:t>
            </a:r>
            <a:r>
              <a:rPr lang="it-IT" sz="3000" i="1" dirty="0"/>
              <a:t>) </a:t>
            </a:r>
            <a:r>
              <a:rPr lang="it-IT" sz="3000" dirty="0"/>
              <a:t>sia</a:t>
            </a:r>
            <a:r>
              <a:rPr lang="it-IT" sz="3000" i="1" dirty="0"/>
              <a:t> </a:t>
            </a:r>
            <a:r>
              <a:rPr lang="it-IT" sz="3000" dirty="0"/>
              <a:t>palatale</a:t>
            </a:r>
            <a:r>
              <a:rPr lang="it-IT" sz="3000" i="1" dirty="0"/>
              <a:t> (gente)</a:t>
            </a:r>
          </a:p>
        </p:txBody>
      </p:sp>
    </p:spTree>
    <p:extLst>
      <p:ext uri="{BB962C8B-B14F-4D97-AF65-F5344CB8AC3E}">
        <p14:creationId xmlns:p14="http://schemas.microsoft.com/office/powerpoint/2010/main" val="36917152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17231" y="861092"/>
            <a:ext cx="11957538" cy="59400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O Fortuna fallenti, - </a:t>
            </a:r>
            <a:r>
              <a:rPr lang="it-IT" sz="2800" dirty="0" err="1"/>
              <a:t>pirkì</a:t>
            </a:r>
            <a:r>
              <a:rPr lang="it-IT" sz="2800" dirty="0"/>
              <a:t> non </a:t>
            </a:r>
            <a:r>
              <a:rPr lang="it-IT" sz="2800" dirty="0" err="1"/>
              <a:t>si'</a:t>
            </a:r>
            <a:r>
              <a:rPr lang="it-IT" sz="2800" dirty="0"/>
              <a:t> tuta una? </a:t>
            </a:r>
          </a:p>
          <a:p>
            <a:pPr algn="just"/>
            <a:r>
              <a:rPr lang="it-IT" sz="2800" dirty="0" err="1"/>
              <a:t>Affacchiti</a:t>
            </a:r>
            <a:r>
              <a:rPr lang="it-IT" sz="2800" dirty="0"/>
              <a:t> </a:t>
            </a:r>
            <a:r>
              <a:rPr lang="it-IT" sz="2800" dirty="0" err="1"/>
              <a:t>luchenti</a:t>
            </a:r>
            <a:r>
              <a:rPr lang="it-IT" sz="2800" dirty="0"/>
              <a:t>, - et poi ti </a:t>
            </a:r>
            <a:r>
              <a:rPr lang="it-IT" sz="2800" dirty="0" err="1"/>
              <a:t>mustri</a:t>
            </a:r>
            <a:r>
              <a:rPr lang="it-IT" sz="2800" dirty="0"/>
              <a:t> bruna; </a:t>
            </a:r>
          </a:p>
          <a:p>
            <a:pPr algn="just"/>
            <a:r>
              <a:rPr lang="it-IT" sz="2800" dirty="0"/>
              <a:t>non riporti a la genti - </a:t>
            </a:r>
            <a:r>
              <a:rPr lang="it-IT" sz="2800" dirty="0" err="1"/>
              <a:t>sicundo</a:t>
            </a:r>
            <a:r>
              <a:rPr lang="it-IT" sz="2800" dirty="0"/>
              <a:t> lor </a:t>
            </a:r>
            <a:r>
              <a:rPr lang="it-IT" sz="2800" dirty="0" err="1"/>
              <a:t>pirsuna</a:t>
            </a:r>
            <a:r>
              <a:rPr lang="it-IT" sz="2800" dirty="0"/>
              <a:t>, </a:t>
            </a:r>
          </a:p>
          <a:p>
            <a:pPr algn="just"/>
            <a:r>
              <a:rPr lang="it-IT" sz="2800" dirty="0"/>
              <a:t>ma </a:t>
            </a:r>
            <a:r>
              <a:rPr lang="it-IT" sz="2800" dirty="0" err="1"/>
              <a:t>mittili</a:t>
            </a:r>
            <a:r>
              <a:rPr lang="it-IT" sz="2800" dirty="0"/>
              <a:t> in frangenti - </a:t>
            </a:r>
            <a:r>
              <a:rPr lang="it-IT" sz="2800" dirty="0" err="1"/>
              <a:t>pir</a:t>
            </a:r>
            <a:r>
              <a:rPr lang="it-IT" sz="2800" dirty="0"/>
              <a:t> tua </a:t>
            </a:r>
            <a:r>
              <a:rPr lang="it-IT" sz="2800" dirty="0" err="1"/>
              <a:t>falza</a:t>
            </a:r>
            <a:r>
              <a:rPr lang="it-IT" sz="2800" dirty="0"/>
              <a:t> </a:t>
            </a:r>
            <a:r>
              <a:rPr lang="it-IT" sz="2800" dirty="0" err="1"/>
              <a:t>curuna</a:t>
            </a:r>
            <a:r>
              <a:rPr lang="it-IT" sz="2800" dirty="0"/>
              <a:t>.      </a:t>
            </a:r>
          </a:p>
          <a:p>
            <a:pPr algn="just"/>
            <a:endParaRPr lang="it-IT" dirty="0"/>
          </a:p>
          <a:p>
            <a:pPr algn="just"/>
            <a:r>
              <a:rPr lang="it-IT" sz="2800" dirty="0"/>
              <a:t>A ti </a:t>
            </a:r>
            <a:r>
              <a:rPr lang="it-IT" sz="2800" dirty="0" err="1"/>
              <a:t>mindi</a:t>
            </a:r>
            <a:r>
              <a:rPr lang="it-IT" sz="2800" dirty="0"/>
              <a:t> </a:t>
            </a:r>
            <a:r>
              <a:rPr lang="it-IT" sz="2800" dirty="0" err="1"/>
              <a:t>ritornu</a:t>
            </a:r>
            <a:r>
              <a:rPr lang="it-IT" sz="2800" dirty="0"/>
              <a:t>, - </a:t>
            </a:r>
            <a:r>
              <a:rPr lang="it-IT" sz="2800" dirty="0" err="1"/>
              <a:t>oy</a:t>
            </a:r>
            <a:r>
              <a:rPr lang="it-IT" sz="2800" dirty="0"/>
              <a:t> </a:t>
            </a:r>
            <a:r>
              <a:rPr lang="it-IT" sz="2800" dirty="0" err="1"/>
              <a:t>nostru</a:t>
            </a:r>
            <a:r>
              <a:rPr lang="it-IT" sz="2800" dirty="0"/>
              <a:t> </a:t>
            </a:r>
            <a:r>
              <a:rPr lang="it-IT" sz="2800" dirty="0" err="1"/>
              <a:t>Criaturi</a:t>
            </a:r>
            <a:r>
              <a:rPr lang="it-IT" sz="2800" dirty="0"/>
              <a:t>! </a:t>
            </a:r>
          </a:p>
          <a:p>
            <a:pPr algn="just"/>
            <a:r>
              <a:rPr lang="it-IT" sz="2800" dirty="0" err="1"/>
              <a:t>Quandu</a:t>
            </a:r>
            <a:r>
              <a:rPr lang="it-IT" sz="2800" dirty="0"/>
              <a:t> mi </a:t>
            </a:r>
            <a:r>
              <a:rPr lang="it-IT" sz="2800" dirty="0" err="1"/>
              <a:t>isguardu</a:t>
            </a:r>
            <a:r>
              <a:rPr lang="it-IT" sz="2800" dirty="0"/>
              <a:t> </a:t>
            </a:r>
            <a:r>
              <a:rPr lang="it-IT" sz="2800" dirty="0" err="1"/>
              <a:t>intornu</a:t>
            </a:r>
            <a:r>
              <a:rPr lang="it-IT" sz="2800" dirty="0"/>
              <a:t>, - </a:t>
            </a:r>
            <a:r>
              <a:rPr lang="it-IT" sz="2800" dirty="0" err="1"/>
              <a:t>tramutu</a:t>
            </a:r>
            <a:r>
              <a:rPr lang="it-IT" sz="2800" dirty="0"/>
              <a:t> li </a:t>
            </a:r>
            <a:r>
              <a:rPr lang="it-IT" sz="2800" dirty="0" err="1"/>
              <a:t>culuri</a:t>
            </a:r>
            <a:r>
              <a:rPr lang="it-IT" sz="2800" dirty="0"/>
              <a:t>, </a:t>
            </a:r>
          </a:p>
          <a:p>
            <a:pPr algn="just"/>
            <a:r>
              <a:rPr lang="it-IT" sz="2800" dirty="0" err="1"/>
              <a:t>kì</a:t>
            </a:r>
            <a:r>
              <a:rPr lang="it-IT" sz="2800" dirty="0"/>
              <a:t> notti mi par </a:t>
            </a:r>
            <a:r>
              <a:rPr lang="it-IT" sz="2800" dirty="0" err="1"/>
              <a:t>iornu</a:t>
            </a:r>
            <a:r>
              <a:rPr lang="it-IT" sz="2800" dirty="0"/>
              <a:t>, - tanti fai fatti duri! </a:t>
            </a:r>
          </a:p>
          <a:p>
            <a:pPr algn="just"/>
            <a:r>
              <a:rPr lang="it-IT" sz="2800" dirty="0"/>
              <a:t>Fidi et </a:t>
            </a:r>
            <a:r>
              <a:rPr lang="it-IT" sz="2800" dirty="0" err="1"/>
              <a:t>spiranza</a:t>
            </a:r>
            <a:r>
              <a:rPr lang="it-IT" sz="2800" dirty="0"/>
              <a:t> </a:t>
            </a:r>
            <a:r>
              <a:rPr lang="it-IT" sz="2800" dirty="0" err="1"/>
              <a:t>morinu</a:t>
            </a:r>
            <a:r>
              <a:rPr lang="it-IT" sz="2800" dirty="0"/>
              <a:t> - </a:t>
            </a:r>
            <a:r>
              <a:rPr lang="it-IT" sz="2800" dirty="0" err="1"/>
              <a:t>pir</a:t>
            </a:r>
            <a:r>
              <a:rPr lang="it-IT" sz="2800" dirty="0"/>
              <a:t> li </a:t>
            </a:r>
            <a:r>
              <a:rPr lang="it-IT" sz="2800" dirty="0" err="1"/>
              <a:t>toi</a:t>
            </a:r>
            <a:r>
              <a:rPr lang="it-IT" sz="2800" dirty="0"/>
              <a:t> gesti scuri. </a:t>
            </a:r>
          </a:p>
          <a:p>
            <a:pPr algn="just"/>
            <a:endParaRPr lang="it-IT" dirty="0"/>
          </a:p>
          <a:p>
            <a:pPr algn="just"/>
            <a:r>
              <a:rPr lang="it-IT" sz="2400" i="1" dirty="0"/>
              <a:t>Fortuna ingannatrice, perché non sei costante? Appari luminosa e poi ti mostri oscura; non rendi alle persone secondo i meriti di ciascuno, ma le metti in pericolo attraverso il tuo dominio ingannevole. Mi rivolgo a te, o nostro Creatore» Quando mi guardo intorno mi sconvolgo in viso, perché la notte mi sembra giorno, tanti atti dolorosi tu compi! La fede e la speranza muoiono per le tue azioni incomprensibili.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8C73F72C-200F-45F1-889A-98C0BF3A1A8F}"/>
              </a:ext>
            </a:extLst>
          </p:cNvPr>
          <p:cNvSpPr txBox="1"/>
          <p:nvPr/>
        </p:nvSpPr>
        <p:spPr>
          <a:xfrm>
            <a:off x="117231" y="214761"/>
            <a:ext cx="115355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SICILIANO</a:t>
            </a:r>
          </a:p>
        </p:txBody>
      </p:sp>
    </p:spTree>
    <p:extLst>
      <p:ext uri="{BB962C8B-B14F-4D97-AF65-F5344CB8AC3E}">
        <p14:creationId xmlns:p14="http://schemas.microsoft.com/office/powerpoint/2010/main" val="149018684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17231" y="1184649"/>
            <a:ext cx="11957538" cy="36625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Ma pur si tu mi spii, - </a:t>
            </a:r>
            <a:r>
              <a:rPr lang="it-IT" sz="2800" dirty="0" err="1"/>
              <a:t>oy</a:t>
            </a:r>
            <a:r>
              <a:rPr lang="it-IT" sz="2800" dirty="0"/>
              <a:t>, guarda </a:t>
            </a:r>
            <a:r>
              <a:rPr lang="it-IT" sz="2800" dirty="0" err="1"/>
              <a:t>quantu</a:t>
            </a:r>
            <a:r>
              <a:rPr lang="it-IT" sz="2800" dirty="0"/>
              <a:t> mali!</a:t>
            </a:r>
          </a:p>
          <a:p>
            <a:pPr algn="just"/>
            <a:r>
              <a:rPr lang="it-IT" sz="2800" dirty="0" err="1"/>
              <a:t>Viyu</a:t>
            </a:r>
            <a:r>
              <a:rPr lang="it-IT" sz="2800" dirty="0"/>
              <a:t> multi brigi, - tutti </a:t>
            </a:r>
            <a:r>
              <a:rPr lang="it-IT" sz="2800" dirty="0" err="1"/>
              <a:t>lu</a:t>
            </a:r>
            <a:r>
              <a:rPr lang="it-IT" sz="2800" dirty="0"/>
              <a:t> </a:t>
            </a:r>
            <a:r>
              <a:rPr lang="it-IT" sz="2800" dirty="0" err="1"/>
              <a:t>mundu</a:t>
            </a:r>
            <a:r>
              <a:rPr lang="it-IT" sz="2800" dirty="0"/>
              <a:t> equali</a:t>
            </a:r>
          </a:p>
          <a:p>
            <a:pPr algn="just"/>
            <a:r>
              <a:rPr lang="it-IT" sz="2800" dirty="0" err="1"/>
              <a:t>Pirdutu</a:t>
            </a:r>
            <a:r>
              <a:rPr lang="it-IT" sz="2800" dirty="0"/>
              <a:t> su li </a:t>
            </a:r>
            <a:r>
              <a:rPr lang="it-IT" sz="2800" dirty="0" err="1"/>
              <a:t>rigi</a:t>
            </a:r>
            <a:r>
              <a:rPr lang="it-IT" sz="2800" dirty="0"/>
              <a:t> - et li </a:t>
            </a:r>
            <a:r>
              <a:rPr lang="it-IT" sz="2800" dirty="0" err="1"/>
              <a:t>singnuri</a:t>
            </a:r>
            <a:r>
              <a:rPr lang="it-IT" sz="2800" dirty="0"/>
              <a:t> naturali</a:t>
            </a:r>
          </a:p>
          <a:p>
            <a:pPr algn="just"/>
            <a:r>
              <a:rPr lang="it-IT" sz="2800" dirty="0"/>
              <a:t>Non ch’à </a:t>
            </a:r>
            <a:r>
              <a:rPr lang="it-IT" sz="2800" dirty="0" err="1"/>
              <a:t>nixuna</a:t>
            </a:r>
            <a:r>
              <a:rPr lang="it-IT" sz="2800" dirty="0"/>
              <a:t> ligi - </a:t>
            </a:r>
            <a:r>
              <a:rPr lang="it-IT" sz="2800" dirty="0" err="1"/>
              <a:t>nin</a:t>
            </a:r>
            <a:r>
              <a:rPr lang="it-IT" sz="2800" dirty="0"/>
              <a:t> </a:t>
            </a:r>
            <a:r>
              <a:rPr lang="it-IT" sz="2800" dirty="0" err="1"/>
              <a:t>raxuni</a:t>
            </a:r>
            <a:r>
              <a:rPr lang="it-IT" sz="2800" dirty="0"/>
              <a:t> a cui pur vali</a:t>
            </a:r>
            <a:endParaRPr lang="it-IT" dirty="0"/>
          </a:p>
          <a:p>
            <a:pPr algn="just"/>
            <a:endParaRPr lang="it-IT" dirty="0"/>
          </a:p>
          <a:p>
            <a:pPr algn="just"/>
            <a:endParaRPr lang="it-IT" dirty="0"/>
          </a:p>
          <a:p>
            <a:pPr algn="just"/>
            <a:r>
              <a:rPr lang="it-IT" sz="2800" i="1" dirty="0"/>
              <a:t>Ma pure se tu mi domandi, oh! Guarda quanto male! Vedo molti litigi, tutto il mondo uguale; i re sono perduti, e così i signori di diritto, non c’è nessuna legge, né ragione </a:t>
            </a:r>
            <a:r>
              <a:rPr lang="it-IT" sz="2800" i="1"/>
              <a:t>che ancora valga</a:t>
            </a:r>
            <a:endParaRPr lang="it-IT" sz="2800" i="1" dirty="0"/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8C73F72C-200F-45F1-889A-98C0BF3A1A8F}"/>
              </a:ext>
            </a:extLst>
          </p:cNvPr>
          <p:cNvSpPr txBox="1"/>
          <p:nvPr/>
        </p:nvSpPr>
        <p:spPr>
          <a:xfrm>
            <a:off x="117231" y="214761"/>
            <a:ext cx="1153550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SICILIANO</a:t>
            </a:r>
          </a:p>
        </p:txBody>
      </p:sp>
    </p:spTree>
    <p:extLst>
      <p:ext uri="{BB962C8B-B14F-4D97-AF65-F5344CB8AC3E}">
        <p14:creationId xmlns:p14="http://schemas.microsoft.com/office/powerpoint/2010/main" val="129069693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2560</TotalTime>
  <Words>1225</Words>
  <Application>Microsoft Office PowerPoint</Application>
  <PresentationFormat>Widescreen</PresentationFormat>
  <Paragraphs>82</Paragraphs>
  <Slides>11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DejaVuSans</vt:lpstr>
      <vt:lpstr>Tema di Office</vt:lpstr>
      <vt:lpstr>Linguistica italiana (a.a. 2024/25)   Profilo linguistico dell'italiano antico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Linguistica italiana</dc:title>
  <dc:creator>Emiliano</dc:creator>
  <cp:lastModifiedBy>Emiliano Picchiorri</cp:lastModifiedBy>
  <cp:revision>269</cp:revision>
  <dcterms:created xsi:type="dcterms:W3CDTF">2016-10-02T06:15:29Z</dcterms:created>
  <dcterms:modified xsi:type="dcterms:W3CDTF">2025-04-12T11:01:41Z</dcterms:modified>
</cp:coreProperties>
</file>

<file path=docProps/thumbnail.jpeg>
</file>