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4" r:id="rId3"/>
    <p:sldId id="287" r:id="rId4"/>
    <p:sldId id="283" r:id="rId5"/>
    <p:sldId id="288" r:id="rId6"/>
    <p:sldId id="293" r:id="rId7"/>
    <p:sldId id="302" r:id="rId8"/>
    <p:sldId id="289" r:id="rId9"/>
    <p:sldId id="290" r:id="rId10"/>
    <p:sldId id="291" r:id="rId11"/>
    <p:sldId id="300" r:id="rId12"/>
    <p:sldId id="301" r:id="rId13"/>
    <p:sldId id="294" r:id="rId14"/>
    <p:sldId id="292" r:id="rId15"/>
    <p:sldId id="295" r:id="rId16"/>
    <p:sldId id="296" r:id="rId17"/>
    <p:sldId id="298" r:id="rId18"/>
    <p:sldId id="299" r:id="rId1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1" autoAdjust="0"/>
    <p:restoredTop sz="94660"/>
  </p:normalViewPr>
  <p:slideViewPr>
    <p:cSldViewPr snapToGrid="0">
      <p:cViewPr varScale="1">
        <p:scale>
          <a:sx n="78" d="100"/>
          <a:sy n="78" d="100"/>
        </p:scale>
        <p:origin x="20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575473-8628-439F-974B-0705AAFDAE45}"/>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97F4526-ED74-4983-A63E-E38B97589F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897757FF-34AD-4D14-A966-5675C5AC6DC1}"/>
              </a:ext>
            </a:extLst>
          </p:cNvPr>
          <p:cNvSpPr>
            <a:spLocks noGrp="1"/>
          </p:cNvSpPr>
          <p:nvPr>
            <p:ph type="dt" sz="half" idx="10"/>
          </p:nvPr>
        </p:nvSpPr>
        <p:spPr/>
        <p:txBody>
          <a:bodyPr/>
          <a:lstStyle/>
          <a:p>
            <a:fld id="{D3E70A33-DDD8-4448-AEB5-DF9356062411}" type="datetimeFigureOut">
              <a:rPr lang="it-IT" smtClean="0"/>
              <a:t>08/05/2023</a:t>
            </a:fld>
            <a:endParaRPr lang="it-IT" dirty="0"/>
          </a:p>
        </p:txBody>
      </p:sp>
      <p:sp>
        <p:nvSpPr>
          <p:cNvPr id="5" name="Segnaposto piè di pagina 4">
            <a:extLst>
              <a:ext uri="{FF2B5EF4-FFF2-40B4-BE49-F238E27FC236}">
                <a16:creationId xmlns:a16="http://schemas.microsoft.com/office/drawing/2014/main" id="{F250DC30-CCE5-427E-8BF6-1DF3D6DDED8E}"/>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9F78ADAF-2A66-4A75-AEB6-C390F1D6EDB8}"/>
              </a:ext>
            </a:extLst>
          </p:cNvPr>
          <p:cNvSpPr>
            <a:spLocks noGrp="1"/>
          </p:cNvSpPr>
          <p:nvPr>
            <p:ph type="sldNum" sz="quarter" idx="12"/>
          </p:nvPr>
        </p:nvSpPr>
        <p:spPr/>
        <p:txBody>
          <a:bodyPr/>
          <a:lstStyle/>
          <a:p>
            <a:fld id="{10673694-10BF-4EAC-B94F-3553E0EBF499}" type="slidenum">
              <a:rPr lang="it-IT" smtClean="0"/>
              <a:t>‹N›</a:t>
            </a:fld>
            <a:endParaRPr lang="it-IT" dirty="0"/>
          </a:p>
        </p:txBody>
      </p:sp>
    </p:spTree>
    <p:extLst>
      <p:ext uri="{BB962C8B-B14F-4D97-AF65-F5344CB8AC3E}">
        <p14:creationId xmlns:p14="http://schemas.microsoft.com/office/powerpoint/2010/main" val="2913432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AD585D-B910-4D1F-8868-DDE33EA06144}"/>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F885BB5-7FA3-45A6-8020-8B6D5390672F}"/>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167D9D5-84DD-4E54-AC85-0D71940589F9}"/>
              </a:ext>
            </a:extLst>
          </p:cNvPr>
          <p:cNvSpPr>
            <a:spLocks noGrp="1"/>
          </p:cNvSpPr>
          <p:nvPr>
            <p:ph type="dt" sz="half" idx="10"/>
          </p:nvPr>
        </p:nvSpPr>
        <p:spPr/>
        <p:txBody>
          <a:bodyPr/>
          <a:lstStyle/>
          <a:p>
            <a:fld id="{D3E70A33-DDD8-4448-AEB5-DF9356062411}" type="datetimeFigureOut">
              <a:rPr lang="it-IT" smtClean="0"/>
              <a:t>08/05/2023</a:t>
            </a:fld>
            <a:endParaRPr lang="it-IT" dirty="0"/>
          </a:p>
        </p:txBody>
      </p:sp>
      <p:sp>
        <p:nvSpPr>
          <p:cNvPr id="5" name="Segnaposto piè di pagina 4">
            <a:extLst>
              <a:ext uri="{FF2B5EF4-FFF2-40B4-BE49-F238E27FC236}">
                <a16:creationId xmlns:a16="http://schemas.microsoft.com/office/drawing/2014/main" id="{659C8335-855E-4301-885C-0ABE56B0ADE4}"/>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9F982C5C-9D90-4E56-AF05-7C37A6D525EC}"/>
              </a:ext>
            </a:extLst>
          </p:cNvPr>
          <p:cNvSpPr>
            <a:spLocks noGrp="1"/>
          </p:cNvSpPr>
          <p:nvPr>
            <p:ph type="sldNum" sz="quarter" idx="12"/>
          </p:nvPr>
        </p:nvSpPr>
        <p:spPr/>
        <p:txBody>
          <a:bodyPr/>
          <a:lstStyle/>
          <a:p>
            <a:fld id="{10673694-10BF-4EAC-B94F-3553E0EBF499}" type="slidenum">
              <a:rPr lang="it-IT" smtClean="0"/>
              <a:t>‹N›</a:t>
            </a:fld>
            <a:endParaRPr lang="it-IT" dirty="0"/>
          </a:p>
        </p:txBody>
      </p:sp>
    </p:spTree>
    <p:extLst>
      <p:ext uri="{BB962C8B-B14F-4D97-AF65-F5344CB8AC3E}">
        <p14:creationId xmlns:p14="http://schemas.microsoft.com/office/powerpoint/2010/main" val="1722147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EDE00F8E-2320-4721-945F-58ABA1EB4C22}"/>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9453B11-A4AE-433D-B0CC-B604088B8DE5}"/>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8EBE2D1-EFB5-49AA-8EE6-D424469B6A2E}"/>
              </a:ext>
            </a:extLst>
          </p:cNvPr>
          <p:cNvSpPr>
            <a:spLocks noGrp="1"/>
          </p:cNvSpPr>
          <p:nvPr>
            <p:ph type="dt" sz="half" idx="10"/>
          </p:nvPr>
        </p:nvSpPr>
        <p:spPr/>
        <p:txBody>
          <a:bodyPr/>
          <a:lstStyle/>
          <a:p>
            <a:fld id="{D3E70A33-DDD8-4448-AEB5-DF9356062411}" type="datetimeFigureOut">
              <a:rPr lang="it-IT" smtClean="0"/>
              <a:t>08/05/2023</a:t>
            </a:fld>
            <a:endParaRPr lang="it-IT" dirty="0"/>
          </a:p>
        </p:txBody>
      </p:sp>
      <p:sp>
        <p:nvSpPr>
          <p:cNvPr id="5" name="Segnaposto piè di pagina 4">
            <a:extLst>
              <a:ext uri="{FF2B5EF4-FFF2-40B4-BE49-F238E27FC236}">
                <a16:creationId xmlns:a16="http://schemas.microsoft.com/office/drawing/2014/main" id="{63B0846A-E8DC-40E3-9D27-E004B8907980}"/>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3C006553-44CB-485B-9EAA-59132ED40C0A}"/>
              </a:ext>
            </a:extLst>
          </p:cNvPr>
          <p:cNvSpPr>
            <a:spLocks noGrp="1"/>
          </p:cNvSpPr>
          <p:nvPr>
            <p:ph type="sldNum" sz="quarter" idx="12"/>
          </p:nvPr>
        </p:nvSpPr>
        <p:spPr/>
        <p:txBody>
          <a:bodyPr/>
          <a:lstStyle/>
          <a:p>
            <a:fld id="{10673694-10BF-4EAC-B94F-3553E0EBF499}" type="slidenum">
              <a:rPr lang="it-IT" smtClean="0"/>
              <a:t>‹N›</a:t>
            </a:fld>
            <a:endParaRPr lang="it-IT" dirty="0"/>
          </a:p>
        </p:txBody>
      </p:sp>
    </p:spTree>
    <p:extLst>
      <p:ext uri="{BB962C8B-B14F-4D97-AF65-F5344CB8AC3E}">
        <p14:creationId xmlns:p14="http://schemas.microsoft.com/office/powerpoint/2010/main" val="29469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1C96F7-D34E-49D5-A129-4E76396FF2E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95D0C36-5BE7-4E74-A8BA-DDFC5A27D1B9}"/>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CF53A9F-4620-4F65-9727-465685AF5A16}"/>
              </a:ext>
            </a:extLst>
          </p:cNvPr>
          <p:cNvSpPr>
            <a:spLocks noGrp="1"/>
          </p:cNvSpPr>
          <p:nvPr>
            <p:ph type="dt" sz="half" idx="10"/>
          </p:nvPr>
        </p:nvSpPr>
        <p:spPr/>
        <p:txBody>
          <a:bodyPr/>
          <a:lstStyle/>
          <a:p>
            <a:fld id="{D3E70A33-DDD8-4448-AEB5-DF9356062411}" type="datetimeFigureOut">
              <a:rPr lang="it-IT" smtClean="0"/>
              <a:t>08/05/2023</a:t>
            </a:fld>
            <a:endParaRPr lang="it-IT" dirty="0"/>
          </a:p>
        </p:txBody>
      </p:sp>
      <p:sp>
        <p:nvSpPr>
          <p:cNvPr id="5" name="Segnaposto piè di pagina 4">
            <a:extLst>
              <a:ext uri="{FF2B5EF4-FFF2-40B4-BE49-F238E27FC236}">
                <a16:creationId xmlns:a16="http://schemas.microsoft.com/office/drawing/2014/main" id="{CAFE6BE7-CDFA-47CE-801C-01A8348AAB5F}"/>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D089B6F0-7EF0-46D1-B047-9273951BCA4B}"/>
              </a:ext>
            </a:extLst>
          </p:cNvPr>
          <p:cNvSpPr>
            <a:spLocks noGrp="1"/>
          </p:cNvSpPr>
          <p:nvPr>
            <p:ph type="sldNum" sz="quarter" idx="12"/>
          </p:nvPr>
        </p:nvSpPr>
        <p:spPr/>
        <p:txBody>
          <a:bodyPr/>
          <a:lstStyle/>
          <a:p>
            <a:fld id="{10673694-10BF-4EAC-B94F-3553E0EBF499}" type="slidenum">
              <a:rPr lang="it-IT" smtClean="0"/>
              <a:t>‹N›</a:t>
            </a:fld>
            <a:endParaRPr lang="it-IT" dirty="0"/>
          </a:p>
        </p:txBody>
      </p:sp>
    </p:spTree>
    <p:extLst>
      <p:ext uri="{BB962C8B-B14F-4D97-AF65-F5344CB8AC3E}">
        <p14:creationId xmlns:p14="http://schemas.microsoft.com/office/powerpoint/2010/main" val="3422201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7CCCB9-4BB6-4A2C-BD0F-49CDD47F0810}"/>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8387FE9-9675-4FD6-91EB-394C0D9DED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E895565B-5620-49E6-A34D-37CAF7D1B48B}"/>
              </a:ext>
            </a:extLst>
          </p:cNvPr>
          <p:cNvSpPr>
            <a:spLocks noGrp="1"/>
          </p:cNvSpPr>
          <p:nvPr>
            <p:ph type="dt" sz="half" idx="10"/>
          </p:nvPr>
        </p:nvSpPr>
        <p:spPr/>
        <p:txBody>
          <a:bodyPr/>
          <a:lstStyle/>
          <a:p>
            <a:fld id="{D3E70A33-DDD8-4448-AEB5-DF9356062411}" type="datetimeFigureOut">
              <a:rPr lang="it-IT" smtClean="0"/>
              <a:t>08/05/2023</a:t>
            </a:fld>
            <a:endParaRPr lang="it-IT" dirty="0"/>
          </a:p>
        </p:txBody>
      </p:sp>
      <p:sp>
        <p:nvSpPr>
          <p:cNvPr id="5" name="Segnaposto piè di pagina 4">
            <a:extLst>
              <a:ext uri="{FF2B5EF4-FFF2-40B4-BE49-F238E27FC236}">
                <a16:creationId xmlns:a16="http://schemas.microsoft.com/office/drawing/2014/main" id="{96B8F287-6B4C-4036-865E-799939AAE772}"/>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65CDA5A3-32DF-479A-879E-AFFDF2F25456}"/>
              </a:ext>
            </a:extLst>
          </p:cNvPr>
          <p:cNvSpPr>
            <a:spLocks noGrp="1"/>
          </p:cNvSpPr>
          <p:nvPr>
            <p:ph type="sldNum" sz="quarter" idx="12"/>
          </p:nvPr>
        </p:nvSpPr>
        <p:spPr/>
        <p:txBody>
          <a:bodyPr/>
          <a:lstStyle/>
          <a:p>
            <a:fld id="{10673694-10BF-4EAC-B94F-3553E0EBF499}" type="slidenum">
              <a:rPr lang="it-IT" smtClean="0"/>
              <a:t>‹N›</a:t>
            </a:fld>
            <a:endParaRPr lang="it-IT" dirty="0"/>
          </a:p>
        </p:txBody>
      </p:sp>
    </p:spTree>
    <p:extLst>
      <p:ext uri="{BB962C8B-B14F-4D97-AF65-F5344CB8AC3E}">
        <p14:creationId xmlns:p14="http://schemas.microsoft.com/office/powerpoint/2010/main" val="2444284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0D824AB-5EC4-4876-BE92-D04FB249840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EF311A7-3403-43DE-AB24-6F2BF3BCA41C}"/>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D94EAAE-D609-4527-A038-36BDAA36914C}"/>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CD6A5BE2-2879-487B-B5B3-DB09C10859C7}"/>
              </a:ext>
            </a:extLst>
          </p:cNvPr>
          <p:cNvSpPr>
            <a:spLocks noGrp="1"/>
          </p:cNvSpPr>
          <p:nvPr>
            <p:ph type="dt" sz="half" idx="10"/>
          </p:nvPr>
        </p:nvSpPr>
        <p:spPr/>
        <p:txBody>
          <a:bodyPr/>
          <a:lstStyle/>
          <a:p>
            <a:fld id="{D3E70A33-DDD8-4448-AEB5-DF9356062411}" type="datetimeFigureOut">
              <a:rPr lang="it-IT" smtClean="0"/>
              <a:t>08/05/2023</a:t>
            </a:fld>
            <a:endParaRPr lang="it-IT" dirty="0"/>
          </a:p>
        </p:txBody>
      </p:sp>
      <p:sp>
        <p:nvSpPr>
          <p:cNvPr id="6" name="Segnaposto piè di pagina 5">
            <a:extLst>
              <a:ext uri="{FF2B5EF4-FFF2-40B4-BE49-F238E27FC236}">
                <a16:creationId xmlns:a16="http://schemas.microsoft.com/office/drawing/2014/main" id="{8AF56EDA-C966-4B5D-A240-F2F86940A2DC}"/>
              </a:ext>
            </a:extLst>
          </p:cNvPr>
          <p:cNvSpPr>
            <a:spLocks noGrp="1"/>
          </p:cNvSpPr>
          <p:nvPr>
            <p:ph type="ftr" sz="quarter" idx="11"/>
          </p:nvPr>
        </p:nvSpPr>
        <p:spPr/>
        <p:txBody>
          <a:bodyPr/>
          <a:lstStyle/>
          <a:p>
            <a:endParaRPr lang="it-IT" dirty="0"/>
          </a:p>
        </p:txBody>
      </p:sp>
      <p:sp>
        <p:nvSpPr>
          <p:cNvPr id="7" name="Segnaposto numero diapositiva 6">
            <a:extLst>
              <a:ext uri="{FF2B5EF4-FFF2-40B4-BE49-F238E27FC236}">
                <a16:creationId xmlns:a16="http://schemas.microsoft.com/office/drawing/2014/main" id="{D296E844-7BED-4651-8A25-94EBEC0EE44D}"/>
              </a:ext>
            </a:extLst>
          </p:cNvPr>
          <p:cNvSpPr>
            <a:spLocks noGrp="1"/>
          </p:cNvSpPr>
          <p:nvPr>
            <p:ph type="sldNum" sz="quarter" idx="12"/>
          </p:nvPr>
        </p:nvSpPr>
        <p:spPr/>
        <p:txBody>
          <a:bodyPr/>
          <a:lstStyle/>
          <a:p>
            <a:fld id="{10673694-10BF-4EAC-B94F-3553E0EBF499}" type="slidenum">
              <a:rPr lang="it-IT" smtClean="0"/>
              <a:t>‹N›</a:t>
            </a:fld>
            <a:endParaRPr lang="it-IT" dirty="0"/>
          </a:p>
        </p:txBody>
      </p:sp>
    </p:spTree>
    <p:extLst>
      <p:ext uri="{BB962C8B-B14F-4D97-AF65-F5344CB8AC3E}">
        <p14:creationId xmlns:p14="http://schemas.microsoft.com/office/powerpoint/2010/main" val="95639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4A21F8-9F3A-4126-A4FF-B22CB1A86DF0}"/>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C87CF9D-4B81-43C2-9B7B-E6C993BA51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BC845727-AF5A-4280-8FD1-1C36DCA74D5B}"/>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49FCA2F-D9A3-402F-9D85-6D6C80710C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227BFD8A-23D5-42AD-B3B2-DA914100A77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ED284D61-91E5-4B39-B458-924D1D7221A4}"/>
              </a:ext>
            </a:extLst>
          </p:cNvPr>
          <p:cNvSpPr>
            <a:spLocks noGrp="1"/>
          </p:cNvSpPr>
          <p:nvPr>
            <p:ph type="dt" sz="half" idx="10"/>
          </p:nvPr>
        </p:nvSpPr>
        <p:spPr/>
        <p:txBody>
          <a:bodyPr/>
          <a:lstStyle/>
          <a:p>
            <a:fld id="{D3E70A33-DDD8-4448-AEB5-DF9356062411}" type="datetimeFigureOut">
              <a:rPr lang="it-IT" smtClean="0"/>
              <a:t>08/05/2023</a:t>
            </a:fld>
            <a:endParaRPr lang="it-IT" dirty="0"/>
          </a:p>
        </p:txBody>
      </p:sp>
      <p:sp>
        <p:nvSpPr>
          <p:cNvPr id="8" name="Segnaposto piè di pagina 7">
            <a:extLst>
              <a:ext uri="{FF2B5EF4-FFF2-40B4-BE49-F238E27FC236}">
                <a16:creationId xmlns:a16="http://schemas.microsoft.com/office/drawing/2014/main" id="{F5CCA76C-E80D-42B9-8C32-82568F7ACA50}"/>
              </a:ext>
            </a:extLst>
          </p:cNvPr>
          <p:cNvSpPr>
            <a:spLocks noGrp="1"/>
          </p:cNvSpPr>
          <p:nvPr>
            <p:ph type="ftr" sz="quarter" idx="11"/>
          </p:nvPr>
        </p:nvSpPr>
        <p:spPr/>
        <p:txBody>
          <a:bodyPr/>
          <a:lstStyle/>
          <a:p>
            <a:endParaRPr lang="it-IT" dirty="0"/>
          </a:p>
        </p:txBody>
      </p:sp>
      <p:sp>
        <p:nvSpPr>
          <p:cNvPr id="9" name="Segnaposto numero diapositiva 8">
            <a:extLst>
              <a:ext uri="{FF2B5EF4-FFF2-40B4-BE49-F238E27FC236}">
                <a16:creationId xmlns:a16="http://schemas.microsoft.com/office/drawing/2014/main" id="{F975BDF6-F2C3-48B4-9BE7-265EA4730244}"/>
              </a:ext>
            </a:extLst>
          </p:cNvPr>
          <p:cNvSpPr>
            <a:spLocks noGrp="1"/>
          </p:cNvSpPr>
          <p:nvPr>
            <p:ph type="sldNum" sz="quarter" idx="12"/>
          </p:nvPr>
        </p:nvSpPr>
        <p:spPr/>
        <p:txBody>
          <a:bodyPr/>
          <a:lstStyle/>
          <a:p>
            <a:fld id="{10673694-10BF-4EAC-B94F-3553E0EBF499}" type="slidenum">
              <a:rPr lang="it-IT" smtClean="0"/>
              <a:t>‹N›</a:t>
            </a:fld>
            <a:endParaRPr lang="it-IT" dirty="0"/>
          </a:p>
        </p:txBody>
      </p:sp>
    </p:spTree>
    <p:extLst>
      <p:ext uri="{BB962C8B-B14F-4D97-AF65-F5344CB8AC3E}">
        <p14:creationId xmlns:p14="http://schemas.microsoft.com/office/powerpoint/2010/main" val="1760166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CDC3BC2-2C65-43D9-9913-1E3B97BDF4F1}"/>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E47F12DA-C057-4913-B22B-8D58ABAB35AF}"/>
              </a:ext>
            </a:extLst>
          </p:cNvPr>
          <p:cNvSpPr>
            <a:spLocks noGrp="1"/>
          </p:cNvSpPr>
          <p:nvPr>
            <p:ph type="dt" sz="half" idx="10"/>
          </p:nvPr>
        </p:nvSpPr>
        <p:spPr/>
        <p:txBody>
          <a:bodyPr/>
          <a:lstStyle/>
          <a:p>
            <a:fld id="{D3E70A33-DDD8-4448-AEB5-DF9356062411}" type="datetimeFigureOut">
              <a:rPr lang="it-IT" smtClean="0"/>
              <a:t>08/05/2023</a:t>
            </a:fld>
            <a:endParaRPr lang="it-IT" dirty="0"/>
          </a:p>
        </p:txBody>
      </p:sp>
      <p:sp>
        <p:nvSpPr>
          <p:cNvPr id="4" name="Segnaposto piè di pagina 3">
            <a:extLst>
              <a:ext uri="{FF2B5EF4-FFF2-40B4-BE49-F238E27FC236}">
                <a16:creationId xmlns:a16="http://schemas.microsoft.com/office/drawing/2014/main" id="{0C22827D-8D53-4A90-92C3-79FE094246F1}"/>
              </a:ext>
            </a:extLst>
          </p:cNvPr>
          <p:cNvSpPr>
            <a:spLocks noGrp="1"/>
          </p:cNvSpPr>
          <p:nvPr>
            <p:ph type="ftr" sz="quarter" idx="11"/>
          </p:nvPr>
        </p:nvSpPr>
        <p:spPr/>
        <p:txBody>
          <a:bodyPr/>
          <a:lstStyle/>
          <a:p>
            <a:endParaRPr lang="it-IT" dirty="0"/>
          </a:p>
        </p:txBody>
      </p:sp>
      <p:sp>
        <p:nvSpPr>
          <p:cNvPr id="5" name="Segnaposto numero diapositiva 4">
            <a:extLst>
              <a:ext uri="{FF2B5EF4-FFF2-40B4-BE49-F238E27FC236}">
                <a16:creationId xmlns:a16="http://schemas.microsoft.com/office/drawing/2014/main" id="{2E080997-9C0F-4AB5-A881-FED01250C708}"/>
              </a:ext>
            </a:extLst>
          </p:cNvPr>
          <p:cNvSpPr>
            <a:spLocks noGrp="1"/>
          </p:cNvSpPr>
          <p:nvPr>
            <p:ph type="sldNum" sz="quarter" idx="12"/>
          </p:nvPr>
        </p:nvSpPr>
        <p:spPr/>
        <p:txBody>
          <a:bodyPr/>
          <a:lstStyle/>
          <a:p>
            <a:fld id="{10673694-10BF-4EAC-B94F-3553E0EBF499}" type="slidenum">
              <a:rPr lang="it-IT" smtClean="0"/>
              <a:t>‹N›</a:t>
            </a:fld>
            <a:endParaRPr lang="it-IT" dirty="0"/>
          </a:p>
        </p:txBody>
      </p:sp>
    </p:spTree>
    <p:extLst>
      <p:ext uri="{BB962C8B-B14F-4D97-AF65-F5344CB8AC3E}">
        <p14:creationId xmlns:p14="http://schemas.microsoft.com/office/powerpoint/2010/main" val="1420223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4EE4429-D99C-4574-B734-67B871CF604C}"/>
              </a:ext>
            </a:extLst>
          </p:cNvPr>
          <p:cNvSpPr>
            <a:spLocks noGrp="1"/>
          </p:cNvSpPr>
          <p:nvPr>
            <p:ph type="dt" sz="half" idx="10"/>
          </p:nvPr>
        </p:nvSpPr>
        <p:spPr/>
        <p:txBody>
          <a:bodyPr/>
          <a:lstStyle/>
          <a:p>
            <a:fld id="{D3E70A33-DDD8-4448-AEB5-DF9356062411}" type="datetimeFigureOut">
              <a:rPr lang="it-IT" smtClean="0"/>
              <a:t>08/05/2023</a:t>
            </a:fld>
            <a:endParaRPr lang="it-IT" dirty="0"/>
          </a:p>
        </p:txBody>
      </p:sp>
      <p:sp>
        <p:nvSpPr>
          <p:cNvPr id="3" name="Segnaposto piè di pagina 2">
            <a:extLst>
              <a:ext uri="{FF2B5EF4-FFF2-40B4-BE49-F238E27FC236}">
                <a16:creationId xmlns:a16="http://schemas.microsoft.com/office/drawing/2014/main" id="{E91CCDFE-A15E-44B0-A840-02ED0A7CD06F}"/>
              </a:ext>
            </a:extLst>
          </p:cNvPr>
          <p:cNvSpPr>
            <a:spLocks noGrp="1"/>
          </p:cNvSpPr>
          <p:nvPr>
            <p:ph type="ftr" sz="quarter" idx="11"/>
          </p:nvPr>
        </p:nvSpPr>
        <p:spPr/>
        <p:txBody>
          <a:bodyPr/>
          <a:lstStyle/>
          <a:p>
            <a:endParaRPr lang="it-IT" dirty="0"/>
          </a:p>
        </p:txBody>
      </p:sp>
      <p:sp>
        <p:nvSpPr>
          <p:cNvPr id="4" name="Segnaposto numero diapositiva 3">
            <a:extLst>
              <a:ext uri="{FF2B5EF4-FFF2-40B4-BE49-F238E27FC236}">
                <a16:creationId xmlns:a16="http://schemas.microsoft.com/office/drawing/2014/main" id="{A7BEE767-EAA4-4503-BA96-AA586A1366D4}"/>
              </a:ext>
            </a:extLst>
          </p:cNvPr>
          <p:cNvSpPr>
            <a:spLocks noGrp="1"/>
          </p:cNvSpPr>
          <p:nvPr>
            <p:ph type="sldNum" sz="quarter" idx="12"/>
          </p:nvPr>
        </p:nvSpPr>
        <p:spPr/>
        <p:txBody>
          <a:bodyPr/>
          <a:lstStyle/>
          <a:p>
            <a:fld id="{10673694-10BF-4EAC-B94F-3553E0EBF499}" type="slidenum">
              <a:rPr lang="it-IT" smtClean="0"/>
              <a:t>‹N›</a:t>
            </a:fld>
            <a:endParaRPr lang="it-IT" dirty="0"/>
          </a:p>
        </p:txBody>
      </p:sp>
    </p:spTree>
    <p:extLst>
      <p:ext uri="{BB962C8B-B14F-4D97-AF65-F5344CB8AC3E}">
        <p14:creationId xmlns:p14="http://schemas.microsoft.com/office/powerpoint/2010/main" val="1453883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A2C4F50-2693-4A18-BDCB-CBA48DDC84B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AC87415-DEC8-484E-BBDC-3225A3B305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D82B7437-CD33-48F9-8D61-24717AF69E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590AABF8-80B6-46BD-8AEB-7DBB1CE1828A}"/>
              </a:ext>
            </a:extLst>
          </p:cNvPr>
          <p:cNvSpPr>
            <a:spLocks noGrp="1"/>
          </p:cNvSpPr>
          <p:nvPr>
            <p:ph type="dt" sz="half" idx="10"/>
          </p:nvPr>
        </p:nvSpPr>
        <p:spPr/>
        <p:txBody>
          <a:bodyPr/>
          <a:lstStyle/>
          <a:p>
            <a:fld id="{D3E70A33-DDD8-4448-AEB5-DF9356062411}" type="datetimeFigureOut">
              <a:rPr lang="it-IT" smtClean="0"/>
              <a:t>08/05/2023</a:t>
            </a:fld>
            <a:endParaRPr lang="it-IT" dirty="0"/>
          </a:p>
        </p:txBody>
      </p:sp>
      <p:sp>
        <p:nvSpPr>
          <p:cNvPr id="6" name="Segnaposto piè di pagina 5">
            <a:extLst>
              <a:ext uri="{FF2B5EF4-FFF2-40B4-BE49-F238E27FC236}">
                <a16:creationId xmlns:a16="http://schemas.microsoft.com/office/drawing/2014/main" id="{6E346F9D-9174-44A7-82B4-6AD9610838A5}"/>
              </a:ext>
            </a:extLst>
          </p:cNvPr>
          <p:cNvSpPr>
            <a:spLocks noGrp="1"/>
          </p:cNvSpPr>
          <p:nvPr>
            <p:ph type="ftr" sz="quarter" idx="11"/>
          </p:nvPr>
        </p:nvSpPr>
        <p:spPr/>
        <p:txBody>
          <a:bodyPr/>
          <a:lstStyle/>
          <a:p>
            <a:endParaRPr lang="it-IT" dirty="0"/>
          </a:p>
        </p:txBody>
      </p:sp>
      <p:sp>
        <p:nvSpPr>
          <p:cNvPr id="7" name="Segnaposto numero diapositiva 6">
            <a:extLst>
              <a:ext uri="{FF2B5EF4-FFF2-40B4-BE49-F238E27FC236}">
                <a16:creationId xmlns:a16="http://schemas.microsoft.com/office/drawing/2014/main" id="{2DAC8B6A-9DE2-4926-B14A-1B9C16026383}"/>
              </a:ext>
            </a:extLst>
          </p:cNvPr>
          <p:cNvSpPr>
            <a:spLocks noGrp="1"/>
          </p:cNvSpPr>
          <p:nvPr>
            <p:ph type="sldNum" sz="quarter" idx="12"/>
          </p:nvPr>
        </p:nvSpPr>
        <p:spPr/>
        <p:txBody>
          <a:bodyPr/>
          <a:lstStyle/>
          <a:p>
            <a:fld id="{10673694-10BF-4EAC-B94F-3553E0EBF499}" type="slidenum">
              <a:rPr lang="it-IT" smtClean="0"/>
              <a:t>‹N›</a:t>
            </a:fld>
            <a:endParaRPr lang="it-IT" dirty="0"/>
          </a:p>
        </p:txBody>
      </p:sp>
    </p:spTree>
    <p:extLst>
      <p:ext uri="{BB962C8B-B14F-4D97-AF65-F5344CB8AC3E}">
        <p14:creationId xmlns:p14="http://schemas.microsoft.com/office/powerpoint/2010/main" val="2496601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A8ADD37-AF27-40A8-931D-2656F1E56F0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642D0ED-3FB6-410A-81CD-60B47DFAB1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a:extLst>
              <a:ext uri="{FF2B5EF4-FFF2-40B4-BE49-F238E27FC236}">
                <a16:creationId xmlns:a16="http://schemas.microsoft.com/office/drawing/2014/main" id="{6D58F47B-FFAE-4E20-8B87-7E61D72696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C8CF040-93CF-48EB-AAE3-B59C87F8D9BB}"/>
              </a:ext>
            </a:extLst>
          </p:cNvPr>
          <p:cNvSpPr>
            <a:spLocks noGrp="1"/>
          </p:cNvSpPr>
          <p:nvPr>
            <p:ph type="dt" sz="half" idx="10"/>
          </p:nvPr>
        </p:nvSpPr>
        <p:spPr/>
        <p:txBody>
          <a:bodyPr/>
          <a:lstStyle/>
          <a:p>
            <a:fld id="{D3E70A33-DDD8-4448-AEB5-DF9356062411}" type="datetimeFigureOut">
              <a:rPr lang="it-IT" smtClean="0"/>
              <a:t>08/05/2023</a:t>
            </a:fld>
            <a:endParaRPr lang="it-IT" dirty="0"/>
          </a:p>
        </p:txBody>
      </p:sp>
      <p:sp>
        <p:nvSpPr>
          <p:cNvPr id="6" name="Segnaposto piè di pagina 5">
            <a:extLst>
              <a:ext uri="{FF2B5EF4-FFF2-40B4-BE49-F238E27FC236}">
                <a16:creationId xmlns:a16="http://schemas.microsoft.com/office/drawing/2014/main" id="{9A2DE6C2-0FAE-4376-A61F-9C9D538D98E5}"/>
              </a:ext>
            </a:extLst>
          </p:cNvPr>
          <p:cNvSpPr>
            <a:spLocks noGrp="1"/>
          </p:cNvSpPr>
          <p:nvPr>
            <p:ph type="ftr" sz="quarter" idx="11"/>
          </p:nvPr>
        </p:nvSpPr>
        <p:spPr/>
        <p:txBody>
          <a:bodyPr/>
          <a:lstStyle/>
          <a:p>
            <a:endParaRPr lang="it-IT" dirty="0"/>
          </a:p>
        </p:txBody>
      </p:sp>
      <p:sp>
        <p:nvSpPr>
          <p:cNvPr id="7" name="Segnaposto numero diapositiva 6">
            <a:extLst>
              <a:ext uri="{FF2B5EF4-FFF2-40B4-BE49-F238E27FC236}">
                <a16:creationId xmlns:a16="http://schemas.microsoft.com/office/drawing/2014/main" id="{29B16876-648C-4294-908B-9A0336B90342}"/>
              </a:ext>
            </a:extLst>
          </p:cNvPr>
          <p:cNvSpPr>
            <a:spLocks noGrp="1"/>
          </p:cNvSpPr>
          <p:nvPr>
            <p:ph type="sldNum" sz="quarter" idx="12"/>
          </p:nvPr>
        </p:nvSpPr>
        <p:spPr/>
        <p:txBody>
          <a:bodyPr/>
          <a:lstStyle/>
          <a:p>
            <a:fld id="{10673694-10BF-4EAC-B94F-3553E0EBF499}" type="slidenum">
              <a:rPr lang="it-IT" smtClean="0"/>
              <a:t>‹N›</a:t>
            </a:fld>
            <a:endParaRPr lang="it-IT" dirty="0"/>
          </a:p>
        </p:txBody>
      </p:sp>
    </p:spTree>
    <p:extLst>
      <p:ext uri="{BB962C8B-B14F-4D97-AF65-F5344CB8AC3E}">
        <p14:creationId xmlns:p14="http://schemas.microsoft.com/office/powerpoint/2010/main" val="332783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11CFBC07-C939-4CB5-88F0-91E076F187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7150FC9-D91A-4656-94EC-9BF60CDDEE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94609C1-5D6D-4BA3-8142-3B4A3E9AB6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E70A33-DDD8-4448-AEB5-DF9356062411}" type="datetimeFigureOut">
              <a:rPr lang="it-IT" smtClean="0"/>
              <a:t>08/05/2023</a:t>
            </a:fld>
            <a:endParaRPr lang="it-IT" dirty="0"/>
          </a:p>
        </p:txBody>
      </p:sp>
      <p:sp>
        <p:nvSpPr>
          <p:cNvPr id="5" name="Segnaposto piè di pagina 4">
            <a:extLst>
              <a:ext uri="{FF2B5EF4-FFF2-40B4-BE49-F238E27FC236}">
                <a16:creationId xmlns:a16="http://schemas.microsoft.com/office/drawing/2014/main" id="{E571D8D7-187D-4ECB-88E8-7D46FF7D2E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a:extLst>
              <a:ext uri="{FF2B5EF4-FFF2-40B4-BE49-F238E27FC236}">
                <a16:creationId xmlns:a16="http://schemas.microsoft.com/office/drawing/2014/main" id="{A974D979-18DC-455D-B786-A8C210683C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73694-10BF-4EAC-B94F-3553E0EBF499}" type="slidenum">
              <a:rPr lang="it-IT" smtClean="0"/>
              <a:t>‹N›</a:t>
            </a:fld>
            <a:endParaRPr lang="it-IT" dirty="0"/>
          </a:p>
        </p:txBody>
      </p:sp>
    </p:spTree>
    <p:extLst>
      <p:ext uri="{BB962C8B-B14F-4D97-AF65-F5344CB8AC3E}">
        <p14:creationId xmlns:p14="http://schemas.microsoft.com/office/powerpoint/2010/main" val="979121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www.treccani.it/vocabolario/prostituta_(Sinonimi-e-Contrari)"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AD57AA-0B71-49FD-9B71-4A87F7D8A83A}"/>
              </a:ext>
            </a:extLst>
          </p:cNvPr>
          <p:cNvSpPr>
            <a:spLocks noGrp="1"/>
          </p:cNvSpPr>
          <p:nvPr>
            <p:ph type="ctrTitle"/>
          </p:nvPr>
        </p:nvSpPr>
        <p:spPr>
          <a:xfrm>
            <a:off x="1524000" y="675250"/>
            <a:ext cx="9144000" cy="4360984"/>
          </a:xfrm>
        </p:spPr>
        <p:txBody>
          <a:bodyPr>
            <a:normAutofit/>
          </a:bodyPr>
          <a:lstStyle/>
          <a:p>
            <a:r>
              <a:rPr lang="it-IT" sz="4800" b="0" i="0" u="none" strike="noStrike" baseline="0" dirty="0">
                <a:latin typeface="DejaVuSans"/>
              </a:rPr>
              <a:t>I vocabolari italiani: </a:t>
            </a:r>
            <a:br>
              <a:rPr lang="it-IT" sz="4800" b="0" i="0" u="none" strike="noStrike" baseline="0" dirty="0">
                <a:latin typeface="DejaVuSans"/>
              </a:rPr>
            </a:br>
            <a:r>
              <a:rPr lang="it-IT" sz="4800" b="0" i="0" u="none" strike="noStrike" baseline="0" dirty="0">
                <a:latin typeface="DejaVuSans"/>
              </a:rPr>
              <a:t>tipologie, storia, problemi</a:t>
            </a:r>
            <a:br>
              <a:rPr lang="it-IT" sz="5400" b="1" dirty="0"/>
            </a:br>
            <a:br>
              <a:rPr lang="it-IT" sz="5400" b="1" dirty="0"/>
            </a:br>
            <a:r>
              <a:rPr lang="it-IT" sz="3600" b="1" dirty="0"/>
              <a:t>Linguistica italiana </a:t>
            </a:r>
            <a:r>
              <a:rPr lang="it-IT" sz="3600" b="1" dirty="0" err="1"/>
              <a:t>a.a</a:t>
            </a:r>
            <a:r>
              <a:rPr lang="it-IT" sz="3600" b="1" dirty="0"/>
              <a:t>. 2022-23</a:t>
            </a:r>
          </a:p>
        </p:txBody>
      </p:sp>
    </p:spTree>
    <p:extLst>
      <p:ext uri="{BB962C8B-B14F-4D97-AF65-F5344CB8AC3E}">
        <p14:creationId xmlns:p14="http://schemas.microsoft.com/office/powerpoint/2010/main" val="2593183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08072" y="158620"/>
            <a:ext cx="10775853" cy="584775"/>
          </a:xfrm>
          <a:prstGeom prst="rect">
            <a:avLst/>
          </a:prstGeom>
          <a:noFill/>
        </p:spPr>
        <p:txBody>
          <a:bodyPr wrap="square" rtlCol="0">
            <a:spAutoFit/>
          </a:bodyPr>
          <a:lstStyle/>
          <a:p>
            <a:pPr algn="ctr"/>
            <a:r>
              <a:rPr lang="it-IT" sz="3200" b="1" dirty="0"/>
              <a:t>Vocabolari e politicamente corretto</a:t>
            </a:r>
          </a:p>
        </p:txBody>
      </p:sp>
      <p:sp>
        <p:nvSpPr>
          <p:cNvPr id="6" name="CasellaDiTesto 5">
            <a:extLst>
              <a:ext uri="{FF2B5EF4-FFF2-40B4-BE49-F238E27FC236}">
                <a16:creationId xmlns:a16="http://schemas.microsoft.com/office/drawing/2014/main" id="{E0A8C11A-1F4D-4424-9B02-6B87D09ECA12}"/>
              </a:ext>
            </a:extLst>
          </p:cNvPr>
          <p:cNvSpPr txBox="1"/>
          <p:nvPr/>
        </p:nvSpPr>
        <p:spPr>
          <a:xfrm>
            <a:off x="229771" y="980618"/>
            <a:ext cx="11732454" cy="3323987"/>
          </a:xfrm>
          <a:prstGeom prst="rect">
            <a:avLst/>
          </a:prstGeom>
          <a:noFill/>
        </p:spPr>
        <p:txBody>
          <a:bodyPr wrap="square" rtlCol="0">
            <a:spAutoFit/>
          </a:bodyPr>
          <a:lstStyle/>
          <a:p>
            <a:pPr algn="just"/>
            <a:r>
              <a:rPr lang="it-IT" sz="3000" dirty="0"/>
              <a:t>In questo contesto, si notano piccole differenze che rispecchiano una maggiore o minore volontà di indirizzare il lettore.</a:t>
            </a:r>
          </a:p>
          <a:p>
            <a:pPr algn="just"/>
            <a:r>
              <a:rPr lang="it-IT" sz="3000" dirty="0"/>
              <a:t>Prendiamo il caso di </a:t>
            </a:r>
            <a:r>
              <a:rPr lang="it-IT" sz="3000" b="1" i="1" dirty="0"/>
              <a:t>sindaco</a:t>
            </a:r>
            <a:r>
              <a:rPr lang="it-IT" sz="3000" dirty="0"/>
              <a:t>.</a:t>
            </a:r>
            <a:r>
              <a:rPr lang="it-IT" sz="3000" i="1" dirty="0"/>
              <a:t> </a:t>
            </a:r>
            <a:r>
              <a:rPr lang="it-IT" sz="3000" dirty="0"/>
              <a:t>Sia Zingarelli sia Devoto-Oli dicono che </a:t>
            </a:r>
            <a:r>
              <a:rPr lang="it-IT" sz="3000" i="1" dirty="0"/>
              <a:t>sindachessa </a:t>
            </a:r>
            <a:r>
              <a:rPr lang="it-IT" sz="3000" dirty="0"/>
              <a:t>è solo scherzoso, ma si comportano diversamente rispetto alla forma non connotata: Zingarelli dà come femminile soltanto </a:t>
            </a:r>
            <a:r>
              <a:rPr lang="it-IT" sz="3000" i="1" dirty="0"/>
              <a:t>sindaca</a:t>
            </a:r>
            <a:r>
              <a:rPr lang="it-IT" sz="3000" dirty="0"/>
              <a:t>, mentre Devoto-Oli osserva che </a:t>
            </a:r>
            <a:r>
              <a:rPr lang="it-IT" sz="3000" i="1" dirty="0"/>
              <a:t>sindaca </a:t>
            </a:r>
            <a:r>
              <a:rPr lang="it-IT" sz="3000" dirty="0"/>
              <a:t>è poco comune e che spesso si usa </a:t>
            </a:r>
            <a:r>
              <a:rPr lang="it-IT" sz="3000" i="1" dirty="0"/>
              <a:t>sindaco </a:t>
            </a:r>
            <a:r>
              <a:rPr lang="it-IT" sz="3000" dirty="0"/>
              <a:t>anche con riferimento a una donna.</a:t>
            </a:r>
          </a:p>
        </p:txBody>
      </p:sp>
      <p:sp>
        <p:nvSpPr>
          <p:cNvPr id="7" name="CasellaDiTesto 6">
            <a:extLst>
              <a:ext uri="{FF2B5EF4-FFF2-40B4-BE49-F238E27FC236}">
                <a16:creationId xmlns:a16="http://schemas.microsoft.com/office/drawing/2014/main" id="{0783F1B2-D80B-429B-86AF-76D75546BE6D}"/>
              </a:ext>
            </a:extLst>
          </p:cNvPr>
          <p:cNvSpPr txBox="1"/>
          <p:nvPr/>
        </p:nvSpPr>
        <p:spPr>
          <a:xfrm>
            <a:off x="229771" y="4455306"/>
            <a:ext cx="11732454" cy="2400657"/>
          </a:xfrm>
          <a:prstGeom prst="rect">
            <a:avLst/>
          </a:prstGeom>
          <a:noFill/>
        </p:spPr>
        <p:txBody>
          <a:bodyPr wrap="square" rtlCol="0">
            <a:spAutoFit/>
          </a:bodyPr>
          <a:lstStyle/>
          <a:p>
            <a:pPr algn="just"/>
            <a:r>
              <a:rPr lang="it-IT" sz="3000" dirty="0"/>
              <a:t>Osservare l’uso non significa suggerirlo, anche perché l’uso è in continuo movimento, per lo più indipendentemente dalla sua descrizione: Tommaseo nel suo </a:t>
            </a:r>
            <a:r>
              <a:rPr lang="it-IT" sz="3000" i="1" dirty="0"/>
              <a:t>Dizionario </a:t>
            </a:r>
            <a:r>
              <a:rPr lang="it-IT" sz="3000" dirty="0"/>
              <a:t>registra che </a:t>
            </a:r>
            <a:r>
              <a:rPr lang="it-IT" sz="3000" i="1" dirty="0"/>
              <a:t>dottoressa </a:t>
            </a:r>
            <a:r>
              <a:rPr lang="it-IT" sz="3000" dirty="0"/>
              <a:t>potrebbe essere usato solo per scherzo; solo nel Novecento la parola ha assunto valore neutro.</a:t>
            </a:r>
          </a:p>
        </p:txBody>
      </p:sp>
    </p:spTree>
    <p:extLst>
      <p:ext uri="{BB962C8B-B14F-4D97-AF65-F5344CB8AC3E}">
        <p14:creationId xmlns:p14="http://schemas.microsoft.com/office/powerpoint/2010/main" val="4262294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08072" y="158620"/>
            <a:ext cx="10775853" cy="584775"/>
          </a:xfrm>
          <a:prstGeom prst="rect">
            <a:avLst/>
          </a:prstGeom>
          <a:noFill/>
        </p:spPr>
        <p:txBody>
          <a:bodyPr wrap="square" rtlCol="0">
            <a:spAutoFit/>
          </a:bodyPr>
          <a:lstStyle/>
          <a:p>
            <a:pPr algn="ctr"/>
            <a:r>
              <a:rPr lang="it-IT" sz="3200" b="1" dirty="0"/>
              <a:t>Vocabolari e politicamente corretto</a:t>
            </a:r>
          </a:p>
        </p:txBody>
      </p:sp>
      <p:sp>
        <p:nvSpPr>
          <p:cNvPr id="6" name="CasellaDiTesto 5">
            <a:extLst>
              <a:ext uri="{FF2B5EF4-FFF2-40B4-BE49-F238E27FC236}">
                <a16:creationId xmlns:a16="http://schemas.microsoft.com/office/drawing/2014/main" id="{E0A8C11A-1F4D-4424-9B02-6B87D09ECA12}"/>
              </a:ext>
            </a:extLst>
          </p:cNvPr>
          <p:cNvSpPr txBox="1"/>
          <p:nvPr/>
        </p:nvSpPr>
        <p:spPr>
          <a:xfrm>
            <a:off x="229771" y="980618"/>
            <a:ext cx="11732454" cy="2862322"/>
          </a:xfrm>
          <a:prstGeom prst="rect">
            <a:avLst/>
          </a:prstGeom>
          <a:noFill/>
        </p:spPr>
        <p:txBody>
          <a:bodyPr wrap="square" rtlCol="0">
            <a:spAutoFit/>
          </a:bodyPr>
          <a:lstStyle/>
          <a:p>
            <a:pPr algn="just"/>
            <a:r>
              <a:rPr lang="it-IT" sz="3000" dirty="0"/>
              <a:t>Negli ultimi 5 anni si è intensificata l’attenzione su questo tema e i vocabolari hanno reagito di conseguenza.</a:t>
            </a:r>
          </a:p>
          <a:p>
            <a:pPr algn="just"/>
            <a:r>
              <a:rPr lang="it-IT" sz="3000" dirty="0"/>
              <a:t>Caso limite è quello del Treccani 2022, curato da Della Valle e </a:t>
            </a:r>
            <a:r>
              <a:rPr lang="it-IT" sz="3000" dirty="0" err="1"/>
              <a:t>Patota</a:t>
            </a:r>
            <a:r>
              <a:rPr lang="it-IT" sz="3000" dirty="0"/>
              <a:t>, che per la prima volta nella storia ha modificato il sistema di lemmatizzazione. Se un sostantivo ha il femminile, compare per primo secondo l’ordine alfabetico.</a:t>
            </a:r>
          </a:p>
        </p:txBody>
      </p:sp>
      <p:pic>
        <p:nvPicPr>
          <p:cNvPr id="4" name="Immagine 3" descr="Immagine che contiene testo&#10;&#10;Descrizione generata automaticamente">
            <a:extLst>
              <a:ext uri="{FF2B5EF4-FFF2-40B4-BE49-F238E27FC236}">
                <a16:creationId xmlns:a16="http://schemas.microsoft.com/office/drawing/2014/main" id="{D3E374F4-4122-2891-2617-BB04825EE55A}"/>
              </a:ext>
            </a:extLst>
          </p:cNvPr>
          <p:cNvPicPr>
            <a:picLocks noChangeAspect="1"/>
          </p:cNvPicPr>
          <p:nvPr/>
        </p:nvPicPr>
        <p:blipFill rotWithShape="1">
          <a:blip r:embed="rId2">
            <a:extLst>
              <a:ext uri="{28A0092B-C50C-407E-A947-70E740481C1C}">
                <a14:useLocalDpi xmlns:a14="http://schemas.microsoft.com/office/drawing/2010/main" val="0"/>
              </a:ext>
            </a:extLst>
          </a:blip>
          <a:srcRect r="2225" b="12723"/>
          <a:stretch/>
        </p:blipFill>
        <p:spPr>
          <a:xfrm>
            <a:off x="2146021" y="3510454"/>
            <a:ext cx="7361662" cy="3046209"/>
          </a:xfrm>
          <a:prstGeom prst="rect">
            <a:avLst/>
          </a:prstGeom>
        </p:spPr>
      </p:pic>
    </p:spTree>
    <p:extLst>
      <p:ext uri="{BB962C8B-B14F-4D97-AF65-F5344CB8AC3E}">
        <p14:creationId xmlns:p14="http://schemas.microsoft.com/office/powerpoint/2010/main" val="3651943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A819321-587B-5C72-1DC2-05F1679EBD35}"/>
              </a:ext>
            </a:extLst>
          </p:cNvPr>
          <p:cNvSpPr txBox="1"/>
          <p:nvPr/>
        </p:nvSpPr>
        <p:spPr>
          <a:xfrm>
            <a:off x="207818" y="259773"/>
            <a:ext cx="11776364" cy="6617196"/>
          </a:xfrm>
          <a:prstGeom prst="rect">
            <a:avLst/>
          </a:prstGeom>
          <a:noFill/>
        </p:spPr>
        <p:txBody>
          <a:bodyPr wrap="square" rtlCol="0">
            <a:spAutoFit/>
          </a:bodyPr>
          <a:lstStyle/>
          <a:p>
            <a:pPr algn="l"/>
            <a:r>
              <a:rPr lang="it-IT" sz="2600" b="0" i="0" dirty="0">
                <a:solidFill>
                  <a:srgbClr val="000000"/>
                </a:solidFill>
                <a:effectLst/>
              </a:rPr>
              <a:t>Raffaele Simone («Domani», 23.9.2022) è intervenuto duramente contro la scelta: «la Treccani ha fatto un passo scivoloso e tecnicamente discutibile».</a:t>
            </a:r>
          </a:p>
          <a:p>
            <a:pPr algn="l"/>
            <a:endParaRPr lang="it-IT" sz="800" dirty="0">
              <a:solidFill>
                <a:srgbClr val="000000"/>
              </a:solidFill>
            </a:endParaRPr>
          </a:p>
          <a:p>
            <a:pPr marL="342900" indent="-342900" algn="l">
              <a:buAutoNum type="arabicParenR"/>
            </a:pPr>
            <a:r>
              <a:rPr lang="it-IT" sz="2600" b="0" i="0" dirty="0">
                <a:solidFill>
                  <a:srgbClr val="000000"/>
                </a:solidFill>
                <a:effectLst/>
              </a:rPr>
              <a:t>Molti sostantivi femminili si sono formati storicamente dal maschile;</a:t>
            </a:r>
            <a:endParaRPr lang="it-IT" sz="2600" dirty="0">
              <a:solidFill>
                <a:srgbClr val="000000"/>
              </a:solidFill>
            </a:endParaRPr>
          </a:p>
          <a:p>
            <a:pPr marL="342900" indent="-342900" algn="just">
              <a:buAutoNum type="arabicParenR"/>
            </a:pPr>
            <a:r>
              <a:rPr lang="it-IT" sz="2600" dirty="0">
                <a:solidFill>
                  <a:srgbClr val="000000"/>
                </a:solidFill>
              </a:rPr>
              <a:t>Nei vocabolari, la forma messa a lemma è tipizzata: in italiano, il maschile per nomi (tranne quelli solo femminili come </a:t>
            </a:r>
            <a:r>
              <a:rPr lang="it-IT" sz="2600" i="1" dirty="0">
                <a:solidFill>
                  <a:srgbClr val="000000"/>
                </a:solidFill>
              </a:rPr>
              <a:t>casa</a:t>
            </a:r>
            <a:r>
              <a:rPr lang="it-IT" sz="2600" dirty="0">
                <a:solidFill>
                  <a:srgbClr val="000000"/>
                </a:solidFill>
              </a:rPr>
              <a:t>) e aggettivi, l’infinito per i verbi; in altre lingue la tipizzazione lessicografica è diversa: in greco e latino il verbo è alla prima persona dell’indicativo presente. </a:t>
            </a:r>
            <a:r>
              <a:rPr lang="it-IT" sz="2600" b="0" i="0" dirty="0">
                <a:solidFill>
                  <a:srgbClr val="000000"/>
                </a:solidFill>
                <a:effectLst/>
              </a:rPr>
              <a:t>Nei dizionari arabi, la forma di citazione è la pura radice di tre consonanti. È un </a:t>
            </a:r>
            <a:r>
              <a:rPr lang="it-IT" sz="2600" b="1" i="0" dirty="0">
                <a:solidFill>
                  <a:srgbClr val="000000"/>
                </a:solidFill>
                <a:effectLst/>
              </a:rPr>
              <a:t>dato tecnico</a:t>
            </a:r>
            <a:r>
              <a:rPr lang="it-IT" sz="2600" b="0" i="0" dirty="0">
                <a:solidFill>
                  <a:srgbClr val="000000"/>
                </a:solidFill>
                <a:effectLst/>
              </a:rPr>
              <a:t>, che non riguarda la semantica.</a:t>
            </a:r>
          </a:p>
          <a:p>
            <a:pPr algn="l"/>
            <a:endParaRPr lang="it-IT" sz="1000" dirty="0">
              <a:solidFill>
                <a:srgbClr val="000000"/>
              </a:solidFill>
            </a:endParaRPr>
          </a:p>
          <a:p>
            <a:pPr algn="just"/>
            <a:r>
              <a:rPr lang="it-IT" sz="2600" b="0" i="0" dirty="0">
                <a:solidFill>
                  <a:srgbClr val="000000"/>
                </a:solidFill>
                <a:effectLst/>
              </a:rPr>
              <a:t>«Stando così le cose, moltiplicare le forme di citazione è uno svarione tecnico (che per giunta produce, a forza di ripetizioni, un notevole aumento di pagine). Ancora più insensato mi pare creare voci doppie per gli aggettivi. Questi, salvo pochissimi (come </a:t>
            </a:r>
            <a:r>
              <a:rPr lang="it-IT" sz="2600" b="0" i="1" dirty="0">
                <a:solidFill>
                  <a:srgbClr val="000000"/>
                </a:solidFill>
                <a:effectLst/>
              </a:rPr>
              <a:t>incinta</a:t>
            </a:r>
            <a:r>
              <a:rPr lang="it-IT" sz="2600" b="0" i="0" dirty="0">
                <a:solidFill>
                  <a:srgbClr val="000000"/>
                </a:solidFill>
                <a:effectLst/>
              </a:rPr>
              <a:t>), sono, per così dire, asessuati: etichette generiche, prendono un genere effettivo solo quando si combinano con un nome. Ciò si vede soprattutto quando sono aggettivi che non descrivono nulla: davvero si pensa che scrivendo </a:t>
            </a:r>
            <a:r>
              <a:rPr lang="it-IT" sz="2600" b="0" i="1" dirty="0">
                <a:solidFill>
                  <a:srgbClr val="000000"/>
                </a:solidFill>
                <a:effectLst/>
              </a:rPr>
              <a:t>questa</a:t>
            </a:r>
            <a:r>
              <a:rPr lang="it-IT" sz="2600" b="0" i="0" dirty="0">
                <a:solidFill>
                  <a:srgbClr val="000000"/>
                </a:solidFill>
                <a:effectLst/>
              </a:rPr>
              <a:t>, </a:t>
            </a:r>
            <a:r>
              <a:rPr lang="it-IT" sz="2600" b="0" i="1" dirty="0">
                <a:solidFill>
                  <a:srgbClr val="000000"/>
                </a:solidFill>
                <a:effectLst/>
              </a:rPr>
              <a:t>questo</a:t>
            </a:r>
            <a:r>
              <a:rPr lang="it-IT" sz="2600" b="0" i="0" dirty="0">
                <a:solidFill>
                  <a:srgbClr val="000000"/>
                </a:solidFill>
                <a:effectLst/>
              </a:rPr>
              <a:t> o </a:t>
            </a:r>
            <a:r>
              <a:rPr lang="it-IT" sz="2600" b="0" i="1" dirty="0">
                <a:solidFill>
                  <a:srgbClr val="000000"/>
                </a:solidFill>
                <a:effectLst/>
              </a:rPr>
              <a:t>sua</a:t>
            </a:r>
            <a:r>
              <a:rPr lang="it-IT" sz="2600" b="0" i="0" dirty="0">
                <a:solidFill>
                  <a:srgbClr val="000000"/>
                </a:solidFill>
                <a:effectLst/>
              </a:rPr>
              <a:t>, </a:t>
            </a:r>
            <a:r>
              <a:rPr lang="it-IT" sz="2600" b="0" i="1" dirty="0">
                <a:solidFill>
                  <a:srgbClr val="000000"/>
                </a:solidFill>
                <a:effectLst/>
              </a:rPr>
              <a:t>suo</a:t>
            </a:r>
            <a:r>
              <a:rPr lang="it-IT" sz="2600" b="0" i="0" dirty="0">
                <a:solidFill>
                  <a:srgbClr val="000000"/>
                </a:solidFill>
                <a:effectLst/>
              </a:rPr>
              <a:t> si contribuisca alla causa delle donne?</a:t>
            </a:r>
          </a:p>
        </p:txBody>
      </p:sp>
    </p:spTree>
    <p:extLst>
      <p:ext uri="{BB962C8B-B14F-4D97-AF65-F5344CB8AC3E}">
        <p14:creationId xmlns:p14="http://schemas.microsoft.com/office/powerpoint/2010/main" val="38729936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08072" y="158620"/>
            <a:ext cx="10775853" cy="584775"/>
          </a:xfrm>
          <a:prstGeom prst="rect">
            <a:avLst/>
          </a:prstGeom>
          <a:noFill/>
        </p:spPr>
        <p:txBody>
          <a:bodyPr wrap="square" rtlCol="0">
            <a:spAutoFit/>
          </a:bodyPr>
          <a:lstStyle/>
          <a:p>
            <a:pPr algn="ctr"/>
            <a:r>
              <a:rPr lang="it-IT" sz="3200" b="1" dirty="0"/>
              <a:t>Vocabolari e politicamente corretto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229771" y="803730"/>
            <a:ext cx="11732454" cy="2677656"/>
          </a:xfrm>
          <a:prstGeom prst="rect">
            <a:avLst/>
          </a:prstGeom>
          <a:noFill/>
        </p:spPr>
        <p:txBody>
          <a:bodyPr wrap="square" rtlCol="0">
            <a:spAutoFit/>
          </a:bodyPr>
          <a:lstStyle/>
          <a:p>
            <a:pPr algn="just"/>
            <a:r>
              <a:rPr lang="it-IT" sz="2800" dirty="0"/>
              <a:t>Nel 2019 proprio un’opera di Simone era stata al centro di una polemica sui social network. Come nel 1996 (il caso di </a:t>
            </a:r>
            <a:r>
              <a:rPr lang="it-IT" sz="2800" i="1" dirty="0"/>
              <a:t>ebreo</a:t>
            </a:r>
            <a:r>
              <a:rPr lang="it-IT" sz="2800" dirty="0"/>
              <a:t>), il problema riguarda soprattutto il pubblico non specialistico, che non tiene conto delle esigenze di scientificità di uno strumento come il vocabolario.</a:t>
            </a:r>
          </a:p>
          <a:p>
            <a:pPr algn="just"/>
            <a:r>
              <a:rPr lang="it-IT" sz="2800" dirty="0"/>
              <a:t>Nei </a:t>
            </a:r>
            <a:r>
              <a:rPr lang="it-IT" sz="2800" i="1" dirty="0"/>
              <a:t>Sinonimi</a:t>
            </a:r>
            <a:r>
              <a:rPr lang="it-IT" sz="2800" dirty="0"/>
              <a:t> </a:t>
            </a:r>
            <a:r>
              <a:rPr lang="it-IT" sz="2800" i="1" dirty="0"/>
              <a:t>e contrari</a:t>
            </a:r>
            <a:r>
              <a:rPr lang="it-IT" sz="2800" dirty="0"/>
              <a:t> di Simone, pubblicato cartaceo dalla Treccani nel 2003 e poi liberamente consultabile online, alla voce </a:t>
            </a:r>
            <a:r>
              <a:rPr lang="it-IT" sz="2800" b="1" i="1" dirty="0"/>
              <a:t>donna</a:t>
            </a:r>
            <a:r>
              <a:rPr lang="it-IT" sz="2800" dirty="0"/>
              <a:t>:</a:t>
            </a:r>
          </a:p>
        </p:txBody>
      </p:sp>
      <p:sp>
        <p:nvSpPr>
          <p:cNvPr id="3" name="CasellaDiTesto 2">
            <a:extLst>
              <a:ext uri="{FF2B5EF4-FFF2-40B4-BE49-F238E27FC236}">
                <a16:creationId xmlns:a16="http://schemas.microsoft.com/office/drawing/2014/main" id="{E041AD74-4147-4A3F-87A3-F5203F4138A1}"/>
              </a:ext>
            </a:extLst>
          </p:cNvPr>
          <p:cNvSpPr txBox="1"/>
          <p:nvPr/>
        </p:nvSpPr>
        <p:spPr>
          <a:xfrm>
            <a:off x="253218" y="3545058"/>
            <a:ext cx="11619914" cy="3277820"/>
          </a:xfrm>
          <a:prstGeom prst="rect">
            <a:avLst/>
          </a:prstGeom>
          <a:noFill/>
        </p:spPr>
        <p:txBody>
          <a:bodyPr wrap="square" rtlCol="0">
            <a:spAutoFit/>
          </a:bodyPr>
          <a:lstStyle/>
          <a:p>
            <a:pPr algn="just"/>
            <a:r>
              <a:rPr lang="it-IT" sz="2300" dirty="0"/>
              <a:t>□ </a:t>
            </a:r>
            <a:r>
              <a:rPr lang="it-IT" sz="2300" b="1" dirty="0"/>
              <a:t>buona donna</a:t>
            </a:r>
            <a:r>
              <a:rPr lang="it-IT" sz="2300" dirty="0"/>
              <a:t>, </a:t>
            </a:r>
            <a:r>
              <a:rPr lang="it-IT" sz="2300" b="1" dirty="0"/>
              <a:t>donna da marciapiede</a:t>
            </a:r>
            <a:r>
              <a:rPr lang="it-IT" sz="2300" dirty="0"/>
              <a:t> (o</a:t>
            </a:r>
            <a:r>
              <a:rPr lang="it-IT" sz="2300" b="1" dirty="0"/>
              <a:t> di malaffare</a:t>
            </a:r>
            <a:r>
              <a:rPr lang="it-IT" sz="2300" dirty="0"/>
              <a:t> o </a:t>
            </a:r>
            <a:r>
              <a:rPr lang="it-IT" sz="2300" b="1" dirty="0"/>
              <a:t>di strada</a:t>
            </a:r>
            <a:r>
              <a:rPr lang="it-IT" sz="2300" dirty="0"/>
              <a:t> o </a:t>
            </a:r>
            <a:r>
              <a:rPr lang="it-IT" sz="2300" b="1" dirty="0"/>
              <a:t>di vita </a:t>
            </a:r>
            <a:r>
              <a:rPr lang="it-IT" sz="2300" dirty="0"/>
              <a:t>o, </a:t>
            </a:r>
            <a:r>
              <a:rPr lang="it-IT" sz="2300" dirty="0" err="1"/>
              <a:t>eufem</a:t>
            </a:r>
            <a:r>
              <a:rPr lang="it-IT" sz="2300" dirty="0"/>
              <a:t>., </a:t>
            </a:r>
            <a:r>
              <a:rPr lang="it-IT" sz="2300" b="1" dirty="0"/>
              <a:t>di facili costumi</a:t>
            </a:r>
            <a:r>
              <a:rPr lang="it-IT" sz="2300" dirty="0"/>
              <a:t>) [donna che esercita la prostituzione o che è giudicata simile alle prostitute, anche come epiteto ingiurioso] ≈ (</a:t>
            </a:r>
            <a:r>
              <a:rPr lang="it-IT" sz="2300" i="1" dirty="0" err="1"/>
              <a:t>volg</a:t>
            </a:r>
            <a:r>
              <a:rPr lang="it-IT" sz="2300" i="1" dirty="0"/>
              <a:t>.</a:t>
            </a:r>
            <a:r>
              <a:rPr lang="it-IT" sz="2300" dirty="0"/>
              <a:t>) bagascia, (</a:t>
            </a:r>
            <a:r>
              <a:rPr lang="it-IT" sz="2300" i="1" dirty="0" err="1"/>
              <a:t>eufem</a:t>
            </a:r>
            <a:r>
              <a:rPr lang="it-IT" sz="2300" dirty="0"/>
              <a:t>., </a:t>
            </a:r>
            <a:r>
              <a:rPr lang="it-IT" sz="2300" i="1" dirty="0"/>
              <a:t>non </a:t>
            </a:r>
            <a:r>
              <a:rPr lang="it-IT" sz="2300" i="1" dirty="0" err="1"/>
              <a:t>com</a:t>
            </a:r>
            <a:r>
              <a:rPr lang="it-IT" sz="2300" i="1" dirty="0"/>
              <a:t>.</a:t>
            </a:r>
            <a:r>
              <a:rPr lang="it-IT" sz="2300" dirty="0"/>
              <a:t>) baiadera, (</a:t>
            </a:r>
            <a:r>
              <a:rPr lang="it-IT" sz="2300" i="1" dirty="0" err="1"/>
              <a:t>volg</a:t>
            </a:r>
            <a:r>
              <a:rPr lang="it-IT" sz="2300" i="1" dirty="0"/>
              <a:t>.</a:t>
            </a:r>
            <a:r>
              <a:rPr lang="it-IT" sz="2300" dirty="0"/>
              <a:t>) baldracca, (</a:t>
            </a:r>
            <a:r>
              <a:rPr lang="it-IT" sz="2300" i="1" dirty="0" err="1"/>
              <a:t>roman</a:t>
            </a:r>
            <a:r>
              <a:rPr lang="it-IT" sz="2300" i="1" dirty="0"/>
              <a:t>.</a:t>
            </a:r>
            <a:r>
              <a:rPr lang="it-IT" sz="2300" dirty="0"/>
              <a:t>,</a:t>
            </a:r>
            <a:r>
              <a:rPr lang="it-IT" sz="2300" i="1" dirty="0"/>
              <a:t> </a:t>
            </a:r>
            <a:r>
              <a:rPr lang="it-IT" sz="2300" i="1" dirty="0" err="1"/>
              <a:t>volg</a:t>
            </a:r>
            <a:r>
              <a:rPr lang="it-IT" sz="2300" i="1" dirty="0"/>
              <a:t>.</a:t>
            </a:r>
            <a:r>
              <a:rPr lang="it-IT" sz="2300" dirty="0"/>
              <a:t>) battona, (</a:t>
            </a:r>
            <a:r>
              <a:rPr lang="it-IT" sz="2300" i="1" dirty="0" err="1"/>
              <a:t>eufem</a:t>
            </a:r>
            <a:r>
              <a:rPr lang="it-IT" sz="2300" dirty="0"/>
              <a:t>.) bella di notte, (</a:t>
            </a:r>
            <a:r>
              <a:rPr lang="it-IT" sz="2300" i="1" dirty="0" err="1"/>
              <a:t>spreg</a:t>
            </a:r>
            <a:r>
              <a:rPr lang="it-IT" sz="2300" dirty="0"/>
              <a:t>.) cagna, </a:t>
            </a:r>
            <a:r>
              <a:rPr lang="it-IT" sz="2300" i="1" dirty="0"/>
              <a:t>cocotte</a:t>
            </a:r>
            <a:r>
              <a:rPr lang="it-IT" sz="2300" dirty="0"/>
              <a:t>, (</a:t>
            </a:r>
            <a:r>
              <a:rPr lang="it-IT" sz="2300" i="1" dirty="0" err="1"/>
              <a:t>eufem</a:t>
            </a:r>
            <a:r>
              <a:rPr lang="it-IT" sz="2300" dirty="0"/>
              <a:t>.) cortigiana, (</a:t>
            </a:r>
            <a:r>
              <a:rPr lang="it-IT" sz="2300" i="1" dirty="0" err="1"/>
              <a:t>spreg</a:t>
            </a:r>
            <a:r>
              <a:rPr lang="it-IT" sz="2300" dirty="0"/>
              <a:t>.) donnaccia, (</a:t>
            </a:r>
            <a:r>
              <a:rPr lang="it-IT" sz="2300" i="1" dirty="0" err="1"/>
              <a:t>eufem</a:t>
            </a:r>
            <a:r>
              <a:rPr lang="it-IT" sz="2300" dirty="0"/>
              <a:t>.) donnina allegra, (</a:t>
            </a:r>
            <a:r>
              <a:rPr lang="it-IT" sz="2300" i="1" dirty="0" err="1"/>
              <a:t>eufem</a:t>
            </a:r>
            <a:r>
              <a:rPr lang="it-IT" sz="2300" dirty="0"/>
              <a:t>., </a:t>
            </a:r>
            <a:r>
              <a:rPr lang="it-IT" sz="2300" i="1" dirty="0" err="1"/>
              <a:t>disus</a:t>
            </a:r>
            <a:r>
              <a:rPr lang="it-IT" sz="2300" dirty="0"/>
              <a:t>.) falena, (</a:t>
            </a:r>
            <a:r>
              <a:rPr lang="it-IT" sz="2300" i="1" dirty="0" err="1"/>
              <a:t>gerg</a:t>
            </a:r>
            <a:r>
              <a:rPr lang="it-IT" sz="2300" dirty="0"/>
              <a:t>., </a:t>
            </a:r>
            <a:r>
              <a:rPr lang="it-IT" sz="2300" i="1" dirty="0"/>
              <a:t>non </a:t>
            </a:r>
            <a:r>
              <a:rPr lang="it-IT" sz="2300" i="1" dirty="0" err="1"/>
              <a:t>com</a:t>
            </a:r>
            <a:r>
              <a:rPr lang="it-IT" sz="2300" dirty="0"/>
              <a:t>.) </a:t>
            </a:r>
            <a:r>
              <a:rPr lang="it-IT" sz="2300" i="1" dirty="0"/>
              <a:t>gigolette</a:t>
            </a:r>
            <a:r>
              <a:rPr lang="it-IT" sz="2300" dirty="0"/>
              <a:t>, (</a:t>
            </a:r>
            <a:r>
              <a:rPr lang="it-IT" sz="2300" i="1" dirty="0" err="1"/>
              <a:t>eufem</a:t>
            </a:r>
            <a:r>
              <a:rPr lang="it-IT" sz="2300" dirty="0"/>
              <a:t>.) lucciola, (</a:t>
            </a:r>
            <a:r>
              <a:rPr lang="it-IT" sz="2300" i="1" dirty="0"/>
              <a:t>non </a:t>
            </a:r>
            <a:r>
              <a:rPr lang="it-IT" sz="2300" i="1" dirty="0" err="1"/>
              <a:t>com</a:t>
            </a:r>
            <a:r>
              <a:rPr lang="it-IT" sz="2300" dirty="0"/>
              <a:t>.) lupa, (</a:t>
            </a:r>
            <a:r>
              <a:rPr lang="it-IT" sz="2300" i="1" dirty="0" err="1"/>
              <a:t>merid</a:t>
            </a:r>
            <a:r>
              <a:rPr lang="it-IT" sz="2300" dirty="0"/>
              <a:t>.) malafemmina, (</a:t>
            </a:r>
            <a:r>
              <a:rPr lang="it-IT" sz="2300" i="1" dirty="0" err="1"/>
              <a:t>roman</a:t>
            </a:r>
            <a:r>
              <a:rPr lang="it-IT" sz="2300" i="1" dirty="0"/>
              <a:t>.</a:t>
            </a:r>
            <a:r>
              <a:rPr lang="it-IT" sz="2300" dirty="0"/>
              <a:t>, </a:t>
            </a:r>
            <a:r>
              <a:rPr lang="it-IT" sz="2300" i="1" dirty="0" err="1"/>
              <a:t>volg</a:t>
            </a:r>
            <a:r>
              <a:rPr lang="it-IT" sz="2300" i="1" dirty="0"/>
              <a:t>.</a:t>
            </a:r>
            <a:r>
              <a:rPr lang="it-IT" sz="2300" dirty="0"/>
              <a:t>) marchettara, (</a:t>
            </a:r>
            <a:r>
              <a:rPr lang="it-IT" sz="2300" i="1" dirty="0"/>
              <a:t>lett.</a:t>
            </a:r>
            <a:r>
              <a:rPr lang="it-IT" sz="2300" dirty="0"/>
              <a:t>) meretrice, (</a:t>
            </a:r>
            <a:r>
              <a:rPr lang="it-IT" sz="2300" i="1" dirty="0" err="1"/>
              <a:t>region</a:t>
            </a:r>
            <a:r>
              <a:rPr lang="it-IT" sz="2300" dirty="0"/>
              <a:t>., </a:t>
            </a:r>
            <a:r>
              <a:rPr lang="it-IT" sz="2300" i="1" dirty="0" err="1"/>
              <a:t>volg</a:t>
            </a:r>
            <a:r>
              <a:rPr lang="it-IT" sz="2300" i="1" dirty="0"/>
              <a:t>.</a:t>
            </a:r>
            <a:r>
              <a:rPr lang="it-IT" sz="2300" dirty="0"/>
              <a:t>) mignotta, (</a:t>
            </a:r>
            <a:r>
              <a:rPr lang="it-IT" sz="2300" i="1" dirty="0" err="1"/>
              <a:t>eufem</a:t>
            </a:r>
            <a:r>
              <a:rPr lang="it-IT" sz="2300" dirty="0"/>
              <a:t>.) mondana, (</a:t>
            </a:r>
            <a:r>
              <a:rPr lang="it-IT" sz="2300" i="1" dirty="0" err="1"/>
              <a:t>eufem</a:t>
            </a:r>
            <a:r>
              <a:rPr lang="it-IT" sz="2300" dirty="0"/>
              <a:t>.) passeggiatrice, (</a:t>
            </a:r>
            <a:r>
              <a:rPr lang="it-IT" sz="2300" i="1" dirty="0" err="1"/>
              <a:t>eufem</a:t>
            </a:r>
            <a:r>
              <a:rPr lang="it-IT" sz="2300" dirty="0"/>
              <a:t>., </a:t>
            </a:r>
            <a:r>
              <a:rPr lang="it-IT" sz="2300" i="1" dirty="0" err="1"/>
              <a:t>disus</a:t>
            </a:r>
            <a:r>
              <a:rPr lang="it-IT" sz="2300" dirty="0"/>
              <a:t>.) peripatetica, prostituta, (</a:t>
            </a:r>
            <a:r>
              <a:rPr lang="it-IT" sz="2300" i="1" dirty="0"/>
              <a:t>lett.</a:t>
            </a:r>
            <a:r>
              <a:rPr lang="it-IT" sz="2300" dirty="0"/>
              <a:t>) putta, (</a:t>
            </a:r>
            <a:r>
              <a:rPr lang="it-IT" sz="2300" i="1" dirty="0" err="1"/>
              <a:t>volg</a:t>
            </a:r>
            <a:r>
              <a:rPr lang="it-IT" sz="2300" dirty="0"/>
              <a:t>.) puttana, (ragazza) squillo, (</a:t>
            </a:r>
            <a:r>
              <a:rPr lang="it-IT" sz="2300" i="1" dirty="0"/>
              <a:t>lett.</a:t>
            </a:r>
            <a:r>
              <a:rPr lang="it-IT" sz="2300" dirty="0"/>
              <a:t>) sgualdrina, taccheggiatrice, (</a:t>
            </a:r>
            <a:r>
              <a:rPr lang="it-IT" sz="2300" i="1" dirty="0" err="1"/>
              <a:t>volg</a:t>
            </a:r>
            <a:r>
              <a:rPr lang="it-IT" sz="2300" i="1" dirty="0"/>
              <a:t>.</a:t>
            </a:r>
            <a:r>
              <a:rPr lang="it-IT" sz="2300" dirty="0"/>
              <a:t>) troia, (</a:t>
            </a:r>
            <a:r>
              <a:rPr lang="it-IT" sz="2300" i="1" dirty="0" err="1"/>
              <a:t>spreg</a:t>
            </a:r>
            <a:r>
              <a:rPr lang="it-IT" sz="2300" dirty="0"/>
              <a:t>.) vacca, (</a:t>
            </a:r>
            <a:r>
              <a:rPr lang="it-IT" sz="2300" i="1" dirty="0" err="1"/>
              <a:t>region</a:t>
            </a:r>
            <a:r>
              <a:rPr lang="it-IT" sz="2300" dirty="0"/>
              <a:t>., </a:t>
            </a:r>
            <a:r>
              <a:rPr lang="it-IT" sz="2300" i="1" dirty="0" err="1"/>
              <a:t>volg</a:t>
            </a:r>
            <a:r>
              <a:rPr lang="it-IT" sz="2300" dirty="0"/>
              <a:t>.) zoccola. </a:t>
            </a:r>
          </a:p>
        </p:txBody>
      </p:sp>
    </p:spTree>
    <p:extLst>
      <p:ext uri="{BB962C8B-B14F-4D97-AF65-F5344CB8AC3E}">
        <p14:creationId xmlns:p14="http://schemas.microsoft.com/office/powerpoint/2010/main" val="2071197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08072" y="158620"/>
            <a:ext cx="10775853" cy="584775"/>
          </a:xfrm>
          <a:prstGeom prst="rect">
            <a:avLst/>
          </a:prstGeom>
          <a:noFill/>
        </p:spPr>
        <p:txBody>
          <a:bodyPr wrap="square" rtlCol="0">
            <a:spAutoFit/>
          </a:bodyPr>
          <a:lstStyle/>
          <a:p>
            <a:pPr algn="ctr"/>
            <a:r>
              <a:rPr lang="it-IT" sz="3200" b="1" dirty="0"/>
              <a:t>Vocabolari e politicamente corretto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229771" y="803730"/>
            <a:ext cx="11732454" cy="5632311"/>
          </a:xfrm>
          <a:prstGeom prst="rect">
            <a:avLst/>
          </a:prstGeom>
          <a:noFill/>
        </p:spPr>
        <p:txBody>
          <a:bodyPr wrap="square" rtlCol="0">
            <a:spAutoFit/>
          </a:bodyPr>
          <a:lstStyle/>
          <a:p>
            <a:pPr algn="just"/>
            <a:r>
              <a:rPr lang="it-IT" sz="3000" dirty="0"/>
              <a:t>La polemica, nata sui social network, ha portato a una lettera aperta a «Repubblica» firmata da cento donne (giornaliste, politiche, scrittrici) che chiedevano l’eliminazione di riferimenti ingiuriosi e sessisti nella voce.</a:t>
            </a:r>
          </a:p>
          <a:p>
            <a:pPr algn="just"/>
            <a:endParaRPr lang="it-IT" sz="3000" dirty="0"/>
          </a:p>
          <a:p>
            <a:pPr algn="just"/>
            <a:r>
              <a:rPr lang="it-IT" sz="3000" dirty="0"/>
              <a:t>Il problema di fondo è lo stesso: il vocabolario non deve esprimere un’opinione o indirizzare in senso morale i comportamenti linguistici, ma deve documentare gli usi linguistici reali. </a:t>
            </a:r>
          </a:p>
          <a:p>
            <a:pPr algn="just"/>
            <a:r>
              <a:rPr lang="it-IT" sz="3000" dirty="0"/>
              <a:t>Ha risposto pubblicamente </a:t>
            </a:r>
            <a:r>
              <a:rPr lang="it-IT" sz="3000" b="1" dirty="0"/>
              <a:t>Valeria Della Valle</a:t>
            </a:r>
            <a:r>
              <a:rPr lang="it-IT" sz="3000" dirty="0"/>
              <a:t>, direttrice del Vocabolario Treccani, tutt’altro che insensibile al problema del sessismo (come abbiamo già visto, nel VOLIT 2008 ha modificato la definizione di </a:t>
            </a:r>
            <a:r>
              <a:rPr lang="it-IT" sz="3000" i="1" dirty="0"/>
              <a:t>fare una dichiarazione d’amore</a:t>
            </a:r>
            <a:r>
              <a:rPr lang="it-IT" sz="3000" dirty="0"/>
              <a:t>), spiegando perché la voce non sarà modificata né ci sarebbe alcun motivo per farlo.</a:t>
            </a:r>
          </a:p>
        </p:txBody>
      </p:sp>
    </p:spTree>
    <p:extLst>
      <p:ext uri="{BB962C8B-B14F-4D97-AF65-F5344CB8AC3E}">
        <p14:creationId xmlns:p14="http://schemas.microsoft.com/office/powerpoint/2010/main" val="135741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08072" y="158620"/>
            <a:ext cx="10775853" cy="584775"/>
          </a:xfrm>
          <a:prstGeom prst="rect">
            <a:avLst/>
          </a:prstGeom>
          <a:noFill/>
        </p:spPr>
        <p:txBody>
          <a:bodyPr wrap="square" rtlCol="0">
            <a:spAutoFit/>
          </a:bodyPr>
          <a:lstStyle/>
          <a:p>
            <a:pPr algn="ctr"/>
            <a:r>
              <a:rPr lang="it-IT" sz="3200" b="1" dirty="0"/>
              <a:t>Vocabolari e politicamente corretto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229771" y="803730"/>
            <a:ext cx="11732454" cy="5632311"/>
          </a:xfrm>
          <a:prstGeom prst="rect">
            <a:avLst/>
          </a:prstGeom>
          <a:noFill/>
        </p:spPr>
        <p:txBody>
          <a:bodyPr wrap="square" rtlCol="0">
            <a:spAutoFit/>
          </a:bodyPr>
          <a:lstStyle/>
          <a:p>
            <a:pPr algn="just"/>
            <a:r>
              <a:rPr lang="it-IT" sz="3000" dirty="0"/>
              <a:t>Della Valle ha ricordato che un dizionario dei sinonimi è cosa molto diversa da un dizionario dell’uso: </a:t>
            </a:r>
          </a:p>
          <a:p>
            <a:pPr algn="just"/>
            <a:r>
              <a:rPr lang="it-IT" sz="3000" dirty="0"/>
              <a:t>«Nei dizionari dell’uso (o generali) della nostra lingua si danno, prima di tutte le altre informazioni, le definizioni delle parole. Avendo io lavorato al Vocabolario della lingua italiana Treccani in cinque volumi (1986-1994) fin dalla prima edizione, posso portare la testimonianza personale del cambiamento avvenuto proprio nella definizione della voce “donna”, nel passato sempre definita come “femmina dell’uomo” e in quell’edizione diventata finalmente, grazie al lavoro delle giovani ma agguerrite redattrici dell’opera ‘Nella specie umana, individuo di sesso femminile, soprattutto dal momento in cui abbia raggiunto la maturità anatomica e quindi l’età adulta’». </a:t>
            </a:r>
          </a:p>
        </p:txBody>
      </p:sp>
    </p:spTree>
    <p:extLst>
      <p:ext uri="{BB962C8B-B14F-4D97-AF65-F5344CB8AC3E}">
        <p14:creationId xmlns:p14="http://schemas.microsoft.com/office/powerpoint/2010/main" val="1359943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1073832" y="451007"/>
            <a:ext cx="10775853" cy="584775"/>
          </a:xfrm>
          <a:prstGeom prst="rect">
            <a:avLst/>
          </a:prstGeom>
          <a:noFill/>
        </p:spPr>
        <p:txBody>
          <a:bodyPr wrap="square" rtlCol="0">
            <a:spAutoFit/>
          </a:bodyPr>
          <a:lstStyle/>
          <a:p>
            <a:pPr algn="ctr"/>
            <a:r>
              <a:rPr lang="it-IT" sz="3200" b="1" dirty="0"/>
              <a:t>Vocabolari e politicamente corretto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150054" y="1343078"/>
            <a:ext cx="11699631" cy="4708981"/>
          </a:xfrm>
          <a:prstGeom prst="rect">
            <a:avLst/>
          </a:prstGeom>
          <a:noFill/>
        </p:spPr>
        <p:txBody>
          <a:bodyPr wrap="square" rtlCol="0">
            <a:spAutoFit/>
          </a:bodyPr>
          <a:lstStyle/>
          <a:p>
            <a:pPr algn="just"/>
            <a:r>
              <a:rPr lang="it-IT" sz="3000" dirty="0"/>
              <a:t>Della Valle ha spiegato poi che il vocabolario di Simone dà spazio ai rapporti semantici: I dizionari dei sinonimi servono a suggerire parole ed espressioni che hanno approssimativamente lo stesso significato, dato che la sinonimia assoluta è inesistente o rarissima. In questi dizionari è possibile trovare (come in quelli analogici), le parole legate da un rapporto lessicale o semantico con la voce principale, in modo da individuare velocemente tutto il possibile bagaglio di corrispondenze, frasi, modi di dire che possono essere utili soprattutto a chi scrive o a chi cerca la locuzione che non ricorda. Anche espressioni ingiuriose, volgari, spregiative. </a:t>
            </a:r>
          </a:p>
        </p:txBody>
      </p:sp>
    </p:spTree>
    <p:extLst>
      <p:ext uri="{BB962C8B-B14F-4D97-AF65-F5344CB8AC3E}">
        <p14:creationId xmlns:p14="http://schemas.microsoft.com/office/powerpoint/2010/main" val="273989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1073832" y="451007"/>
            <a:ext cx="10775853" cy="584775"/>
          </a:xfrm>
          <a:prstGeom prst="rect">
            <a:avLst/>
          </a:prstGeom>
          <a:noFill/>
        </p:spPr>
        <p:txBody>
          <a:bodyPr wrap="square" rtlCol="0">
            <a:spAutoFit/>
          </a:bodyPr>
          <a:lstStyle/>
          <a:p>
            <a:pPr algn="ctr"/>
            <a:r>
              <a:rPr lang="it-IT" sz="3200" b="1" dirty="0"/>
              <a:t>Vocabolari e politicamente corretto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263769" y="1626329"/>
            <a:ext cx="11664461" cy="3785652"/>
          </a:xfrm>
          <a:prstGeom prst="rect">
            <a:avLst/>
          </a:prstGeom>
          <a:noFill/>
        </p:spPr>
        <p:txBody>
          <a:bodyPr wrap="square" rtlCol="0">
            <a:spAutoFit/>
          </a:bodyPr>
          <a:lstStyle/>
          <a:p>
            <a:pPr algn="just"/>
            <a:r>
              <a:rPr lang="it-IT" sz="3000" dirty="0"/>
              <a:t>Della Valle ha concluso: «Sono convinta che non sarà invocando un falò (non solo simbolico) per bruciare le parole che ci offendono che riusciremo a difendere la nostra immagine e il nostro ruolo. Anzi, vorrei che le espressioni più detestabili e superate continuassero ad avere spazio nei dizionari, naturalmente precedute dal doveroso avvertimento che segnala al lettore quando le espressioni o le frasi proverbiali citate corrispondono a un pregiudizio o a un luogo comune tramandato dal passato ma non più condivisibile». </a:t>
            </a:r>
          </a:p>
        </p:txBody>
      </p:sp>
    </p:spTree>
    <p:extLst>
      <p:ext uri="{BB962C8B-B14F-4D97-AF65-F5344CB8AC3E}">
        <p14:creationId xmlns:p14="http://schemas.microsoft.com/office/powerpoint/2010/main" val="1689612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1073832" y="451007"/>
            <a:ext cx="10775853" cy="584775"/>
          </a:xfrm>
          <a:prstGeom prst="rect">
            <a:avLst/>
          </a:prstGeom>
          <a:noFill/>
        </p:spPr>
        <p:txBody>
          <a:bodyPr wrap="square" rtlCol="0">
            <a:spAutoFit/>
          </a:bodyPr>
          <a:lstStyle/>
          <a:p>
            <a:pPr algn="ctr"/>
            <a:r>
              <a:rPr lang="it-IT" sz="3200" b="1" dirty="0"/>
              <a:t>Vocabolari e politicamente corretto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145474" y="1184564"/>
            <a:ext cx="11704212" cy="5483049"/>
          </a:xfrm>
          <a:prstGeom prst="rect">
            <a:avLst/>
          </a:prstGeom>
          <a:noFill/>
        </p:spPr>
        <p:txBody>
          <a:bodyPr wrap="square" rtlCol="0">
            <a:spAutoFit/>
          </a:bodyPr>
          <a:lstStyle/>
          <a:p>
            <a:pPr algn="just"/>
            <a:r>
              <a:rPr lang="it-IT" sz="3000" dirty="0"/>
              <a:t>Tuttavia, alcune settimane dopo la redazione di Treccani.it ha deciso di modificare la voce dei </a:t>
            </a:r>
            <a:r>
              <a:rPr lang="it-IT" sz="3000" i="1" dirty="0"/>
              <a:t>Sinonimi e contrari </a:t>
            </a:r>
            <a:r>
              <a:rPr lang="it-IT" sz="3000" dirty="0"/>
              <a:t>di Simone (che quindi è ora diversa dalla versione stampata). Ha eliminato le espressioni ingiuriose da </a:t>
            </a:r>
            <a:r>
              <a:rPr lang="it-IT" sz="3000" i="1" dirty="0"/>
              <a:t>donna</a:t>
            </a:r>
            <a:r>
              <a:rPr lang="it-IT" sz="3000" dirty="0"/>
              <a:t> attraverso un rinvio a </a:t>
            </a:r>
            <a:r>
              <a:rPr lang="it-IT" sz="3000" i="1" dirty="0"/>
              <a:t>prostituta</a:t>
            </a:r>
            <a:endParaRPr lang="it-IT" sz="3000" dirty="0"/>
          </a:p>
          <a:p>
            <a:pPr algn="just"/>
            <a:endParaRPr lang="it-IT" sz="2000" dirty="0"/>
          </a:p>
          <a:p>
            <a:pPr algn="just"/>
            <a:r>
              <a:rPr lang="it-IT" sz="2100" dirty="0"/>
              <a:t>Espressioni: </a:t>
            </a:r>
            <a:r>
              <a:rPr lang="it-IT" sz="2100" b="1" dirty="0"/>
              <a:t>buona donna</a:t>
            </a:r>
            <a:r>
              <a:rPr lang="it-IT" sz="2100" dirty="0"/>
              <a:t>, </a:t>
            </a:r>
            <a:r>
              <a:rPr lang="it-IT" sz="2100" b="1" dirty="0"/>
              <a:t>donna da marciapiede</a:t>
            </a:r>
            <a:r>
              <a:rPr lang="it-IT" sz="2100" dirty="0"/>
              <a:t> (o</a:t>
            </a:r>
            <a:r>
              <a:rPr lang="it-IT" sz="2100" b="1" dirty="0"/>
              <a:t> di malaffare</a:t>
            </a:r>
            <a:r>
              <a:rPr lang="it-IT" sz="2100" dirty="0"/>
              <a:t> o </a:t>
            </a:r>
            <a:r>
              <a:rPr lang="it-IT" sz="2100" b="1" dirty="0"/>
              <a:t>di strada</a:t>
            </a:r>
            <a:r>
              <a:rPr lang="it-IT" sz="2100" dirty="0"/>
              <a:t> o </a:t>
            </a:r>
            <a:r>
              <a:rPr lang="it-IT" sz="2100" b="1" dirty="0"/>
              <a:t>di vita </a:t>
            </a:r>
            <a:r>
              <a:rPr lang="it-IT" sz="2100" dirty="0"/>
              <a:t>o, </a:t>
            </a:r>
            <a:r>
              <a:rPr lang="it-IT" sz="2100" dirty="0" err="1"/>
              <a:t>eufem</a:t>
            </a:r>
            <a:r>
              <a:rPr lang="it-IT" sz="2100" dirty="0"/>
              <a:t>., </a:t>
            </a:r>
            <a:r>
              <a:rPr lang="it-IT" sz="2100" b="1" dirty="0"/>
              <a:t>di facili costumi</a:t>
            </a:r>
            <a:r>
              <a:rPr lang="it-IT" sz="2100" dirty="0"/>
              <a:t>) → </a:t>
            </a:r>
            <a:r>
              <a:rPr lang="it-IT" sz="2100" u="sng" dirty="0">
                <a:hlinkClick r:id="rId2"/>
              </a:rPr>
              <a:t>prostituta</a:t>
            </a:r>
            <a:endParaRPr lang="it-IT" sz="2100" u="sng" dirty="0"/>
          </a:p>
          <a:p>
            <a:pPr algn="just"/>
            <a:endParaRPr lang="it-IT" sz="2000" u="sng" dirty="0"/>
          </a:p>
          <a:p>
            <a:pPr algn="just"/>
            <a:r>
              <a:rPr lang="it-IT" sz="3000" dirty="0"/>
              <a:t>Poi alla fine della voce ha aggiunto:</a:t>
            </a:r>
          </a:p>
          <a:p>
            <a:pPr algn="just"/>
            <a:r>
              <a:rPr lang="it-IT" sz="2100" dirty="0"/>
              <a:t>◆ In numerose espressioni consolidate nell’uso si riflette un marchio misogino che, attraverso la lingua, una cultura plurisecolare maschilista, penetrata nel senso comune, ha impresso sulla concezione della donna. Il dizionario, registrando, a scopo di documentazione, anche tali forme ed espressioni, in quanto circolanti nella lingua parlata odierna o attestate nella tradizione letteraria, ne sottolinea sempre, congiuntamente, la caratterizzazione negativa o offensiva.</a:t>
            </a:r>
          </a:p>
        </p:txBody>
      </p:sp>
    </p:spTree>
    <p:extLst>
      <p:ext uri="{BB962C8B-B14F-4D97-AF65-F5344CB8AC3E}">
        <p14:creationId xmlns:p14="http://schemas.microsoft.com/office/powerpoint/2010/main" val="3777326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08073" y="340183"/>
            <a:ext cx="10775853" cy="584775"/>
          </a:xfrm>
          <a:prstGeom prst="rect">
            <a:avLst/>
          </a:prstGeom>
          <a:noFill/>
        </p:spPr>
        <p:txBody>
          <a:bodyPr wrap="square" rtlCol="0">
            <a:spAutoFit/>
          </a:bodyPr>
          <a:lstStyle/>
          <a:p>
            <a:pPr algn="ctr"/>
            <a:r>
              <a:rPr lang="it-IT" sz="3200" b="1" dirty="0"/>
              <a:t>Vocabolari e politicamente corretto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229772" y="940621"/>
            <a:ext cx="11854376" cy="2323713"/>
          </a:xfrm>
          <a:prstGeom prst="rect">
            <a:avLst/>
          </a:prstGeom>
          <a:noFill/>
        </p:spPr>
        <p:txBody>
          <a:bodyPr wrap="square" rtlCol="0">
            <a:spAutoFit/>
          </a:bodyPr>
          <a:lstStyle/>
          <a:p>
            <a:pPr algn="just"/>
            <a:r>
              <a:rPr lang="it-IT" sz="2900" dirty="0"/>
              <a:t>La lessicografia del secondo Novecento e del Duemila deve fare i conti con la forte attenzione dell’opinione pubblica sul tema del </a:t>
            </a:r>
            <a:r>
              <a:rPr lang="it-IT" sz="2900" b="1" dirty="0"/>
              <a:t>politicamente</a:t>
            </a:r>
            <a:r>
              <a:rPr lang="it-IT" sz="2900" dirty="0"/>
              <a:t> </a:t>
            </a:r>
            <a:r>
              <a:rPr lang="it-IT" sz="2900" b="1" dirty="0"/>
              <a:t>corretto</a:t>
            </a:r>
            <a:r>
              <a:rPr lang="it-IT" sz="2900" dirty="0"/>
              <a:t>, su argomenti come minoranze, disabilità, sessismo. </a:t>
            </a:r>
          </a:p>
          <a:p>
            <a:pPr algn="just"/>
            <a:r>
              <a:rPr lang="it-IT" sz="2900" dirty="0"/>
              <a:t>Questo dipende anche dal fatto che il vocabolario ha una </a:t>
            </a:r>
            <a:r>
              <a:rPr lang="it-IT" sz="2900" b="1" dirty="0"/>
              <a:t>diffusione di massa</a:t>
            </a:r>
            <a:r>
              <a:rPr lang="it-IT" sz="2900" dirty="0"/>
              <a:t> ed è sotto gli occhi di lettori non specialisti.</a:t>
            </a:r>
          </a:p>
        </p:txBody>
      </p:sp>
      <p:sp>
        <p:nvSpPr>
          <p:cNvPr id="7" name="CasellaDiTesto 6">
            <a:extLst>
              <a:ext uri="{FF2B5EF4-FFF2-40B4-BE49-F238E27FC236}">
                <a16:creationId xmlns:a16="http://schemas.microsoft.com/office/drawing/2014/main" id="{7AA08AE2-E5C7-4ABD-A12F-B327387C059F}"/>
              </a:ext>
            </a:extLst>
          </p:cNvPr>
          <p:cNvSpPr txBox="1"/>
          <p:nvPr/>
        </p:nvSpPr>
        <p:spPr>
          <a:xfrm>
            <a:off x="229772" y="3236828"/>
            <a:ext cx="11633980" cy="3678204"/>
          </a:xfrm>
          <a:prstGeom prst="rect">
            <a:avLst/>
          </a:prstGeom>
          <a:noFill/>
        </p:spPr>
        <p:txBody>
          <a:bodyPr wrap="square" rtlCol="0">
            <a:spAutoFit/>
          </a:bodyPr>
          <a:lstStyle/>
          <a:p>
            <a:pPr algn="just"/>
            <a:r>
              <a:rPr lang="it-IT" sz="2900" dirty="0"/>
              <a:t>Se Gigli o Tommaseo si potevano permettere giudizi personali, ora il vocabolario deve essere </a:t>
            </a:r>
            <a:r>
              <a:rPr lang="it-IT" sz="2900" b="1" dirty="0"/>
              <a:t>imparziale</a:t>
            </a:r>
            <a:r>
              <a:rPr lang="it-IT" sz="2900" dirty="0"/>
              <a:t>. Ancora in tempi recenti si ricorda un episodio che ha coinvolto la politica: il Devoto-Oli introdusse nel 1990 la voce </a:t>
            </a:r>
            <a:r>
              <a:rPr lang="it-IT" sz="2900" i="1" dirty="0"/>
              <a:t>craxiano </a:t>
            </a:r>
            <a:r>
              <a:rPr lang="it-IT" sz="2900" dirty="0"/>
              <a:t>per poi toglierla nel 1995 (nacque una polemica, ma il problema riguardava l’immissione impropria di un neologismo. Oggi nessun dizionario ha la voce).</a:t>
            </a:r>
          </a:p>
          <a:p>
            <a:pPr algn="just"/>
            <a:r>
              <a:rPr lang="it-IT" sz="2900" dirty="0"/>
              <a:t>Il vero problema oggi è questo: come deve comportarsi il vocabolario nel trattare parole che veicolano </a:t>
            </a:r>
            <a:r>
              <a:rPr lang="it-IT" sz="2900" b="1" dirty="0"/>
              <a:t>ideologie</a:t>
            </a:r>
            <a:r>
              <a:rPr lang="it-IT" sz="2900" dirty="0"/>
              <a:t> e </a:t>
            </a:r>
            <a:r>
              <a:rPr lang="it-IT" sz="2900" b="1" dirty="0"/>
              <a:t>pregiudizi</a:t>
            </a:r>
            <a:r>
              <a:rPr lang="it-IT" sz="2900" dirty="0"/>
              <a:t>?</a:t>
            </a:r>
          </a:p>
        </p:txBody>
      </p:sp>
    </p:spTree>
    <p:extLst>
      <p:ext uri="{BB962C8B-B14F-4D97-AF65-F5344CB8AC3E}">
        <p14:creationId xmlns:p14="http://schemas.microsoft.com/office/powerpoint/2010/main" val="3451135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08073" y="340183"/>
            <a:ext cx="10775853" cy="584775"/>
          </a:xfrm>
          <a:prstGeom prst="rect">
            <a:avLst/>
          </a:prstGeom>
          <a:noFill/>
        </p:spPr>
        <p:txBody>
          <a:bodyPr wrap="square" rtlCol="0">
            <a:spAutoFit/>
          </a:bodyPr>
          <a:lstStyle/>
          <a:p>
            <a:pPr algn="ctr"/>
            <a:r>
              <a:rPr lang="it-IT" sz="3200" b="1" dirty="0"/>
              <a:t>Vocabolari e politicamente corretto</a:t>
            </a:r>
          </a:p>
        </p:txBody>
      </p:sp>
      <p:sp>
        <p:nvSpPr>
          <p:cNvPr id="6" name="CasellaDiTesto 5">
            <a:extLst>
              <a:ext uri="{FF2B5EF4-FFF2-40B4-BE49-F238E27FC236}">
                <a16:creationId xmlns:a16="http://schemas.microsoft.com/office/drawing/2014/main" id="{CB611483-1184-49B6-9372-72D62CC249CA}"/>
              </a:ext>
            </a:extLst>
          </p:cNvPr>
          <p:cNvSpPr txBox="1"/>
          <p:nvPr/>
        </p:nvSpPr>
        <p:spPr>
          <a:xfrm>
            <a:off x="229772" y="1044502"/>
            <a:ext cx="11732454" cy="5632311"/>
          </a:xfrm>
          <a:prstGeom prst="rect">
            <a:avLst/>
          </a:prstGeom>
          <a:noFill/>
        </p:spPr>
        <p:txBody>
          <a:bodyPr wrap="square" rtlCol="0">
            <a:spAutoFit/>
          </a:bodyPr>
          <a:lstStyle/>
          <a:p>
            <a:pPr algn="just"/>
            <a:r>
              <a:rPr lang="it-IT" sz="3000" dirty="0"/>
              <a:t>Partiamo da un caso del 1996, quando fu messo sotto accusa un vocabolario monovolume di Aldo Duro (tanto da far ipotizzare il ritiro dal commercio per le polemiche seguite). </a:t>
            </a:r>
          </a:p>
          <a:p>
            <a:pPr algn="just"/>
            <a:r>
              <a:rPr lang="it-IT" sz="3000" dirty="0"/>
              <a:t>Alla voce </a:t>
            </a:r>
            <a:r>
              <a:rPr lang="it-IT" sz="3000" b="1" dirty="0"/>
              <a:t>ebreo</a:t>
            </a:r>
            <a:r>
              <a:rPr lang="it-IT" sz="3000" dirty="0"/>
              <a:t> l’accezione 2 era «fig. </a:t>
            </a:r>
            <a:r>
              <a:rPr lang="it-IT" sz="3000" dirty="0" err="1"/>
              <a:t>spreg</a:t>
            </a:r>
            <a:r>
              <a:rPr lang="it-IT" sz="3000" dirty="0"/>
              <a:t>. Persona assai attaccata all’interesse, avida di guadagno, molto abile e priva di scrupoli negli affari; avaro, usuraio». </a:t>
            </a:r>
          </a:p>
          <a:p>
            <a:pPr algn="just"/>
            <a:r>
              <a:rPr lang="it-IT" sz="3000" dirty="0"/>
              <a:t>La stessa definizione, passata inosservata in opere specialistiche, è stata messa sotto accusa in un’opera di larga diffusione.</a:t>
            </a:r>
          </a:p>
          <a:p>
            <a:pPr algn="just"/>
            <a:r>
              <a:rPr lang="it-IT" sz="3000" dirty="0"/>
              <a:t>Il problema è: </a:t>
            </a:r>
          </a:p>
          <a:p>
            <a:pPr marL="514350" indent="-514350" algn="just">
              <a:buAutoNum type="arabicParenR"/>
            </a:pPr>
            <a:r>
              <a:rPr lang="it-IT" sz="3000" dirty="0"/>
              <a:t>il vocabolario deve documentare quello che c’è nella lingua o quello che dovrebbe esserci?</a:t>
            </a:r>
          </a:p>
          <a:p>
            <a:pPr marL="514350" indent="-514350" algn="just">
              <a:buAutoNum type="arabicParenR"/>
            </a:pPr>
            <a:r>
              <a:rPr lang="it-IT" sz="3000" dirty="0"/>
              <a:t>Se documenta quello che c’è, deve prendere posizione? </a:t>
            </a:r>
          </a:p>
        </p:txBody>
      </p:sp>
    </p:spTree>
    <p:extLst>
      <p:ext uri="{BB962C8B-B14F-4D97-AF65-F5344CB8AC3E}">
        <p14:creationId xmlns:p14="http://schemas.microsoft.com/office/powerpoint/2010/main" val="1951641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08073" y="340183"/>
            <a:ext cx="10775853" cy="584775"/>
          </a:xfrm>
          <a:prstGeom prst="rect">
            <a:avLst/>
          </a:prstGeom>
          <a:noFill/>
        </p:spPr>
        <p:txBody>
          <a:bodyPr wrap="square" rtlCol="0">
            <a:spAutoFit/>
          </a:bodyPr>
          <a:lstStyle/>
          <a:p>
            <a:pPr algn="ctr"/>
            <a:r>
              <a:rPr lang="it-IT" sz="3200" b="1" dirty="0"/>
              <a:t>Vocabolari e politicamente corretto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168811" y="924958"/>
            <a:ext cx="11854376" cy="3447098"/>
          </a:xfrm>
          <a:prstGeom prst="rect">
            <a:avLst/>
          </a:prstGeom>
          <a:noFill/>
        </p:spPr>
        <p:txBody>
          <a:bodyPr wrap="square" rtlCol="0">
            <a:spAutoFit/>
          </a:bodyPr>
          <a:lstStyle/>
          <a:p>
            <a:pPr algn="just"/>
            <a:r>
              <a:rPr lang="it-IT" sz="3000" dirty="0"/>
              <a:t>Ma il problema è più generale: come si deve comportare il lessicografo quando è la lingua a essere razzista? Non è giusto censurare qualcosa che esiste, ma si possono prendere delle precauzioni:</a:t>
            </a:r>
          </a:p>
          <a:p>
            <a:pPr algn="just"/>
            <a:r>
              <a:rPr lang="it-IT" sz="3000" dirty="0"/>
              <a:t>Zingarelli 2008: «secondo un’antica tradizione antisemitica, chi (o che) mostra grande attaccamento al denaro».</a:t>
            </a:r>
          </a:p>
          <a:p>
            <a:pPr algn="just"/>
            <a:r>
              <a:rPr lang="it-IT" sz="3000" dirty="0"/>
              <a:t>Sabatini-Coletti: «per un’antonomasia basata su vecchi quanto riprovevoli pregiudizi, persona avara, usuraio». </a:t>
            </a:r>
          </a:p>
        </p:txBody>
      </p:sp>
      <p:sp>
        <p:nvSpPr>
          <p:cNvPr id="7" name="CasellaDiTesto 6">
            <a:extLst>
              <a:ext uri="{FF2B5EF4-FFF2-40B4-BE49-F238E27FC236}">
                <a16:creationId xmlns:a16="http://schemas.microsoft.com/office/drawing/2014/main" id="{5BA9D803-A4AF-4768-B048-18F1900FC5DE}"/>
              </a:ext>
            </a:extLst>
          </p:cNvPr>
          <p:cNvSpPr txBox="1"/>
          <p:nvPr/>
        </p:nvSpPr>
        <p:spPr>
          <a:xfrm>
            <a:off x="168811" y="4236247"/>
            <a:ext cx="11732454" cy="2400657"/>
          </a:xfrm>
          <a:prstGeom prst="rect">
            <a:avLst/>
          </a:prstGeom>
          <a:noFill/>
        </p:spPr>
        <p:txBody>
          <a:bodyPr wrap="square" rtlCol="0">
            <a:spAutoFit/>
          </a:bodyPr>
          <a:lstStyle/>
          <a:p>
            <a:pPr algn="just"/>
            <a:r>
              <a:rPr lang="it-IT" sz="3000" dirty="0"/>
              <a:t>Si tratta di un atteggiamento che risponde alla sensibilità storica:</a:t>
            </a:r>
          </a:p>
          <a:p>
            <a:pPr marL="457200" indent="-457200" algn="just">
              <a:buFont typeface="Arial" panose="020B0604020202020204" pitchFamily="34" charset="0"/>
              <a:buChar char="•"/>
            </a:pPr>
            <a:r>
              <a:rPr lang="it-IT" sz="3000" dirty="0"/>
              <a:t>Zingarelli 1943 riportava l’</a:t>
            </a:r>
            <a:r>
              <a:rPr lang="it-IT" sz="3000" dirty="0" err="1"/>
              <a:t>accez</a:t>
            </a:r>
            <a:r>
              <a:rPr lang="it-IT" sz="3000" dirty="0"/>
              <a:t>. senza commenti. Non solo: inseriva una </a:t>
            </a:r>
            <a:r>
              <a:rPr lang="it-IT" sz="3000" dirty="0" err="1"/>
              <a:t>locuz</a:t>
            </a:r>
            <a:r>
              <a:rPr lang="it-IT" sz="3000" dirty="0"/>
              <a:t>. poco diffusa, oggi assente da tutti i vocabolari, per indicare «il posto dove siede un giocatore in disdetta», </a:t>
            </a:r>
            <a:r>
              <a:rPr lang="it-IT" sz="3000" i="1" dirty="0"/>
              <a:t>qui c’è morto un ebreo</a:t>
            </a:r>
            <a:r>
              <a:rPr lang="it-IT" sz="3000" dirty="0"/>
              <a:t>.</a:t>
            </a:r>
          </a:p>
          <a:p>
            <a:pPr marL="457200" indent="-457200" algn="just">
              <a:buFont typeface="Arial" panose="020B0604020202020204" pitchFamily="34" charset="0"/>
              <a:buChar char="•"/>
            </a:pPr>
            <a:r>
              <a:rPr lang="it-IT" sz="3000" dirty="0"/>
              <a:t>Zingarelli 1963, in un clima di dibattito sull’Olocausto, elimina tutto.</a:t>
            </a:r>
          </a:p>
        </p:txBody>
      </p:sp>
    </p:spTree>
    <p:extLst>
      <p:ext uri="{BB962C8B-B14F-4D97-AF65-F5344CB8AC3E}">
        <p14:creationId xmlns:p14="http://schemas.microsoft.com/office/powerpoint/2010/main" val="2171595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08073" y="340183"/>
            <a:ext cx="10775853" cy="584775"/>
          </a:xfrm>
          <a:prstGeom prst="rect">
            <a:avLst/>
          </a:prstGeom>
          <a:noFill/>
        </p:spPr>
        <p:txBody>
          <a:bodyPr wrap="square" rtlCol="0">
            <a:spAutoFit/>
          </a:bodyPr>
          <a:lstStyle/>
          <a:p>
            <a:pPr algn="ctr"/>
            <a:r>
              <a:rPr lang="it-IT" sz="3200" b="1" dirty="0"/>
              <a:t>Vocabolari e politicamente corretto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168811" y="924958"/>
            <a:ext cx="11854376" cy="5893921"/>
          </a:xfrm>
          <a:prstGeom prst="rect">
            <a:avLst/>
          </a:prstGeom>
          <a:noFill/>
        </p:spPr>
        <p:txBody>
          <a:bodyPr wrap="square" rtlCol="0">
            <a:spAutoFit/>
          </a:bodyPr>
          <a:lstStyle/>
          <a:p>
            <a:pPr algn="just"/>
            <a:r>
              <a:rPr lang="it-IT" sz="2900" dirty="0"/>
              <a:t>Negli ultimi anni i vocabolari dell’uso hanno messo in campo tutte le accortezze necessarie nei confronti del pubblico non specialista (il discorso non è alieno dai risvolti commerciali di un’eventuale polemica pubblica). Dovrebbero essere sufficienti le </a:t>
            </a:r>
            <a:r>
              <a:rPr lang="it-IT" sz="2900" b="1" dirty="0"/>
              <a:t>marche d’uso </a:t>
            </a:r>
            <a:r>
              <a:rPr lang="it-IT" sz="2900" dirty="0"/>
              <a:t>a risolvere il problema: se un’accezione è marcata come </a:t>
            </a:r>
            <a:r>
              <a:rPr lang="it-IT" sz="2900" b="1" i="1" dirty="0" err="1"/>
              <a:t>spreg</a:t>
            </a:r>
            <a:r>
              <a:rPr lang="it-IT" sz="2900" b="1" i="1" dirty="0"/>
              <a:t>.</a:t>
            </a:r>
            <a:r>
              <a:rPr lang="it-IT" sz="2900" dirty="0"/>
              <a:t>, ad esempio, il lessicografo comunica che nella lingua (non certo nel suo giudizio) quella parola ha assunto quel valore. Ad es. alla voce </a:t>
            </a:r>
            <a:r>
              <a:rPr lang="it-IT" sz="2900" i="1" dirty="0"/>
              <a:t>contadino</a:t>
            </a:r>
            <a:r>
              <a:rPr lang="it-IT" sz="2900" dirty="0"/>
              <a:t> Devoto-Oli ha «</a:t>
            </a:r>
            <a:r>
              <a:rPr lang="it-IT" sz="2900" dirty="0" err="1"/>
              <a:t>spreg</a:t>
            </a:r>
            <a:r>
              <a:rPr lang="it-IT" sz="2900" dirty="0"/>
              <a:t>. Persona rozza, goffa, villana».</a:t>
            </a:r>
          </a:p>
          <a:p>
            <a:pPr algn="just"/>
            <a:r>
              <a:rPr lang="it-IT" sz="2900" dirty="0"/>
              <a:t>Lo Zingarelli, oggi molto attento al problema, prevede anche il rimando a una scheda </a:t>
            </a:r>
            <a:r>
              <a:rPr lang="it-IT" sz="2900" b="1" dirty="0"/>
              <a:t>STEREOTIPO</a:t>
            </a:r>
            <a:r>
              <a:rPr lang="it-IT" sz="2900" dirty="0"/>
              <a:t>, in cui si legge: «spesso lo stereotipo si nasconde , in modo molto difficile da avvertire, in parole di valore descrittivo. Così, se diamo a qualcuno l’epiteto di </a:t>
            </a:r>
            <a:r>
              <a:rPr lang="it-IT" sz="2900" i="1" dirty="0"/>
              <a:t>contadino</a:t>
            </a:r>
            <a:r>
              <a:rPr lang="it-IT" sz="2900" dirty="0"/>
              <a:t> per ‘maleducato’ o di </a:t>
            </a:r>
            <a:r>
              <a:rPr lang="it-IT" sz="2900" i="1" dirty="0"/>
              <a:t>gesuita </a:t>
            </a:r>
            <a:r>
              <a:rPr lang="it-IT" sz="2900" dirty="0"/>
              <a:t>per</a:t>
            </a:r>
            <a:r>
              <a:rPr lang="it-IT" sz="2900" i="1" dirty="0"/>
              <a:t> </a:t>
            </a:r>
            <a:r>
              <a:rPr lang="it-IT" sz="2900" dirty="0"/>
              <a:t>‘ipocrita’, con un sol colpo offendiamo il destinatario dell’epiteto e, implicitamente e senza alcuna ragione, intere categorie di persone».</a:t>
            </a:r>
          </a:p>
        </p:txBody>
      </p:sp>
    </p:spTree>
    <p:extLst>
      <p:ext uri="{BB962C8B-B14F-4D97-AF65-F5344CB8AC3E}">
        <p14:creationId xmlns:p14="http://schemas.microsoft.com/office/powerpoint/2010/main" val="1707994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08073" y="340183"/>
            <a:ext cx="10775853" cy="584775"/>
          </a:xfrm>
          <a:prstGeom prst="rect">
            <a:avLst/>
          </a:prstGeom>
          <a:noFill/>
        </p:spPr>
        <p:txBody>
          <a:bodyPr wrap="square" rtlCol="0">
            <a:spAutoFit/>
          </a:bodyPr>
          <a:lstStyle/>
          <a:p>
            <a:pPr algn="ctr"/>
            <a:r>
              <a:rPr lang="it-IT" sz="3200" b="1" dirty="0"/>
              <a:t>Vocabolari e politicamente corretto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168811" y="924958"/>
            <a:ext cx="11854376" cy="1015663"/>
          </a:xfrm>
          <a:prstGeom prst="rect">
            <a:avLst/>
          </a:prstGeom>
          <a:noFill/>
        </p:spPr>
        <p:txBody>
          <a:bodyPr wrap="square" rtlCol="0">
            <a:spAutoFit/>
          </a:bodyPr>
          <a:lstStyle/>
          <a:p>
            <a:pPr algn="just"/>
            <a:r>
              <a:rPr lang="it-IT" sz="3000" dirty="0"/>
              <a:t>Spesso si preferisce esprimere esplicitamente l’esistenza di usi possibilmente offensivi, come per la voce </a:t>
            </a:r>
            <a:r>
              <a:rPr lang="it-IT" sz="3000" i="1" dirty="0"/>
              <a:t>negro</a:t>
            </a:r>
            <a:r>
              <a:rPr lang="it-IT" sz="3000" dirty="0"/>
              <a:t>. </a:t>
            </a:r>
          </a:p>
        </p:txBody>
      </p:sp>
      <p:pic>
        <p:nvPicPr>
          <p:cNvPr id="6" name="Immagine 5" descr="Immagine che contiene testo&#10;&#10;Descrizione generata automaticamente">
            <a:extLst>
              <a:ext uri="{FF2B5EF4-FFF2-40B4-BE49-F238E27FC236}">
                <a16:creationId xmlns:a16="http://schemas.microsoft.com/office/drawing/2014/main" id="{A9A70543-F48F-4CD3-A30B-291ED7FDF8E6}"/>
              </a:ext>
            </a:extLst>
          </p:cNvPr>
          <p:cNvPicPr>
            <a:picLocks noChangeAspect="1"/>
          </p:cNvPicPr>
          <p:nvPr/>
        </p:nvPicPr>
        <p:blipFill rotWithShape="1">
          <a:blip r:embed="rId2">
            <a:extLst>
              <a:ext uri="{28A0092B-C50C-407E-A947-70E740481C1C}">
                <a14:useLocalDpi xmlns:a14="http://schemas.microsoft.com/office/drawing/2010/main" val="0"/>
              </a:ext>
            </a:extLst>
          </a:blip>
          <a:srcRect t="19349" r="54734" b="8926"/>
          <a:stretch/>
        </p:blipFill>
        <p:spPr>
          <a:xfrm rot="5400000">
            <a:off x="1130518" y="978916"/>
            <a:ext cx="3405103" cy="5328518"/>
          </a:xfrm>
          <a:prstGeom prst="rect">
            <a:avLst/>
          </a:prstGeom>
        </p:spPr>
      </p:pic>
      <p:sp>
        <p:nvSpPr>
          <p:cNvPr id="8" name="CasellaDiTesto 7">
            <a:extLst>
              <a:ext uri="{FF2B5EF4-FFF2-40B4-BE49-F238E27FC236}">
                <a16:creationId xmlns:a16="http://schemas.microsoft.com/office/drawing/2014/main" id="{457CE950-A222-4F0E-B2B4-0398577CFBE8}"/>
              </a:ext>
            </a:extLst>
          </p:cNvPr>
          <p:cNvSpPr txBox="1"/>
          <p:nvPr/>
        </p:nvSpPr>
        <p:spPr>
          <a:xfrm>
            <a:off x="168810" y="6035918"/>
            <a:ext cx="4994031" cy="492443"/>
          </a:xfrm>
          <a:prstGeom prst="rect">
            <a:avLst/>
          </a:prstGeom>
          <a:noFill/>
        </p:spPr>
        <p:txBody>
          <a:bodyPr wrap="square" rtlCol="0">
            <a:spAutoFit/>
          </a:bodyPr>
          <a:lstStyle/>
          <a:p>
            <a:pPr algn="ctr"/>
            <a:r>
              <a:rPr lang="it-IT" sz="2600" dirty="0"/>
              <a:t>DEVOTO-OLI</a:t>
            </a:r>
          </a:p>
        </p:txBody>
      </p:sp>
      <p:pic>
        <p:nvPicPr>
          <p:cNvPr id="12" name="Immagine 11">
            <a:extLst>
              <a:ext uri="{FF2B5EF4-FFF2-40B4-BE49-F238E27FC236}">
                <a16:creationId xmlns:a16="http://schemas.microsoft.com/office/drawing/2014/main" id="{AFD81FC2-9010-4F7F-AE32-D68D95F5C6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26919" y="1940621"/>
            <a:ext cx="5328519" cy="1752062"/>
          </a:xfrm>
          <a:prstGeom prst="rect">
            <a:avLst/>
          </a:prstGeom>
        </p:spPr>
      </p:pic>
      <p:sp>
        <p:nvSpPr>
          <p:cNvPr id="13" name="CasellaDiTesto 12">
            <a:extLst>
              <a:ext uri="{FF2B5EF4-FFF2-40B4-BE49-F238E27FC236}">
                <a16:creationId xmlns:a16="http://schemas.microsoft.com/office/drawing/2014/main" id="{19741535-4737-4E35-B5B1-ED804CFC546C}"/>
              </a:ext>
            </a:extLst>
          </p:cNvPr>
          <p:cNvSpPr txBox="1"/>
          <p:nvPr/>
        </p:nvSpPr>
        <p:spPr>
          <a:xfrm>
            <a:off x="5926919" y="6064931"/>
            <a:ext cx="4994031" cy="492443"/>
          </a:xfrm>
          <a:prstGeom prst="rect">
            <a:avLst/>
          </a:prstGeom>
          <a:noFill/>
        </p:spPr>
        <p:txBody>
          <a:bodyPr wrap="square" rtlCol="0">
            <a:spAutoFit/>
          </a:bodyPr>
          <a:lstStyle/>
          <a:p>
            <a:pPr algn="ctr"/>
            <a:r>
              <a:rPr lang="it-IT" sz="2600" dirty="0"/>
              <a:t>ZINGARELLI</a:t>
            </a:r>
          </a:p>
        </p:txBody>
      </p:sp>
      <p:pic>
        <p:nvPicPr>
          <p:cNvPr id="15" name="Immagine 14" descr="Immagine che contiene testo&#10;&#10;Descrizione generata automaticamente">
            <a:extLst>
              <a:ext uri="{FF2B5EF4-FFF2-40B4-BE49-F238E27FC236}">
                <a16:creationId xmlns:a16="http://schemas.microsoft.com/office/drawing/2014/main" id="{B9E404EA-4D48-4898-8311-995A4765F63B}"/>
              </a:ext>
            </a:extLst>
          </p:cNvPr>
          <p:cNvPicPr>
            <a:picLocks noChangeAspect="1"/>
          </p:cNvPicPr>
          <p:nvPr/>
        </p:nvPicPr>
        <p:blipFill rotWithShape="1">
          <a:blip r:embed="rId4">
            <a:extLst>
              <a:ext uri="{28A0092B-C50C-407E-A947-70E740481C1C}">
                <a14:useLocalDpi xmlns:a14="http://schemas.microsoft.com/office/drawing/2010/main" val="0"/>
              </a:ext>
            </a:extLst>
          </a:blip>
          <a:srcRect l="67370" t="39044" r="10320" b="7371"/>
          <a:stretch/>
        </p:blipFill>
        <p:spPr>
          <a:xfrm rot="5400000">
            <a:off x="7415943" y="2451804"/>
            <a:ext cx="2124103" cy="5102152"/>
          </a:xfrm>
          <a:prstGeom prst="rect">
            <a:avLst/>
          </a:prstGeom>
        </p:spPr>
      </p:pic>
    </p:spTree>
    <p:extLst>
      <p:ext uri="{BB962C8B-B14F-4D97-AF65-F5344CB8AC3E}">
        <p14:creationId xmlns:p14="http://schemas.microsoft.com/office/powerpoint/2010/main" val="2786150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B5838A7-AE61-4A17-A570-B1C4A24838FA}"/>
              </a:ext>
            </a:extLst>
          </p:cNvPr>
          <p:cNvSpPr txBox="1"/>
          <p:nvPr/>
        </p:nvSpPr>
        <p:spPr>
          <a:xfrm>
            <a:off x="168812" y="249549"/>
            <a:ext cx="11854376" cy="6617196"/>
          </a:xfrm>
          <a:prstGeom prst="rect">
            <a:avLst/>
          </a:prstGeom>
          <a:noFill/>
        </p:spPr>
        <p:txBody>
          <a:bodyPr wrap="square" rtlCol="0">
            <a:spAutoFit/>
          </a:bodyPr>
          <a:lstStyle/>
          <a:p>
            <a:pPr algn="just" fontAlgn="base"/>
            <a:r>
              <a:rPr lang="it-IT" sz="2600" dirty="0"/>
              <a:t>Anche vocabolari che avevano già il riferimento all’uso discriminatorio, negli ultimi anni hanno sottolineato maggiormente questo aspetto, come il </a:t>
            </a:r>
            <a:r>
              <a:rPr lang="it-IT" sz="2600" i="1" dirty="0"/>
              <a:t>Dizionario italiano di base </a:t>
            </a:r>
            <a:r>
              <a:rPr lang="it-IT" sz="2600" dirty="0"/>
              <a:t>di De Mauro, che nell’edizione del 2000 ha:</a:t>
            </a:r>
          </a:p>
          <a:p>
            <a:pPr fontAlgn="base"/>
            <a:endParaRPr lang="it-IT" sz="1200" b="1" dirty="0"/>
          </a:p>
          <a:p>
            <a:pPr algn="just" fontAlgn="base"/>
            <a:r>
              <a:rPr lang="it-IT" sz="2400" b="1" dirty="0"/>
              <a:t>negro</a:t>
            </a:r>
            <a:r>
              <a:rPr lang="it-IT" sz="2400" dirty="0"/>
              <a:t> agg., s.m. </a:t>
            </a:r>
            <a:r>
              <a:rPr lang="it-IT" sz="2400" b="1" dirty="0"/>
              <a:t>AD</a:t>
            </a:r>
            <a:r>
              <a:rPr lang="it-IT" sz="2400" dirty="0"/>
              <a:t> </a:t>
            </a:r>
            <a:r>
              <a:rPr lang="it-IT" sz="2400" b="1" dirty="0"/>
              <a:t>1. </a:t>
            </a:r>
            <a:r>
              <a:rPr lang="it-IT" sz="2400" dirty="0"/>
              <a:t>che, chi appartiene alle diverse razze del ceppo negride, originarie del continente africano, caratterizzate da pelle scura, naso largo e schiacciato, capelli crespi, labbra pronunciate (il termine talvolta è avvertito o usato con valore </a:t>
            </a:r>
            <a:r>
              <a:rPr lang="it-IT" sz="2400" dirty="0" err="1"/>
              <a:t>spreg</a:t>
            </a:r>
            <a:r>
              <a:rPr lang="it-IT" sz="2400" dirty="0"/>
              <a:t>. e sostituito da </a:t>
            </a:r>
            <a:r>
              <a:rPr lang="it-IT" sz="2400" i="1" dirty="0"/>
              <a:t>nero</a:t>
            </a:r>
            <a:r>
              <a:rPr lang="it-IT" sz="2400" dirty="0"/>
              <a:t>): </a:t>
            </a:r>
            <a:r>
              <a:rPr lang="it-IT" sz="2400" i="1" dirty="0"/>
              <a:t>popolazioni negre</a:t>
            </a:r>
            <a:r>
              <a:rPr lang="it-IT" sz="2400" dirty="0"/>
              <a:t>,</a:t>
            </a:r>
            <a:r>
              <a:rPr lang="it-IT" sz="2400" i="1" dirty="0"/>
              <a:t> atleta</a:t>
            </a:r>
            <a:r>
              <a:rPr lang="it-IT" sz="2400" dirty="0"/>
              <a:t>,</a:t>
            </a:r>
            <a:r>
              <a:rPr lang="it-IT" sz="2400" i="1" dirty="0"/>
              <a:t> cantante negro</a:t>
            </a:r>
            <a:r>
              <a:rPr lang="it-IT" sz="2400" dirty="0"/>
              <a:t>,</a:t>
            </a:r>
            <a:r>
              <a:rPr lang="it-IT" sz="2400" i="1" dirty="0"/>
              <a:t> la tratta dei negri</a:t>
            </a:r>
            <a:r>
              <a:rPr lang="it-IT" sz="2400" dirty="0"/>
              <a:t> | </a:t>
            </a:r>
            <a:r>
              <a:rPr lang="it-IT" sz="2400" dirty="0" err="1"/>
              <a:t>iperb</a:t>
            </a:r>
            <a:r>
              <a:rPr lang="it-IT" sz="2400" dirty="0"/>
              <a:t>., </a:t>
            </a:r>
            <a:r>
              <a:rPr lang="it-IT" sz="2400" i="1" dirty="0"/>
              <a:t>lavorare come un negro</a:t>
            </a:r>
            <a:r>
              <a:rPr lang="it-IT" sz="2400" dirty="0"/>
              <a:t>, lavorare duramente, con riferimento alle condizioni di vita degli schiavi neri in America nei secoli scorsi.</a:t>
            </a:r>
            <a:endParaRPr lang="it-IT" sz="2400" b="1" dirty="0"/>
          </a:p>
          <a:p>
            <a:pPr fontAlgn="base"/>
            <a:endParaRPr lang="it-IT" sz="1200" b="1" dirty="0"/>
          </a:p>
          <a:p>
            <a:pPr fontAlgn="base"/>
            <a:r>
              <a:rPr lang="it-IT" sz="2600" dirty="0"/>
              <a:t>Nell’ediz. aggiornata online:</a:t>
            </a:r>
          </a:p>
          <a:p>
            <a:pPr fontAlgn="base"/>
            <a:endParaRPr lang="it-IT" sz="800" dirty="0"/>
          </a:p>
          <a:p>
            <a:pPr algn="just" fontAlgn="base"/>
            <a:r>
              <a:rPr lang="it-IT" sz="2400" b="1" dirty="0"/>
              <a:t>negro </a:t>
            </a:r>
            <a:r>
              <a:rPr lang="it-IT" sz="2400" dirty="0" err="1"/>
              <a:t>né|gro</a:t>
            </a:r>
            <a:r>
              <a:rPr lang="it-IT" sz="2400" dirty="0"/>
              <a:t> agg., s.m. </a:t>
            </a:r>
            <a:r>
              <a:rPr lang="it-IT" sz="2400" b="1" dirty="0"/>
              <a:t>AU</a:t>
            </a:r>
            <a:r>
              <a:rPr lang="it-IT" sz="2400" dirty="0"/>
              <a:t> </a:t>
            </a:r>
            <a:r>
              <a:rPr lang="it-IT" sz="2400" b="1" dirty="0"/>
              <a:t>1. </a:t>
            </a:r>
            <a:r>
              <a:rPr lang="it-IT" sz="2400" dirty="0"/>
              <a:t>agg., s.m. termine avvertito o usato con valore spregiativo e discriminatorio e sostituito in anni recenti da </a:t>
            </a:r>
            <a:r>
              <a:rPr lang="it-IT" sz="2400" i="1" dirty="0"/>
              <a:t>nero</a:t>
            </a:r>
            <a:r>
              <a:rPr lang="it-IT" sz="2400" dirty="0"/>
              <a:t> per indicare che, chi appartiene alle diverse razze del ceppo negride, originarie del continente africano, caratterizzate da pelle scura:</a:t>
            </a:r>
            <a:r>
              <a:rPr lang="it-IT" sz="2400" i="1" dirty="0"/>
              <a:t> popolazioni negre</a:t>
            </a:r>
            <a:r>
              <a:rPr lang="it-IT" sz="2400" dirty="0"/>
              <a:t>,</a:t>
            </a:r>
            <a:r>
              <a:rPr lang="it-IT" sz="2400" i="1" dirty="0"/>
              <a:t> atleta</a:t>
            </a:r>
            <a:r>
              <a:rPr lang="it-IT" sz="2400" dirty="0"/>
              <a:t>,</a:t>
            </a:r>
            <a:r>
              <a:rPr lang="it-IT" sz="2400" i="1" dirty="0"/>
              <a:t> cantante negro</a:t>
            </a:r>
            <a:r>
              <a:rPr lang="it-IT" sz="2400" dirty="0"/>
              <a:t>,</a:t>
            </a:r>
            <a:r>
              <a:rPr lang="it-IT" sz="2400" i="1" dirty="0"/>
              <a:t> la tratta dei negri</a:t>
            </a:r>
            <a:r>
              <a:rPr lang="it-IT" sz="2400" dirty="0"/>
              <a:t> | </a:t>
            </a:r>
            <a:r>
              <a:rPr lang="it-IT" sz="2400" dirty="0" err="1"/>
              <a:t>iperb</a:t>
            </a:r>
            <a:r>
              <a:rPr lang="it-IT" sz="2400" dirty="0"/>
              <a:t>., </a:t>
            </a:r>
            <a:r>
              <a:rPr lang="it-IT" sz="2400" i="1" dirty="0"/>
              <a:t>lavorare come un negro</a:t>
            </a:r>
            <a:r>
              <a:rPr lang="it-IT" sz="2400" dirty="0"/>
              <a:t>, lavorare duramente, con riferimento alle condizioni di vita degli schiavi neri in America nei secoli scorsi.</a:t>
            </a:r>
          </a:p>
        </p:txBody>
      </p:sp>
    </p:spTree>
    <p:extLst>
      <p:ext uri="{BB962C8B-B14F-4D97-AF65-F5344CB8AC3E}">
        <p14:creationId xmlns:p14="http://schemas.microsoft.com/office/powerpoint/2010/main" val="597340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08072" y="158620"/>
            <a:ext cx="10775853" cy="584775"/>
          </a:xfrm>
          <a:prstGeom prst="rect">
            <a:avLst/>
          </a:prstGeom>
          <a:noFill/>
        </p:spPr>
        <p:txBody>
          <a:bodyPr wrap="square" rtlCol="0">
            <a:spAutoFit/>
          </a:bodyPr>
          <a:lstStyle/>
          <a:p>
            <a:pPr algn="ctr"/>
            <a:r>
              <a:rPr lang="it-IT" sz="3200" b="1" dirty="0"/>
              <a:t>Vocabolari e politicamente corretto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229771" y="803730"/>
            <a:ext cx="11732454" cy="6093976"/>
          </a:xfrm>
          <a:prstGeom prst="rect">
            <a:avLst/>
          </a:prstGeom>
          <a:noFill/>
        </p:spPr>
        <p:txBody>
          <a:bodyPr wrap="square" rtlCol="0">
            <a:spAutoFit/>
          </a:bodyPr>
          <a:lstStyle/>
          <a:p>
            <a:pPr algn="just"/>
            <a:r>
              <a:rPr lang="it-IT" sz="3000" dirty="0"/>
              <a:t>Ancora più difficile gestire il problema del </a:t>
            </a:r>
            <a:r>
              <a:rPr lang="it-IT" sz="3000" b="1" dirty="0"/>
              <a:t>sessismo linguistico</a:t>
            </a:r>
            <a:r>
              <a:rPr lang="it-IT" sz="3000" dirty="0"/>
              <a:t>, perché il problema riguarda numerose forme: nel 1987 la Commissione per le pari opportunità emana le </a:t>
            </a:r>
            <a:r>
              <a:rPr lang="it-IT" sz="3000" i="1" dirty="0"/>
              <a:t>Raccomandazioni per un uso non sessista della lingua</a:t>
            </a:r>
            <a:r>
              <a:rPr lang="it-IT" sz="3000" dirty="0"/>
              <a:t>, scritte da Alma Sabatini. Se alcune proposte hanno avuto fortuna (eliminare l’articolo </a:t>
            </a:r>
            <a:r>
              <a:rPr lang="it-IT" sz="3000" i="1" dirty="0"/>
              <a:t>la </a:t>
            </a:r>
            <a:r>
              <a:rPr lang="it-IT" sz="3000" dirty="0"/>
              <a:t>prima del cognome), altre no, come sostituire</a:t>
            </a:r>
            <a:r>
              <a:rPr lang="it-IT" sz="3000" i="1" dirty="0"/>
              <a:t> uomo</a:t>
            </a:r>
            <a:r>
              <a:rPr lang="it-IT" sz="3000" dirty="0"/>
              <a:t> con </a:t>
            </a:r>
            <a:r>
              <a:rPr lang="it-IT" sz="3000" i="1" dirty="0"/>
              <a:t>individuo</a:t>
            </a:r>
            <a:r>
              <a:rPr lang="it-IT" sz="3000" dirty="0"/>
              <a:t> nelle locuzioni (viola la fissità di polirematiche come </a:t>
            </a:r>
            <a:r>
              <a:rPr lang="it-IT" sz="3000" i="1" dirty="0"/>
              <a:t>caccia all’uomo </a:t>
            </a:r>
            <a:r>
              <a:rPr lang="it-IT" sz="3000" dirty="0"/>
              <a:t>e </a:t>
            </a:r>
            <a:r>
              <a:rPr lang="it-IT" sz="3000" i="1" dirty="0"/>
              <a:t>diritti dell’uomo</a:t>
            </a:r>
            <a:r>
              <a:rPr lang="it-IT" sz="3000" dirty="0"/>
              <a:t>) o eliminare </a:t>
            </a:r>
            <a:r>
              <a:rPr lang="it-IT" sz="3000" i="1" dirty="0"/>
              <a:t>vigilessa</a:t>
            </a:r>
            <a:r>
              <a:rPr lang="it-IT" sz="3000" dirty="0"/>
              <a:t>, </a:t>
            </a:r>
            <a:r>
              <a:rPr lang="it-IT" sz="3000" i="1" dirty="0"/>
              <a:t>avvocatessa</a:t>
            </a:r>
            <a:r>
              <a:rPr lang="it-IT" sz="3000" dirty="0"/>
              <a:t>, </a:t>
            </a:r>
            <a:r>
              <a:rPr lang="it-IT" sz="3000" i="1" dirty="0"/>
              <a:t>studentessa</a:t>
            </a:r>
            <a:r>
              <a:rPr lang="it-IT" sz="3000" dirty="0"/>
              <a:t>, molto vive nell’uso, a favore di </a:t>
            </a:r>
            <a:r>
              <a:rPr lang="it-IT" sz="3000" i="1" dirty="0"/>
              <a:t>la vigile</a:t>
            </a:r>
            <a:r>
              <a:rPr lang="it-IT" sz="3000" dirty="0"/>
              <a:t>, </a:t>
            </a:r>
            <a:r>
              <a:rPr lang="it-IT" sz="3000" i="1" dirty="0"/>
              <a:t>la avvocata</a:t>
            </a:r>
            <a:r>
              <a:rPr lang="it-IT" sz="3000" dirty="0"/>
              <a:t>, </a:t>
            </a:r>
            <a:r>
              <a:rPr lang="it-IT" sz="3000" i="1" dirty="0"/>
              <a:t>la studente.</a:t>
            </a:r>
            <a:endParaRPr lang="it-IT" sz="3000" dirty="0"/>
          </a:p>
          <a:p>
            <a:pPr algn="just"/>
            <a:r>
              <a:rPr lang="it-IT" sz="3000" dirty="0"/>
              <a:t>Come hanno reagito i vocabolari? In quegli anni Zingarelli indica </a:t>
            </a:r>
            <a:r>
              <a:rPr lang="it-IT" sz="3000" b="1" i="1" dirty="0"/>
              <a:t>vigilessa</a:t>
            </a:r>
            <a:r>
              <a:rPr lang="it-IT" sz="3000" i="1" dirty="0"/>
              <a:t> </a:t>
            </a:r>
            <a:r>
              <a:rPr lang="it-IT" sz="3000" dirty="0"/>
              <a:t>come forma da evitare, ma senza possibilità di influenzare l’uso. Oggi registra le due forme sullo stesso piano («femminile invariato o </a:t>
            </a:r>
            <a:r>
              <a:rPr lang="it-IT" sz="3000" i="1" dirty="0"/>
              <a:t>vigilessa</a:t>
            </a:r>
            <a:r>
              <a:rPr lang="it-IT" sz="3000" dirty="0"/>
              <a:t>») e rimanda a una scheda FEMMINILE in cui illustra la questione.</a:t>
            </a:r>
          </a:p>
        </p:txBody>
      </p:sp>
    </p:spTree>
    <p:extLst>
      <p:ext uri="{BB962C8B-B14F-4D97-AF65-F5344CB8AC3E}">
        <p14:creationId xmlns:p14="http://schemas.microsoft.com/office/powerpoint/2010/main" val="3687149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F425D78-F1B0-4C56-A66C-4A6F85D8F45F}"/>
              </a:ext>
            </a:extLst>
          </p:cNvPr>
          <p:cNvSpPr txBox="1"/>
          <p:nvPr/>
        </p:nvSpPr>
        <p:spPr>
          <a:xfrm>
            <a:off x="708072" y="158620"/>
            <a:ext cx="10775853" cy="584775"/>
          </a:xfrm>
          <a:prstGeom prst="rect">
            <a:avLst/>
          </a:prstGeom>
          <a:noFill/>
        </p:spPr>
        <p:txBody>
          <a:bodyPr wrap="square" rtlCol="0">
            <a:spAutoFit/>
          </a:bodyPr>
          <a:lstStyle/>
          <a:p>
            <a:pPr algn="ctr"/>
            <a:r>
              <a:rPr lang="it-IT" sz="3200" b="1" dirty="0"/>
              <a:t>Vocabolari e politicamente corretto</a:t>
            </a:r>
          </a:p>
        </p:txBody>
      </p:sp>
      <p:sp>
        <p:nvSpPr>
          <p:cNvPr id="5" name="CasellaDiTesto 4">
            <a:extLst>
              <a:ext uri="{FF2B5EF4-FFF2-40B4-BE49-F238E27FC236}">
                <a16:creationId xmlns:a16="http://schemas.microsoft.com/office/drawing/2014/main" id="{DB5838A7-AE61-4A17-A570-B1C4A24838FA}"/>
              </a:ext>
            </a:extLst>
          </p:cNvPr>
          <p:cNvSpPr txBox="1"/>
          <p:nvPr/>
        </p:nvSpPr>
        <p:spPr>
          <a:xfrm>
            <a:off x="229771" y="803730"/>
            <a:ext cx="11732454" cy="3785652"/>
          </a:xfrm>
          <a:prstGeom prst="rect">
            <a:avLst/>
          </a:prstGeom>
          <a:noFill/>
        </p:spPr>
        <p:txBody>
          <a:bodyPr wrap="square" rtlCol="0">
            <a:spAutoFit/>
          </a:bodyPr>
          <a:lstStyle/>
          <a:p>
            <a:pPr algn="just"/>
            <a:r>
              <a:rPr lang="it-IT" sz="3000" dirty="0"/>
              <a:t>Nella scheda FEMMINILE di Zingarelli si legge, ad esempio, che «il suffisso </a:t>
            </a:r>
          </a:p>
          <a:p>
            <a:pPr algn="just"/>
            <a:r>
              <a:rPr lang="it-IT" sz="3000" i="1" dirty="0"/>
              <a:t>-essa</a:t>
            </a:r>
            <a:r>
              <a:rPr lang="it-IT" sz="3000" dirty="0"/>
              <a:t> ha intonazione ironica o addirittura dispregiativa», perciò è preferibile </a:t>
            </a:r>
            <a:r>
              <a:rPr lang="it-IT" sz="3000" i="1" dirty="0"/>
              <a:t>la presidente </a:t>
            </a:r>
            <a:r>
              <a:rPr lang="it-IT" sz="3000" dirty="0"/>
              <a:t>a </a:t>
            </a:r>
            <a:r>
              <a:rPr lang="it-IT" sz="3000" i="1" dirty="0"/>
              <a:t>la presidentessa</a:t>
            </a:r>
            <a:r>
              <a:rPr lang="it-IT" sz="3000" dirty="0"/>
              <a:t> e </a:t>
            </a:r>
            <a:r>
              <a:rPr lang="it-IT" sz="3000" i="1" dirty="0"/>
              <a:t>la filosofa </a:t>
            </a:r>
            <a:r>
              <a:rPr lang="it-IT" sz="3000" dirty="0"/>
              <a:t>a </a:t>
            </a:r>
            <a:r>
              <a:rPr lang="it-IT" sz="3000" i="1" dirty="0"/>
              <a:t>la filosofessa</a:t>
            </a:r>
            <a:r>
              <a:rPr lang="it-IT" sz="3000" dirty="0"/>
              <a:t>; si osserva però che hanno connotazione neutra </a:t>
            </a:r>
            <a:r>
              <a:rPr lang="it-IT" sz="3000" i="1" dirty="0"/>
              <a:t>studentessa</a:t>
            </a:r>
            <a:r>
              <a:rPr lang="it-IT" sz="3000" dirty="0"/>
              <a:t>, </a:t>
            </a:r>
            <a:r>
              <a:rPr lang="it-IT" sz="3000" i="1" dirty="0"/>
              <a:t>professoressa</a:t>
            </a:r>
            <a:r>
              <a:rPr lang="it-IT" sz="3000" dirty="0"/>
              <a:t>, </a:t>
            </a:r>
            <a:r>
              <a:rPr lang="it-IT" sz="3000" i="1" dirty="0"/>
              <a:t>dottoressa</a:t>
            </a:r>
            <a:r>
              <a:rPr lang="it-IT" sz="3000" dirty="0"/>
              <a:t>.</a:t>
            </a:r>
          </a:p>
          <a:p>
            <a:pPr algn="just"/>
            <a:r>
              <a:rPr lang="it-IT" sz="3000" dirty="0"/>
              <a:t>Da un lato si osserva che «è sempre opportuno usare la forma femminile, quando esiste» (</a:t>
            </a:r>
            <a:r>
              <a:rPr lang="it-IT" sz="3000" i="1" dirty="0"/>
              <a:t>deputata, ministra, arbitra</a:t>
            </a:r>
            <a:r>
              <a:rPr lang="it-IT" sz="3000" dirty="0"/>
              <a:t>), dall’altro si avverte che sono «rare» forme come </a:t>
            </a:r>
            <a:r>
              <a:rPr lang="it-IT" sz="3000" i="1" dirty="0"/>
              <a:t>ingegnera</a:t>
            </a:r>
            <a:r>
              <a:rPr lang="it-IT" sz="3000" dirty="0"/>
              <a:t>, </a:t>
            </a:r>
            <a:r>
              <a:rPr lang="it-IT" sz="3000" i="1" dirty="0"/>
              <a:t>medica</a:t>
            </a:r>
            <a:r>
              <a:rPr lang="it-IT" sz="3000" dirty="0"/>
              <a:t>, </a:t>
            </a:r>
            <a:r>
              <a:rPr lang="it-IT" sz="3000" i="1" dirty="0"/>
              <a:t>soldata</a:t>
            </a:r>
            <a:r>
              <a:rPr lang="it-IT" sz="3000" dirty="0"/>
              <a:t>. </a:t>
            </a:r>
            <a:endParaRPr lang="it-IT" sz="3000" i="1" dirty="0"/>
          </a:p>
        </p:txBody>
      </p:sp>
      <p:sp>
        <p:nvSpPr>
          <p:cNvPr id="4" name="CasellaDiTesto 3">
            <a:extLst>
              <a:ext uri="{FF2B5EF4-FFF2-40B4-BE49-F238E27FC236}">
                <a16:creationId xmlns:a16="http://schemas.microsoft.com/office/drawing/2014/main" id="{BB001655-402C-4A2C-AAAF-76E7BC23DED4}"/>
              </a:ext>
            </a:extLst>
          </p:cNvPr>
          <p:cNvSpPr txBox="1"/>
          <p:nvPr/>
        </p:nvSpPr>
        <p:spPr>
          <a:xfrm>
            <a:off x="229771" y="4589382"/>
            <a:ext cx="11732454" cy="1938992"/>
          </a:xfrm>
          <a:prstGeom prst="rect">
            <a:avLst/>
          </a:prstGeom>
          <a:noFill/>
        </p:spPr>
        <p:txBody>
          <a:bodyPr wrap="square" rtlCol="0">
            <a:spAutoFit/>
          </a:bodyPr>
          <a:lstStyle/>
          <a:p>
            <a:pPr algn="just"/>
            <a:r>
              <a:rPr lang="it-IT" sz="3000" dirty="0"/>
              <a:t>In altre parole, la posizione dei vocabolari è oggi quella di dare indicazioni sull’uso, </a:t>
            </a:r>
            <a:r>
              <a:rPr lang="it-IT" sz="3000" b="1" dirty="0"/>
              <a:t>indirizzando l’utente verso un impiego consapevole della lingua</a:t>
            </a:r>
            <a:r>
              <a:rPr lang="it-IT" sz="3000" dirty="0"/>
              <a:t>, ma non cercando di influenzarne i comportamenti al di là dell’uso (ad esempio proponendo </a:t>
            </a:r>
            <a:r>
              <a:rPr lang="it-IT" sz="3000" i="1" dirty="0"/>
              <a:t>la studente</a:t>
            </a:r>
            <a:r>
              <a:rPr lang="it-IT" sz="3000" dirty="0"/>
              <a:t>, come faceva invece Alma Sabatini).</a:t>
            </a:r>
          </a:p>
        </p:txBody>
      </p:sp>
    </p:spTree>
    <p:extLst>
      <p:ext uri="{BB962C8B-B14F-4D97-AF65-F5344CB8AC3E}">
        <p14:creationId xmlns:p14="http://schemas.microsoft.com/office/powerpoint/2010/main" val="278415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647</TotalTime>
  <Words>2498</Words>
  <Application>Microsoft Office PowerPoint</Application>
  <PresentationFormat>Widescreen</PresentationFormat>
  <Paragraphs>78</Paragraphs>
  <Slides>18</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18</vt:i4>
      </vt:variant>
    </vt:vector>
  </HeadingPairs>
  <TitlesOfParts>
    <vt:vector size="23" baseType="lpstr">
      <vt:lpstr>Arial</vt:lpstr>
      <vt:lpstr>Calibri</vt:lpstr>
      <vt:lpstr>Calibri Light</vt:lpstr>
      <vt:lpstr>DejaVuSans</vt:lpstr>
      <vt:lpstr>Tema di Office</vt:lpstr>
      <vt:lpstr>I vocabolari italiani:  tipologie, storia, problemi  Linguistica italiana a.a. 2022-23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Emiliano Picchiorri</dc:creator>
  <cp:lastModifiedBy>Emiliano Picchiorri</cp:lastModifiedBy>
  <cp:revision>70</cp:revision>
  <dcterms:created xsi:type="dcterms:W3CDTF">2017-09-29T07:17:13Z</dcterms:created>
  <dcterms:modified xsi:type="dcterms:W3CDTF">2023-05-08T11:53:35Z</dcterms:modified>
</cp:coreProperties>
</file>