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91" r:id="rId4"/>
    <p:sldId id="293" r:id="rId5"/>
    <p:sldId id="292" r:id="rId6"/>
    <p:sldId id="294" r:id="rId7"/>
    <p:sldId id="297" r:id="rId8"/>
    <p:sldId id="286" r:id="rId9"/>
    <p:sldId id="296" r:id="rId10"/>
    <p:sldId id="298" r:id="rId11"/>
    <p:sldId id="280" r:id="rId12"/>
    <p:sldId id="287" r:id="rId13"/>
    <p:sldId id="288" r:id="rId14"/>
    <p:sldId id="289" r:id="rId15"/>
    <p:sldId id="295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24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94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575473-8628-439F-974B-0705AAFDAE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97F4526-ED74-4983-A63E-E38B97589F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97757FF-34AD-4D14-A966-5675C5AC6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pPr/>
              <a:t>10/04/2023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50DC30-CCE5-427E-8BF6-1DF3D6DDE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78ADAF-2A66-4A75-AEB6-C390F1D6E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343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AD585D-B910-4D1F-8868-DDE33EA06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F885BB5-7FA3-45A6-8020-8B6D539067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67D9D5-84DD-4E54-AC85-0D7194058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pPr/>
              <a:t>10/04/2023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59C8335-855E-4301-885C-0ABE56B0A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982C5C-9D90-4E56-AF05-7C37A6D52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2147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DE00F8E-2320-4721-945F-58ABA1EB4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9453B11-A4AE-433D-B0CC-B604088B8D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EBE2D1-EFB5-49AA-8EE6-D424469B6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pPr/>
              <a:t>10/04/2023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3B0846A-E8DC-40E3-9D27-E004B8907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006553-44CB-485B-9EAA-59132ED40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69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1C96F7-D34E-49D5-A129-4E76396FF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5D0C36-5BE7-4E74-A8BA-DDFC5A27D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F53A9F-4620-4F65-9727-465685AF5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pPr/>
              <a:t>10/04/2023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FE6BE7-CDFA-47CE-801C-01A8348AA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89B6F0-7EF0-46D1-B047-9273951BC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2201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7CCCB9-4BB6-4A2C-BD0F-49CDD47F0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387FE9-9675-4FD6-91EB-394C0D9DE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895565B-5620-49E6-A34D-37CAF7D1B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pPr/>
              <a:t>10/04/2023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6B8F287-6B4C-4036-865E-799939AAE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5CDA5A3-32DF-479A-879E-AFFDF2F25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28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D824AB-5EC4-4876-BE92-D04FB2498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EF311A7-3403-43DE-AB24-6F2BF3BCA4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D94EAAE-D609-4527-A038-36BDAA3691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6A5BE2-2879-487B-B5B3-DB09C1085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pPr/>
              <a:t>10/04/2023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AF56EDA-C966-4B5D-A240-F2F86940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296E844-7BED-4651-8A25-94EBEC0EE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6392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4A21F8-9F3A-4126-A4FF-B22CB1A86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87CF9D-4B81-43C2-9B7B-E6C993BA5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C845727-AF5A-4280-8FD1-1C36DCA74D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49FCA2F-D9A3-402F-9D85-6D6C80710C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27BFD8A-23D5-42AD-B3B2-DA914100A7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D284D61-91E5-4B39-B458-924D1D722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pPr/>
              <a:t>10/04/2023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5CCA76C-E80D-42B9-8C32-82568F7AC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975BDF6-F2C3-48B4-9BE7-265EA4730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166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DC3BC2-2C65-43D9-9913-1E3B97BDF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47F12DA-C057-4913-B22B-8D58ABAB3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pPr/>
              <a:t>10/04/2023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C22827D-8D53-4A90-92C3-79FE09424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E080997-9C0F-4AB5-A881-FED01250C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0223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4EE4429-D99C-4574-B734-67B871CF6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pPr/>
              <a:t>10/04/2023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91CCDFE-A15E-44B0-A840-02ED0A7CD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7BEE767-EAA4-4503-BA96-AA586A136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3883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2C4F50-2693-4A18-BDCB-CBA48DDC8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C87415-DEC8-484E-BBDC-3225A3B30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82B7437-CD33-48F9-8D61-24717AF69E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90AABF8-80B6-46BD-8AEB-7DBB1CE18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pPr/>
              <a:t>10/04/2023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E346F9D-9174-44A7-82B4-6AD961083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DAC8B6A-9DE2-4926-B14A-1B9C16026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660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8ADD37-AF27-40A8-931D-2656F1E56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642D0ED-3FB6-410A-81CD-60B47DFAB1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D58F47B-FFAE-4E20-8B87-7E61D72696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C8CF040-93CF-48EB-AAE3-B59C87F8D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pPr/>
              <a:t>10/04/2023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A2DE6C2-0FAE-4376-A61F-9C9D538D9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9B16876-648C-4294-908B-9A0336B90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783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1CFBC07-C939-4CB5-88F0-91E076F18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150FC9-D91A-4656-94EC-9BF60CDDEE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4609C1-5D6D-4BA3-8142-3B4A3E9AB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70A33-DDD8-4448-AEB5-DF9356062411}" type="datetimeFigureOut">
              <a:rPr lang="it-IT" smtClean="0"/>
              <a:pPr/>
              <a:t>10/04/2023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1D8D7-187D-4ECB-88E8-7D46FF7D2E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74D979-18DC-455D-B786-A8C210683C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73694-10BF-4EAC-B94F-3553E0EBF49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9121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liesi.cnr.it/ONLI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AD57AA-0B71-49FD-9B71-4A87F7D8A8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75250"/>
            <a:ext cx="9144000" cy="4360984"/>
          </a:xfrm>
        </p:spPr>
        <p:txBody>
          <a:bodyPr>
            <a:normAutofit/>
          </a:bodyPr>
          <a:lstStyle/>
          <a:p>
            <a:r>
              <a:rPr lang="it-IT" sz="4800" b="0" i="0" u="none" strike="noStrike" baseline="0" dirty="0">
                <a:latin typeface="DejaVuSans"/>
              </a:rPr>
              <a:t>I vocabolari italiani: </a:t>
            </a:r>
            <a:br>
              <a:rPr lang="it-IT" sz="4800" b="0" i="0" u="none" strike="noStrike" baseline="0" dirty="0">
                <a:latin typeface="DejaVuSans"/>
              </a:rPr>
            </a:br>
            <a:r>
              <a:rPr lang="it-IT" sz="4800" b="0" i="0" u="none" strike="noStrike" baseline="0" dirty="0">
                <a:latin typeface="DejaVuSans"/>
              </a:rPr>
              <a:t>tipologie, storia, problemi</a:t>
            </a:r>
            <a:br>
              <a:rPr lang="it-IT" sz="5400" b="1" dirty="0"/>
            </a:br>
            <a:br>
              <a:rPr lang="it-IT" sz="5400" b="1" dirty="0"/>
            </a:br>
            <a:r>
              <a:rPr lang="it-IT" sz="3600" b="1" dirty="0"/>
              <a:t>Linguistica italiana </a:t>
            </a:r>
            <a:r>
              <a:rPr lang="it-IT" sz="3600" b="1" dirty="0" err="1"/>
              <a:t>a.a</a:t>
            </a:r>
            <a:r>
              <a:rPr lang="it-IT" sz="3600" b="1" dirty="0"/>
              <a:t>. 2022-23</a:t>
            </a:r>
          </a:p>
        </p:txBody>
      </p:sp>
    </p:spTree>
    <p:extLst>
      <p:ext uri="{BB962C8B-B14F-4D97-AF65-F5344CB8AC3E}">
        <p14:creationId xmlns:p14="http://schemas.microsoft.com/office/powerpoint/2010/main" val="2761334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708071" y="216165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REPERTORI DI NEOLOGISMI FINO A OGGI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96E5386-A02E-435E-AF32-24F856350BAF}"/>
              </a:ext>
            </a:extLst>
          </p:cNvPr>
          <p:cNvSpPr txBox="1"/>
          <p:nvPr/>
        </p:nvSpPr>
        <p:spPr>
          <a:xfrm>
            <a:off x="154742" y="868174"/>
            <a:ext cx="11882512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Anche</a:t>
            </a:r>
            <a:r>
              <a:rPr lang="it-IT" sz="3000" b="1" dirty="0"/>
              <a:t> Tullio De Mauro </a:t>
            </a:r>
            <a:r>
              <a:rPr lang="it-IT" sz="3000" dirty="0"/>
              <a:t>pubblica due supplementi al GRADIT, </a:t>
            </a:r>
            <a:r>
              <a:rPr lang="it-IT" sz="3000" i="1" dirty="0"/>
              <a:t>Nuove parole dell’uso </a:t>
            </a:r>
            <a:r>
              <a:rPr lang="it-IT" sz="3000" dirty="0"/>
              <a:t>(2003 e 2007). Si trae materiale da fonti disparate, dalla letteratura alle trasmissioni televisive (ogni fonte è ammissibile purché sia documentabile). A differenza degli altri repertori, De Mauro applica anche ai neologismi il suo sistema di marche d’uso:</a:t>
            </a:r>
          </a:p>
          <a:p>
            <a:pPr algn="just"/>
            <a:endParaRPr lang="it-IT" sz="800" i="1" dirty="0"/>
          </a:p>
          <a:p>
            <a:pPr algn="just"/>
            <a:r>
              <a:rPr lang="it-IT" sz="3000" i="1" dirty="0"/>
              <a:t>chitarristico</a:t>
            </a:r>
            <a:r>
              <a:rPr lang="it-IT" sz="3000" dirty="0"/>
              <a:t> TS </a:t>
            </a:r>
            <a:r>
              <a:rPr lang="it-IT" sz="3000" i="1" dirty="0" err="1"/>
              <a:t>mus</a:t>
            </a:r>
            <a:r>
              <a:rPr lang="it-IT" sz="3000" i="1" dirty="0"/>
              <a:t>. </a:t>
            </a:r>
            <a:r>
              <a:rPr lang="it-IT" sz="3000" dirty="0"/>
              <a:t>(1994)</a:t>
            </a:r>
          </a:p>
          <a:p>
            <a:pPr algn="just"/>
            <a:r>
              <a:rPr lang="it-IT" sz="3000" i="1" dirty="0"/>
              <a:t>dopaminergico</a:t>
            </a:r>
            <a:r>
              <a:rPr lang="it-IT" sz="3000" dirty="0"/>
              <a:t> TS </a:t>
            </a:r>
            <a:r>
              <a:rPr lang="it-IT" sz="3000" dirty="0" err="1"/>
              <a:t>biochim</a:t>
            </a:r>
            <a:r>
              <a:rPr lang="it-IT" sz="3000" dirty="0"/>
              <a:t>. (1997)</a:t>
            </a:r>
          </a:p>
          <a:p>
            <a:pPr algn="just"/>
            <a:r>
              <a:rPr lang="it-IT" sz="3000" i="1" dirty="0" err="1"/>
              <a:t>domopack</a:t>
            </a:r>
            <a:r>
              <a:rPr lang="it-IT" sz="3000" i="1" dirty="0"/>
              <a:t> </a:t>
            </a:r>
            <a:r>
              <a:rPr lang="it-IT" sz="3000" dirty="0"/>
              <a:t>CO (1992 in «Corriere della Sera»)</a:t>
            </a:r>
          </a:p>
          <a:p>
            <a:pPr algn="just"/>
            <a:r>
              <a:rPr lang="it-IT" sz="3000" i="1" dirty="0" err="1"/>
              <a:t>graffitomane</a:t>
            </a:r>
            <a:r>
              <a:rPr lang="it-IT" sz="3000" dirty="0"/>
              <a:t> BU (2001)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D0680F0-2C68-4864-B023-6E0B02EC44B3}"/>
              </a:ext>
            </a:extLst>
          </p:cNvPr>
          <p:cNvSpPr txBox="1"/>
          <p:nvPr/>
        </p:nvSpPr>
        <p:spPr>
          <a:xfrm>
            <a:off x="154742" y="5367392"/>
            <a:ext cx="118825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 dati di alcuni recenti repertori di neologismi sono stati inseriti in un database liberamente consultabile online, </a:t>
            </a:r>
            <a:r>
              <a:rPr lang="it-IT" sz="3000" b="1" dirty="0"/>
              <a:t>ONLI </a:t>
            </a:r>
            <a:r>
              <a:rPr lang="it-IT" sz="3000" dirty="0"/>
              <a:t>(Osservatorio Neologico della Lingua italiana): </a:t>
            </a:r>
            <a:r>
              <a:rPr lang="it-IT" sz="3000" dirty="0">
                <a:hlinkClick r:id="rId2"/>
              </a:rPr>
              <a:t>www.iliesi.cnr.it/ONLI/</a:t>
            </a:r>
            <a:r>
              <a:rPr lang="it-IT" sz="3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3232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D518FBD-C0F8-4018-A667-35E5F8F42B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275" y="0"/>
            <a:ext cx="84265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573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8B6486-05F4-4646-8018-783AC82D2646}"/>
              </a:ext>
            </a:extLst>
          </p:cNvPr>
          <p:cNvSpPr txBox="1"/>
          <p:nvPr/>
        </p:nvSpPr>
        <p:spPr>
          <a:xfrm>
            <a:off x="295422" y="407963"/>
            <a:ext cx="116621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/>
              <a:t>Nell’ONLI sono state messe a frutto le indicazioni sui formanti già presenti nelle opere di Adamo-Della Valle. Ad esempio possiamo chiedere tutti i composti 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3A06DA5-7018-4010-8BCB-74C10B4039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435"/>
          <a:stretch/>
        </p:blipFill>
        <p:spPr>
          <a:xfrm>
            <a:off x="1885070" y="1885290"/>
            <a:ext cx="7863839" cy="479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917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0E8B6486-05F4-4646-8018-783AC82D2646}"/>
              </a:ext>
            </a:extLst>
          </p:cNvPr>
          <p:cNvSpPr txBox="1"/>
          <p:nvPr/>
        </p:nvSpPr>
        <p:spPr>
          <a:xfrm>
            <a:off x="295422" y="407963"/>
            <a:ext cx="116621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/>
              <a:t>Oppure possiamo chiedere i deverbali, i deaggettivali, gli alterati, ecc.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9CFF296-50F3-4877-9C78-4F5E3CF42F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25" y="1139483"/>
            <a:ext cx="7512149" cy="545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853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708072" y="279939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NEOLOGISMI CHE SCOMPAIONO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3A84D83-9570-4DAD-A541-E1F1981BC32E}"/>
              </a:ext>
            </a:extLst>
          </p:cNvPr>
          <p:cNvSpPr txBox="1"/>
          <p:nvPr/>
        </p:nvSpPr>
        <p:spPr>
          <a:xfrm>
            <a:off x="154743" y="829096"/>
            <a:ext cx="118825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Molto interessante è il tema delle parole «sfortunate», già sollevato dal convegno del 2005 </a:t>
            </a:r>
            <a:r>
              <a:rPr lang="it-IT" sz="3000" i="1" dirty="0"/>
              <a:t>Che fine fanno i neologismi?</a:t>
            </a:r>
          </a:p>
          <a:p>
            <a:pPr algn="just"/>
            <a:r>
              <a:rPr lang="it-IT" sz="3000" dirty="0"/>
              <a:t>Tra le tante parole entrate nell’uso, Panzini registra parole già desuete </a:t>
            </a:r>
            <a:r>
              <a:rPr lang="it-IT" sz="3000" i="1" dirty="0"/>
              <a:t>(</a:t>
            </a:r>
            <a:r>
              <a:rPr lang="it-IT" sz="3000" i="1" dirty="0" err="1"/>
              <a:t>parabrise</a:t>
            </a:r>
            <a:r>
              <a:rPr lang="it-IT" sz="3000" i="1" dirty="0"/>
              <a:t>) </a:t>
            </a:r>
            <a:r>
              <a:rPr lang="it-IT" sz="3000" dirty="0"/>
              <a:t>e anche parole completamente scomparse in pochi anni, come </a:t>
            </a:r>
            <a:r>
              <a:rPr lang="it-IT" sz="3000" b="1" i="1" dirty="0" err="1"/>
              <a:t>gretina</a:t>
            </a:r>
            <a:r>
              <a:rPr lang="it-IT" sz="3000" i="1" dirty="0"/>
              <a:t> </a:t>
            </a:r>
            <a:r>
              <a:rPr lang="it-IT" sz="3000" dirty="0"/>
              <a:t>‘imitatrice di Greta </a:t>
            </a:r>
            <a:r>
              <a:rPr lang="it-IT" sz="3000" dirty="0" err="1"/>
              <a:t>Garbo’</a:t>
            </a:r>
            <a:r>
              <a:rPr lang="it-IT" sz="3000" dirty="0"/>
              <a:t> o </a:t>
            </a:r>
            <a:r>
              <a:rPr lang="it-IT" sz="3000" b="1" i="1" dirty="0" err="1"/>
              <a:t>telegelato</a:t>
            </a:r>
            <a:r>
              <a:rPr lang="it-IT" sz="3000" i="1" dirty="0"/>
              <a:t> </a:t>
            </a:r>
            <a:r>
              <a:rPr lang="it-IT" sz="3000" dirty="0"/>
              <a:t>‘gelato in vaschetta trasportabile’.</a:t>
            </a:r>
            <a:endParaRPr lang="it-IT" sz="3000" i="1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96E5386-A02E-435E-AF32-24F856350BAF}"/>
              </a:ext>
            </a:extLst>
          </p:cNvPr>
          <p:cNvSpPr txBox="1"/>
          <p:nvPr/>
        </p:nvSpPr>
        <p:spPr>
          <a:xfrm>
            <a:off x="154742" y="3534013"/>
            <a:ext cx="1188251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Anche i repertori recenti ne presentano molte già dimenticate:</a:t>
            </a:r>
          </a:p>
          <a:p>
            <a:pPr algn="just"/>
            <a:r>
              <a:rPr lang="it-IT" sz="3000" dirty="0"/>
              <a:t>In Migliorini (1963) troviamo </a:t>
            </a:r>
            <a:r>
              <a:rPr lang="it-IT" sz="3000" b="1" i="1" dirty="0" err="1"/>
              <a:t>malmotorizzato</a:t>
            </a:r>
            <a:r>
              <a:rPr lang="it-IT" sz="3000" dirty="0"/>
              <a:t> “chi […] guida male, intralcia il traffico, fa molto rumore”</a:t>
            </a:r>
          </a:p>
          <a:p>
            <a:pPr algn="just"/>
            <a:r>
              <a:rPr lang="it-IT" sz="3000" dirty="0"/>
              <a:t>In Cortelazzo-Cardinale: </a:t>
            </a:r>
            <a:r>
              <a:rPr lang="it-IT" sz="3000" b="1" i="1" dirty="0"/>
              <a:t>reprografia</a:t>
            </a:r>
            <a:r>
              <a:rPr lang="it-IT" sz="3000" i="1" dirty="0"/>
              <a:t> </a:t>
            </a:r>
            <a:r>
              <a:rPr lang="it-IT" sz="3000" dirty="0"/>
              <a:t>(1974) ‘tecnica di riproduzione fotomeccanica mediante duplicazione’, </a:t>
            </a:r>
            <a:r>
              <a:rPr lang="it-IT" sz="3000" b="1" i="1" dirty="0"/>
              <a:t>travoltino</a:t>
            </a:r>
            <a:r>
              <a:rPr lang="it-IT" sz="3000" dirty="0"/>
              <a:t> (1977) ‘amante del ballo (come John Travolta)’, </a:t>
            </a:r>
            <a:r>
              <a:rPr lang="it-IT" sz="3000" b="1" i="1" dirty="0" err="1"/>
              <a:t>fillumenia</a:t>
            </a:r>
            <a:r>
              <a:rPr lang="it-IT" sz="3000" i="1" dirty="0"/>
              <a:t> </a:t>
            </a:r>
            <a:r>
              <a:rPr lang="it-IT" sz="3000" dirty="0"/>
              <a:t>(1979) ‘collezionismo di scatole di fiammiferi’.</a:t>
            </a:r>
          </a:p>
        </p:txBody>
      </p:sp>
    </p:spTree>
    <p:extLst>
      <p:ext uri="{BB962C8B-B14F-4D97-AF65-F5344CB8AC3E}">
        <p14:creationId xmlns:p14="http://schemas.microsoft.com/office/powerpoint/2010/main" val="310145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708072" y="279939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REPERTORI DI NEOLOGISMI FINO A OGGI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96E5386-A02E-435E-AF32-24F856350BAF}"/>
              </a:ext>
            </a:extLst>
          </p:cNvPr>
          <p:cNvSpPr txBox="1"/>
          <p:nvPr/>
        </p:nvSpPr>
        <p:spPr>
          <a:xfrm>
            <a:off x="154742" y="973781"/>
            <a:ext cx="11882512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In </a:t>
            </a:r>
            <a:r>
              <a:rPr lang="it-IT" sz="3000" i="1" dirty="0"/>
              <a:t>Neologismi quotidiani </a:t>
            </a:r>
            <a:r>
              <a:rPr lang="it-IT" sz="3000" dirty="0"/>
              <a:t>di Adamo e Della Valle: </a:t>
            </a:r>
          </a:p>
          <a:p>
            <a:pPr algn="just"/>
            <a:r>
              <a:rPr lang="it-IT" sz="3000" b="1" i="1" dirty="0"/>
              <a:t>girotondino</a:t>
            </a:r>
            <a:r>
              <a:rPr lang="it-IT" sz="3000" i="1" dirty="0"/>
              <a:t>,</a:t>
            </a:r>
            <a:r>
              <a:rPr lang="it-IT" sz="3000" dirty="0"/>
              <a:t> </a:t>
            </a:r>
            <a:r>
              <a:rPr lang="it-IT" sz="3000" b="1" i="1" dirty="0"/>
              <a:t>tamagotchi</a:t>
            </a:r>
            <a:r>
              <a:rPr lang="it-IT" sz="3000" i="1" dirty="0"/>
              <a:t>, </a:t>
            </a:r>
            <a:r>
              <a:rPr lang="it-IT" sz="3000" b="1" i="1" dirty="0" err="1"/>
              <a:t>teleputer</a:t>
            </a:r>
            <a:r>
              <a:rPr lang="it-IT" sz="3000" b="1" i="1" dirty="0"/>
              <a:t> </a:t>
            </a:r>
            <a:r>
              <a:rPr lang="it-IT" sz="3000" dirty="0"/>
              <a:t>(prima che si parlasse di </a:t>
            </a:r>
            <a:r>
              <a:rPr lang="it-IT" sz="3000" i="1" dirty="0"/>
              <a:t>smartphone</a:t>
            </a:r>
            <a:r>
              <a:rPr lang="it-IT" sz="3000" dirty="0"/>
              <a:t>), </a:t>
            </a:r>
            <a:r>
              <a:rPr lang="it-IT" sz="3000" b="1" i="1" dirty="0"/>
              <a:t>videofonino</a:t>
            </a:r>
            <a:r>
              <a:rPr lang="it-IT" sz="3000" dirty="0"/>
              <a:t>.</a:t>
            </a:r>
          </a:p>
          <a:p>
            <a:pPr algn="just"/>
            <a:r>
              <a:rPr lang="it-IT" sz="3000" dirty="0"/>
              <a:t>In De Mauro 2007:</a:t>
            </a:r>
          </a:p>
          <a:p>
            <a:pPr algn="just"/>
            <a:r>
              <a:rPr lang="it-IT" sz="3000" b="1" i="1" dirty="0" err="1"/>
              <a:t>hopping</a:t>
            </a:r>
            <a:r>
              <a:rPr lang="it-IT" sz="3000" dirty="0"/>
              <a:t>: navigazione in rete per mezzo di un collegamento wireless, passando da una connessione all’altra per poter sfruttare quella più veloce</a:t>
            </a:r>
            <a:endParaRPr lang="it-IT" sz="3000" i="1" dirty="0"/>
          </a:p>
          <a:p>
            <a:pPr algn="just"/>
            <a:r>
              <a:rPr lang="it-IT" sz="3000" b="1" i="1" dirty="0"/>
              <a:t>net-art</a:t>
            </a:r>
            <a:r>
              <a:rPr lang="it-IT" sz="3000" dirty="0"/>
              <a:t>: tipo di espressione artistica che utilizza come materia prima gli strumenti offerti da internet e che viene diffusa per mezzo della rete stessa.</a:t>
            </a:r>
          </a:p>
          <a:p>
            <a:pPr algn="just"/>
            <a:endParaRPr lang="it-IT" sz="2000" i="1" dirty="0"/>
          </a:p>
          <a:p>
            <a:pPr algn="just"/>
            <a:r>
              <a:rPr lang="it-IT" sz="3000" dirty="0"/>
              <a:t>Questo mostra l’importanza dei repertori di neologismi come «anticamera» del vocabolario dell’uso. Solo le parole che si affermano nell’uso a distanza di qualche anno dovrebbero aver diritto di cittadinanza nel vocabolario dell’uso.</a:t>
            </a:r>
          </a:p>
        </p:txBody>
      </p:sp>
    </p:spTree>
    <p:extLst>
      <p:ext uri="{BB962C8B-B14F-4D97-AF65-F5344CB8AC3E}">
        <p14:creationId xmlns:p14="http://schemas.microsoft.com/office/powerpoint/2010/main" val="277642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708072" y="279939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REPERTORI DI NEOLOGISMI DOPO PANZINI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3A84D83-9570-4DAD-A541-E1F1981BC32E}"/>
              </a:ext>
            </a:extLst>
          </p:cNvPr>
          <p:cNvSpPr txBox="1"/>
          <p:nvPr/>
        </p:nvSpPr>
        <p:spPr>
          <a:xfrm>
            <a:off x="154742" y="945750"/>
            <a:ext cx="11882512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 1942 Bruno Migliorini (con la collaborazione di Alfredo Schiaffini) cura un’edizione postuma del </a:t>
            </a:r>
            <a:r>
              <a:rPr lang="it-IT" sz="3000" i="1" dirty="0"/>
              <a:t>Dizionario moderno </a:t>
            </a:r>
            <a:r>
              <a:rPr lang="it-IT" sz="3000" dirty="0"/>
              <a:t>di Panzini. 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Migliorini prosegue l’esperienza raccogliendo 12.000 parole nuove nel 1963, </a:t>
            </a:r>
            <a:r>
              <a:rPr lang="it-IT" sz="3000" b="1" i="1" dirty="0"/>
              <a:t>Parole nuove</a:t>
            </a:r>
            <a:r>
              <a:rPr lang="it-IT" sz="3000" dirty="0"/>
              <a:t>: continua sulla stessa linea ma scartando le formazioni effimere e occasionali. Dichiara di avere escluso le parole “di conio letterario e giornalistico […] nate da un’occasione singola e assai difficilmente ripetibile”, accogliendo solo quelle che gli sembrava “avessero una certa possibilità di essere adoperate da altri”.</a:t>
            </a:r>
          </a:p>
          <a:p>
            <a:pPr algn="just"/>
            <a:endParaRPr lang="it-IT" sz="1000" dirty="0"/>
          </a:p>
          <a:p>
            <a:pPr algn="just"/>
            <a:r>
              <a:rPr lang="it-IT" sz="3000" dirty="0"/>
              <a:t>Tra le parole rimaste nell’uso, qui troviamo anglicismi come </a:t>
            </a:r>
            <a:r>
              <a:rPr lang="it-IT" sz="3000" i="1" dirty="0"/>
              <a:t>make-up,</a:t>
            </a:r>
            <a:r>
              <a:rPr lang="it-IT" sz="3000" dirty="0"/>
              <a:t> locuzioni come </a:t>
            </a:r>
            <a:r>
              <a:rPr lang="it-IT" sz="3000" i="1" dirty="0"/>
              <a:t>caffè macchiato </a:t>
            </a:r>
            <a:r>
              <a:rPr lang="it-IT" sz="3000" dirty="0"/>
              <a:t>e</a:t>
            </a:r>
            <a:r>
              <a:rPr lang="it-IT" sz="3000" i="1" dirty="0"/>
              <a:t> </a:t>
            </a:r>
            <a:r>
              <a:rPr lang="it-IT" sz="3000" dirty="0"/>
              <a:t>voci colloquiali come l’eufemismo </a:t>
            </a:r>
            <a:r>
              <a:rPr lang="it-IT" sz="3000" i="1" dirty="0"/>
              <a:t>madosca</a:t>
            </a:r>
            <a:r>
              <a:rPr lang="it-IT" sz="3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547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708072" y="279939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REPERTORI DI NEOLOGISMI DOPO PANZINI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96E5386-A02E-435E-AF32-24F856350BAF}"/>
              </a:ext>
            </a:extLst>
          </p:cNvPr>
          <p:cNvSpPr txBox="1"/>
          <p:nvPr/>
        </p:nvSpPr>
        <p:spPr>
          <a:xfrm>
            <a:off x="154742" y="1074370"/>
            <a:ext cx="118825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genere riprende vigore negli anni Ottanta, soprattutto con il </a:t>
            </a:r>
            <a:r>
              <a:rPr lang="it-IT" sz="3000" b="1" i="1" dirty="0"/>
              <a:t>Dizionario di parole nuove</a:t>
            </a:r>
            <a:r>
              <a:rPr lang="it-IT" sz="3000" i="1" dirty="0"/>
              <a:t> </a:t>
            </a:r>
            <a:r>
              <a:rPr lang="it-IT" sz="3000" dirty="0"/>
              <a:t>di Manlio </a:t>
            </a:r>
            <a:r>
              <a:rPr lang="it-IT" sz="3000" dirty="0" err="1"/>
              <a:t>Cortelazzo</a:t>
            </a:r>
            <a:r>
              <a:rPr lang="it-IT" sz="3000" dirty="0"/>
              <a:t> e Ugo Cardinale (1986, 1989). La novità è che di ogni forma si indica un’</a:t>
            </a:r>
            <a:r>
              <a:rPr lang="it-IT" sz="3000" b="1" dirty="0"/>
              <a:t>attestazione scritta</a:t>
            </a:r>
            <a:r>
              <a:rPr lang="it-IT" sz="3000" dirty="0"/>
              <a:t>, possibilmente la prima, e la si riporta come documentazione.</a:t>
            </a:r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Registra parole come </a:t>
            </a:r>
            <a:r>
              <a:rPr lang="it-IT" sz="3000" i="1" dirty="0"/>
              <a:t>personal computer (1982), prime time (1983), rosa shocking (1983), spread (1981), body building </a:t>
            </a:r>
            <a:r>
              <a:rPr lang="it-IT" sz="3000" dirty="0"/>
              <a:t>(1983)</a:t>
            </a:r>
            <a:r>
              <a:rPr lang="it-IT" sz="3000" i="1" dirty="0"/>
              <a:t>. </a:t>
            </a:r>
            <a:r>
              <a:rPr lang="it-IT" sz="3000" dirty="0"/>
              <a:t>Si nota che quasi tutti i forestierismi sono ormai </a:t>
            </a:r>
            <a:r>
              <a:rPr lang="it-IT" sz="3000" b="1" dirty="0"/>
              <a:t>anglicismi.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Registra con attenzione gli usi traslati, come </a:t>
            </a:r>
            <a:r>
              <a:rPr lang="it-IT" sz="3000" i="1" dirty="0"/>
              <a:t>pianeta </a:t>
            </a:r>
            <a:r>
              <a:rPr lang="it-IT" sz="3000" dirty="0"/>
              <a:t>(1981) ‘tutto ciò che è relativo a un tema’ (</a:t>
            </a:r>
            <a:r>
              <a:rPr lang="it-IT" sz="3000" i="1" dirty="0"/>
              <a:t>pianeta rock</a:t>
            </a:r>
            <a:r>
              <a:rPr lang="it-IT" sz="3000" dirty="0"/>
              <a:t>).</a:t>
            </a:r>
            <a:endParaRPr lang="it-IT" sz="3000" b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Interessanti anche le aperture al linguaggio </a:t>
            </a:r>
            <a:r>
              <a:rPr lang="it-IT" sz="3000" b="1" dirty="0"/>
              <a:t>giovanile </a:t>
            </a:r>
            <a:r>
              <a:rPr lang="it-IT" sz="3000" dirty="0"/>
              <a:t>e </a:t>
            </a:r>
            <a:r>
              <a:rPr lang="it-IT" sz="3000" b="1" dirty="0"/>
              <a:t>gergale: </a:t>
            </a:r>
            <a:r>
              <a:rPr lang="it-IT" sz="3000" i="1" dirty="0"/>
              <a:t>matusa</a:t>
            </a:r>
            <a:r>
              <a:rPr lang="it-IT" sz="3000" dirty="0"/>
              <a:t> ‘adulto’ (1966), </a:t>
            </a:r>
            <a:r>
              <a:rPr lang="it-IT" sz="3000" i="1" dirty="0"/>
              <a:t>rompi</a:t>
            </a:r>
            <a:r>
              <a:rPr lang="it-IT" sz="3000" dirty="0"/>
              <a:t> ‘rompiscatole’ (1968), </a:t>
            </a:r>
            <a:r>
              <a:rPr lang="it-IT" sz="3000" i="1" dirty="0"/>
              <a:t>trip </a:t>
            </a:r>
            <a:r>
              <a:rPr lang="it-IT" sz="3000" dirty="0"/>
              <a:t>(1972), </a:t>
            </a:r>
            <a:r>
              <a:rPr lang="it-IT" sz="3000" i="1" dirty="0"/>
              <a:t>stare sul cazzo </a:t>
            </a:r>
            <a:r>
              <a:rPr lang="it-IT" sz="3000" dirty="0"/>
              <a:t>(1972).</a:t>
            </a:r>
          </a:p>
        </p:txBody>
      </p:sp>
    </p:spTree>
    <p:extLst>
      <p:ext uri="{BB962C8B-B14F-4D97-AF65-F5344CB8AC3E}">
        <p14:creationId xmlns:p14="http://schemas.microsoft.com/office/powerpoint/2010/main" val="399570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lettera&#10;&#10;Descrizione generata automaticamente">
            <a:extLst>
              <a:ext uri="{FF2B5EF4-FFF2-40B4-BE49-F238E27FC236}">
                <a16:creationId xmlns:a16="http://schemas.microsoft.com/office/drawing/2014/main" id="{ADCA26DA-88EB-990A-26A4-B0296381CC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85" y="872929"/>
            <a:ext cx="5301222" cy="4073144"/>
          </a:xfrm>
          <a:prstGeom prst="rect">
            <a:avLst/>
          </a:prstGeom>
        </p:spPr>
      </p:pic>
      <p:pic>
        <p:nvPicPr>
          <p:cNvPr id="7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8DFE3456-8943-9655-FFA6-C4646580B4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188" y="613156"/>
            <a:ext cx="4674376" cy="570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622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708072" y="279939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REPERTORI DI NEOLOGISMI FINO A OGGI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96E5386-A02E-435E-AF32-24F856350BAF}"/>
              </a:ext>
            </a:extLst>
          </p:cNvPr>
          <p:cNvSpPr txBox="1"/>
          <p:nvPr/>
        </p:nvSpPr>
        <p:spPr>
          <a:xfrm>
            <a:off x="154742" y="1074370"/>
            <a:ext cx="118825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Aprile-De Fazio (2017) hanno osservato che fino a Cortelazzo-Cardinale i repertori tendono ancora a prediligere parole che abbiano buona possibilità di imporsi nell’uso comune, mentre i successivi hanno «come obiettivo principale la registrazione dei neologismi </a:t>
            </a:r>
            <a:r>
              <a:rPr lang="it-IT" sz="3000" i="1" dirty="0"/>
              <a:t>mentre </a:t>
            </a:r>
            <a:r>
              <a:rPr lang="it-IT" sz="3000" dirty="0"/>
              <a:t>si formano, indipendentemente dalle previsioni future».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Appartiene a questa tipologia </a:t>
            </a:r>
            <a:r>
              <a:rPr lang="it-IT" sz="3000" i="1" dirty="0"/>
              <a:t>3000 parole nuove </a:t>
            </a:r>
            <a:r>
              <a:rPr lang="it-IT" sz="3000" dirty="0"/>
              <a:t>di Ottavio </a:t>
            </a:r>
            <a:r>
              <a:rPr lang="it-IT" sz="3000" b="1" dirty="0"/>
              <a:t>Lurati</a:t>
            </a:r>
            <a:r>
              <a:rPr lang="it-IT" sz="3000" dirty="0"/>
              <a:t> (1990), che raccoglie soprattutto coniazioni della stampa cartacea e televisiva: spesso si tratta di occasionalismi, legati a una specifica vicenda politica o di cronaca.</a:t>
            </a:r>
          </a:p>
          <a:p>
            <a:pPr algn="just"/>
            <a:r>
              <a:rPr lang="it-IT" sz="3000" dirty="0"/>
              <a:t>Continua l’uso di Cortelazzo-Cardinale di registrare la fonte di attestazione (se televisiva, anche con il giorno esatto in cui è stata usata).</a:t>
            </a:r>
          </a:p>
        </p:txBody>
      </p:sp>
    </p:spTree>
    <p:extLst>
      <p:ext uri="{BB962C8B-B14F-4D97-AF65-F5344CB8AC3E}">
        <p14:creationId xmlns:p14="http://schemas.microsoft.com/office/powerpoint/2010/main" val="3747366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52A71565-3C26-1528-68D9-2A8171F1FF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35"/>
          <a:stretch/>
        </p:blipFill>
        <p:spPr>
          <a:xfrm rot="5400000">
            <a:off x="2772640" y="292677"/>
            <a:ext cx="6858000" cy="627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278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708072" y="279939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REPERTORI DI NEOLOGISMI FINO A OGGI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96E5386-A02E-435E-AF32-24F856350BAF}"/>
              </a:ext>
            </a:extLst>
          </p:cNvPr>
          <p:cNvSpPr txBox="1"/>
          <p:nvPr/>
        </p:nvSpPr>
        <p:spPr>
          <a:xfrm>
            <a:off x="154742" y="1074370"/>
            <a:ext cx="1188251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Ha caratteristiche analoghe </a:t>
            </a:r>
            <a:r>
              <a:rPr lang="it-IT" sz="3000" i="1" dirty="0"/>
              <a:t>Materiali e ricerche per il Devoto-Oli</a:t>
            </a:r>
            <a:r>
              <a:rPr lang="it-IT" sz="3000" dirty="0"/>
              <a:t> di Andrea </a:t>
            </a:r>
            <a:r>
              <a:rPr lang="it-IT" sz="3000" b="1" dirty="0"/>
              <a:t>Bencini</a:t>
            </a:r>
            <a:r>
              <a:rPr lang="it-IT" sz="3000" dirty="0"/>
              <a:t> ed Eugenia </a:t>
            </a:r>
            <a:r>
              <a:rPr lang="it-IT" sz="3000" b="1" dirty="0"/>
              <a:t>Citernesi</a:t>
            </a:r>
            <a:r>
              <a:rPr lang="it-IT" sz="3000" dirty="0"/>
              <a:t> (1992). 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Nell’introduzione si sottolinea il primato del lessico sportivo su quello di altra origine </a:t>
            </a:r>
            <a:r>
              <a:rPr lang="it-IT" sz="3000" i="1" dirty="0"/>
              <a:t>(macchina da goal, </a:t>
            </a:r>
            <a:r>
              <a:rPr lang="it-IT" sz="3000" i="1" dirty="0" err="1"/>
              <a:t>maradonata</a:t>
            </a:r>
            <a:r>
              <a:rPr lang="it-IT" sz="3000" dirty="0"/>
              <a:t>, </a:t>
            </a:r>
            <a:r>
              <a:rPr lang="it-IT" sz="3000" i="1" dirty="0" err="1"/>
              <a:t>maradoneide</a:t>
            </a:r>
            <a:r>
              <a:rPr lang="it-IT" sz="3000" dirty="0"/>
              <a:t> e </a:t>
            </a:r>
            <a:r>
              <a:rPr lang="it-IT" sz="3000" i="1" dirty="0" err="1"/>
              <a:t>maradoneta</a:t>
            </a:r>
            <a:r>
              <a:rPr lang="it-IT" sz="3000" i="1" dirty="0"/>
              <a:t>),</a:t>
            </a:r>
            <a:r>
              <a:rPr lang="it-IT" sz="3000" dirty="0"/>
              <a:t> anche per il suo “debordare verso altri settori”, per es. con l’espressione </a:t>
            </a:r>
            <a:r>
              <a:rPr lang="it-IT" sz="3000" i="1" dirty="0"/>
              <a:t>a tutto campo</a:t>
            </a:r>
            <a:r>
              <a:rPr lang="it-IT" sz="3000" dirty="0"/>
              <a:t>, e la funzione della stampa come fonte d’innovazione linguistica.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Anche in questo caso si tratta soprattutto di parole diffuse dai media, di cui si registra con precisione l’attestazione. </a:t>
            </a:r>
          </a:p>
        </p:txBody>
      </p:sp>
    </p:spTree>
    <p:extLst>
      <p:ext uri="{BB962C8B-B14F-4D97-AF65-F5344CB8AC3E}">
        <p14:creationId xmlns:p14="http://schemas.microsoft.com/office/powerpoint/2010/main" val="160372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708071" y="216165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/>
              <a:t>REPERTORI DI NEOLOGISMI FINO A OGGI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3A84D83-9570-4DAD-A541-E1F1981BC32E}"/>
              </a:ext>
            </a:extLst>
          </p:cNvPr>
          <p:cNvSpPr txBox="1"/>
          <p:nvPr/>
        </p:nvSpPr>
        <p:spPr>
          <a:xfrm>
            <a:off x="154742" y="800940"/>
            <a:ext cx="1188251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Un’altra ondata di interesse per i neologismi nei primi anni Duemila.</a:t>
            </a:r>
          </a:p>
          <a:p>
            <a:pPr algn="just"/>
            <a:endParaRPr lang="it-IT" sz="2000" dirty="0"/>
          </a:p>
          <a:p>
            <a:pPr algn="just"/>
            <a:r>
              <a:rPr lang="it-IT" sz="3000" dirty="0"/>
              <a:t>Giovanni</a:t>
            </a:r>
            <a:r>
              <a:rPr lang="it-IT" sz="3000" b="1" dirty="0"/>
              <a:t> Adamo-</a:t>
            </a:r>
            <a:r>
              <a:rPr lang="it-IT" sz="3000" dirty="0"/>
              <a:t>Valeria</a:t>
            </a:r>
            <a:r>
              <a:rPr lang="it-IT" sz="3000" b="1" dirty="0"/>
              <a:t> Della Valle</a:t>
            </a:r>
            <a:r>
              <a:rPr lang="it-IT" sz="3000" dirty="0"/>
              <a:t>, </a:t>
            </a:r>
            <a:r>
              <a:rPr lang="it-IT" sz="3000" i="1" dirty="0"/>
              <a:t>Neologismi quotidiani </a:t>
            </a:r>
            <a:r>
              <a:rPr lang="it-IT" sz="3000" dirty="0"/>
              <a:t>(2003) e </a:t>
            </a:r>
            <a:r>
              <a:rPr lang="it-IT" sz="3000" i="1" dirty="0"/>
              <a:t>2006 parole nuove </a:t>
            </a:r>
            <a:r>
              <a:rPr lang="it-IT" sz="3000" dirty="0"/>
              <a:t>(2006). </a:t>
            </a:r>
          </a:p>
          <a:p>
            <a:pPr algn="just"/>
            <a:r>
              <a:rPr lang="it-IT" sz="3000" dirty="0"/>
              <a:t>Oltre all’attestazione scritta, si lavora su </a:t>
            </a:r>
            <a:r>
              <a:rPr lang="it-IT" sz="3000" i="1" dirty="0"/>
              <a:t>corpora </a:t>
            </a:r>
            <a:r>
              <a:rPr lang="it-IT" sz="3000" dirty="0"/>
              <a:t>ben individuati spogliati sistematicamente (in modo occasionale), ad esempio i giornali.</a:t>
            </a:r>
          </a:p>
          <a:p>
            <a:pPr algn="just"/>
            <a:r>
              <a:rPr lang="it-IT" sz="2000" dirty="0"/>
              <a:t> </a:t>
            </a:r>
          </a:p>
          <a:p>
            <a:pPr algn="just"/>
            <a:r>
              <a:rPr lang="it-IT" sz="3000" dirty="0"/>
              <a:t>È particolarmente attento a derivati e alterati e infatti presenta, in appendice, anche una dettagliata </a:t>
            </a:r>
            <a:r>
              <a:rPr lang="it-IT" sz="3000" b="1" dirty="0"/>
              <a:t>tavola dei formanti </a:t>
            </a:r>
            <a:r>
              <a:rPr lang="it-IT" sz="3000" dirty="0"/>
              <a:t>che permette di studiare la produttività di un elemento. Ad esempio: </a:t>
            </a:r>
            <a:endParaRPr lang="it-IT" sz="3000" i="1" dirty="0"/>
          </a:p>
          <a:p>
            <a:pPr algn="just"/>
            <a:endParaRPr lang="it-IT" sz="800" i="1" dirty="0"/>
          </a:p>
          <a:p>
            <a:pPr algn="just"/>
            <a:r>
              <a:rPr lang="it-IT" sz="3000" i="1" dirty="0"/>
              <a:t>baby</a:t>
            </a:r>
            <a:r>
              <a:rPr lang="it-IT" sz="3000" dirty="0"/>
              <a:t>: </a:t>
            </a:r>
            <a:r>
              <a:rPr lang="it-IT" sz="3000" i="1" dirty="0"/>
              <a:t>babypensionato, baby soldato, squadra baby</a:t>
            </a:r>
            <a:r>
              <a:rPr lang="it-IT" sz="3000" dirty="0"/>
              <a:t> </a:t>
            </a:r>
          </a:p>
          <a:p>
            <a:pPr algn="just"/>
            <a:r>
              <a:rPr lang="it-IT" sz="3000" i="1" dirty="0"/>
              <a:t>Berlusconi</a:t>
            </a:r>
            <a:r>
              <a:rPr lang="it-IT" sz="3000" dirty="0"/>
              <a:t>: </a:t>
            </a:r>
            <a:r>
              <a:rPr lang="it-IT" sz="3000" i="1" dirty="0"/>
              <a:t>berlusconismo</a:t>
            </a:r>
            <a:r>
              <a:rPr lang="it-IT" sz="3000" dirty="0"/>
              <a:t>, -</a:t>
            </a:r>
            <a:r>
              <a:rPr lang="it-IT" sz="3000" i="1" dirty="0" err="1"/>
              <a:t>iano</a:t>
            </a:r>
            <a:r>
              <a:rPr lang="it-IT" sz="3000" dirty="0"/>
              <a:t>, -</a:t>
            </a:r>
            <a:r>
              <a:rPr lang="it-IT" sz="3000" i="1" dirty="0" err="1"/>
              <a:t>ata</a:t>
            </a:r>
            <a:r>
              <a:rPr lang="it-IT" sz="3000" dirty="0"/>
              <a:t>, </a:t>
            </a:r>
            <a:r>
              <a:rPr lang="it-IT" sz="3000" i="1" dirty="0" err="1"/>
              <a:t>salvaberlusconi</a:t>
            </a:r>
            <a:r>
              <a:rPr lang="it-IT" sz="3000" dirty="0"/>
              <a:t> </a:t>
            </a:r>
          </a:p>
          <a:p>
            <a:pPr algn="just"/>
            <a:r>
              <a:rPr lang="it-IT" sz="3000" i="1" dirty="0"/>
              <a:t>-</a:t>
            </a:r>
            <a:r>
              <a:rPr lang="it-IT" sz="3000" i="1" dirty="0" err="1"/>
              <a:t>ità</a:t>
            </a:r>
            <a:r>
              <a:rPr lang="it-IT" sz="3000" dirty="0"/>
              <a:t>: </a:t>
            </a:r>
            <a:r>
              <a:rPr lang="it-IT" sz="3000" i="1" dirty="0"/>
              <a:t>genitorialità</a:t>
            </a:r>
            <a:r>
              <a:rPr lang="it-IT" sz="3000" dirty="0"/>
              <a:t>, </a:t>
            </a:r>
            <a:r>
              <a:rPr lang="it-IT" sz="3000" i="1" dirty="0" err="1"/>
              <a:t>glocalità</a:t>
            </a:r>
            <a:r>
              <a:rPr lang="it-IT" sz="3000" dirty="0"/>
              <a:t>, </a:t>
            </a:r>
            <a:r>
              <a:rPr lang="it-IT" sz="3000" i="1" dirty="0"/>
              <a:t>premialità</a:t>
            </a:r>
            <a:r>
              <a:rPr lang="it-IT" sz="3000" dirty="0"/>
              <a:t>, </a:t>
            </a:r>
            <a:r>
              <a:rPr lang="it-IT" sz="3000" i="1" dirty="0" err="1"/>
              <a:t>viciniorità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3005795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20C2E9BF-47ED-F8B4-35E7-E2DED6B888A5}"/>
              </a:ext>
            </a:extLst>
          </p:cNvPr>
          <p:cNvSpPr txBox="1"/>
          <p:nvPr/>
        </p:nvSpPr>
        <p:spPr>
          <a:xfrm>
            <a:off x="242455" y="218209"/>
            <a:ext cx="344631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/>
              <a:t>Adamo-Della Valle non si limitano alla prima attestazione, ma ne riportano anche altre. </a:t>
            </a:r>
          </a:p>
          <a:p>
            <a:r>
              <a:rPr lang="it-IT" sz="3000" dirty="0"/>
              <a:t>Inoltre, da linguisti, offrono una classificazione formale del neologismo alla fine della voce.</a:t>
            </a:r>
          </a:p>
        </p:txBody>
      </p:sp>
      <p:pic>
        <p:nvPicPr>
          <p:cNvPr id="6" name="Immagine 5" descr="Immagine che contiene testo, giornale, targa&#10;&#10;Descrizione generata automaticamente">
            <a:extLst>
              <a:ext uri="{FF2B5EF4-FFF2-40B4-BE49-F238E27FC236}">
                <a16:creationId xmlns:a16="http://schemas.microsoft.com/office/drawing/2014/main" id="{911C0887-F026-1FA7-B4D5-BE26CF310C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377" y="218208"/>
            <a:ext cx="8161031" cy="6133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0320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1499</TotalTime>
  <Words>1075</Words>
  <Application>Microsoft Office PowerPoint</Application>
  <PresentationFormat>Widescreen</PresentationFormat>
  <Paragraphs>60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DejaVuSans</vt:lpstr>
      <vt:lpstr>Tema di Office</vt:lpstr>
      <vt:lpstr>I vocabolari italiani:  tipologie, storia, problemi  Linguistica italiana a.a. 2022-23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Emiliano Picchiorri</dc:creator>
  <cp:lastModifiedBy>Emiliano Picchiorri</cp:lastModifiedBy>
  <cp:revision>198</cp:revision>
  <dcterms:created xsi:type="dcterms:W3CDTF">2017-09-29T07:17:13Z</dcterms:created>
  <dcterms:modified xsi:type="dcterms:W3CDTF">2023-04-10T07:27:51Z</dcterms:modified>
</cp:coreProperties>
</file>