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01" r:id="rId1"/>
  </p:sldMasterIdLst>
  <p:sldIdLst>
    <p:sldId id="289" r:id="rId2"/>
    <p:sldId id="270" r:id="rId3"/>
    <p:sldId id="321" r:id="rId4"/>
    <p:sldId id="322" r:id="rId5"/>
    <p:sldId id="323" r:id="rId6"/>
    <p:sldId id="324" r:id="rId7"/>
    <p:sldId id="325" r:id="rId8"/>
    <p:sldId id="326" r:id="rId9"/>
    <p:sldId id="308" r:id="rId10"/>
    <p:sldId id="309" r:id="rId11"/>
    <p:sldId id="310" r:id="rId12"/>
    <p:sldId id="311" r:id="rId13"/>
    <p:sldId id="313" r:id="rId14"/>
    <p:sldId id="314" r:id="rId15"/>
    <p:sldId id="315" r:id="rId16"/>
    <p:sldId id="316" r:id="rId17"/>
    <p:sldId id="320" r:id="rId18"/>
    <p:sldId id="317" r:id="rId19"/>
    <p:sldId id="318" r:id="rId20"/>
    <p:sldId id="319" r:id="rId21"/>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79" autoAdjust="0"/>
    <p:restoredTop sz="94660"/>
  </p:normalViewPr>
  <p:slideViewPr>
    <p:cSldViewPr snapToGrid="0">
      <p:cViewPr varScale="1">
        <p:scale>
          <a:sx n="74" d="100"/>
          <a:sy n="74" d="100"/>
        </p:scale>
        <p:origin x="1051"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CEBB32E-6175-49DE-9575-06D9530830B3}"/>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CBDE67CC-7E3F-4C2C-85A0-65D7D53BCFE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E19FA96E-766F-41C6-8270-E729C800F25A}"/>
              </a:ext>
            </a:extLst>
          </p:cNvPr>
          <p:cNvSpPr>
            <a:spLocks noGrp="1"/>
          </p:cNvSpPr>
          <p:nvPr>
            <p:ph type="dt" sz="half" idx="10"/>
          </p:nvPr>
        </p:nvSpPr>
        <p:spPr/>
        <p:txBody>
          <a:bodyPr/>
          <a:lstStyle/>
          <a:p>
            <a:fld id="{FFCB723E-50C7-48CC-8791-16EDC9DDA119}" type="datetimeFigureOut">
              <a:rPr lang="it-IT" smtClean="0"/>
              <a:t>02/04/2025</a:t>
            </a:fld>
            <a:endParaRPr lang="it-IT"/>
          </a:p>
        </p:txBody>
      </p:sp>
      <p:sp>
        <p:nvSpPr>
          <p:cNvPr id="5" name="Segnaposto piè di pagina 4">
            <a:extLst>
              <a:ext uri="{FF2B5EF4-FFF2-40B4-BE49-F238E27FC236}">
                <a16:creationId xmlns:a16="http://schemas.microsoft.com/office/drawing/2014/main" id="{C1F2B854-322E-43DA-A44D-CF5BF087F5B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FBBC32E-7498-43D5-9721-0BB53D2DF16C}"/>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3308307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D0C4800-628A-4061-88D3-8426E8BE7A49}"/>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6D7459C5-535E-4910-AFFD-5C8E18BBBEEB}"/>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D9B2A81-8920-4652-B2A8-8C1DF8BA9CB9}"/>
              </a:ext>
            </a:extLst>
          </p:cNvPr>
          <p:cNvSpPr>
            <a:spLocks noGrp="1"/>
          </p:cNvSpPr>
          <p:nvPr>
            <p:ph type="dt" sz="half" idx="10"/>
          </p:nvPr>
        </p:nvSpPr>
        <p:spPr/>
        <p:txBody>
          <a:bodyPr/>
          <a:lstStyle/>
          <a:p>
            <a:fld id="{FFCB723E-50C7-48CC-8791-16EDC9DDA119}" type="datetimeFigureOut">
              <a:rPr lang="it-IT" smtClean="0"/>
              <a:t>02/04/2025</a:t>
            </a:fld>
            <a:endParaRPr lang="it-IT"/>
          </a:p>
        </p:txBody>
      </p:sp>
      <p:sp>
        <p:nvSpPr>
          <p:cNvPr id="5" name="Segnaposto piè di pagina 4">
            <a:extLst>
              <a:ext uri="{FF2B5EF4-FFF2-40B4-BE49-F238E27FC236}">
                <a16:creationId xmlns:a16="http://schemas.microsoft.com/office/drawing/2014/main" id="{6FC5160D-2371-418A-A6C0-0C82818F6E3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D2F4832-ED49-486F-9E7C-18A39A5D317E}"/>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8777126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58203E42-4788-4C5B-B19D-F2D93B13EBF0}"/>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7F77AD31-51C9-42B8-B245-0FCCB851F1BF}"/>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7C4E5AC-B0DB-4096-A330-8E39F6851A5E}"/>
              </a:ext>
            </a:extLst>
          </p:cNvPr>
          <p:cNvSpPr>
            <a:spLocks noGrp="1"/>
          </p:cNvSpPr>
          <p:nvPr>
            <p:ph type="dt" sz="half" idx="10"/>
          </p:nvPr>
        </p:nvSpPr>
        <p:spPr/>
        <p:txBody>
          <a:bodyPr/>
          <a:lstStyle/>
          <a:p>
            <a:fld id="{FFCB723E-50C7-48CC-8791-16EDC9DDA119}" type="datetimeFigureOut">
              <a:rPr lang="it-IT" smtClean="0"/>
              <a:t>02/04/2025</a:t>
            </a:fld>
            <a:endParaRPr lang="it-IT"/>
          </a:p>
        </p:txBody>
      </p:sp>
      <p:sp>
        <p:nvSpPr>
          <p:cNvPr id="5" name="Segnaposto piè di pagina 4">
            <a:extLst>
              <a:ext uri="{FF2B5EF4-FFF2-40B4-BE49-F238E27FC236}">
                <a16:creationId xmlns:a16="http://schemas.microsoft.com/office/drawing/2014/main" id="{2B2F30F2-D5DC-4EB1-8BC6-4A1BC018EF5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13EB883-1970-4B4E-8A3F-0E4A94B88ADD}"/>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34802094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5362E8C-5078-4F2D-8525-36BA7653C306}"/>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946A0FDF-6958-418A-9678-530B80EF5684}"/>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69803282-2407-4FF4-A0F2-9DEF6F8D07F2}"/>
              </a:ext>
            </a:extLst>
          </p:cNvPr>
          <p:cNvSpPr>
            <a:spLocks noGrp="1"/>
          </p:cNvSpPr>
          <p:nvPr>
            <p:ph type="dt" sz="half" idx="10"/>
          </p:nvPr>
        </p:nvSpPr>
        <p:spPr/>
        <p:txBody>
          <a:bodyPr/>
          <a:lstStyle/>
          <a:p>
            <a:fld id="{FFCB723E-50C7-48CC-8791-16EDC9DDA119}" type="datetimeFigureOut">
              <a:rPr lang="it-IT" smtClean="0"/>
              <a:t>02/04/2025</a:t>
            </a:fld>
            <a:endParaRPr lang="it-IT"/>
          </a:p>
        </p:txBody>
      </p:sp>
      <p:sp>
        <p:nvSpPr>
          <p:cNvPr id="5" name="Segnaposto piè di pagina 4">
            <a:extLst>
              <a:ext uri="{FF2B5EF4-FFF2-40B4-BE49-F238E27FC236}">
                <a16:creationId xmlns:a16="http://schemas.microsoft.com/office/drawing/2014/main" id="{C5DCF2D4-1E71-4181-AA5E-D84AFEC4B67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1ED3E27-8D4D-45F8-8F76-9DCDB0A3DD0D}"/>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1516180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C480367-48C8-4C1F-9214-400430DA0474}"/>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A16271B8-8EF2-4EED-8667-0B6E386744A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056C8732-2655-4074-80BB-7A1811BA5E1E}"/>
              </a:ext>
            </a:extLst>
          </p:cNvPr>
          <p:cNvSpPr>
            <a:spLocks noGrp="1"/>
          </p:cNvSpPr>
          <p:nvPr>
            <p:ph type="dt" sz="half" idx="10"/>
          </p:nvPr>
        </p:nvSpPr>
        <p:spPr/>
        <p:txBody>
          <a:bodyPr/>
          <a:lstStyle/>
          <a:p>
            <a:fld id="{FFCB723E-50C7-48CC-8791-16EDC9DDA119}" type="datetimeFigureOut">
              <a:rPr lang="it-IT" smtClean="0"/>
              <a:t>02/04/2025</a:t>
            </a:fld>
            <a:endParaRPr lang="it-IT"/>
          </a:p>
        </p:txBody>
      </p:sp>
      <p:sp>
        <p:nvSpPr>
          <p:cNvPr id="5" name="Segnaposto piè di pagina 4">
            <a:extLst>
              <a:ext uri="{FF2B5EF4-FFF2-40B4-BE49-F238E27FC236}">
                <a16:creationId xmlns:a16="http://schemas.microsoft.com/office/drawing/2014/main" id="{DB7BB589-7DE4-4941-84EA-3E93ECF9EF8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C4F251C-E8E1-4DF2-A153-B3ADD3F1FDD5}"/>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37816461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098FBF3-6231-4695-9423-A5C8FBC41F18}"/>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4C1F17AD-AF0E-4DA8-ADF0-752E3774B784}"/>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940F767E-D3C3-483B-8D51-8CE112B8EE76}"/>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5EB7FFE5-ACC9-4F1B-8E72-D9F4B976D3A9}"/>
              </a:ext>
            </a:extLst>
          </p:cNvPr>
          <p:cNvSpPr>
            <a:spLocks noGrp="1"/>
          </p:cNvSpPr>
          <p:nvPr>
            <p:ph type="dt" sz="half" idx="10"/>
          </p:nvPr>
        </p:nvSpPr>
        <p:spPr/>
        <p:txBody>
          <a:bodyPr/>
          <a:lstStyle/>
          <a:p>
            <a:fld id="{FFCB723E-50C7-48CC-8791-16EDC9DDA119}" type="datetimeFigureOut">
              <a:rPr lang="it-IT" smtClean="0"/>
              <a:t>02/04/2025</a:t>
            </a:fld>
            <a:endParaRPr lang="it-IT"/>
          </a:p>
        </p:txBody>
      </p:sp>
      <p:sp>
        <p:nvSpPr>
          <p:cNvPr id="6" name="Segnaposto piè di pagina 5">
            <a:extLst>
              <a:ext uri="{FF2B5EF4-FFF2-40B4-BE49-F238E27FC236}">
                <a16:creationId xmlns:a16="http://schemas.microsoft.com/office/drawing/2014/main" id="{F7237544-E5B8-46FC-ADE6-796E37873352}"/>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7DF27AB3-3037-488F-BBB8-B38150F07D0A}"/>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3145127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18F4BD8-314C-45F2-8AA5-AACDF2A79DBA}"/>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C0748BDB-E3DF-4B6F-85F1-565289B40D0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A462D36A-6CD1-4735-B965-162D33796B17}"/>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1C44FEE5-7C01-4FC3-BF05-81EED600C72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07AD3A21-529B-4F28-A708-6B94223BCB89}"/>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9212AEB3-4851-4096-BF55-DC3548E4ACA4}"/>
              </a:ext>
            </a:extLst>
          </p:cNvPr>
          <p:cNvSpPr>
            <a:spLocks noGrp="1"/>
          </p:cNvSpPr>
          <p:nvPr>
            <p:ph type="dt" sz="half" idx="10"/>
          </p:nvPr>
        </p:nvSpPr>
        <p:spPr/>
        <p:txBody>
          <a:bodyPr/>
          <a:lstStyle/>
          <a:p>
            <a:fld id="{FFCB723E-50C7-48CC-8791-16EDC9DDA119}" type="datetimeFigureOut">
              <a:rPr lang="it-IT" smtClean="0"/>
              <a:t>02/04/2025</a:t>
            </a:fld>
            <a:endParaRPr lang="it-IT"/>
          </a:p>
        </p:txBody>
      </p:sp>
      <p:sp>
        <p:nvSpPr>
          <p:cNvPr id="8" name="Segnaposto piè di pagina 7">
            <a:extLst>
              <a:ext uri="{FF2B5EF4-FFF2-40B4-BE49-F238E27FC236}">
                <a16:creationId xmlns:a16="http://schemas.microsoft.com/office/drawing/2014/main" id="{AED64790-B5EE-41FE-BBC0-E6AE7E63032B}"/>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CA037A56-CA9A-4AA5-967C-0DD17F102C2F}"/>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1924872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FC8297B-2A69-45D9-981D-A139D8053E6E}"/>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156D9360-FF6D-4D17-BEE1-56DB69CC32E5}"/>
              </a:ext>
            </a:extLst>
          </p:cNvPr>
          <p:cNvSpPr>
            <a:spLocks noGrp="1"/>
          </p:cNvSpPr>
          <p:nvPr>
            <p:ph type="dt" sz="half" idx="10"/>
          </p:nvPr>
        </p:nvSpPr>
        <p:spPr/>
        <p:txBody>
          <a:bodyPr/>
          <a:lstStyle/>
          <a:p>
            <a:fld id="{FFCB723E-50C7-48CC-8791-16EDC9DDA119}" type="datetimeFigureOut">
              <a:rPr lang="it-IT" smtClean="0"/>
              <a:t>02/04/2025</a:t>
            </a:fld>
            <a:endParaRPr lang="it-IT"/>
          </a:p>
        </p:txBody>
      </p:sp>
      <p:sp>
        <p:nvSpPr>
          <p:cNvPr id="4" name="Segnaposto piè di pagina 3">
            <a:extLst>
              <a:ext uri="{FF2B5EF4-FFF2-40B4-BE49-F238E27FC236}">
                <a16:creationId xmlns:a16="http://schemas.microsoft.com/office/drawing/2014/main" id="{4F02FBD1-B18A-40E7-AC89-6EFC2EA8E978}"/>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05E47EA9-5039-4AE2-987D-67B8A9A3887C}"/>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725837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D07F0CBD-2365-4B42-90AA-57C23529842D}"/>
              </a:ext>
            </a:extLst>
          </p:cNvPr>
          <p:cNvSpPr>
            <a:spLocks noGrp="1"/>
          </p:cNvSpPr>
          <p:nvPr>
            <p:ph type="dt" sz="half" idx="10"/>
          </p:nvPr>
        </p:nvSpPr>
        <p:spPr/>
        <p:txBody>
          <a:bodyPr/>
          <a:lstStyle/>
          <a:p>
            <a:fld id="{FFCB723E-50C7-48CC-8791-16EDC9DDA119}" type="datetimeFigureOut">
              <a:rPr lang="it-IT" smtClean="0"/>
              <a:t>02/04/2025</a:t>
            </a:fld>
            <a:endParaRPr lang="it-IT"/>
          </a:p>
        </p:txBody>
      </p:sp>
      <p:sp>
        <p:nvSpPr>
          <p:cNvPr id="3" name="Segnaposto piè di pagina 2">
            <a:extLst>
              <a:ext uri="{FF2B5EF4-FFF2-40B4-BE49-F238E27FC236}">
                <a16:creationId xmlns:a16="http://schemas.microsoft.com/office/drawing/2014/main" id="{79575997-6C3A-4CA6-9177-1919F67AFB20}"/>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DFB9FB12-891D-4AAA-9AA5-A9BF703C236D}"/>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27356745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38F0706-8690-419E-AE04-837ABE0B5E97}"/>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863BF76E-902A-4879-92A2-DE1FC1786D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1216035A-531A-4826-8F49-CAA23F8723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26A8B299-9139-4C88-8F15-6F17070C960A}"/>
              </a:ext>
            </a:extLst>
          </p:cNvPr>
          <p:cNvSpPr>
            <a:spLocks noGrp="1"/>
          </p:cNvSpPr>
          <p:nvPr>
            <p:ph type="dt" sz="half" idx="10"/>
          </p:nvPr>
        </p:nvSpPr>
        <p:spPr/>
        <p:txBody>
          <a:bodyPr/>
          <a:lstStyle/>
          <a:p>
            <a:fld id="{FFCB723E-50C7-48CC-8791-16EDC9DDA119}" type="datetimeFigureOut">
              <a:rPr lang="it-IT" smtClean="0"/>
              <a:t>02/04/2025</a:t>
            </a:fld>
            <a:endParaRPr lang="it-IT"/>
          </a:p>
        </p:txBody>
      </p:sp>
      <p:sp>
        <p:nvSpPr>
          <p:cNvPr id="6" name="Segnaposto piè di pagina 5">
            <a:extLst>
              <a:ext uri="{FF2B5EF4-FFF2-40B4-BE49-F238E27FC236}">
                <a16:creationId xmlns:a16="http://schemas.microsoft.com/office/drawing/2014/main" id="{94BF4674-6AD1-404F-8E92-614AE16EEF9D}"/>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A371964A-766A-4D52-9375-B1972BA65E7A}"/>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7863746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F4EA7C6-EEB3-45BD-943B-0D8E948A933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980D0666-1EC8-48DF-96CA-9DC43C4E8AF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385AC6C4-62FB-4F5F-A282-F9EFC8C006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BED4EE01-7AF3-401B-BE54-31C15C778D23}"/>
              </a:ext>
            </a:extLst>
          </p:cNvPr>
          <p:cNvSpPr>
            <a:spLocks noGrp="1"/>
          </p:cNvSpPr>
          <p:nvPr>
            <p:ph type="dt" sz="half" idx="10"/>
          </p:nvPr>
        </p:nvSpPr>
        <p:spPr/>
        <p:txBody>
          <a:bodyPr/>
          <a:lstStyle/>
          <a:p>
            <a:fld id="{FFCB723E-50C7-48CC-8791-16EDC9DDA119}" type="datetimeFigureOut">
              <a:rPr lang="it-IT" smtClean="0"/>
              <a:t>02/04/2025</a:t>
            </a:fld>
            <a:endParaRPr lang="it-IT"/>
          </a:p>
        </p:txBody>
      </p:sp>
      <p:sp>
        <p:nvSpPr>
          <p:cNvPr id="6" name="Segnaposto piè di pagina 5">
            <a:extLst>
              <a:ext uri="{FF2B5EF4-FFF2-40B4-BE49-F238E27FC236}">
                <a16:creationId xmlns:a16="http://schemas.microsoft.com/office/drawing/2014/main" id="{8E4B6319-5042-4845-B9BE-C73961A33FB4}"/>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598CB641-49F0-4B6A-A372-705D39DA2B24}"/>
              </a:ext>
            </a:extLst>
          </p:cNvPr>
          <p:cNvSpPr>
            <a:spLocks noGrp="1"/>
          </p:cNvSpPr>
          <p:nvPr>
            <p:ph type="sldNum" sz="quarter" idx="12"/>
          </p:nvPr>
        </p:nvSpPr>
        <p:spPr/>
        <p:txBody>
          <a:bodyPr/>
          <a:lstStyle/>
          <a:p>
            <a:fld id="{6A4DC1C4-6890-4A08-AB09-9D82D01803C6}" type="slidenum">
              <a:rPr lang="it-IT" smtClean="0"/>
              <a:t>‹N›</a:t>
            </a:fld>
            <a:endParaRPr lang="it-IT"/>
          </a:p>
        </p:txBody>
      </p:sp>
    </p:spTree>
    <p:extLst>
      <p:ext uri="{BB962C8B-B14F-4D97-AF65-F5344CB8AC3E}">
        <p14:creationId xmlns:p14="http://schemas.microsoft.com/office/powerpoint/2010/main" val="2106717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4A236527-0E96-45CB-9346-56DF5555B48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C79CA858-6B24-4E7A-9914-3EDD06F40DB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D08D06D-2005-4052-A28B-530B3A56C69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CB723E-50C7-48CC-8791-16EDC9DDA119}" type="datetimeFigureOut">
              <a:rPr lang="it-IT" smtClean="0"/>
              <a:t>02/04/2025</a:t>
            </a:fld>
            <a:endParaRPr lang="it-IT"/>
          </a:p>
        </p:txBody>
      </p:sp>
      <p:sp>
        <p:nvSpPr>
          <p:cNvPr id="5" name="Segnaposto piè di pagina 4">
            <a:extLst>
              <a:ext uri="{FF2B5EF4-FFF2-40B4-BE49-F238E27FC236}">
                <a16:creationId xmlns:a16="http://schemas.microsoft.com/office/drawing/2014/main" id="{82C849C6-817E-4776-965F-B5CE84FF5DE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C6FE8F1B-1B44-42B7-BC55-13666BE067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4DC1C4-6890-4A08-AB09-9D82D01803C6}" type="slidenum">
              <a:rPr lang="it-IT" smtClean="0"/>
              <a:t>‹N›</a:t>
            </a:fld>
            <a:endParaRPr lang="it-IT"/>
          </a:p>
        </p:txBody>
      </p:sp>
    </p:spTree>
    <p:extLst>
      <p:ext uri="{BB962C8B-B14F-4D97-AF65-F5344CB8AC3E}">
        <p14:creationId xmlns:p14="http://schemas.microsoft.com/office/powerpoint/2010/main" val="1833006685"/>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125415" y="1378634"/>
            <a:ext cx="10379197" cy="2855741"/>
          </a:xfrm>
        </p:spPr>
        <p:txBody>
          <a:bodyPr>
            <a:normAutofit/>
          </a:bodyPr>
          <a:lstStyle/>
          <a:p>
            <a:r>
              <a:rPr lang="it-IT" sz="4000" b="1" dirty="0"/>
              <a:t>Linguistica italiana (</a:t>
            </a:r>
            <a:r>
              <a:rPr lang="it-IT" sz="4000" b="1" dirty="0" err="1"/>
              <a:t>a.a</a:t>
            </a:r>
            <a:r>
              <a:rPr lang="it-IT" sz="4000" b="1" dirty="0"/>
              <a:t>. 2024/25)</a:t>
            </a:r>
            <a:br>
              <a:rPr lang="it-IT" sz="4000" b="1" dirty="0"/>
            </a:br>
            <a:br>
              <a:rPr lang="it-IT" sz="4000" b="1" dirty="0"/>
            </a:br>
            <a:br>
              <a:rPr lang="it-IT" sz="4000" b="1" dirty="0"/>
            </a:br>
            <a:r>
              <a:rPr lang="it-IT" sz="4800" b="0" i="0" u="none" strike="noStrike" baseline="0" dirty="0">
                <a:latin typeface="DejaVuSans"/>
              </a:rPr>
              <a:t>Profilo linguistico dell'italiano antico</a:t>
            </a:r>
            <a:endParaRPr lang="it-IT" sz="4800" dirty="0"/>
          </a:p>
        </p:txBody>
      </p:sp>
    </p:spTree>
    <p:extLst>
      <p:ext uri="{BB962C8B-B14F-4D97-AF65-F5344CB8AC3E}">
        <p14:creationId xmlns:p14="http://schemas.microsoft.com/office/powerpoint/2010/main" val="36723667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C5E1E5-A5EE-786B-1E13-5CED15056656}"/>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B8B624B7-9777-E8F0-D560-BF0A7DC16C39}"/>
              </a:ext>
            </a:extLst>
          </p:cNvPr>
          <p:cNvSpPr txBox="1"/>
          <p:nvPr/>
        </p:nvSpPr>
        <p:spPr>
          <a:xfrm>
            <a:off x="328246" y="369504"/>
            <a:ext cx="11535508" cy="646331"/>
          </a:xfrm>
          <a:prstGeom prst="rect">
            <a:avLst/>
          </a:prstGeom>
          <a:noFill/>
        </p:spPr>
        <p:txBody>
          <a:bodyPr wrap="square" rtlCol="0">
            <a:spAutoFit/>
          </a:bodyPr>
          <a:lstStyle/>
          <a:p>
            <a:pPr algn="ctr"/>
            <a:r>
              <a:rPr lang="it-IT" sz="3600" dirty="0"/>
              <a:t>IPERCOESIONE</a:t>
            </a:r>
            <a:endParaRPr lang="it-IT" sz="3000" dirty="0"/>
          </a:p>
        </p:txBody>
      </p:sp>
      <p:sp>
        <p:nvSpPr>
          <p:cNvPr id="4" name="CasellaDiTesto 3">
            <a:extLst>
              <a:ext uri="{FF2B5EF4-FFF2-40B4-BE49-F238E27FC236}">
                <a16:creationId xmlns:a16="http://schemas.microsoft.com/office/drawing/2014/main" id="{73F56860-6ABA-832D-D064-2139E87E1DB4}"/>
              </a:ext>
            </a:extLst>
          </p:cNvPr>
          <p:cNvSpPr txBox="1"/>
          <p:nvPr/>
        </p:nvSpPr>
        <p:spPr>
          <a:xfrm>
            <a:off x="154745" y="1202155"/>
            <a:ext cx="11882510" cy="5463034"/>
          </a:xfrm>
          <a:prstGeom prst="rect">
            <a:avLst/>
          </a:prstGeom>
          <a:noFill/>
        </p:spPr>
        <p:txBody>
          <a:bodyPr wrap="square" rtlCol="0">
            <a:spAutoFit/>
          </a:bodyPr>
          <a:lstStyle/>
          <a:p>
            <a:pPr marL="514350" indent="-514350" algn="just">
              <a:buAutoNum type="arabicParenR"/>
            </a:pPr>
            <a:r>
              <a:rPr lang="it-IT" sz="3000" dirty="0"/>
              <a:t>Frequente </a:t>
            </a:r>
            <a:r>
              <a:rPr lang="it-IT" sz="3000" b="1" i="1" dirty="0" err="1"/>
              <a:t>coniuctio</a:t>
            </a:r>
            <a:r>
              <a:rPr lang="it-IT" sz="3000" b="1" i="1" dirty="0"/>
              <a:t> </a:t>
            </a:r>
            <a:r>
              <a:rPr lang="it-IT" sz="3000" b="1" dirty="0"/>
              <a:t>relativa </a:t>
            </a:r>
            <a:r>
              <a:rPr lang="it-IT" sz="3000" dirty="0"/>
              <a:t>accompagnata da coesivi lessicali</a:t>
            </a:r>
            <a:r>
              <a:rPr lang="it-IT" sz="3000" i="1" dirty="0"/>
              <a:t>.</a:t>
            </a:r>
          </a:p>
          <a:p>
            <a:pPr marL="514350" indent="-514350" algn="just">
              <a:buAutoNum type="arabicParenR"/>
            </a:pPr>
            <a:endParaRPr lang="it-IT" sz="2000" i="1" dirty="0"/>
          </a:p>
          <a:p>
            <a:pPr algn="just"/>
            <a:r>
              <a:rPr lang="it-IT" sz="2300" b="0" i="0" dirty="0">
                <a:solidFill>
                  <a:srgbClr val="202122"/>
                </a:solidFill>
                <a:effectLst/>
                <a:latin typeface="Georgia" panose="02040502050405020303" pitchFamily="18" charset="0"/>
              </a:rPr>
              <a:t>Era </a:t>
            </a:r>
            <a:r>
              <a:rPr lang="it-IT" sz="2300" b="1" i="0" dirty="0">
                <a:solidFill>
                  <a:srgbClr val="202122"/>
                </a:solidFill>
                <a:effectLst/>
                <a:latin typeface="Georgia" panose="02040502050405020303" pitchFamily="18" charset="0"/>
              </a:rPr>
              <a:t>usanza</a:t>
            </a:r>
            <a:r>
              <a:rPr lang="it-IT" sz="2300" b="0" i="0" dirty="0">
                <a:solidFill>
                  <a:srgbClr val="202122"/>
                </a:solidFill>
                <a:effectLst/>
                <a:latin typeface="Georgia" panose="02040502050405020303" pitchFamily="18" charset="0"/>
              </a:rPr>
              <a:t>, </a:t>
            </a:r>
            <a:r>
              <a:rPr lang="it-IT" sz="2300" b="0" i="0" dirty="0" err="1">
                <a:solidFill>
                  <a:srgbClr val="202122"/>
                </a:solidFill>
                <a:effectLst/>
                <a:latin typeface="Georgia" panose="02040502050405020303" pitchFamily="18" charset="0"/>
              </a:rPr>
              <a:t>sí</a:t>
            </a:r>
            <a:r>
              <a:rPr lang="it-IT" sz="2300" b="0" i="0" dirty="0">
                <a:solidFill>
                  <a:srgbClr val="202122"/>
                </a:solidFill>
                <a:effectLst/>
                <a:latin typeface="Georgia" panose="02040502050405020303" pitchFamily="18" charset="0"/>
              </a:rPr>
              <a:t> come ancora oggi </a:t>
            </a:r>
            <a:r>
              <a:rPr lang="it-IT" sz="2300" b="0" i="0" dirty="0" err="1">
                <a:solidFill>
                  <a:srgbClr val="202122"/>
                </a:solidFill>
                <a:effectLst/>
                <a:latin typeface="Georgia" panose="02040502050405020303" pitchFamily="18" charset="0"/>
              </a:rPr>
              <a:t>veggiamo</a:t>
            </a:r>
            <a:r>
              <a:rPr lang="it-IT" sz="2300" b="0" i="0" dirty="0">
                <a:solidFill>
                  <a:srgbClr val="202122"/>
                </a:solidFill>
                <a:effectLst/>
                <a:latin typeface="Georgia" panose="02040502050405020303" pitchFamily="18" charset="0"/>
              </a:rPr>
              <a:t> </a:t>
            </a:r>
            <a:r>
              <a:rPr lang="it-IT" sz="2300" b="1" i="0" dirty="0">
                <a:solidFill>
                  <a:srgbClr val="202122"/>
                </a:solidFill>
                <a:effectLst/>
                <a:latin typeface="Georgia" panose="02040502050405020303" pitchFamily="18" charset="0"/>
              </a:rPr>
              <a:t>usare</a:t>
            </a:r>
            <a:r>
              <a:rPr lang="it-IT" sz="2300" b="0" i="0" dirty="0">
                <a:solidFill>
                  <a:srgbClr val="202122"/>
                </a:solidFill>
                <a:effectLst/>
                <a:latin typeface="Georgia" panose="02040502050405020303" pitchFamily="18" charset="0"/>
              </a:rPr>
              <a:t>, che le donne parenti e vicine nella casa del morto si ragunavano, e quivi con quelle che </a:t>
            </a:r>
            <a:r>
              <a:rPr lang="it-IT" sz="2300" b="0" i="0" dirty="0" err="1">
                <a:solidFill>
                  <a:srgbClr val="202122"/>
                </a:solidFill>
                <a:effectLst/>
                <a:latin typeface="Georgia" panose="02040502050405020303" pitchFamily="18" charset="0"/>
              </a:rPr>
              <a:t>piú</a:t>
            </a:r>
            <a:r>
              <a:rPr lang="it-IT" sz="2300" b="0" i="0" dirty="0">
                <a:solidFill>
                  <a:srgbClr val="202122"/>
                </a:solidFill>
                <a:effectLst/>
                <a:latin typeface="Georgia" panose="02040502050405020303" pitchFamily="18" charset="0"/>
              </a:rPr>
              <a:t> gli appartenevano </a:t>
            </a:r>
            <a:r>
              <a:rPr lang="it-IT" sz="2300" b="0" i="0" dirty="0" err="1">
                <a:solidFill>
                  <a:srgbClr val="202122"/>
                </a:solidFill>
                <a:effectLst/>
                <a:latin typeface="Georgia" panose="02040502050405020303" pitchFamily="18" charset="0"/>
              </a:rPr>
              <a:t>piagnevano</a:t>
            </a:r>
            <a:r>
              <a:rPr lang="it-IT" sz="2300" b="0" i="0" dirty="0">
                <a:solidFill>
                  <a:srgbClr val="202122"/>
                </a:solidFill>
                <a:effectLst/>
                <a:latin typeface="Georgia" panose="02040502050405020303" pitchFamily="18" charset="0"/>
              </a:rPr>
              <a:t>; e d’altra parte dinanzi alla casa del morto </a:t>
            </a:r>
            <a:r>
              <a:rPr lang="it-IT" sz="2300" b="0" i="0" dirty="0" err="1">
                <a:solidFill>
                  <a:srgbClr val="202122"/>
                </a:solidFill>
                <a:effectLst/>
                <a:latin typeface="Georgia" panose="02040502050405020303" pitchFamily="18" charset="0"/>
              </a:rPr>
              <a:t>co’</a:t>
            </a:r>
            <a:r>
              <a:rPr lang="it-IT" sz="2300" b="0" i="0" dirty="0">
                <a:solidFill>
                  <a:srgbClr val="202122"/>
                </a:solidFill>
                <a:effectLst/>
                <a:latin typeface="Georgia" panose="02040502050405020303" pitchFamily="18" charset="0"/>
              </a:rPr>
              <a:t> suoi prossimi si ragunavano i suoi vicini ed altri cittadini assai, e secondo la </a:t>
            </a:r>
            <a:r>
              <a:rPr lang="it-IT" sz="2300" b="0" i="0" dirty="0" err="1">
                <a:solidFill>
                  <a:srgbClr val="202122"/>
                </a:solidFill>
                <a:effectLst/>
                <a:latin typeface="Georgia" panose="02040502050405020303" pitchFamily="18" charset="0"/>
              </a:rPr>
              <a:t>qualitá</a:t>
            </a:r>
            <a:r>
              <a:rPr lang="it-IT" sz="2300" b="0" i="0" dirty="0">
                <a:solidFill>
                  <a:srgbClr val="202122"/>
                </a:solidFill>
                <a:effectLst/>
                <a:latin typeface="Georgia" panose="02040502050405020303" pitchFamily="18" charset="0"/>
              </a:rPr>
              <a:t> del morto vi veniva il </a:t>
            </a:r>
            <a:r>
              <a:rPr lang="it-IT" sz="2300" b="0" i="0" dirty="0" err="1">
                <a:solidFill>
                  <a:srgbClr val="202122"/>
                </a:solidFill>
                <a:effectLst/>
                <a:latin typeface="Georgia" panose="02040502050405020303" pitchFamily="18" charset="0"/>
              </a:rPr>
              <a:t>chericato</a:t>
            </a:r>
            <a:r>
              <a:rPr lang="it-IT" sz="2300" b="0" i="0" dirty="0">
                <a:solidFill>
                  <a:srgbClr val="202122"/>
                </a:solidFill>
                <a:effectLst/>
                <a:latin typeface="Georgia" panose="02040502050405020303" pitchFamily="18" charset="0"/>
              </a:rPr>
              <a:t>, ed egli sopra gli omeri de’ suoi pari, con </a:t>
            </a:r>
            <a:r>
              <a:rPr lang="it-IT" sz="2300" b="0" i="0" dirty="0" err="1">
                <a:solidFill>
                  <a:srgbClr val="202122"/>
                </a:solidFill>
                <a:effectLst/>
                <a:latin typeface="Georgia" panose="02040502050405020303" pitchFamily="18" charset="0"/>
              </a:rPr>
              <a:t>funeral</a:t>
            </a:r>
            <a:r>
              <a:rPr lang="it-IT" sz="2300" b="0" i="0" dirty="0">
                <a:solidFill>
                  <a:srgbClr val="202122"/>
                </a:solidFill>
                <a:effectLst/>
                <a:latin typeface="Georgia" panose="02040502050405020303" pitchFamily="18" charset="0"/>
              </a:rPr>
              <a:t> pompa di cera e di canti, alla chiesa da lui prima eletta anzi la morte n’era portato. </a:t>
            </a:r>
            <a:r>
              <a:rPr lang="it-IT" sz="2300" b="1" i="0" dirty="0">
                <a:solidFill>
                  <a:srgbClr val="202122"/>
                </a:solidFill>
                <a:effectLst/>
                <a:latin typeface="Georgia" panose="02040502050405020303" pitchFamily="18" charset="0"/>
              </a:rPr>
              <a:t>Le quali cose</a:t>
            </a:r>
            <a:r>
              <a:rPr lang="it-IT" sz="2300" b="0" i="0" dirty="0">
                <a:solidFill>
                  <a:srgbClr val="202122"/>
                </a:solidFill>
                <a:effectLst/>
                <a:latin typeface="Georgia" panose="02040502050405020303" pitchFamily="18" charset="0"/>
              </a:rPr>
              <a:t>, poi che a montar cominciò la </a:t>
            </a:r>
            <a:r>
              <a:rPr lang="it-IT" sz="2300" b="0" i="0" dirty="0" err="1">
                <a:solidFill>
                  <a:srgbClr val="202122"/>
                </a:solidFill>
                <a:effectLst/>
                <a:latin typeface="Georgia" panose="02040502050405020303" pitchFamily="18" charset="0"/>
              </a:rPr>
              <a:t>ferocitá</a:t>
            </a:r>
            <a:r>
              <a:rPr lang="it-IT" sz="2300" b="0" i="0" dirty="0">
                <a:solidFill>
                  <a:srgbClr val="202122"/>
                </a:solidFill>
                <a:effectLst/>
                <a:latin typeface="Georgia" panose="02040502050405020303" pitchFamily="18" charset="0"/>
              </a:rPr>
              <a:t> della pestilenza, o in tutto o in maggior parte quasi cessarono ed altre nuove in lor luogo ne sopravvennero. Per ciò che, non solamente senza aver molte donne da torno </a:t>
            </a:r>
            <a:r>
              <a:rPr lang="it-IT" sz="2300" b="0" i="0" dirty="0" err="1">
                <a:solidFill>
                  <a:srgbClr val="202122"/>
                </a:solidFill>
                <a:effectLst/>
                <a:latin typeface="Georgia" panose="02040502050405020303" pitchFamily="18" charset="0"/>
              </a:rPr>
              <a:t>morivan</a:t>
            </a:r>
            <a:r>
              <a:rPr lang="it-IT" sz="2300" b="0" i="0" dirty="0">
                <a:solidFill>
                  <a:srgbClr val="202122"/>
                </a:solidFill>
                <a:effectLst/>
                <a:latin typeface="Georgia" panose="02040502050405020303" pitchFamily="18" charset="0"/>
              </a:rPr>
              <a:t> le genti, ma assai n’eran di quegli che di questa vita senza testimonio trapassavano: e pochissimi erano coloro </a:t>
            </a:r>
            <a:r>
              <a:rPr lang="it-IT" sz="2300" b="0" i="0" dirty="0" err="1">
                <a:solidFill>
                  <a:srgbClr val="202122"/>
                </a:solidFill>
                <a:effectLst/>
                <a:latin typeface="Georgia" panose="02040502050405020303" pitchFamily="18" charset="0"/>
              </a:rPr>
              <a:t>a’</a:t>
            </a:r>
            <a:r>
              <a:rPr lang="it-IT" sz="2300" b="0" i="0" dirty="0">
                <a:solidFill>
                  <a:srgbClr val="202122"/>
                </a:solidFill>
                <a:effectLst/>
                <a:latin typeface="Georgia" panose="02040502050405020303" pitchFamily="18" charset="0"/>
              </a:rPr>
              <a:t> quali i pietosi pianti e l’amare lagrime de’ suoi congiunti fossero concedute, anzi in luogo di quelle </a:t>
            </a:r>
            <a:r>
              <a:rPr lang="it-IT" sz="2300" b="1" i="0" dirty="0">
                <a:solidFill>
                  <a:srgbClr val="202122"/>
                </a:solidFill>
                <a:effectLst/>
                <a:latin typeface="Georgia" panose="02040502050405020303" pitchFamily="18" charset="0"/>
              </a:rPr>
              <a:t>s’usavano</a:t>
            </a:r>
            <a:r>
              <a:rPr lang="it-IT" sz="2300" b="0" i="0" dirty="0">
                <a:solidFill>
                  <a:srgbClr val="202122"/>
                </a:solidFill>
                <a:effectLst/>
                <a:latin typeface="Georgia" panose="02040502050405020303" pitchFamily="18" charset="0"/>
              </a:rPr>
              <a:t> per li </a:t>
            </a:r>
            <a:r>
              <a:rPr lang="it-IT" sz="2300" b="0" i="0" dirty="0" err="1">
                <a:solidFill>
                  <a:srgbClr val="202122"/>
                </a:solidFill>
                <a:effectLst/>
                <a:latin typeface="Georgia" panose="02040502050405020303" pitchFamily="18" charset="0"/>
              </a:rPr>
              <a:t>piú</a:t>
            </a:r>
            <a:r>
              <a:rPr lang="it-IT" sz="2300" b="0" i="0" dirty="0">
                <a:solidFill>
                  <a:srgbClr val="202122"/>
                </a:solidFill>
                <a:effectLst/>
                <a:latin typeface="Georgia" panose="02040502050405020303" pitchFamily="18" charset="0"/>
              </a:rPr>
              <a:t> risa e motti e festeggiar compagnevole; </a:t>
            </a:r>
            <a:r>
              <a:rPr lang="it-IT" sz="2300" b="1" i="0" dirty="0">
                <a:solidFill>
                  <a:srgbClr val="202122"/>
                </a:solidFill>
                <a:effectLst/>
                <a:latin typeface="Georgia" panose="02040502050405020303" pitchFamily="18" charset="0"/>
              </a:rPr>
              <a:t>la quale usanza</a:t>
            </a:r>
            <a:r>
              <a:rPr lang="it-IT" sz="2300" b="0" i="0" dirty="0">
                <a:solidFill>
                  <a:srgbClr val="202122"/>
                </a:solidFill>
                <a:effectLst/>
                <a:latin typeface="Georgia" panose="02040502050405020303" pitchFamily="18" charset="0"/>
              </a:rPr>
              <a:t> le donne, in gran parte posposta la donnesca </a:t>
            </a:r>
            <a:r>
              <a:rPr lang="it-IT" sz="2300" b="0" i="0" dirty="0" err="1">
                <a:solidFill>
                  <a:srgbClr val="202122"/>
                </a:solidFill>
                <a:effectLst/>
                <a:latin typeface="Georgia" panose="02040502050405020303" pitchFamily="18" charset="0"/>
              </a:rPr>
              <a:t>pietá</a:t>
            </a:r>
            <a:r>
              <a:rPr lang="it-IT" sz="2300" b="0" i="0" dirty="0">
                <a:solidFill>
                  <a:srgbClr val="202122"/>
                </a:solidFill>
                <a:effectLst/>
                <a:latin typeface="Georgia" panose="02040502050405020303" pitchFamily="18" charset="0"/>
              </a:rPr>
              <a:t> per salute di loro, avevano ottimamente appresa. </a:t>
            </a:r>
            <a:endParaRPr lang="it-IT" sz="2300" dirty="0"/>
          </a:p>
        </p:txBody>
      </p:sp>
    </p:spTree>
    <p:extLst>
      <p:ext uri="{BB962C8B-B14F-4D97-AF65-F5344CB8AC3E}">
        <p14:creationId xmlns:p14="http://schemas.microsoft.com/office/powerpoint/2010/main" val="25036068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948E9A-096D-BB34-FE52-0C0696C5B81B}"/>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F85CD5D6-6F62-2371-ACC4-8A519CB8F4F1}"/>
              </a:ext>
            </a:extLst>
          </p:cNvPr>
          <p:cNvSpPr txBox="1"/>
          <p:nvPr/>
        </p:nvSpPr>
        <p:spPr>
          <a:xfrm>
            <a:off x="328246" y="369504"/>
            <a:ext cx="11535508" cy="646331"/>
          </a:xfrm>
          <a:prstGeom prst="rect">
            <a:avLst/>
          </a:prstGeom>
          <a:noFill/>
        </p:spPr>
        <p:txBody>
          <a:bodyPr wrap="square" rtlCol="0">
            <a:spAutoFit/>
          </a:bodyPr>
          <a:lstStyle/>
          <a:p>
            <a:pPr algn="ctr"/>
            <a:r>
              <a:rPr lang="it-IT" sz="3600" dirty="0"/>
              <a:t>IPERCOESIONE</a:t>
            </a:r>
            <a:endParaRPr lang="it-IT" sz="3000" dirty="0"/>
          </a:p>
        </p:txBody>
      </p:sp>
      <p:sp>
        <p:nvSpPr>
          <p:cNvPr id="4" name="CasellaDiTesto 3">
            <a:extLst>
              <a:ext uri="{FF2B5EF4-FFF2-40B4-BE49-F238E27FC236}">
                <a16:creationId xmlns:a16="http://schemas.microsoft.com/office/drawing/2014/main" id="{4FD15093-72C7-C40E-2494-88BBD05FE91F}"/>
              </a:ext>
            </a:extLst>
          </p:cNvPr>
          <p:cNvSpPr txBox="1"/>
          <p:nvPr/>
        </p:nvSpPr>
        <p:spPr>
          <a:xfrm>
            <a:off x="154745" y="1202155"/>
            <a:ext cx="11882510" cy="4185761"/>
          </a:xfrm>
          <a:prstGeom prst="rect">
            <a:avLst/>
          </a:prstGeom>
          <a:noFill/>
        </p:spPr>
        <p:txBody>
          <a:bodyPr wrap="square" rtlCol="0">
            <a:spAutoFit/>
          </a:bodyPr>
          <a:lstStyle/>
          <a:p>
            <a:pPr algn="just"/>
            <a:r>
              <a:rPr lang="it-IT" sz="3000" i="1" dirty="0"/>
              <a:t>2)</a:t>
            </a:r>
            <a:r>
              <a:rPr lang="it-IT" sz="3000" dirty="0"/>
              <a:t> pura </a:t>
            </a:r>
            <a:r>
              <a:rPr lang="it-IT" sz="3000" b="1" dirty="0"/>
              <a:t>ripetizione lessicale </a:t>
            </a:r>
            <a:r>
              <a:rPr lang="it-IT" sz="3000" dirty="0"/>
              <a:t>dell’antecedente (invece di un pronome), come nella «prosa media» duecentesca:</a:t>
            </a:r>
          </a:p>
          <a:p>
            <a:pPr algn="just"/>
            <a:endParaRPr lang="it-IT" sz="3000" i="1" dirty="0"/>
          </a:p>
          <a:p>
            <a:pPr algn="just"/>
            <a:r>
              <a:rPr lang="it-IT" sz="2600" dirty="0">
                <a:latin typeface="Georgia" panose="02040502050405020303" pitchFamily="18" charset="0"/>
              </a:rPr>
              <a:t>Era allato al palagio del prenze una </a:t>
            </a:r>
            <a:r>
              <a:rPr lang="it-IT" sz="2600" b="1" dirty="0">
                <a:latin typeface="Georgia" panose="02040502050405020303" pitchFamily="18" charset="0"/>
              </a:rPr>
              <a:t>grotta</a:t>
            </a:r>
            <a:r>
              <a:rPr lang="it-IT" sz="2600" dirty="0">
                <a:latin typeface="Georgia" panose="02040502050405020303" pitchFamily="18" charset="0"/>
              </a:rPr>
              <a:t> cavata nel monte, di lunghissimi tempi davanti fatta, </a:t>
            </a:r>
            <a:r>
              <a:rPr lang="it-IT" sz="2600" b="1" dirty="0">
                <a:latin typeface="Georgia" panose="02040502050405020303" pitchFamily="18" charset="0"/>
              </a:rPr>
              <a:t>nella qual grotta </a:t>
            </a:r>
            <a:r>
              <a:rPr lang="it-IT" sz="2600" dirty="0">
                <a:latin typeface="Georgia" panose="02040502050405020303" pitchFamily="18" charset="0"/>
              </a:rPr>
              <a:t>dava alquanto lume uno spiraglio fatto per forza nel monte, il quale, per ciò che abbandonata era la </a:t>
            </a:r>
            <a:r>
              <a:rPr lang="it-IT" sz="2600" b="1" dirty="0">
                <a:latin typeface="Georgia" panose="02040502050405020303" pitchFamily="18" charset="0"/>
              </a:rPr>
              <a:t>grotta</a:t>
            </a:r>
            <a:r>
              <a:rPr lang="it-IT" sz="2600" dirty="0">
                <a:latin typeface="Georgia" panose="02040502050405020303" pitchFamily="18" charset="0"/>
              </a:rPr>
              <a:t>, quasi da pruni e da erbe di sopra natevi era riturato; e </a:t>
            </a:r>
            <a:r>
              <a:rPr lang="it-IT" sz="2600" b="1" dirty="0">
                <a:latin typeface="Georgia" panose="02040502050405020303" pitchFamily="18" charset="0"/>
              </a:rPr>
              <a:t>in questa grotta </a:t>
            </a:r>
            <a:r>
              <a:rPr lang="it-IT" sz="2600" dirty="0">
                <a:latin typeface="Georgia" panose="02040502050405020303" pitchFamily="18" charset="0"/>
              </a:rPr>
              <a:t>per una segreta scala, la quale era in una delle camere terrene del palagio la quale la</a:t>
            </a:r>
            <a:r>
              <a:rPr lang="it-IT" sz="2600" i="1" dirty="0">
                <a:latin typeface="Georgia" panose="02040502050405020303" pitchFamily="18" charset="0"/>
              </a:rPr>
              <a:t> </a:t>
            </a:r>
            <a:r>
              <a:rPr lang="it-IT" sz="2600" dirty="0">
                <a:latin typeface="Georgia" panose="02040502050405020303" pitchFamily="18" charset="0"/>
              </a:rPr>
              <a:t>donna teneva, si poteva andare, come che da uno fortissimo uscio serrata fosse. </a:t>
            </a:r>
            <a:endParaRPr lang="it-IT" sz="2600" i="1" dirty="0">
              <a:latin typeface="Georgia" panose="02040502050405020303" pitchFamily="18" charset="0"/>
            </a:endParaRPr>
          </a:p>
          <a:p>
            <a:pPr marL="514350" indent="-514350" algn="just">
              <a:buAutoNum type="arabicParenR"/>
            </a:pPr>
            <a:endParaRPr lang="it-IT" sz="2000" i="1" dirty="0"/>
          </a:p>
        </p:txBody>
      </p:sp>
    </p:spTree>
    <p:extLst>
      <p:ext uri="{BB962C8B-B14F-4D97-AF65-F5344CB8AC3E}">
        <p14:creationId xmlns:p14="http://schemas.microsoft.com/office/powerpoint/2010/main" val="20357828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4A0FFA-C388-594F-E0AB-E6AF92091D00}"/>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2C4BD95B-2030-C7A4-1770-08C8889E587C}"/>
              </a:ext>
            </a:extLst>
          </p:cNvPr>
          <p:cNvSpPr txBox="1"/>
          <p:nvPr/>
        </p:nvSpPr>
        <p:spPr>
          <a:xfrm>
            <a:off x="328246" y="369504"/>
            <a:ext cx="11535508" cy="646331"/>
          </a:xfrm>
          <a:prstGeom prst="rect">
            <a:avLst/>
          </a:prstGeom>
          <a:noFill/>
        </p:spPr>
        <p:txBody>
          <a:bodyPr wrap="square" rtlCol="0">
            <a:spAutoFit/>
          </a:bodyPr>
          <a:lstStyle/>
          <a:p>
            <a:pPr algn="ctr"/>
            <a:r>
              <a:rPr lang="it-IT" sz="3600" dirty="0"/>
              <a:t>IPERCOESIONE</a:t>
            </a:r>
            <a:endParaRPr lang="it-IT" sz="3000" dirty="0"/>
          </a:p>
        </p:txBody>
      </p:sp>
      <p:sp>
        <p:nvSpPr>
          <p:cNvPr id="4" name="CasellaDiTesto 3">
            <a:extLst>
              <a:ext uri="{FF2B5EF4-FFF2-40B4-BE49-F238E27FC236}">
                <a16:creationId xmlns:a16="http://schemas.microsoft.com/office/drawing/2014/main" id="{19B0A9E4-F135-A0DB-E53F-AB986C935D08}"/>
              </a:ext>
            </a:extLst>
          </p:cNvPr>
          <p:cNvSpPr txBox="1"/>
          <p:nvPr/>
        </p:nvSpPr>
        <p:spPr>
          <a:xfrm>
            <a:off x="154745" y="1202155"/>
            <a:ext cx="11882510" cy="4616648"/>
          </a:xfrm>
          <a:prstGeom prst="rect">
            <a:avLst/>
          </a:prstGeom>
          <a:noFill/>
        </p:spPr>
        <p:txBody>
          <a:bodyPr wrap="square" rtlCol="0">
            <a:spAutoFit/>
          </a:bodyPr>
          <a:lstStyle/>
          <a:p>
            <a:pPr algn="just"/>
            <a:r>
              <a:rPr lang="it-IT" sz="3000" i="1" dirty="0"/>
              <a:t>3</a:t>
            </a:r>
            <a:r>
              <a:rPr lang="it-IT" sz="3000" dirty="0"/>
              <a:t>) Frequente ripetizione con </a:t>
            </a:r>
            <a:r>
              <a:rPr lang="it-IT" sz="3000" b="1" dirty="0"/>
              <a:t>pronomi</a:t>
            </a:r>
            <a:r>
              <a:rPr lang="it-IT" sz="3000" dirty="0"/>
              <a:t> personali, possessivi, dimostrativi:</a:t>
            </a:r>
          </a:p>
          <a:p>
            <a:pPr algn="just"/>
            <a:endParaRPr lang="it-IT" sz="3000" dirty="0">
              <a:latin typeface="Georgia" panose="02040502050405020303" pitchFamily="18" charset="0"/>
            </a:endParaRPr>
          </a:p>
          <a:p>
            <a:pPr algn="just"/>
            <a:r>
              <a:rPr lang="it-IT" sz="2600" b="0" i="0" dirty="0">
                <a:solidFill>
                  <a:srgbClr val="202122"/>
                </a:solidFill>
                <a:effectLst/>
                <a:latin typeface="Georgia" panose="02040502050405020303" pitchFamily="18" charset="0"/>
              </a:rPr>
              <a:t>E per ciò, quando vi paia, prendendo le nostre fanti e con le cose opportune </a:t>
            </a:r>
            <a:r>
              <a:rPr lang="it-IT" sz="2600" b="0" i="0" dirty="0" err="1">
                <a:solidFill>
                  <a:srgbClr val="202122"/>
                </a:solidFill>
                <a:effectLst/>
                <a:latin typeface="Georgia" panose="02040502050405020303" pitchFamily="18" charset="0"/>
              </a:rPr>
              <a:t>faccendoci</a:t>
            </a:r>
            <a:r>
              <a:rPr lang="it-IT" sz="2600" b="0" i="0" dirty="0">
                <a:solidFill>
                  <a:srgbClr val="202122"/>
                </a:solidFill>
                <a:effectLst/>
                <a:latin typeface="Georgia" panose="02040502050405020303" pitchFamily="18" charset="0"/>
              </a:rPr>
              <a:t> seguitare, oggi in </a:t>
            </a:r>
            <a:r>
              <a:rPr lang="it-IT" sz="2600" b="1" i="0" dirty="0">
                <a:solidFill>
                  <a:srgbClr val="202122"/>
                </a:solidFill>
                <a:effectLst/>
                <a:latin typeface="Georgia" panose="02040502050405020303" pitchFamily="18" charset="0"/>
              </a:rPr>
              <a:t>questo</a:t>
            </a:r>
            <a:r>
              <a:rPr lang="it-IT" sz="2600" b="0" i="0" dirty="0">
                <a:solidFill>
                  <a:srgbClr val="202122"/>
                </a:solidFill>
                <a:effectLst/>
                <a:latin typeface="Georgia" panose="02040502050405020303" pitchFamily="18" charset="0"/>
              </a:rPr>
              <a:t> luogo e domane in </a:t>
            </a:r>
            <a:r>
              <a:rPr lang="it-IT" sz="2600" b="1" i="0" dirty="0">
                <a:solidFill>
                  <a:srgbClr val="202122"/>
                </a:solidFill>
                <a:effectLst/>
                <a:latin typeface="Georgia" panose="02040502050405020303" pitchFamily="18" charset="0"/>
              </a:rPr>
              <a:t>quello</a:t>
            </a:r>
            <a:r>
              <a:rPr lang="it-IT" sz="2600" b="0" i="0" dirty="0">
                <a:solidFill>
                  <a:srgbClr val="202122"/>
                </a:solidFill>
                <a:effectLst/>
                <a:latin typeface="Georgia" panose="02040502050405020303" pitchFamily="18" charset="0"/>
              </a:rPr>
              <a:t> </a:t>
            </a:r>
            <a:r>
              <a:rPr lang="it-IT" sz="2600" b="1" i="0" dirty="0">
                <a:solidFill>
                  <a:srgbClr val="202122"/>
                </a:solidFill>
                <a:effectLst/>
                <a:latin typeface="Georgia" panose="02040502050405020303" pitchFamily="18" charset="0"/>
              </a:rPr>
              <a:t>quella</a:t>
            </a:r>
            <a:r>
              <a:rPr lang="it-IT" sz="2600" b="0" i="0" dirty="0">
                <a:solidFill>
                  <a:srgbClr val="202122"/>
                </a:solidFill>
                <a:effectLst/>
                <a:latin typeface="Georgia" panose="02040502050405020303" pitchFamily="18" charset="0"/>
              </a:rPr>
              <a:t> allegrezza e festa prendendo che </a:t>
            </a:r>
            <a:r>
              <a:rPr lang="it-IT" sz="2600" b="1" i="0" dirty="0">
                <a:solidFill>
                  <a:srgbClr val="202122"/>
                </a:solidFill>
                <a:effectLst/>
                <a:latin typeface="Georgia" panose="02040502050405020303" pitchFamily="18" charset="0"/>
              </a:rPr>
              <a:t>questo</a:t>
            </a:r>
            <a:r>
              <a:rPr lang="it-IT" sz="2600" b="0" i="0" dirty="0">
                <a:solidFill>
                  <a:srgbClr val="202122"/>
                </a:solidFill>
                <a:effectLst/>
                <a:latin typeface="Georgia" panose="02040502050405020303" pitchFamily="18" charset="0"/>
              </a:rPr>
              <a:t> tempo può porgere, credo che sia ben fatto a dover fare…</a:t>
            </a:r>
          </a:p>
          <a:p>
            <a:pPr algn="just"/>
            <a:endParaRPr lang="it-IT" sz="2600" dirty="0">
              <a:solidFill>
                <a:srgbClr val="202122"/>
              </a:solidFill>
              <a:latin typeface="Georgia" panose="02040502050405020303" pitchFamily="18" charset="0"/>
            </a:endParaRPr>
          </a:p>
          <a:p>
            <a:pPr algn="just"/>
            <a:r>
              <a:rPr lang="it-IT" sz="2600" b="0" i="0" dirty="0" err="1">
                <a:solidFill>
                  <a:srgbClr val="000000"/>
                </a:solidFill>
                <a:effectLst/>
                <a:latin typeface="Georgia" panose="02040502050405020303" pitchFamily="18" charset="0"/>
              </a:rPr>
              <a:t>L’altre</a:t>
            </a:r>
            <a:r>
              <a:rPr lang="it-IT" sz="2600" b="0" i="0" dirty="0">
                <a:solidFill>
                  <a:srgbClr val="000000"/>
                </a:solidFill>
                <a:effectLst/>
                <a:latin typeface="Georgia" panose="02040502050405020303" pitchFamily="18" charset="0"/>
              </a:rPr>
              <a:t>, udendo costei così fattamente parlare, non solamente si tacquero ma con consentimento concorde tutte dissero che essi </a:t>
            </a:r>
            <a:r>
              <a:rPr lang="it-IT" sz="2600" b="0" i="0" dirty="0" err="1">
                <a:solidFill>
                  <a:srgbClr val="000000"/>
                </a:solidFill>
                <a:effectLst/>
                <a:latin typeface="Georgia" panose="02040502050405020303" pitchFamily="18" charset="0"/>
              </a:rPr>
              <a:t>fosser</a:t>
            </a:r>
            <a:r>
              <a:rPr lang="it-IT" sz="2600" b="0" i="0" dirty="0">
                <a:solidFill>
                  <a:srgbClr val="000000"/>
                </a:solidFill>
                <a:effectLst/>
                <a:latin typeface="Georgia" panose="02040502050405020303" pitchFamily="18" charset="0"/>
              </a:rPr>
              <a:t> chiamati e </a:t>
            </a:r>
            <a:r>
              <a:rPr lang="it-IT" sz="2600" b="1" i="0" dirty="0">
                <a:solidFill>
                  <a:srgbClr val="000000"/>
                </a:solidFill>
                <a:effectLst/>
                <a:latin typeface="Georgia" panose="02040502050405020303" pitchFamily="18" charset="0"/>
              </a:rPr>
              <a:t>loro</a:t>
            </a:r>
            <a:r>
              <a:rPr lang="it-IT" sz="2600" b="0" i="0" dirty="0">
                <a:solidFill>
                  <a:srgbClr val="000000"/>
                </a:solidFill>
                <a:effectLst/>
                <a:latin typeface="Georgia" panose="02040502050405020303" pitchFamily="18" charset="0"/>
              </a:rPr>
              <a:t> si dicesse la </a:t>
            </a:r>
            <a:r>
              <a:rPr lang="it-IT" sz="2600" b="1" i="0" dirty="0">
                <a:solidFill>
                  <a:srgbClr val="000000"/>
                </a:solidFill>
                <a:effectLst/>
                <a:latin typeface="Georgia" panose="02040502050405020303" pitchFamily="18" charset="0"/>
              </a:rPr>
              <a:t>loro</a:t>
            </a:r>
            <a:r>
              <a:rPr lang="it-IT" sz="2600" b="0" i="0" dirty="0">
                <a:solidFill>
                  <a:srgbClr val="000000"/>
                </a:solidFill>
                <a:effectLst/>
                <a:latin typeface="Georgia" panose="02040502050405020303" pitchFamily="18" charset="0"/>
              </a:rPr>
              <a:t> intenzione e </a:t>
            </a:r>
            <a:r>
              <a:rPr lang="it-IT" sz="2600" b="0" i="0" dirty="0" err="1">
                <a:solidFill>
                  <a:srgbClr val="000000"/>
                </a:solidFill>
                <a:effectLst/>
                <a:latin typeface="Georgia" panose="02040502050405020303" pitchFamily="18" charset="0"/>
              </a:rPr>
              <a:t>pregassersi</a:t>
            </a:r>
            <a:r>
              <a:rPr lang="it-IT" sz="2600" b="0" i="0" dirty="0">
                <a:solidFill>
                  <a:srgbClr val="000000"/>
                </a:solidFill>
                <a:effectLst/>
                <a:latin typeface="Georgia" panose="02040502050405020303" pitchFamily="18" charset="0"/>
              </a:rPr>
              <a:t> che dovesse </a:t>
            </a:r>
            <a:r>
              <a:rPr lang="it-IT" sz="2600" b="1" i="0" dirty="0">
                <a:solidFill>
                  <a:srgbClr val="000000"/>
                </a:solidFill>
                <a:effectLst/>
                <a:latin typeface="Georgia" panose="02040502050405020303" pitchFamily="18" charset="0"/>
              </a:rPr>
              <a:t>loro</a:t>
            </a:r>
            <a:r>
              <a:rPr lang="it-IT" sz="2600" b="0" i="0" dirty="0">
                <a:solidFill>
                  <a:srgbClr val="000000"/>
                </a:solidFill>
                <a:effectLst/>
                <a:latin typeface="Georgia" panose="02040502050405020303" pitchFamily="18" charset="0"/>
              </a:rPr>
              <a:t> piacere in così fatta andata </a:t>
            </a:r>
            <a:r>
              <a:rPr lang="it-IT" sz="2600" b="1" i="0" dirty="0">
                <a:solidFill>
                  <a:srgbClr val="000000"/>
                </a:solidFill>
                <a:effectLst/>
                <a:latin typeface="Georgia" panose="02040502050405020303" pitchFamily="18" charset="0"/>
              </a:rPr>
              <a:t>lor</a:t>
            </a:r>
            <a:r>
              <a:rPr lang="it-IT" sz="2600" b="0" i="0" dirty="0">
                <a:solidFill>
                  <a:srgbClr val="000000"/>
                </a:solidFill>
                <a:effectLst/>
                <a:latin typeface="Georgia" panose="02040502050405020303" pitchFamily="18" charset="0"/>
              </a:rPr>
              <a:t> tener compagnia.</a:t>
            </a:r>
            <a:endParaRPr lang="it-IT" sz="2600" i="1" dirty="0">
              <a:latin typeface="Georgia" panose="02040502050405020303" pitchFamily="18" charset="0"/>
            </a:endParaRPr>
          </a:p>
        </p:txBody>
      </p:sp>
    </p:spTree>
    <p:extLst>
      <p:ext uri="{BB962C8B-B14F-4D97-AF65-F5344CB8AC3E}">
        <p14:creationId xmlns:p14="http://schemas.microsoft.com/office/powerpoint/2010/main" val="2605851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FF459B-4EF0-F5E2-2B61-0D8DF4F4CFD4}"/>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7706C3DE-81D7-45E5-7419-B7B052945872}"/>
              </a:ext>
            </a:extLst>
          </p:cNvPr>
          <p:cNvSpPr txBox="1"/>
          <p:nvPr/>
        </p:nvSpPr>
        <p:spPr>
          <a:xfrm>
            <a:off x="328246" y="369504"/>
            <a:ext cx="11535508" cy="646331"/>
          </a:xfrm>
          <a:prstGeom prst="rect">
            <a:avLst/>
          </a:prstGeom>
          <a:noFill/>
        </p:spPr>
        <p:txBody>
          <a:bodyPr wrap="square" rtlCol="0">
            <a:spAutoFit/>
          </a:bodyPr>
          <a:lstStyle/>
          <a:p>
            <a:pPr algn="ctr"/>
            <a:r>
              <a:rPr lang="it-IT" sz="3600" dirty="0"/>
              <a:t>COESIONE DEBOLE</a:t>
            </a:r>
            <a:endParaRPr lang="it-IT" sz="3000" dirty="0"/>
          </a:p>
        </p:txBody>
      </p:sp>
      <p:sp>
        <p:nvSpPr>
          <p:cNvPr id="4" name="CasellaDiTesto 3">
            <a:extLst>
              <a:ext uri="{FF2B5EF4-FFF2-40B4-BE49-F238E27FC236}">
                <a16:creationId xmlns:a16="http://schemas.microsoft.com/office/drawing/2014/main" id="{D08D93C6-6C8B-09B4-E896-0B8B6D6ABCC9}"/>
              </a:ext>
            </a:extLst>
          </p:cNvPr>
          <p:cNvSpPr txBox="1"/>
          <p:nvPr/>
        </p:nvSpPr>
        <p:spPr>
          <a:xfrm>
            <a:off x="154745" y="1202155"/>
            <a:ext cx="11882510" cy="5509200"/>
          </a:xfrm>
          <a:prstGeom prst="rect">
            <a:avLst/>
          </a:prstGeom>
          <a:noFill/>
        </p:spPr>
        <p:txBody>
          <a:bodyPr wrap="square" rtlCol="0">
            <a:spAutoFit/>
          </a:bodyPr>
          <a:lstStyle/>
          <a:p>
            <a:pPr algn="just"/>
            <a:r>
              <a:rPr lang="it-IT" sz="2800" dirty="0"/>
              <a:t>Osservata la pratica dell’</a:t>
            </a:r>
            <a:r>
              <a:rPr lang="it-IT" sz="2800" dirty="0" err="1"/>
              <a:t>ipercoesione</a:t>
            </a:r>
            <a:r>
              <a:rPr lang="it-IT" sz="2800" dirty="0"/>
              <a:t>, Palermo indaga il fenomeno opposto, casi di forme </a:t>
            </a:r>
            <a:r>
              <a:rPr lang="it-IT" sz="2800" b="1" dirty="0"/>
              <a:t>indebolimento della coesione</a:t>
            </a:r>
            <a:r>
              <a:rPr lang="it-IT" sz="2800" dirty="0"/>
              <a:t>, interpretandola come strategia utilizzata da Boccaccio come «moltiplicatore della complessità sintattica», che accresce «il livello di cooperazione richiesto al lettore per una corretta interpretazione del testo».</a:t>
            </a:r>
          </a:p>
          <a:p>
            <a:pPr algn="just"/>
            <a:r>
              <a:rPr lang="it-IT" sz="2800" dirty="0"/>
              <a:t>1) Presenza di </a:t>
            </a:r>
            <a:r>
              <a:rPr lang="it-IT" sz="2800" b="1" dirty="0"/>
              <a:t>due temi concorrenti </a:t>
            </a:r>
            <a:r>
              <a:rPr lang="it-IT" sz="2800" dirty="0"/>
              <a:t>a cui si può riferire una ripresa, uno testualmente più vicino, l’altro semanticamente più rilevante:</a:t>
            </a:r>
          </a:p>
          <a:p>
            <a:pPr algn="just"/>
            <a:endParaRPr lang="it-IT" sz="2600" dirty="0">
              <a:latin typeface="+mj-lt"/>
            </a:endParaRPr>
          </a:p>
          <a:p>
            <a:pPr algn="just"/>
            <a:r>
              <a:rPr lang="it-IT" sz="2600" b="0" i="0" dirty="0">
                <a:solidFill>
                  <a:srgbClr val="202122"/>
                </a:solidFill>
                <a:effectLst/>
                <a:latin typeface="Georgia" panose="02040502050405020303" pitchFamily="18" charset="0"/>
              </a:rPr>
              <a:t>Alla fine prese consiglio di volere in altrui persone tentar quello che </a:t>
            </a:r>
            <a:r>
              <a:rPr lang="it-IT" sz="2600" b="1" i="0" dirty="0">
                <a:solidFill>
                  <a:srgbClr val="202122"/>
                </a:solidFill>
                <a:effectLst/>
                <a:latin typeface="Georgia" panose="02040502050405020303" pitchFamily="18" charset="0"/>
              </a:rPr>
              <a:t>il marito </a:t>
            </a:r>
            <a:r>
              <a:rPr lang="it-IT" sz="2600" b="0" i="0" dirty="0">
                <a:solidFill>
                  <a:srgbClr val="202122"/>
                </a:solidFill>
                <a:effectLst/>
                <a:latin typeface="Georgia" panose="02040502050405020303" pitchFamily="18" charset="0"/>
              </a:rPr>
              <a:t>dicesse da farne: e destato</a:t>
            </a:r>
            <a:r>
              <a:rPr lang="it-IT" sz="2600" b="1" i="0" dirty="0">
                <a:solidFill>
                  <a:srgbClr val="202122"/>
                </a:solidFill>
                <a:effectLst/>
                <a:latin typeface="Georgia" panose="02040502050405020303" pitchFamily="18" charset="0"/>
              </a:rPr>
              <a:t>lo </a:t>
            </a:r>
            <a:r>
              <a:rPr lang="it-IT" sz="2600" i="0" dirty="0">
                <a:solidFill>
                  <a:srgbClr val="202122"/>
                </a:solidFill>
                <a:effectLst/>
                <a:latin typeface="Georgia" panose="02040502050405020303" pitchFamily="18" charset="0"/>
              </a:rPr>
              <a:t>[</a:t>
            </a:r>
            <a:r>
              <a:rPr lang="it-IT" sz="2600" i="1" dirty="0">
                <a:solidFill>
                  <a:srgbClr val="202122"/>
                </a:solidFill>
                <a:effectLst/>
                <a:latin typeface="Georgia" panose="02040502050405020303" pitchFamily="18" charset="0"/>
              </a:rPr>
              <a:t>il marito</a:t>
            </a:r>
            <a:r>
              <a:rPr lang="it-IT" sz="2600" i="0" dirty="0">
                <a:solidFill>
                  <a:srgbClr val="202122"/>
                </a:solidFill>
                <a:effectLst/>
                <a:latin typeface="Georgia" panose="02040502050405020303" pitchFamily="18" charset="0"/>
              </a:rPr>
              <a:t>], </a:t>
            </a:r>
            <a:r>
              <a:rPr lang="it-IT" sz="2600" b="0" i="0" dirty="0">
                <a:solidFill>
                  <a:srgbClr val="202122"/>
                </a:solidFill>
                <a:effectLst/>
                <a:latin typeface="Georgia" panose="02040502050405020303" pitchFamily="18" charset="0"/>
              </a:rPr>
              <a:t>quello che presenzialmente </a:t>
            </a:r>
            <a:r>
              <a:rPr lang="it-IT" sz="2600" b="1" i="0" dirty="0">
                <a:solidFill>
                  <a:srgbClr val="202122"/>
                </a:solidFill>
                <a:effectLst/>
                <a:latin typeface="Georgia" panose="02040502050405020303" pitchFamily="18" charset="0"/>
              </a:rPr>
              <a:t>a lui </a:t>
            </a:r>
            <a:r>
              <a:rPr lang="it-IT" sz="2600" b="0" i="0" dirty="0">
                <a:solidFill>
                  <a:srgbClr val="202122"/>
                </a:solidFill>
                <a:effectLst/>
                <a:latin typeface="Georgia" panose="02040502050405020303" pitchFamily="18" charset="0"/>
              </a:rPr>
              <a:t>[</a:t>
            </a:r>
            <a:r>
              <a:rPr lang="it-IT" sz="2600" b="0" i="1" dirty="0">
                <a:solidFill>
                  <a:srgbClr val="202122"/>
                </a:solidFill>
                <a:effectLst/>
                <a:latin typeface="Georgia" panose="02040502050405020303" pitchFamily="18" charset="0"/>
              </a:rPr>
              <a:t>Gerolamo, amante di </a:t>
            </a:r>
            <a:r>
              <a:rPr lang="it-IT" sz="2600" b="0" i="1" dirty="0" err="1">
                <a:solidFill>
                  <a:srgbClr val="202122"/>
                </a:solidFill>
                <a:effectLst/>
                <a:latin typeface="Georgia" panose="02040502050405020303" pitchFamily="18" charset="0"/>
              </a:rPr>
              <a:t>Salvestra</a:t>
            </a:r>
            <a:r>
              <a:rPr lang="it-IT" sz="2600" b="0" i="0" dirty="0">
                <a:solidFill>
                  <a:srgbClr val="202122"/>
                </a:solidFill>
                <a:effectLst/>
                <a:latin typeface="Georgia" panose="02040502050405020303" pitchFamily="18" charset="0"/>
              </a:rPr>
              <a:t>] avvenuto era, disse essere ad un’altra intervenuto, e poi </a:t>
            </a:r>
            <a:r>
              <a:rPr lang="it-IT" sz="2600" b="1" i="0" dirty="0">
                <a:solidFill>
                  <a:srgbClr val="202122"/>
                </a:solidFill>
                <a:effectLst/>
                <a:latin typeface="Georgia" panose="02040502050405020303" pitchFamily="18" charset="0"/>
              </a:rPr>
              <a:t>il</a:t>
            </a:r>
            <a:r>
              <a:rPr lang="it-IT" sz="2600" b="0" i="0" dirty="0">
                <a:solidFill>
                  <a:srgbClr val="202122"/>
                </a:solidFill>
                <a:effectLst/>
                <a:latin typeface="Georgia" panose="02040502050405020303" pitchFamily="18" charset="0"/>
              </a:rPr>
              <a:t> [il marito] domandò, se a lei avvenisse, che consiglio ne prenderebbe.</a:t>
            </a:r>
            <a:endParaRPr lang="it-IT" sz="2600" dirty="0">
              <a:latin typeface="Georgia" panose="02040502050405020303" pitchFamily="18" charset="0"/>
            </a:endParaRPr>
          </a:p>
        </p:txBody>
      </p:sp>
    </p:spTree>
    <p:extLst>
      <p:ext uri="{BB962C8B-B14F-4D97-AF65-F5344CB8AC3E}">
        <p14:creationId xmlns:p14="http://schemas.microsoft.com/office/powerpoint/2010/main" val="19972447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CDD3FB-25B8-99A9-CB7B-ACD82963649F}"/>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3F090C6B-03F9-7FC4-3C8A-7D5EA93CEC6F}"/>
              </a:ext>
            </a:extLst>
          </p:cNvPr>
          <p:cNvSpPr txBox="1"/>
          <p:nvPr/>
        </p:nvSpPr>
        <p:spPr>
          <a:xfrm>
            <a:off x="328246" y="369504"/>
            <a:ext cx="11535508" cy="646331"/>
          </a:xfrm>
          <a:prstGeom prst="rect">
            <a:avLst/>
          </a:prstGeom>
          <a:noFill/>
        </p:spPr>
        <p:txBody>
          <a:bodyPr wrap="square" rtlCol="0">
            <a:spAutoFit/>
          </a:bodyPr>
          <a:lstStyle/>
          <a:p>
            <a:pPr algn="ctr"/>
            <a:r>
              <a:rPr lang="it-IT" sz="3600" dirty="0"/>
              <a:t>COESIONE DEBOLE</a:t>
            </a:r>
            <a:endParaRPr lang="it-IT" sz="3000" dirty="0"/>
          </a:p>
        </p:txBody>
      </p:sp>
      <p:sp>
        <p:nvSpPr>
          <p:cNvPr id="4" name="CasellaDiTesto 3">
            <a:extLst>
              <a:ext uri="{FF2B5EF4-FFF2-40B4-BE49-F238E27FC236}">
                <a16:creationId xmlns:a16="http://schemas.microsoft.com/office/drawing/2014/main" id="{4C703A15-F439-17AC-D525-452863F99C3B}"/>
              </a:ext>
            </a:extLst>
          </p:cNvPr>
          <p:cNvSpPr txBox="1"/>
          <p:nvPr/>
        </p:nvSpPr>
        <p:spPr>
          <a:xfrm>
            <a:off x="154745" y="1202155"/>
            <a:ext cx="11882510" cy="4801314"/>
          </a:xfrm>
          <a:prstGeom prst="rect">
            <a:avLst/>
          </a:prstGeom>
          <a:noFill/>
        </p:spPr>
        <p:txBody>
          <a:bodyPr wrap="square" rtlCol="0">
            <a:spAutoFit/>
          </a:bodyPr>
          <a:lstStyle/>
          <a:p>
            <a:pPr algn="just"/>
            <a:r>
              <a:rPr lang="it-IT" sz="2800" dirty="0"/>
              <a:t>1) Presenza di </a:t>
            </a:r>
            <a:r>
              <a:rPr lang="it-IT" sz="2800" b="1" dirty="0"/>
              <a:t>due temi concorrenti </a:t>
            </a:r>
            <a:r>
              <a:rPr lang="it-IT" sz="2800" dirty="0"/>
              <a:t>a cui si può riferire una ripresa, uno testualmente più vicino, l’altro semanticamente più rilevante:</a:t>
            </a:r>
          </a:p>
          <a:p>
            <a:pPr algn="just"/>
            <a:endParaRPr lang="it-IT" sz="2600" dirty="0">
              <a:latin typeface="+mj-lt"/>
            </a:endParaRPr>
          </a:p>
          <a:p>
            <a:pPr algn="just"/>
            <a:r>
              <a:rPr lang="it-IT" sz="2800" b="0" i="0" dirty="0">
                <a:solidFill>
                  <a:srgbClr val="202122"/>
                </a:solidFill>
                <a:effectLst/>
                <a:latin typeface="Georgia" panose="02040502050405020303" pitchFamily="18" charset="0"/>
              </a:rPr>
              <a:t>Avvenne che, </a:t>
            </a:r>
            <a:r>
              <a:rPr lang="it-IT" sz="2800" b="0" i="0" dirty="0" err="1">
                <a:solidFill>
                  <a:srgbClr val="202122"/>
                </a:solidFill>
                <a:effectLst/>
                <a:latin typeface="Georgia" panose="02040502050405020303" pitchFamily="18" charset="0"/>
              </a:rPr>
              <a:t>avendol</a:t>
            </a:r>
            <a:r>
              <a:rPr lang="it-IT" sz="2800" b="0" i="0" dirty="0">
                <a:solidFill>
                  <a:srgbClr val="202122"/>
                </a:solidFill>
                <a:effectLst/>
                <a:latin typeface="Georgia" panose="02040502050405020303" pitchFamily="18" charset="0"/>
              </a:rPr>
              <a:t> </a:t>
            </a:r>
            <a:r>
              <a:rPr lang="it-IT" sz="2800" b="1" i="0" dirty="0" err="1">
                <a:solidFill>
                  <a:srgbClr val="202122"/>
                </a:solidFill>
                <a:effectLst/>
                <a:latin typeface="Georgia" panose="02040502050405020303" pitchFamily="18" charset="0"/>
              </a:rPr>
              <a:t>costor</a:t>
            </a:r>
            <a:r>
              <a:rPr lang="it-IT" sz="2800" b="0" i="0" dirty="0">
                <a:solidFill>
                  <a:srgbClr val="202122"/>
                </a:solidFill>
                <a:effectLst/>
                <a:latin typeface="Georgia" panose="02040502050405020303" pitchFamily="18" charset="0"/>
              </a:rPr>
              <a:t> [</a:t>
            </a:r>
            <a:r>
              <a:rPr lang="it-IT" sz="2800" b="0" i="1" dirty="0">
                <a:solidFill>
                  <a:srgbClr val="202122"/>
                </a:solidFill>
                <a:effectLst/>
                <a:latin typeface="Georgia" panose="02040502050405020303" pitchFamily="18" charset="0"/>
              </a:rPr>
              <a:t>i due ladroni</a:t>
            </a:r>
            <a:r>
              <a:rPr lang="it-IT" sz="2800" b="0" i="0" dirty="0">
                <a:solidFill>
                  <a:srgbClr val="202122"/>
                </a:solidFill>
                <a:effectLst/>
                <a:latin typeface="Georgia" panose="02040502050405020303" pitchFamily="18" charset="0"/>
              </a:rPr>
              <a:t>] nel pozzo collato, </a:t>
            </a:r>
            <a:r>
              <a:rPr lang="it-IT" sz="2800" b="1" i="0" dirty="0">
                <a:solidFill>
                  <a:srgbClr val="202122"/>
                </a:solidFill>
                <a:effectLst/>
                <a:latin typeface="Georgia" panose="02040502050405020303" pitchFamily="18" charset="0"/>
              </a:rPr>
              <a:t>alcuni della famiglia della signoria</a:t>
            </a:r>
            <a:r>
              <a:rPr lang="it-IT" sz="2800" b="0" i="0" dirty="0">
                <a:solidFill>
                  <a:srgbClr val="202122"/>
                </a:solidFill>
                <a:effectLst/>
                <a:latin typeface="Georgia" panose="02040502050405020303" pitchFamily="18" charset="0"/>
              </a:rPr>
              <a:t>, li quali e per lo caldo e perché corsi erano dietro ad alcuno, avendo sete, a quel pozzo </a:t>
            </a:r>
            <a:r>
              <a:rPr lang="it-IT" sz="2800" b="0" i="0" dirty="0" err="1">
                <a:solidFill>
                  <a:srgbClr val="202122"/>
                </a:solidFill>
                <a:effectLst/>
                <a:latin typeface="Georgia" panose="02040502050405020303" pitchFamily="18" charset="0"/>
              </a:rPr>
              <a:t>venieno</a:t>
            </a:r>
            <a:r>
              <a:rPr lang="it-IT" sz="2800" b="0" i="0" dirty="0">
                <a:solidFill>
                  <a:srgbClr val="202122"/>
                </a:solidFill>
                <a:effectLst/>
                <a:latin typeface="Georgia" panose="02040502050405020303" pitchFamily="18" charset="0"/>
              </a:rPr>
              <a:t> a bere; </a:t>
            </a:r>
            <a:r>
              <a:rPr lang="it-IT" sz="2800" b="1" i="0" dirty="0">
                <a:solidFill>
                  <a:srgbClr val="202122"/>
                </a:solidFill>
                <a:effectLst/>
                <a:latin typeface="Georgia" panose="02040502050405020303" pitchFamily="18" charset="0"/>
              </a:rPr>
              <a:t>li quali </a:t>
            </a:r>
            <a:r>
              <a:rPr lang="it-IT" sz="2800" b="0" i="0" dirty="0">
                <a:solidFill>
                  <a:srgbClr val="202122"/>
                </a:solidFill>
                <a:effectLst/>
                <a:latin typeface="Georgia" panose="02040502050405020303" pitchFamily="18" charset="0"/>
              </a:rPr>
              <a:t>come </a:t>
            </a:r>
            <a:r>
              <a:rPr lang="it-IT" sz="2800" b="1" i="0" dirty="0">
                <a:solidFill>
                  <a:srgbClr val="202122"/>
                </a:solidFill>
                <a:effectLst/>
                <a:latin typeface="Georgia" panose="02040502050405020303" pitchFamily="18" charset="0"/>
              </a:rPr>
              <a:t>quegli due </a:t>
            </a:r>
            <a:r>
              <a:rPr lang="it-IT" sz="2800" b="0" i="0" dirty="0">
                <a:solidFill>
                  <a:srgbClr val="202122"/>
                </a:solidFill>
                <a:effectLst/>
                <a:latin typeface="Georgia" panose="02040502050405020303" pitchFamily="18" charset="0"/>
              </a:rPr>
              <a:t>videro, </a:t>
            </a:r>
            <a:r>
              <a:rPr lang="it-IT" sz="2800" b="0" i="0" dirty="0" err="1">
                <a:solidFill>
                  <a:srgbClr val="202122"/>
                </a:solidFill>
                <a:effectLst/>
                <a:latin typeface="Georgia" panose="02040502050405020303" pitchFamily="18" charset="0"/>
              </a:rPr>
              <a:t>incontanente</a:t>
            </a:r>
            <a:r>
              <a:rPr lang="it-IT" sz="2800" b="0" i="0" dirty="0">
                <a:solidFill>
                  <a:srgbClr val="202122"/>
                </a:solidFill>
                <a:effectLst/>
                <a:latin typeface="Georgia" panose="02040502050405020303" pitchFamily="18" charset="0"/>
              </a:rPr>
              <a:t> cominciarono a fuggire.</a:t>
            </a:r>
          </a:p>
          <a:p>
            <a:pPr algn="just"/>
            <a:endParaRPr lang="it-IT" sz="2800" dirty="0">
              <a:solidFill>
                <a:srgbClr val="202122"/>
              </a:solidFill>
              <a:latin typeface="Georgia" panose="02040502050405020303" pitchFamily="18" charset="0"/>
            </a:endParaRPr>
          </a:p>
          <a:p>
            <a:pPr algn="just"/>
            <a:r>
              <a:rPr lang="it-IT" sz="2800" dirty="0"/>
              <a:t>Il primo tema confligge con il secondo e il recupero delle «catene </a:t>
            </a:r>
            <a:r>
              <a:rPr lang="it-IT" sz="2800" dirty="0" err="1"/>
              <a:t>foriche</a:t>
            </a:r>
            <a:r>
              <a:rPr lang="it-IT" sz="2800" dirty="0"/>
              <a:t>» si complica perché il primo dei due coesivi è oggetto e il secondo altro soggetto della frase successiva. </a:t>
            </a:r>
          </a:p>
        </p:txBody>
      </p:sp>
    </p:spTree>
    <p:extLst>
      <p:ext uri="{BB962C8B-B14F-4D97-AF65-F5344CB8AC3E}">
        <p14:creationId xmlns:p14="http://schemas.microsoft.com/office/powerpoint/2010/main" val="33361786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352CE3-61C5-5D7D-7241-FADBFB71FDA4}"/>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869429D7-0E04-15E3-2CAD-CA70401A0711}"/>
              </a:ext>
            </a:extLst>
          </p:cNvPr>
          <p:cNvSpPr txBox="1"/>
          <p:nvPr/>
        </p:nvSpPr>
        <p:spPr>
          <a:xfrm>
            <a:off x="328246" y="369504"/>
            <a:ext cx="11535508" cy="646331"/>
          </a:xfrm>
          <a:prstGeom prst="rect">
            <a:avLst/>
          </a:prstGeom>
          <a:noFill/>
        </p:spPr>
        <p:txBody>
          <a:bodyPr wrap="square" rtlCol="0">
            <a:spAutoFit/>
          </a:bodyPr>
          <a:lstStyle/>
          <a:p>
            <a:pPr algn="ctr"/>
            <a:r>
              <a:rPr lang="it-IT" sz="3600" dirty="0"/>
              <a:t>COESIONE DEBOLE</a:t>
            </a:r>
            <a:endParaRPr lang="it-IT" sz="3000" dirty="0"/>
          </a:p>
        </p:txBody>
      </p:sp>
      <p:sp>
        <p:nvSpPr>
          <p:cNvPr id="4" name="CasellaDiTesto 3">
            <a:extLst>
              <a:ext uri="{FF2B5EF4-FFF2-40B4-BE49-F238E27FC236}">
                <a16:creationId xmlns:a16="http://schemas.microsoft.com/office/drawing/2014/main" id="{14EA770B-8D01-E3FB-06D0-C630DCE8828F}"/>
              </a:ext>
            </a:extLst>
          </p:cNvPr>
          <p:cNvSpPr txBox="1"/>
          <p:nvPr/>
        </p:nvSpPr>
        <p:spPr>
          <a:xfrm>
            <a:off x="154745" y="1202155"/>
            <a:ext cx="11882510" cy="4770537"/>
          </a:xfrm>
          <a:prstGeom prst="rect">
            <a:avLst/>
          </a:prstGeom>
          <a:noFill/>
        </p:spPr>
        <p:txBody>
          <a:bodyPr wrap="square" rtlCol="0">
            <a:spAutoFit/>
          </a:bodyPr>
          <a:lstStyle/>
          <a:p>
            <a:pPr algn="just"/>
            <a:r>
              <a:rPr lang="it-IT" sz="2800" dirty="0"/>
              <a:t>2) In molti brani, per individuare l’elemento coreferente col pronome, il lettore deve </a:t>
            </a:r>
            <a:r>
              <a:rPr lang="it-IT" sz="2800" b="1" dirty="0"/>
              <a:t>compiere un’inferenza</a:t>
            </a:r>
            <a:r>
              <a:rPr lang="it-IT" sz="2800" dirty="0"/>
              <a:t>, immaginando</a:t>
            </a:r>
            <a:r>
              <a:rPr lang="it-IT" sz="2800" b="1" dirty="0"/>
              <a:t> un termine medio non menzionato </a:t>
            </a:r>
            <a:r>
              <a:rPr lang="it-IT" sz="2800" dirty="0"/>
              <a:t>nel testo:</a:t>
            </a:r>
          </a:p>
          <a:p>
            <a:pPr algn="just"/>
            <a:endParaRPr lang="it-IT" sz="2600" dirty="0">
              <a:latin typeface="+mj-lt"/>
            </a:endParaRPr>
          </a:p>
          <a:p>
            <a:pPr algn="just"/>
            <a:r>
              <a:rPr lang="it-IT" sz="2800" b="0" i="0" dirty="0">
                <a:solidFill>
                  <a:srgbClr val="202122"/>
                </a:solidFill>
                <a:effectLst/>
                <a:latin typeface="Georgia" panose="02040502050405020303" pitchFamily="18" charset="0"/>
              </a:rPr>
              <a:t>La donna disse: — O </a:t>
            </a:r>
            <a:r>
              <a:rPr lang="it-IT" sz="2800" b="0" i="0" dirty="0" err="1">
                <a:solidFill>
                  <a:srgbClr val="202122"/>
                </a:solidFill>
                <a:effectLst/>
                <a:latin typeface="Georgia" panose="02040502050405020303" pitchFamily="18" charset="0"/>
              </a:rPr>
              <a:t>sí</a:t>
            </a:r>
            <a:r>
              <a:rPr lang="it-IT" sz="2800" b="0" i="0" dirty="0">
                <a:solidFill>
                  <a:srgbClr val="202122"/>
                </a:solidFill>
                <a:effectLst/>
                <a:latin typeface="Georgia" panose="02040502050405020303" pitchFamily="18" charset="0"/>
              </a:rPr>
              <a:t>, che io so che tu se’ uno assiderato! ed anche è il freddo molto grande, perché </a:t>
            </a:r>
            <a:r>
              <a:rPr lang="it-IT" sz="2800" b="0" i="0" dirty="0" err="1">
                <a:solidFill>
                  <a:srgbClr val="202122"/>
                </a:solidFill>
                <a:effectLst/>
                <a:latin typeface="Georgia" panose="02040502050405020303" pitchFamily="18" charset="0"/>
              </a:rPr>
              <a:t>costí</a:t>
            </a:r>
            <a:r>
              <a:rPr lang="it-IT" sz="2800" b="0" i="0" dirty="0">
                <a:solidFill>
                  <a:srgbClr val="202122"/>
                </a:solidFill>
                <a:effectLst/>
                <a:latin typeface="Georgia" panose="02040502050405020303" pitchFamily="18" charset="0"/>
              </a:rPr>
              <a:t> sia un poco di </a:t>
            </a:r>
            <a:r>
              <a:rPr lang="it-IT" sz="2800" b="1" i="0" dirty="0">
                <a:solidFill>
                  <a:srgbClr val="202122"/>
                </a:solidFill>
                <a:effectLst/>
                <a:latin typeface="Georgia" panose="02040502050405020303" pitchFamily="18" charset="0"/>
              </a:rPr>
              <a:t>neve</a:t>
            </a:r>
            <a:r>
              <a:rPr lang="it-IT" sz="2800" b="0" i="0" dirty="0">
                <a:solidFill>
                  <a:srgbClr val="202122"/>
                </a:solidFill>
                <a:effectLst/>
                <a:latin typeface="Georgia" panose="02040502050405020303" pitchFamily="18" charset="0"/>
              </a:rPr>
              <a:t>! </a:t>
            </a:r>
            <a:r>
              <a:rPr lang="it-IT" sz="2800" b="0" i="0" dirty="0" err="1">
                <a:solidFill>
                  <a:srgbClr val="202122"/>
                </a:solidFill>
                <a:effectLst/>
                <a:latin typeface="Georgia" panose="02040502050405020303" pitchFamily="18" charset="0"/>
              </a:rPr>
              <a:t>Giá</a:t>
            </a:r>
            <a:r>
              <a:rPr lang="it-IT" sz="2800" b="0" i="0" dirty="0">
                <a:solidFill>
                  <a:srgbClr val="202122"/>
                </a:solidFill>
                <a:effectLst/>
                <a:latin typeface="Georgia" panose="02040502050405020303" pitchFamily="18" charset="0"/>
              </a:rPr>
              <a:t> so io che </a:t>
            </a:r>
            <a:r>
              <a:rPr lang="it-IT" sz="2800" b="1" i="0" dirty="0">
                <a:solidFill>
                  <a:srgbClr val="202122"/>
                </a:solidFill>
                <a:effectLst/>
                <a:latin typeface="Georgia" panose="02040502050405020303" pitchFamily="18" charset="0"/>
              </a:rPr>
              <a:t>elle</a:t>
            </a:r>
            <a:r>
              <a:rPr lang="it-IT" sz="2800" b="0" i="0" dirty="0">
                <a:solidFill>
                  <a:srgbClr val="202122"/>
                </a:solidFill>
                <a:effectLst/>
                <a:latin typeface="Georgia" panose="02040502050405020303" pitchFamily="18" charset="0"/>
              </a:rPr>
              <a:t> </a:t>
            </a:r>
            <a:r>
              <a:rPr lang="it-IT" sz="2800" dirty="0">
                <a:solidFill>
                  <a:srgbClr val="202122"/>
                </a:solidFill>
                <a:latin typeface="Georgia" panose="02040502050405020303" pitchFamily="18" charset="0"/>
              </a:rPr>
              <a:t>[</a:t>
            </a:r>
            <a:r>
              <a:rPr lang="it-IT" sz="2800" b="0" i="1" dirty="0">
                <a:solidFill>
                  <a:srgbClr val="202122"/>
                </a:solidFill>
                <a:effectLst/>
                <a:latin typeface="Georgia" panose="02040502050405020303" pitchFamily="18" charset="0"/>
              </a:rPr>
              <a:t>le nevicate</a:t>
            </a:r>
            <a:r>
              <a:rPr lang="it-IT" sz="2800" b="0" dirty="0">
                <a:solidFill>
                  <a:srgbClr val="202122"/>
                </a:solidFill>
                <a:effectLst/>
                <a:latin typeface="Georgia" panose="02040502050405020303" pitchFamily="18" charset="0"/>
              </a:rPr>
              <a:t>]</a:t>
            </a:r>
            <a:r>
              <a:rPr lang="it-IT" sz="2800" b="0" i="0" dirty="0">
                <a:solidFill>
                  <a:srgbClr val="202122"/>
                </a:solidFill>
                <a:effectLst/>
                <a:latin typeface="Georgia" panose="02040502050405020303" pitchFamily="18" charset="0"/>
              </a:rPr>
              <a:t> sono molto maggiori a Parigi. </a:t>
            </a:r>
            <a:endParaRPr lang="it-IT" sz="2600" dirty="0">
              <a:latin typeface="+mj-lt"/>
            </a:endParaRPr>
          </a:p>
          <a:p>
            <a:pPr algn="just"/>
            <a:endParaRPr lang="it-IT" sz="2600" dirty="0">
              <a:latin typeface="+mj-lt"/>
            </a:endParaRPr>
          </a:p>
          <a:p>
            <a:pPr algn="just"/>
            <a:r>
              <a:rPr lang="it-IT" sz="2800" b="0" i="0" dirty="0">
                <a:solidFill>
                  <a:srgbClr val="202122"/>
                </a:solidFill>
                <a:effectLst/>
                <a:latin typeface="Georgia" panose="02040502050405020303" pitchFamily="18" charset="0"/>
              </a:rPr>
              <a:t>Il romore della rapita giovane fu in </a:t>
            </a:r>
            <a:r>
              <a:rPr lang="it-IT" sz="2800" b="1" i="0" dirty="0">
                <a:solidFill>
                  <a:srgbClr val="202122"/>
                </a:solidFill>
                <a:effectLst/>
                <a:latin typeface="Georgia" panose="02040502050405020303" pitchFamily="18" charset="0"/>
              </a:rPr>
              <a:t>Ischia</a:t>
            </a:r>
            <a:r>
              <a:rPr lang="it-IT" sz="2800" b="0" i="0" dirty="0">
                <a:solidFill>
                  <a:srgbClr val="202122"/>
                </a:solidFill>
                <a:effectLst/>
                <a:latin typeface="Georgia" panose="02040502050405020303" pitchFamily="18" charset="0"/>
              </a:rPr>
              <a:t> grande, e quello che </a:t>
            </a:r>
            <a:r>
              <a:rPr lang="it-IT" sz="2800" b="0" i="0" dirty="0" err="1">
                <a:solidFill>
                  <a:srgbClr val="202122"/>
                </a:solidFill>
                <a:effectLst/>
                <a:latin typeface="Georgia" panose="02040502050405020303" pitchFamily="18" charset="0"/>
              </a:rPr>
              <a:t>piú</a:t>
            </a:r>
            <a:r>
              <a:rPr lang="it-IT" sz="2800" b="0" i="0" dirty="0">
                <a:solidFill>
                  <a:srgbClr val="202122"/>
                </a:solidFill>
                <a:effectLst/>
                <a:latin typeface="Georgia" panose="02040502050405020303" pitchFamily="18" charset="0"/>
              </a:rPr>
              <a:t> </a:t>
            </a:r>
            <a:r>
              <a:rPr lang="it-IT" sz="2800" b="1" i="0" dirty="0">
                <a:solidFill>
                  <a:srgbClr val="202122"/>
                </a:solidFill>
                <a:effectLst/>
                <a:latin typeface="Georgia" panose="02040502050405020303" pitchFamily="18" charset="0"/>
              </a:rPr>
              <a:t>lor</a:t>
            </a:r>
            <a:r>
              <a:rPr lang="it-IT" sz="2800" b="0" i="0" dirty="0">
                <a:solidFill>
                  <a:srgbClr val="202122"/>
                </a:solidFill>
                <a:effectLst/>
                <a:latin typeface="Georgia" panose="02040502050405020303" pitchFamily="18" charset="0"/>
              </a:rPr>
              <a:t> [</a:t>
            </a:r>
            <a:r>
              <a:rPr lang="it-IT" sz="2800" b="0" i="1" dirty="0">
                <a:solidFill>
                  <a:srgbClr val="202122"/>
                </a:solidFill>
                <a:effectLst/>
                <a:latin typeface="Georgia" panose="02040502050405020303" pitchFamily="18" charset="0"/>
              </a:rPr>
              <a:t>gli ischitani</a:t>
            </a:r>
            <a:r>
              <a:rPr lang="it-IT" sz="2800" b="0" i="0" dirty="0">
                <a:solidFill>
                  <a:srgbClr val="202122"/>
                </a:solidFill>
                <a:effectLst/>
                <a:latin typeface="Georgia" panose="02040502050405020303" pitchFamily="18" charset="0"/>
              </a:rPr>
              <a:t>] gravava era che essi non </a:t>
            </a:r>
            <a:r>
              <a:rPr lang="it-IT" sz="2800" b="0" i="0" dirty="0" err="1">
                <a:solidFill>
                  <a:srgbClr val="202122"/>
                </a:solidFill>
                <a:effectLst/>
                <a:latin typeface="Georgia" panose="02040502050405020303" pitchFamily="18" charset="0"/>
              </a:rPr>
              <a:t>potevan</a:t>
            </a:r>
            <a:r>
              <a:rPr lang="it-IT" sz="2800" b="0" i="0" dirty="0">
                <a:solidFill>
                  <a:srgbClr val="202122"/>
                </a:solidFill>
                <a:effectLst/>
                <a:latin typeface="Georgia" panose="02040502050405020303" pitchFamily="18" charset="0"/>
              </a:rPr>
              <a:t> sapere chi si fossero stati coloro che rapita l’avevano. </a:t>
            </a:r>
            <a:endParaRPr lang="it-IT" sz="2600" dirty="0">
              <a:latin typeface="+mj-lt"/>
            </a:endParaRPr>
          </a:p>
        </p:txBody>
      </p:sp>
    </p:spTree>
    <p:extLst>
      <p:ext uri="{BB962C8B-B14F-4D97-AF65-F5344CB8AC3E}">
        <p14:creationId xmlns:p14="http://schemas.microsoft.com/office/powerpoint/2010/main" val="19405317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DC4969-CB4A-C45F-9F2B-05F92AB37D44}"/>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89F1BA49-7111-5498-020A-A06054511180}"/>
              </a:ext>
            </a:extLst>
          </p:cNvPr>
          <p:cNvSpPr txBox="1"/>
          <p:nvPr/>
        </p:nvSpPr>
        <p:spPr>
          <a:xfrm>
            <a:off x="328246" y="369504"/>
            <a:ext cx="11535508" cy="646331"/>
          </a:xfrm>
          <a:prstGeom prst="rect">
            <a:avLst/>
          </a:prstGeom>
          <a:noFill/>
        </p:spPr>
        <p:txBody>
          <a:bodyPr wrap="square" rtlCol="0">
            <a:spAutoFit/>
          </a:bodyPr>
          <a:lstStyle/>
          <a:p>
            <a:pPr algn="ctr"/>
            <a:r>
              <a:rPr lang="it-IT" sz="3600" dirty="0"/>
              <a:t>COESIONE DEBOLE</a:t>
            </a:r>
            <a:endParaRPr lang="it-IT" sz="3000" dirty="0"/>
          </a:p>
        </p:txBody>
      </p:sp>
      <p:sp>
        <p:nvSpPr>
          <p:cNvPr id="4" name="CasellaDiTesto 3">
            <a:extLst>
              <a:ext uri="{FF2B5EF4-FFF2-40B4-BE49-F238E27FC236}">
                <a16:creationId xmlns:a16="http://schemas.microsoft.com/office/drawing/2014/main" id="{C006FAFA-8E8F-7DE7-448B-0B98CEA2F709}"/>
              </a:ext>
            </a:extLst>
          </p:cNvPr>
          <p:cNvSpPr txBox="1"/>
          <p:nvPr/>
        </p:nvSpPr>
        <p:spPr>
          <a:xfrm>
            <a:off x="154745" y="1202155"/>
            <a:ext cx="11882510" cy="4708981"/>
          </a:xfrm>
          <a:prstGeom prst="rect">
            <a:avLst/>
          </a:prstGeom>
          <a:noFill/>
        </p:spPr>
        <p:txBody>
          <a:bodyPr wrap="square" rtlCol="0">
            <a:spAutoFit/>
          </a:bodyPr>
          <a:lstStyle/>
          <a:p>
            <a:pPr algn="just"/>
            <a:r>
              <a:rPr lang="it-IT" sz="2800" dirty="0"/>
              <a:t>In questo brano il salto inferenziale è così impegnativo che molti commentatori avevano ipotizzato un guasto testuale:</a:t>
            </a:r>
          </a:p>
          <a:p>
            <a:pPr algn="just"/>
            <a:endParaRPr lang="it-IT" sz="2600" dirty="0">
              <a:latin typeface="+mj-lt"/>
            </a:endParaRPr>
          </a:p>
          <a:p>
            <a:pPr algn="just"/>
            <a:r>
              <a:rPr lang="it-IT" sz="2800" b="0" i="0" dirty="0">
                <a:solidFill>
                  <a:srgbClr val="202122"/>
                </a:solidFill>
                <a:effectLst/>
                <a:latin typeface="Georgia" panose="02040502050405020303" pitchFamily="18" charset="0"/>
              </a:rPr>
              <a:t> poi che parte della notte fu trapassata, aperto </a:t>
            </a:r>
            <a:r>
              <a:rPr lang="it-IT" sz="2800" b="0" i="0" dirty="0" err="1">
                <a:solidFill>
                  <a:srgbClr val="202122"/>
                </a:solidFill>
                <a:effectLst/>
                <a:latin typeface="Georgia" panose="02040502050405020303" pitchFamily="18" charset="0"/>
              </a:rPr>
              <a:t>a’</a:t>
            </a:r>
            <a:r>
              <a:rPr lang="it-IT" sz="2800" b="0" i="0" dirty="0">
                <a:solidFill>
                  <a:srgbClr val="202122"/>
                </a:solidFill>
                <a:effectLst/>
                <a:latin typeface="Georgia" panose="02040502050405020303" pitchFamily="18" charset="0"/>
              </a:rPr>
              <a:t> suoi compagni </a:t>
            </a:r>
            <a:r>
              <a:rPr lang="it-IT" sz="2800" b="1" dirty="0" err="1">
                <a:solidFill>
                  <a:srgbClr val="202122"/>
                </a:solidFill>
                <a:effectLst/>
                <a:latin typeface="Georgia" panose="02040502050405020303" pitchFamily="18" charset="0"/>
              </a:rPr>
              <a:t>lá</a:t>
            </a:r>
            <a:r>
              <a:rPr lang="it-IT" sz="2800" b="1" dirty="0">
                <a:solidFill>
                  <a:srgbClr val="202122"/>
                </a:solidFill>
                <a:effectLst/>
                <a:latin typeface="Georgia" panose="02040502050405020303" pitchFamily="18" charset="0"/>
              </a:rPr>
              <a:t> dove </a:t>
            </a:r>
            <a:r>
              <a:rPr lang="it-IT" sz="2800" b="1" dirty="0" err="1">
                <a:solidFill>
                  <a:srgbClr val="202122"/>
                </a:solidFill>
                <a:effectLst/>
                <a:latin typeface="Georgia" panose="02040502050405020303" pitchFamily="18" charset="0"/>
              </a:rPr>
              <a:t>Pericon</a:t>
            </a:r>
            <a:r>
              <a:rPr lang="it-IT" sz="2800" b="1" dirty="0">
                <a:solidFill>
                  <a:srgbClr val="202122"/>
                </a:solidFill>
                <a:effectLst/>
                <a:latin typeface="Georgia" panose="02040502050405020303" pitchFamily="18" charset="0"/>
              </a:rPr>
              <a:t> con la donna dormiva </a:t>
            </a:r>
            <a:r>
              <a:rPr lang="it-IT" sz="2800" b="0" i="0" dirty="0">
                <a:solidFill>
                  <a:srgbClr val="202122"/>
                </a:solidFill>
                <a:effectLst/>
                <a:latin typeface="Georgia" panose="02040502050405020303" pitchFamily="18" charset="0"/>
              </a:rPr>
              <a:t>e </a:t>
            </a:r>
            <a:r>
              <a:rPr lang="it-IT" sz="2800" b="1" dirty="0">
                <a:solidFill>
                  <a:srgbClr val="202122"/>
                </a:solidFill>
                <a:effectLst/>
                <a:latin typeface="Georgia" panose="02040502050405020303" pitchFamily="18" charset="0"/>
              </a:rPr>
              <a:t>quella</a:t>
            </a:r>
            <a:r>
              <a:rPr lang="it-IT" sz="2800" b="0" i="0" dirty="0">
                <a:solidFill>
                  <a:srgbClr val="202122"/>
                </a:solidFill>
                <a:effectLst/>
                <a:latin typeface="Georgia" panose="02040502050405020303" pitchFamily="18" charset="0"/>
              </a:rPr>
              <a:t> </a:t>
            </a:r>
            <a:r>
              <a:rPr lang="it-IT" sz="2800" dirty="0">
                <a:solidFill>
                  <a:srgbClr val="202122"/>
                </a:solidFill>
                <a:latin typeface="Georgia" panose="02040502050405020303" pitchFamily="18" charset="0"/>
              </a:rPr>
              <a:t>[</a:t>
            </a:r>
            <a:r>
              <a:rPr lang="it-IT" sz="2800" b="0" i="1" dirty="0">
                <a:solidFill>
                  <a:srgbClr val="202122"/>
                </a:solidFill>
                <a:effectLst/>
                <a:latin typeface="Georgia" panose="02040502050405020303" pitchFamily="18" charset="0"/>
              </a:rPr>
              <a:t>la porta della stanza</a:t>
            </a:r>
            <a:r>
              <a:rPr lang="it-IT" sz="2800" b="0" dirty="0">
                <a:solidFill>
                  <a:srgbClr val="202122"/>
                </a:solidFill>
                <a:effectLst/>
                <a:latin typeface="Georgia" panose="02040502050405020303" pitchFamily="18" charset="0"/>
              </a:rPr>
              <a:t>]</a:t>
            </a:r>
            <a:r>
              <a:rPr lang="it-IT" sz="2800" b="0" i="0" dirty="0">
                <a:solidFill>
                  <a:srgbClr val="202122"/>
                </a:solidFill>
                <a:effectLst/>
                <a:latin typeface="Georgia" panose="02040502050405020303" pitchFamily="18" charset="0"/>
              </a:rPr>
              <a:t> aperta, Pericone dormente </a:t>
            </a:r>
            <a:r>
              <a:rPr lang="it-IT" sz="2800" b="0" i="0" dirty="0" err="1">
                <a:solidFill>
                  <a:srgbClr val="202122"/>
                </a:solidFill>
                <a:effectLst/>
                <a:latin typeface="Georgia" panose="02040502050405020303" pitchFamily="18" charset="0"/>
              </a:rPr>
              <a:t>uccisono</a:t>
            </a:r>
            <a:r>
              <a:rPr lang="it-IT" sz="2800" b="0" i="0" dirty="0">
                <a:solidFill>
                  <a:srgbClr val="202122"/>
                </a:solidFill>
                <a:effectLst/>
                <a:latin typeface="Georgia" panose="02040502050405020303" pitchFamily="18" charset="0"/>
              </a:rPr>
              <a:t> e la donna mesta e </a:t>
            </a:r>
            <a:r>
              <a:rPr lang="it-IT" sz="2800" b="0" i="0" dirty="0" err="1">
                <a:solidFill>
                  <a:srgbClr val="202122"/>
                </a:solidFill>
                <a:effectLst/>
                <a:latin typeface="Georgia" panose="02040502050405020303" pitchFamily="18" charset="0"/>
              </a:rPr>
              <a:t>piagnente</a:t>
            </a:r>
            <a:r>
              <a:rPr lang="it-IT" sz="2800" b="0" i="0" dirty="0">
                <a:solidFill>
                  <a:srgbClr val="202122"/>
                </a:solidFill>
                <a:effectLst/>
                <a:latin typeface="Georgia" panose="02040502050405020303" pitchFamily="18" charset="0"/>
              </a:rPr>
              <a:t> minacciando di morte se alcun </a:t>
            </a:r>
            <a:r>
              <a:rPr lang="it-IT" sz="2800" b="0" i="0" dirty="0" err="1">
                <a:solidFill>
                  <a:srgbClr val="202122"/>
                </a:solidFill>
                <a:effectLst/>
                <a:latin typeface="Georgia" panose="02040502050405020303" pitchFamily="18" charset="0"/>
              </a:rPr>
              <a:t>romor</a:t>
            </a:r>
            <a:r>
              <a:rPr lang="it-IT" sz="2800" b="0" i="0" dirty="0">
                <a:solidFill>
                  <a:srgbClr val="202122"/>
                </a:solidFill>
                <a:effectLst/>
                <a:latin typeface="Georgia" panose="02040502050405020303" pitchFamily="18" charset="0"/>
              </a:rPr>
              <a:t> facesse, presero.</a:t>
            </a:r>
          </a:p>
          <a:p>
            <a:pPr algn="just"/>
            <a:endParaRPr lang="it-IT" sz="2800" dirty="0">
              <a:solidFill>
                <a:srgbClr val="202122"/>
              </a:solidFill>
              <a:latin typeface="Georgia" panose="02040502050405020303" pitchFamily="18" charset="0"/>
            </a:endParaRPr>
          </a:p>
          <a:p>
            <a:pPr algn="just"/>
            <a:r>
              <a:rPr lang="it-IT" sz="2600" dirty="0">
                <a:latin typeface="+mj-lt"/>
              </a:rPr>
              <a:t>Se in questi casi si può ipotizzare anche una difficolta di Boccaccio nella gestione del testo complesso, in altri casi l’ambiguità sembra ricercata per ottenere particolari effetti narrativi</a:t>
            </a:r>
          </a:p>
        </p:txBody>
      </p:sp>
    </p:spTree>
    <p:extLst>
      <p:ext uri="{BB962C8B-B14F-4D97-AF65-F5344CB8AC3E}">
        <p14:creationId xmlns:p14="http://schemas.microsoft.com/office/powerpoint/2010/main" val="31543083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5DDCED-819F-1A5D-ECEA-8F4BC7C30F1C}"/>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3486FF55-F12D-CFBD-B07E-1F1DA02C03CA}"/>
              </a:ext>
            </a:extLst>
          </p:cNvPr>
          <p:cNvSpPr txBox="1"/>
          <p:nvPr/>
        </p:nvSpPr>
        <p:spPr>
          <a:xfrm>
            <a:off x="328246" y="369504"/>
            <a:ext cx="11535508" cy="646331"/>
          </a:xfrm>
          <a:prstGeom prst="rect">
            <a:avLst/>
          </a:prstGeom>
          <a:noFill/>
        </p:spPr>
        <p:txBody>
          <a:bodyPr wrap="square" rtlCol="0">
            <a:spAutoFit/>
          </a:bodyPr>
          <a:lstStyle/>
          <a:p>
            <a:pPr algn="ctr"/>
            <a:r>
              <a:rPr lang="it-IT" sz="3600" dirty="0"/>
              <a:t>COESIONE DEBOLE</a:t>
            </a:r>
            <a:endParaRPr lang="it-IT" sz="3000" dirty="0"/>
          </a:p>
        </p:txBody>
      </p:sp>
      <p:sp>
        <p:nvSpPr>
          <p:cNvPr id="4" name="CasellaDiTesto 3">
            <a:extLst>
              <a:ext uri="{FF2B5EF4-FFF2-40B4-BE49-F238E27FC236}">
                <a16:creationId xmlns:a16="http://schemas.microsoft.com/office/drawing/2014/main" id="{3BD6BE0E-A8B8-9983-EE1B-D79AF8E7DC77}"/>
              </a:ext>
            </a:extLst>
          </p:cNvPr>
          <p:cNvSpPr txBox="1"/>
          <p:nvPr/>
        </p:nvSpPr>
        <p:spPr>
          <a:xfrm>
            <a:off x="154745" y="1202155"/>
            <a:ext cx="11882510" cy="5663089"/>
          </a:xfrm>
          <a:prstGeom prst="rect">
            <a:avLst/>
          </a:prstGeom>
          <a:noFill/>
        </p:spPr>
        <p:txBody>
          <a:bodyPr wrap="square" rtlCol="0">
            <a:spAutoFit/>
          </a:bodyPr>
          <a:lstStyle/>
          <a:p>
            <a:pPr algn="just"/>
            <a:r>
              <a:rPr lang="it-IT" sz="2800" dirty="0"/>
              <a:t>La ripresa del pronome clitico può essere complicata dalla grande distanza dal tema:</a:t>
            </a:r>
          </a:p>
          <a:p>
            <a:pPr algn="just"/>
            <a:endParaRPr lang="it-IT" sz="2000" dirty="0">
              <a:latin typeface="+mj-lt"/>
            </a:endParaRPr>
          </a:p>
          <a:p>
            <a:pPr algn="just"/>
            <a:r>
              <a:rPr lang="it-IT" sz="2800" b="0" i="0" dirty="0">
                <a:solidFill>
                  <a:srgbClr val="202122"/>
                </a:solidFill>
                <a:effectLst/>
                <a:latin typeface="Georgia" panose="02040502050405020303" pitchFamily="18" charset="0"/>
              </a:rPr>
              <a:t>Adunque, da cotanti e da </a:t>
            </a:r>
            <a:r>
              <a:rPr lang="it-IT" sz="2800" b="0" i="0" dirty="0" err="1">
                <a:solidFill>
                  <a:srgbClr val="202122"/>
                </a:solidFill>
                <a:effectLst/>
                <a:latin typeface="Georgia" panose="02040502050405020303" pitchFamily="18" charset="0"/>
              </a:rPr>
              <a:t>cosí</a:t>
            </a:r>
            <a:r>
              <a:rPr lang="it-IT" sz="2800" b="0" i="0" dirty="0">
                <a:solidFill>
                  <a:srgbClr val="202122"/>
                </a:solidFill>
                <a:effectLst/>
                <a:latin typeface="Georgia" panose="02040502050405020303" pitchFamily="18" charset="0"/>
              </a:rPr>
              <a:t> fatti </a:t>
            </a:r>
            <a:r>
              <a:rPr lang="it-IT" sz="2800" b="1" i="0" dirty="0">
                <a:solidFill>
                  <a:srgbClr val="202122"/>
                </a:solidFill>
                <a:effectLst/>
                <a:latin typeface="Georgia" panose="02040502050405020303" pitchFamily="18" charset="0"/>
              </a:rPr>
              <a:t>soffiamenti</a:t>
            </a:r>
            <a:r>
              <a:rPr lang="it-IT" sz="2800" b="0" i="0" dirty="0">
                <a:solidFill>
                  <a:srgbClr val="202122"/>
                </a:solidFill>
                <a:effectLst/>
                <a:latin typeface="Georgia" panose="02040502050405020303" pitchFamily="18" charset="0"/>
              </a:rPr>
              <a:t>, da </a:t>
            </a:r>
            <a:r>
              <a:rPr lang="it-IT" sz="2800" b="0" i="0" dirty="0" err="1">
                <a:solidFill>
                  <a:srgbClr val="202122"/>
                </a:solidFill>
                <a:effectLst/>
                <a:latin typeface="Georgia" panose="02040502050405020303" pitchFamily="18" charset="0"/>
              </a:rPr>
              <a:t>cosí</a:t>
            </a:r>
            <a:r>
              <a:rPr lang="it-IT" sz="2800" b="0" i="0" dirty="0">
                <a:solidFill>
                  <a:srgbClr val="202122"/>
                </a:solidFill>
                <a:effectLst/>
                <a:latin typeface="Georgia" panose="02040502050405020303" pitchFamily="18" charset="0"/>
              </a:rPr>
              <a:t> atroci denti, da così aguti strali, valorose donne, mentre io ne’ vostri servigi milito, sono sospinto, molestato ed infino nel vivo trafitto. Le quali cose io con piacevole animo, </a:t>
            </a:r>
            <a:r>
              <a:rPr lang="it-IT" sz="2800" b="0" i="0" dirty="0" err="1">
                <a:solidFill>
                  <a:srgbClr val="202122"/>
                </a:solidFill>
                <a:effectLst/>
                <a:latin typeface="Georgia" panose="02040502050405020303" pitchFamily="18" charset="0"/>
              </a:rPr>
              <a:t>sallo</a:t>
            </a:r>
            <a:r>
              <a:rPr lang="it-IT" sz="2800" b="0" i="0" dirty="0">
                <a:solidFill>
                  <a:srgbClr val="202122"/>
                </a:solidFill>
                <a:effectLst/>
                <a:latin typeface="Georgia" panose="02040502050405020303" pitchFamily="18" charset="0"/>
              </a:rPr>
              <a:t> Iddio, ascolto ed intendo; e quantunque a voi in ciò tutta appartenga la mia difesa, nondimeno io non intendo di risparmiar le mie forze: anzi, senza rispondere quanto si converrebbe, con alcuna leggera risposta </a:t>
            </a:r>
            <a:r>
              <a:rPr lang="it-IT" sz="2800" b="0" i="0" dirty="0" err="1">
                <a:solidFill>
                  <a:srgbClr val="202122"/>
                </a:solidFill>
                <a:effectLst/>
                <a:latin typeface="Georgia" panose="02040502050405020303" pitchFamily="18" charset="0"/>
              </a:rPr>
              <a:t>tôrme</a:t>
            </a:r>
            <a:r>
              <a:rPr lang="it-IT" sz="2800" b="1" i="0" dirty="0" err="1">
                <a:solidFill>
                  <a:srgbClr val="202122"/>
                </a:solidFill>
                <a:effectLst/>
                <a:latin typeface="Georgia" panose="02040502050405020303" pitchFamily="18" charset="0"/>
              </a:rPr>
              <a:t>gli</a:t>
            </a:r>
            <a:r>
              <a:rPr lang="it-IT" sz="2800" b="0" i="0" dirty="0">
                <a:solidFill>
                  <a:srgbClr val="202122"/>
                </a:solidFill>
                <a:effectLst/>
                <a:latin typeface="Georgia" panose="02040502050405020303" pitchFamily="18" charset="0"/>
              </a:rPr>
              <a:t> dagli orecchi, e questo far senza indugio.</a:t>
            </a:r>
          </a:p>
          <a:p>
            <a:pPr algn="just"/>
            <a:endParaRPr lang="it-IT" sz="2800" dirty="0">
              <a:solidFill>
                <a:srgbClr val="202122"/>
              </a:solidFill>
              <a:latin typeface="Georgia" panose="02040502050405020303" pitchFamily="18" charset="0"/>
            </a:endParaRPr>
          </a:p>
          <a:p>
            <a:pPr algn="just"/>
            <a:r>
              <a:rPr lang="it-IT" sz="2800" dirty="0">
                <a:solidFill>
                  <a:srgbClr val="202122"/>
                </a:solidFill>
              </a:rPr>
              <a:t>Paolo Beni, nel Seicento, lamenta la difficoltà nel Decameron di recuperare antecedenti rimasti in sospeso e separati da interi periodi.</a:t>
            </a:r>
            <a:endParaRPr lang="it-IT" sz="2600" dirty="0"/>
          </a:p>
        </p:txBody>
      </p:sp>
    </p:spTree>
    <p:extLst>
      <p:ext uri="{BB962C8B-B14F-4D97-AF65-F5344CB8AC3E}">
        <p14:creationId xmlns:p14="http://schemas.microsoft.com/office/powerpoint/2010/main" val="40605372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964632-9503-1692-137C-8247DE8069E2}"/>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9E041672-B4F4-8F8A-81AD-EE16726DD01D}"/>
              </a:ext>
            </a:extLst>
          </p:cNvPr>
          <p:cNvSpPr txBox="1"/>
          <p:nvPr/>
        </p:nvSpPr>
        <p:spPr>
          <a:xfrm>
            <a:off x="328246" y="369504"/>
            <a:ext cx="11535508" cy="646331"/>
          </a:xfrm>
          <a:prstGeom prst="rect">
            <a:avLst/>
          </a:prstGeom>
          <a:noFill/>
        </p:spPr>
        <p:txBody>
          <a:bodyPr wrap="square" rtlCol="0">
            <a:spAutoFit/>
          </a:bodyPr>
          <a:lstStyle/>
          <a:p>
            <a:pPr algn="ctr"/>
            <a:r>
              <a:rPr lang="it-IT" sz="3600" dirty="0"/>
              <a:t>COESIONE DEBOLE ED EFFETTI NARRATIVI</a:t>
            </a:r>
            <a:endParaRPr lang="it-IT" sz="3000" dirty="0"/>
          </a:p>
        </p:txBody>
      </p:sp>
      <p:sp>
        <p:nvSpPr>
          <p:cNvPr id="4" name="CasellaDiTesto 3">
            <a:extLst>
              <a:ext uri="{FF2B5EF4-FFF2-40B4-BE49-F238E27FC236}">
                <a16:creationId xmlns:a16="http://schemas.microsoft.com/office/drawing/2014/main" id="{5A59CB08-F9E5-E4EF-EB3B-AA0426B03B5F}"/>
              </a:ext>
            </a:extLst>
          </p:cNvPr>
          <p:cNvSpPr txBox="1"/>
          <p:nvPr/>
        </p:nvSpPr>
        <p:spPr>
          <a:xfrm>
            <a:off x="154745" y="1202155"/>
            <a:ext cx="11882510" cy="4832092"/>
          </a:xfrm>
          <a:prstGeom prst="rect">
            <a:avLst/>
          </a:prstGeom>
          <a:noFill/>
        </p:spPr>
        <p:txBody>
          <a:bodyPr wrap="square" rtlCol="0">
            <a:spAutoFit/>
          </a:bodyPr>
          <a:lstStyle/>
          <a:p>
            <a:pPr algn="just"/>
            <a:r>
              <a:rPr lang="it-IT" sz="2800" dirty="0"/>
              <a:t>Nell’introduzione i due temi della narrazione e della morte si intersecano: «tale ambiguità sembra suggerire l’inestricabilità dei due piani, quello della realtà, con la catastrofe appena consumatasi, e quello della rappresentazione letteraria»:</a:t>
            </a:r>
          </a:p>
          <a:p>
            <a:pPr algn="just"/>
            <a:endParaRPr lang="it-IT" sz="2800" dirty="0">
              <a:latin typeface="+mj-lt"/>
            </a:endParaRPr>
          </a:p>
          <a:p>
            <a:pPr algn="just"/>
            <a:r>
              <a:rPr lang="it-IT" sz="2800" b="0" i="0" dirty="0">
                <a:solidFill>
                  <a:srgbClr val="202122"/>
                </a:solidFill>
                <a:effectLst/>
                <a:latin typeface="Georgia" panose="02040502050405020303" pitchFamily="18" charset="0"/>
              </a:rPr>
              <a:t>Quantunque volte, graziosissime donne, meco pensando riguardo quanto voi naturalmente tutte pietose siate, tante conosco che </a:t>
            </a:r>
            <a:r>
              <a:rPr lang="it-IT" sz="2800" b="1" i="0" dirty="0">
                <a:solidFill>
                  <a:srgbClr val="202122"/>
                </a:solidFill>
                <a:effectLst/>
                <a:latin typeface="Georgia" panose="02040502050405020303" pitchFamily="18" charset="0"/>
              </a:rPr>
              <a:t>la presente opera </a:t>
            </a:r>
            <a:r>
              <a:rPr lang="it-IT" sz="2800" b="0" i="0" dirty="0">
                <a:solidFill>
                  <a:srgbClr val="202122"/>
                </a:solidFill>
                <a:effectLst/>
                <a:latin typeface="Georgia" panose="02040502050405020303" pitchFamily="18" charset="0"/>
              </a:rPr>
              <a:t>al vostro giudicio avrà grave e noioso principio, sì come è </a:t>
            </a:r>
            <a:r>
              <a:rPr lang="it-IT" sz="2800" b="1" i="0" dirty="0">
                <a:solidFill>
                  <a:srgbClr val="202122"/>
                </a:solidFill>
                <a:effectLst/>
                <a:latin typeface="Georgia" panose="02040502050405020303" pitchFamily="18" charset="0"/>
              </a:rPr>
              <a:t>la dolorosa ricordazione della pestifera mortalità </a:t>
            </a:r>
            <a:r>
              <a:rPr lang="it-IT" sz="2800" b="0" i="0" dirty="0">
                <a:solidFill>
                  <a:srgbClr val="202122"/>
                </a:solidFill>
                <a:effectLst/>
                <a:latin typeface="Georgia" panose="02040502050405020303" pitchFamily="18" charset="0"/>
              </a:rPr>
              <a:t>trapassata, universalmente a ciascuno che </a:t>
            </a:r>
            <a:r>
              <a:rPr lang="it-IT" sz="2800" b="1" i="0" dirty="0">
                <a:solidFill>
                  <a:srgbClr val="202122"/>
                </a:solidFill>
                <a:effectLst/>
                <a:latin typeface="Georgia" panose="02040502050405020303" pitchFamily="18" charset="0"/>
              </a:rPr>
              <a:t>quella </a:t>
            </a:r>
            <a:r>
              <a:rPr lang="it-IT" sz="2800" i="0" dirty="0">
                <a:solidFill>
                  <a:srgbClr val="202122"/>
                </a:solidFill>
                <a:effectLst/>
                <a:latin typeface="Georgia" panose="02040502050405020303" pitchFamily="18" charset="0"/>
              </a:rPr>
              <a:t>[</a:t>
            </a:r>
            <a:r>
              <a:rPr lang="it-IT" sz="2800" i="1" dirty="0">
                <a:solidFill>
                  <a:srgbClr val="202122"/>
                </a:solidFill>
                <a:effectLst/>
                <a:latin typeface="Georgia" panose="02040502050405020303" pitchFamily="18" charset="0"/>
              </a:rPr>
              <a:t>la morte</a:t>
            </a:r>
            <a:r>
              <a:rPr lang="it-IT" sz="2800" i="0" dirty="0">
                <a:solidFill>
                  <a:srgbClr val="202122"/>
                </a:solidFill>
                <a:effectLst/>
                <a:latin typeface="Georgia" panose="02040502050405020303" pitchFamily="18" charset="0"/>
              </a:rPr>
              <a:t>] </a:t>
            </a:r>
            <a:r>
              <a:rPr lang="it-IT" sz="2800" b="0" i="0" dirty="0">
                <a:solidFill>
                  <a:srgbClr val="202122"/>
                </a:solidFill>
                <a:effectLst/>
                <a:latin typeface="Georgia" panose="02040502050405020303" pitchFamily="18" charset="0"/>
              </a:rPr>
              <a:t>vide o </a:t>
            </a:r>
            <a:r>
              <a:rPr lang="it-IT" sz="2800" b="0" i="0" dirty="0" err="1">
                <a:solidFill>
                  <a:srgbClr val="202122"/>
                </a:solidFill>
                <a:effectLst/>
                <a:latin typeface="Georgia" panose="02040502050405020303" pitchFamily="18" charset="0"/>
              </a:rPr>
              <a:t>altramenti</a:t>
            </a:r>
            <a:r>
              <a:rPr lang="it-IT" sz="2800" b="0" i="0" dirty="0">
                <a:solidFill>
                  <a:srgbClr val="202122"/>
                </a:solidFill>
                <a:effectLst/>
                <a:latin typeface="Georgia" panose="02040502050405020303" pitchFamily="18" charset="0"/>
              </a:rPr>
              <a:t> conobbe dannosa e lagrimevole molto, </a:t>
            </a:r>
            <a:r>
              <a:rPr lang="it-IT" sz="2800" b="1" i="0" dirty="0">
                <a:solidFill>
                  <a:srgbClr val="202122"/>
                </a:solidFill>
                <a:effectLst/>
                <a:latin typeface="Georgia" panose="02040502050405020303" pitchFamily="18" charset="0"/>
              </a:rPr>
              <a:t>la quale </a:t>
            </a:r>
            <a:r>
              <a:rPr lang="it-IT" sz="2800" b="0" i="0" dirty="0">
                <a:solidFill>
                  <a:srgbClr val="202122"/>
                </a:solidFill>
                <a:effectLst/>
                <a:latin typeface="Georgia" panose="02040502050405020303" pitchFamily="18" charset="0"/>
              </a:rPr>
              <a:t>[</a:t>
            </a:r>
            <a:r>
              <a:rPr lang="it-IT" sz="2800" b="0" i="1" dirty="0">
                <a:solidFill>
                  <a:srgbClr val="202122"/>
                </a:solidFill>
                <a:effectLst/>
                <a:latin typeface="Georgia" panose="02040502050405020303" pitchFamily="18" charset="0"/>
              </a:rPr>
              <a:t>la morte</a:t>
            </a:r>
            <a:r>
              <a:rPr lang="it-IT" sz="2800" b="0" i="0" dirty="0">
                <a:solidFill>
                  <a:srgbClr val="202122"/>
                </a:solidFill>
                <a:effectLst/>
                <a:latin typeface="Georgia" panose="02040502050405020303" pitchFamily="18" charset="0"/>
              </a:rPr>
              <a:t>] </a:t>
            </a:r>
            <a:r>
              <a:rPr lang="it-IT" sz="2800" b="1" i="0" dirty="0">
                <a:solidFill>
                  <a:srgbClr val="202122"/>
                </a:solidFill>
                <a:effectLst/>
                <a:latin typeface="Georgia" panose="02040502050405020303" pitchFamily="18" charset="0"/>
              </a:rPr>
              <a:t>essa</a:t>
            </a:r>
            <a:r>
              <a:rPr lang="it-IT" sz="2800" b="0" i="0" dirty="0">
                <a:solidFill>
                  <a:srgbClr val="202122"/>
                </a:solidFill>
                <a:effectLst/>
                <a:latin typeface="Georgia" panose="02040502050405020303" pitchFamily="18" charset="0"/>
              </a:rPr>
              <a:t> [</a:t>
            </a:r>
            <a:r>
              <a:rPr lang="it-IT" sz="2800" b="0" i="1" dirty="0">
                <a:solidFill>
                  <a:srgbClr val="202122"/>
                </a:solidFill>
                <a:effectLst/>
                <a:latin typeface="Georgia" panose="02040502050405020303" pitchFamily="18" charset="0"/>
              </a:rPr>
              <a:t>l’opera</a:t>
            </a:r>
            <a:r>
              <a:rPr lang="it-IT" sz="2800" b="0" i="0" dirty="0">
                <a:solidFill>
                  <a:srgbClr val="202122"/>
                </a:solidFill>
                <a:effectLst/>
                <a:latin typeface="Georgia" panose="02040502050405020303" pitchFamily="18" charset="0"/>
              </a:rPr>
              <a:t>] porta nella sua fronte. </a:t>
            </a:r>
            <a:endParaRPr lang="it-IT" sz="2600" dirty="0">
              <a:latin typeface="+mj-lt"/>
            </a:endParaRPr>
          </a:p>
        </p:txBody>
      </p:sp>
    </p:spTree>
    <p:extLst>
      <p:ext uri="{BB962C8B-B14F-4D97-AF65-F5344CB8AC3E}">
        <p14:creationId xmlns:p14="http://schemas.microsoft.com/office/powerpoint/2010/main" val="11493180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05A7AE-0B71-4807-6BCA-11E3AE1814AA}"/>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F7B68A4E-8B74-2911-9431-46D9BD6B43F8}"/>
              </a:ext>
            </a:extLst>
          </p:cNvPr>
          <p:cNvSpPr txBox="1"/>
          <p:nvPr/>
        </p:nvSpPr>
        <p:spPr>
          <a:xfrm>
            <a:off x="328246" y="369504"/>
            <a:ext cx="11535508" cy="646331"/>
          </a:xfrm>
          <a:prstGeom prst="rect">
            <a:avLst/>
          </a:prstGeom>
          <a:noFill/>
        </p:spPr>
        <p:txBody>
          <a:bodyPr wrap="square" rtlCol="0">
            <a:spAutoFit/>
          </a:bodyPr>
          <a:lstStyle/>
          <a:p>
            <a:pPr algn="ctr"/>
            <a:r>
              <a:rPr lang="it-IT" sz="3600" dirty="0"/>
              <a:t>COESIONE DEBOLE ED EFFETTI NARRATIVI</a:t>
            </a:r>
            <a:endParaRPr lang="it-IT" sz="3000" dirty="0"/>
          </a:p>
        </p:txBody>
      </p:sp>
      <p:sp>
        <p:nvSpPr>
          <p:cNvPr id="4" name="CasellaDiTesto 3">
            <a:extLst>
              <a:ext uri="{FF2B5EF4-FFF2-40B4-BE49-F238E27FC236}">
                <a16:creationId xmlns:a16="http://schemas.microsoft.com/office/drawing/2014/main" id="{10987C79-FA1F-E275-A00E-BB784577A3BC}"/>
              </a:ext>
            </a:extLst>
          </p:cNvPr>
          <p:cNvSpPr txBox="1"/>
          <p:nvPr/>
        </p:nvSpPr>
        <p:spPr>
          <a:xfrm>
            <a:off x="154745" y="1015835"/>
            <a:ext cx="11882510" cy="5693866"/>
          </a:xfrm>
          <a:prstGeom prst="rect">
            <a:avLst/>
          </a:prstGeom>
          <a:noFill/>
        </p:spPr>
        <p:txBody>
          <a:bodyPr wrap="square" rtlCol="0">
            <a:spAutoFit/>
          </a:bodyPr>
          <a:lstStyle/>
          <a:p>
            <a:pPr algn="just"/>
            <a:r>
              <a:rPr lang="it-IT" sz="2800" dirty="0"/>
              <a:t>Nella IX nov. della II giornata, Ginevra è travestita da marinaio e in queste vesti compie una difesa di sé stessa in terza persona. Il lettore sa che l’uomo è in realtà una donna e questo «provoca un cortocircuito nei riferimenti anaforici»:</a:t>
            </a:r>
          </a:p>
          <a:p>
            <a:pPr algn="just"/>
            <a:endParaRPr lang="it-IT" sz="2000" b="0" i="0" dirty="0">
              <a:solidFill>
                <a:srgbClr val="202122"/>
              </a:solidFill>
              <a:effectLst/>
              <a:latin typeface="Georgia" panose="02040502050405020303" pitchFamily="18" charset="0"/>
            </a:endParaRPr>
          </a:p>
          <a:p>
            <a:pPr algn="just"/>
            <a:r>
              <a:rPr lang="it-IT" sz="2600" b="0" i="0" dirty="0">
                <a:solidFill>
                  <a:srgbClr val="202122"/>
                </a:solidFill>
                <a:effectLst/>
                <a:latin typeface="Georgia" panose="02040502050405020303" pitchFamily="18" charset="0"/>
              </a:rPr>
              <a:t>Signor mio, assai chiaramente potete conoscere quanto </a:t>
            </a:r>
            <a:r>
              <a:rPr lang="it-IT" sz="2600" b="1" i="0" dirty="0">
                <a:solidFill>
                  <a:srgbClr val="202122"/>
                </a:solidFill>
                <a:effectLst/>
                <a:latin typeface="Georgia" panose="02040502050405020303" pitchFamily="18" charset="0"/>
              </a:rPr>
              <a:t>quella buona donna </a:t>
            </a:r>
            <a:r>
              <a:rPr lang="it-IT" sz="2600" b="0" i="0" dirty="0">
                <a:solidFill>
                  <a:srgbClr val="202122"/>
                </a:solidFill>
                <a:effectLst/>
                <a:latin typeface="Georgia" panose="02040502050405020303" pitchFamily="18" charset="0"/>
              </a:rPr>
              <a:t>gloriarsi possa d’amante e di marito: ché l’amante ad una ora lei priva </a:t>
            </a:r>
            <a:r>
              <a:rPr lang="it-IT" sz="2600" b="0" i="0" dirty="0" err="1">
                <a:solidFill>
                  <a:srgbClr val="202122"/>
                </a:solidFill>
                <a:effectLst/>
                <a:latin typeface="Georgia" panose="02040502050405020303" pitchFamily="18" charset="0"/>
              </a:rPr>
              <a:t>d’onor</a:t>
            </a:r>
            <a:r>
              <a:rPr lang="it-IT" sz="2600" b="0" i="0" dirty="0">
                <a:solidFill>
                  <a:srgbClr val="202122"/>
                </a:solidFill>
                <a:effectLst/>
                <a:latin typeface="Georgia" panose="02040502050405020303" pitchFamily="18" charset="0"/>
              </a:rPr>
              <a:t> con bugie guastando la fama sua e diserta il marito di lei, ed il marito, </a:t>
            </a:r>
            <a:r>
              <a:rPr lang="it-IT" sz="2600" b="0" i="0" dirty="0" err="1">
                <a:solidFill>
                  <a:srgbClr val="202122"/>
                </a:solidFill>
                <a:effectLst/>
                <a:latin typeface="Georgia" panose="02040502050405020303" pitchFamily="18" charset="0"/>
              </a:rPr>
              <a:t>piú</a:t>
            </a:r>
            <a:r>
              <a:rPr lang="it-IT" sz="2600" b="0" i="0" dirty="0">
                <a:solidFill>
                  <a:srgbClr val="202122"/>
                </a:solidFill>
                <a:effectLst/>
                <a:latin typeface="Georgia" panose="02040502050405020303" pitchFamily="18" charset="0"/>
              </a:rPr>
              <a:t> credulo alle altrui falsità che alla verità da lui per lunga esperienza potuta conoscere, la fa uccidere e mangiare </a:t>
            </a:r>
            <a:r>
              <a:rPr lang="it-IT" sz="2600" b="0" i="0" dirty="0" err="1">
                <a:solidFill>
                  <a:srgbClr val="202122"/>
                </a:solidFill>
                <a:effectLst/>
                <a:latin typeface="Georgia" panose="02040502050405020303" pitchFamily="18" charset="0"/>
              </a:rPr>
              <a:t>a’</a:t>
            </a:r>
            <a:r>
              <a:rPr lang="it-IT" sz="2600" b="0" i="0" dirty="0">
                <a:solidFill>
                  <a:srgbClr val="202122"/>
                </a:solidFill>
                <a:effectLst/>
                <a:latin typeface="Georgia" panose="02040502050405020303" pitchFamily="18" charset="0"/>
              </a:rPr>
              <a:t> lupi; ed oltre a questo, è tanto il bene e l’amore che l’amico ed il marito le porta, che, con lei lungamente dimorati, niun la conosce. Ma per ciò che voi ottimamente conoscete quello che ciascun di costoro ha meritato, ove voi mi vogliate di </a:t>
            </a:r>
            <a:r>
              <a:rPr lang="it-IT" sz="2600" b="0" i="0" dirty="0" err="1">
                <a:solidFill>
                  <a:srgbClr val="202122"/>
                </a:solidFill>
                <a:effectLst/>
                <a:latin typeface="Georgia" panose="02040502050405020303" pitchFamily="18" charset="0"/>
              </a:rPr>
              <a:t>spezial</a:t>
            </a:r>
            <a:r>
              <a:rPr lang="it-IT" sz="2600" b="0" i="0" dirty="0">
                <a:solidFill>
                  <a:srgbClr val="202122"/>
                </a:solidFill>
                <a:effectLst/>
                <a:latin typeface="Georgia" panose="02040502050405020303" pitchFamily="18" charset="0"/>
              </a:rPr>
              <a:t> grazia fare di punire lo ’</a:t>
            </a:r>
            <a:r>
              <a:rPr lang="it-IT" sz="2600" b="0" i="0" dirty="0" err="1">
                <a:solidFill>
                  <a:srgbClr val="202122"/>
                </a:solidFill>
                <a:effectLst/>
                <a:latin typeface="Georgia" panose="02040502050405020303" pitchFamily="18" charset="0"/>
              </a:rPr>
              <a:t>ngannatore</a:t>
            </a:r>
            <a:r>
              <a:rPr lang="it-IT" sz="2600" b="0" i="0" dirty="0">
                <a:solidFill>
                  <a:srgbClr val="202122"/>
                </a:solidFill>
                <a:effectLst/>
                <a:latin typeface="Georgia" panose="02040502050405020303" pitchFamily="18" charset="0"/>
              </a:rPr>
              <a:t> e perdonare allo ’</a:t>
            </a:r>
            <a:r>
              <a:rPr lang="it-IT" sz="2600" b="0" i="0" dirty="0" err="1">
                <a:solidFill>
                  <a:srgbClr val="202122"/>
                </a:solidFill>
                <a:effectLst/>
                <a:latin typeface="Georgia" panose="02040502050405020303" pitchFamily="18" charset="0"/>
              </a:rPr>
              <a:t>ngannato</a:t>
            </a:r>
            <a:r>
              <a:rPr lang="it-IT" sz="2600" b="0" i="0" dirty="0">
                <a:solidFill>
                  <a:srgbClr val="202122"/>
                </a:solidFill>
                <a:effectLst/>
                <a:latin typeface="Georgia" panose="02040502050405020303" pitchFamily="18" charset="0"/>
              </a:rPr>
              <a:t>, io </a:t>
            </a:r>
            <a:r>
              <a:rPr lang="it-IT" sz="2600" b="1" i="0" dirty="0">
                <a:solidFill>
                  <a:srgbClr val="202122"/>
                </a:solidFill>
                <a:effectLst/>
                <a:latin typeface="Georgia" panose="02040502050405020303" pitchFamily="18" charset="0"/>
              </a:rPr>
              <a:t>la</a:t>
            </a:r>
            <a:r>
              <a:rPr lang="it-IT" sz="2600" b="0" i="0" dirty="0">
                <a:solidFill>
                  <a:srgbClr val="202122"/>
                </a:solidFill>
                <a:effectLst/>
                <a:latin typeface="Georgia" panose="02040502050405020303" pitchFamily="18" charset="0"/>
              </a:rPr>
              <a:t> farò qui in vostra ed in lor presenza venire.</a:t>
            </a:r>
            <a:endParaRPr lang="it-IT" sz="2600" dirty="0">
              <a:latin typeface="+mj-lt"/>
            </a:endParaRPr>
          </a:p>
        </p:txBody>
      </p:sp>
    </p:spTree>
    <p:extLst>
      <p:ext uri="{BB962C8B-B14F-4D97-AF65-F5344CB8AC3E}">
        <p14:creationId xmlns:p14="http://schemas.microsoft.com/office/powerpoint/2010/main" val="40247417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8C73F72C-200F-45F1-889A-98C0BF3A1A8F}"/>
              </a:ext>
            </a:extLst>
          </p:cNvPr>
          <p:cNvSpPr txBox="1"/>
          <p:nvPr/>
        </p:nvSpPr>
        <p:spPr>
          <a:xfrm>
            <a:off x="328246" y="369504"/>
            <a:ext cx="11535508" cy="646331"/>
          </a:xfrm>
          <a:prstGeom prst="rect">
            <a:avLst/>
          </a:prstGeom>
          <a:noFill/>
        </p:spPr>
        <p:txBody>
          <a:bodyPr wrap="square" rtlCol="0">
            <a:spAutoFit/>
          </a:bodyPr>
          <a:lstStyle/>
          <a:p>
            <a:pPr algn="ctr"/>
            <a:r>
              <a:rPr lang="it-IT" sz="3600" dirty="0"/>
              <a:t>IL DECAMERON E LA LINGUISTICA TESTUALE</a:t>
            </a:r>
            <a:endParaRPr lang="it-IT" sz="3000" dirty="0"/>
          </a:p>
        </p:txBody>
      </p:sp>
      <p:sp>
        <p:nvSpPr>
          <p:cNvPr id="4" name="CasellaDiTesto 3">
            <a:extLst>
              <a:ext uri="{FF2B5EF4-FFF2-40B4-BE49-F238E27FC236}">
                <a16:creationId xmlns:a16="http://schemas.microsoft.com/office/drawing/2014/main" id="{B0210CAE-6C36-47EC-991A-50A67D9493EA}"/>
              </a:ext>
            </a:extLst>
          </p:cNvPr>
          <p:cNvSpPr txBox="1"/>
          <p:nvPr/>
        </p:nvSpPr>
        <p:spPr>
          <a:xfrm>
            <a:off x="154745" y="1202155"/>
            <a:ext cx="11882510" cy="5170646"/>
          </a:xfrm>
          <a:prstGeom prst="rect">
            <a:avLst/>
          </a:prstGeom>
          <a:noFill/>
        </p:spPr>
        <p:txBody>
          <a:bodyPr wrap="square" rtlCol="0">
            <a:spAutoFit/>
          </a:bodyPr>
          <a:lstStyle/>
          <a:p>
            <a:pPr algn="just"/>
            <a:r>
              <a:rPr lang="it-IT" sz="3000" dirty="0"/>
              <a:t>Negli ultimi decenni si è sviluppata anche in Italia la </a:t>
            </a:r>
            <a:r>
              <a:rPr lang="it-IT" sz="3000" b="1" dirty="0"/>
              <a:t>linguistica testuale</a:t>
            </a:r>
            <a:r>
              <a:rPr lang="it-IT" sz="3000" dirty="0"/>
              <a:t>, </a:t>
            </a:r>
            <a:r>
              <a:rPr lang="it-IT" sz="3000"/>
              <a:t>filone di </a:t>
            </a:r>
            <a:r>
              <a:rPr lang="it-IT" sz="3000" dirty="0"/>
              <a:t>studi che esamina l’organizzazione del testo e i suoi rapporti interni, mettendo al centro temi come la coerenza e la coesione, i meccanismi di collegamento tra le parti del testo, ecc.</a:t>
            </a:r>
          </a:p>
          <a:p>
            <a:pPr algn="just"/>
            <a:endParaRPr lang="it-IT" sz="3000" dirty="0"/>
          </a:p>
          <a:p>
            <a:pPr algn="just"/>
            <a:r>
              <a:rPr lang="it-IT" sz="3000" dirty="0"/>
              <a:t>La linguistica testuale è stata dapprima applicata a testi contemporanei, poi estesa anche allo studio dei testi del passato e ha permesso di evidenziare in particolare alcune differenze diacroniche nell’organizzazione dei testi.</a:t>
            </a:r>
          </a:p>
          <a:p>
            <a:pPr algn="just"/>
            <a:endParaRPr lang="it-IT" sz="3000" dirty="0"/>
          </a:p>
          <a:p>
            <a:pPr algn="just"/>
            <a:r>
              <a:rPr lang="it-IT" sz="3000" dirty="0"/>
              <a:t>Molti studiosi (Palermo, Dardano, Tesi) si sono soffermati su caratteristiche testuali del </a:t>
            </a:r>
            <a:r>
              <a:rPr lang="it-IT" sz="3000" i="1" dirty="0"/>
              <a:t>Decameron</a:t>
            </a:r>
            <a:r>
              <a:rPr lang="it-IT" sz="3000" dirty="0"/>
              <a:t>.</a:t>
            </a:r>
          </a:p>
        </p:txBody>
      </p:sp>
    </p:spTree>
    <p:extLst>
      <p:ext uri="{BB962C8B-B14F-4D97-AF65-F5344CB8AC3E}">
        <p14:creationId xmlns:p14="http://schemas.microsoft.com/office/powerpoint/2010/main" val="26237434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1B620F-12F9-9738-1487-172AE256259D}"/>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228709E7-0B40-8904-E673-731A139C34F6}"/>
              </a:ext>
            </a:extLst>
          </p:cNvPr>
          <p:cNvSpPr txBox="1"/>
          <p:nvPr/>
        </p:nvSpPr>
        <p:spPr>
          <a:xfrm>
            <a:off x="328246" y="369504"/>
            <a:ext cx="11535508" cy="646331"/>
          </a:xfrm>
          <a:prstGeom prst="rect">
            <a:avLst/>
          </a:prstGeom>
          <a:noFill/>
        </p:spPr>
        <p:txBody>
          <a:bodyPr wrap="square" rtlCol="0">
            <a:spAutoFit/>
          </a:bodyPr>
          <a:lstStyle/>
          <a:p>
            <a:pPr algn="ctr"/>
            <a:r>
              <a:rPr lang="it-IT" sz="3600" dirty="0"/>
              <a:t>COESIONE DEBOLE ED EFFETTI NARRATIVI</a:t>
            </a:r>
            <a:endParaRPr lang="it-IT" sz="3000" dirty="0"/>
          </a:p>
        </p:txBody>
      </p:sp>
      <p:sp>
        <p:nvSpPr>
          <p:cNvPr id="4" name="CasellaDiTesto 3">
            <a:extLst>
              <a:ext uri="{FF2B5EF4-FFF2-40B4-BE49-F238E27FC236}">
                <a16:creationId xmlns:a16="http://schemas.microsoft.com/office/drawing/2014/main" id="{AAABD28B-378C-76A4-F92C-35695C713F49}"/>
              </a:ext>
            </a:extLst>
          </p:cNvPr>
          <p:cNvSpPr txBox="1"/>
          <p:nvPr/>
        </p:nvSpPr>
        <p:spPr>
          <a:xfrm>
            <a:off x="154745" y="1493817"/>
            <a:ext cx="11882510" cy="3416320"/>
          </a:xfrm>
          <a:prstGeom prst="rect">
            <a:avLst/>
          </a:prstGeom>
          <a:noFill/>
        </p:spPr>
        <p:txBody>
          <a:bodyPr wrap="square" rtlCol="0">
            <a:spAutoFit/>
          </a:bodyPr>
          <a:lstStyle/>
          <a:p>
            <a:pPr algn="just"/>
            <a:r>
              <a:rPr lang="it-IT" sz="2800" dirty="0"/>
              <a:t>Nel complicato intreccio della novella di Guidotto da Cremona, nel momento di massima tensione narrativa, il lettore fatica a recuperare l’</a:t>
            </a:r>
            <a:r>
              <a:rPr lang="it-IT" sz="2800" dirty="0" err="1"/>
              <a:t>antecednete</a:t>
            </a:r>
            <a:r>
              <a:rPr lang="it-IT" sz="2800" dirty="0"/>
              <a:t> di </a:t>
            </a:r>
            <a:r>
              <a:rPr lang="it-IT" sz="2800" i="1" dirty="0"/>
              <a:t>lo </a:t>
            </a:r>
            <a:r>
              <a:rPr lang="it-IT" sz="2800" dirty="0"/>
              <a:t>e </a:t>
            </a:r>
            <a:r>
              <a:rPr lang="it-IT" sz="2800" i="1" dirty="0"/>
              <a:t>gli</a:t>
            </a:r>
            <a:r>
              <a:rPr lang="it-IT" sz="2800" dirty="0"/>
              <a:t>, che si chiarisce però </a:t>
            </a:r>
            <a:r>
              <a:rPr lang="it-IT" sz="2800" dirty="0" err="1"/>
              <a:t>cataforicamente</a:t>
            </a:r>
            <a:r>
              <a:rPr lang="it-IT" sz="2800" dirty="0"/>
              <a:t> quando entra in scena </a:t>
            </a:r>
            <a:r>
              <a:rPr lang="it-IT" sz="2800" dirty="0" err="1"/>
              <a:t>Bernabuccio</a:t>
            </a:r>
            <a:r>
              <a:rPr lang="it-IT" sz="2800" dirty="0"/>
              <a:t>:</a:t>
            </a:r>
          </a:p>
          <a:p>
            <a:pPr algn="just"/>
            <a:endParaRPr lang="it-IT" sz="2000" b="0" i="0" dirty="0">
              <a:solidFill>
                <a:srgbClr val="202122"/>
              </a:solidFill>
              <a:effectLst/>
              <a:latin typeface="Georgia" panose="02040502050405020303" pitchFamily="18" charset="0"/>
            </a:endParaRPr>
          </a:p>
          <a:p>
            <a:pPr algn="just"/>
            <a:r>
              <a:rPr lang="it-IT" sz="2800" b="0" i="0" dirty="0">
                <a:solidFill>
                  <a:srgbClr val="202122"/>
                </a:solidFill>
                <a:effectLst/>
                <a:latin typeface="Georgia" panose="02040502050405020303" pitchFamily="18" charset="0"/>
              </a:rPr>
              <a:t>Era quivi intra gli altri un </a:t>
            </a:r>
            <a:r>
              <a:rPr lang="it-IT" sz="2800" b="0" i="0" dirty="0" err="1">
                <a:solidFill>
                  <a:srgbClr val="202122"/>
                </a:solidFill>
                <a:effectLst/>
                <a:latin typeface="Georgia" panose="02040502050405020303" pitchFamily="18" charset="0"/>
              </a:rPr>
              <a:t>Guiglielmino</a:t>
            </a:r>
            <a:r>
              <a:rPr lang="it-IT" sz="2800" b="0" i="0" dirty="0">
                <a:solidFill>
                  <a:srgbClr val="202122"/>
                </a:solidFill>
                <a:effectLst/>
                <a:latin typeface="Georgia" panose="02040502050405020303" pitchFamily="18" charset="0"/>
              </a:rPr>
              <a:t> da Medicina, che con Guidotto era stato a questo fatto, e molto ben sapeva </a:t>
            </a:r>
            <a:r>
              <a:rPr lang="it-IT" sz="2800" b="1" i="0" dirty="0">
                <a:solidFill>
                  <a:srgbClr val="202122"/>
                </a:solidFill>
                <a:effectLst/>
                <a:latin typeface="Georgia" panose="02040502050405020303" pitchFamily="18" charset="0"/>
              </a:rPr>
              <a:t>la cui casa </a:t>
            </a:r>
            <a:r>
              <a:rPr lang="it-IT" sz="2800" b="0" i="0" dirty="0">
                <a:solidFill>
                  <a:srgbClr val="202122"/>
                </a:solidFill>
                <a:effectLst/>
                <a:latin typeface="Georgia" panose="02040502050405020303" pitchFamily="18" charset="0"/>
              </a:rPr>
              <a:t>stata fosse quella che Guidotto </a:t>
            </a:r>
            <a:r>
              <a:rPr lang="it-IT" sz="2800" b="0" i="0" dirty="0" err="1">
                <a:solidFill>
                  <a:srgbClr val="202122"/>
                </a:solidFill>
                <a:effectLst/>
                <a:latin typeface="Georgia" panose="02040502050405020303" pitchFamily="18" charset="0"/>
              </a:rPr>
              <a:t>avea</a:t>
            </a:r>
            <a:r>
              <a:rPr lang="it-IT" sz="2800" b="0" i="0" dirty="0">
                <a:solidFill>
                  <a:srgbClr val="202122"/>
                </a:solidFill>
                <a:effectLst/>
                <a:latin typeface="Georgia" panose="02040502050405020303" pitchFamily="18" charset="0"/>
              </a:rPr>
              <a:t> rubata; e </a:t>
            </a:r>
            <a:r>
              <a:rPr lang="it-IT" sz="2800" b="0" i="0" dirty="0" err="1">
                <a:solidFill>
                  <a:srgbClr val="202122"/>
                </a:solidFill>
                <a:effectLst/>
                <a:latin typeface="Georgia" panose="02040502050405020303" pitchFamily="18" charset="0"/>
              </a:rPr>
              <a:t>veggendo</a:t>
            </a:r>
            <a:r>
              <a:rPr lang="it-IT" sz="2800" b="1" i="0" dirty="0" err="1">
                <a:solidFill>
                  <a:srgbClr val="202122"/>
                </a:solidFill>
                <a:effectLst/>
                <a:latin typeface="Georgia" panose="02040502050405020303" pitchFamily="18" charset="0"/>
              </a:rPr>
              <a:t>lo</a:t>
            </a:r>
            <a:r>
              <a:rPr lang="it-IT" sz="2800" b="0" i="0" dirty="0">
                <a:solidFill>
                  <a:srgbClr val="202122"/>
                </a:solidFill>
                <a:effectLst/>
                <a:latin typeface="Georgia" panose="02040502050405020303" pitchFamily="18" charset="0"/>
              </a:rPr>
              <a:t> ivi tra gli altri, </a:t>
            </a:r>
            <a:r>
              <a:rPr lang="it-IT" sz="2800" b="1" i="0" dirty="0">
                <a:solidFill>
                  <a:srgbClr val="202122"/>
                </a:solidFill>
                <a:effectLst/>
                <a:latin typeface="Georgia" panose="02040502050405020303" pitchFamily="18" charset="0"/>
              </a:rPr>
              <a:t>gli</a:t>
            </a:r>
            <a:r>
              <a:rPr lang="it-IT" sz="2800" b="0" i="0" dirty="0">
                <a:solidFill>
                  <a:srgbClr val="202122"/>
                </a:solidFill>
                <a:effectLst/>
                <a:latin typeface="Georgia" panose="02040502050405020303" pitchFamily="18" charset="0"/>
              </a:rPr>
              <a:t> s’accostò e disse: — </a:t>
            </a:r>
            <a:r>
              <a:rPr lang="it-IT" sz="2800" b="0" i="0" dirty="0" err="1">
                <a:solidFill>
                  <a:srgbClr val="202122"/>
                </a:solidFill>
                <a:effectLst/>
                <a:latin typeface="Georgia" panose="02040502050405020303" pitchFamily="18" charset="0"/>
              </a:rPr>
              <a:t>Bernabuccio</a:t>
            </a:r>
            <a:r>
              <a:rPr lang="it-IT" sz="2800" b="0" i="0" dirty="0">
                <a:solidFill>
                  <a:srgbClr val="202122"/>
                </a:solidFill>
                <a:effectLst/>
                <a:latin typeface="Georgia" panose="02040502050405020303" pitchFamily="18" charset="0"/>
              </a:rPr>
              <a:t>, odi tu ciò che Giacomin dice? </a:t>
            </a:r>
            <a:endParaRPr lang="it-IT" sz="2600" dirty="0">
              <a:latin typeface="+mj-lt"/>
            </a:endParaRPr>
          </a:p>
        </p:txBody>
      </p:sp>
    </p:spTree>
    <p:extLst>
      <p:ext uri="{BB962C8B-B14F-4D97-AF65-F5344CB8AC3E}">
        <p14:creationId xmlns:p14="http://schemas.microsoft.com/office/powerpoint/2010/main" val="443253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04AFEF-5FF2-1E75-B66B-B680F73503F7}"/>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A1532246-1898-9082-54DD-F3921E4CEE2E}"/>
              </a:ext>
            </a:extLst>
          </p:cNvPr>
          <p:cNvSpPr txBox="1"/>
          <p:nvPr/>
        </p:nvSpPr>
        <p:spPr>
          <a:xfrm>
            <a:off x="328246" y="369504"/>
            <a:ext cx="11535508" cy="646331"/>
          </a:xfrm>
          <a:prstGeom prst="rect">
            <a:avLst/>
          </a:prstGeom>
          <a:noFill/>
        </p:spPr>
        <p:txBody>
          <a:bodyPr wrap="square" rtlCol="0">
            <a:spAutoFit/>
          </a:bodyPr>
          <a:lstStyle/>
          <a:p>
            <a:pPr algn="ctr"/>
            <a:r>
              <a:rPr lang="it-IT" sz="3600" dirty="0"/>
              <a:t>L’ESPRESSIONE DEL PRONOME SOGGETTO</a:t>
            </a:r>
            <a:endParaRPr lang="it-IT" sz="3000" dirty="0"/>
          </a:p>
        </p:txBody>
      </p:sp>
      <p:sp>
        <p:nvSpPr>
          <p:cNvPr id="4" name="CasellaDiTesto 3">
            <a:extLst>
              <a:ext uri="{FF2B5EF4-FFF2-40B4-BE49-F238E27FC236}">
                <a16:creationId xmlns:a16="http://schemas.microsoft.com/office/drawing/2014/main" id="{E08C2DC0-F9A4-8706-19F9-38E37CADB8B6}"/>
              </a:ext>
            </a:extLst>
          </p:cNvPr>
          <p:cNvSpPr txBox="1"/>
          <p:nvPr/>
        </p:nvSpPr>
        <p:spPr>
          <a:xfrm>
            <a:off x="154745" y="1202155"/>
            <a:ext cx="11882510" cy="5447645"/>
          </a:xfrm>
          <a:prstGeom prst="rect">
            <a:avLst/>
          </a:prstGeom>
          <a:noFill/>
        </p:spPr>
        <p:txBody>
          <a:bodyPr wrap="square" rtlCol="0">
            <a:spAutoFit/>
          </a:bodyPr>
          <a:lstStyle/>
          <a:p>
            <a:pPr algn="just"/>
            <a:r>
              <a:rPr lang="it-IT" sz="2900" dirty="0"/>
              <a:t>Tra i temi che sono stati esplorati c’è quello dell’</a:t>
            </a:r>
            <a:r>
              <a:rPr lang="it-IT" sz="2900" b="1" dirty="0"/>
              <a:t>espressione del pronome personale soggetto</a:t>
            </a:r>
            <a:r>
              <a:rPr lang="it-IT" sz="2900" dirty="0"/>
              <a:t>. Massimo Palermo (1997) ha ricostruito la storia che ha portato l’italiano a generalizzare la cancellazione del pronome personale soggetto. Questa caratteristica è evidente se confrontiamo il comportamento dell’italiano con quello dell’inglese. In italiano è facoltativo, dove in inglese è obbligatorio:</a:t>
            </a:r>
            <a:endParaRPr lang="it-IT" sz="2900" i="1" dirty="0"/>
          </a:p>
          <a:p>
            <a:pPr algn="just"/>
            <a:r>
              <a:rPr lang="it-IT" sz="2900" i="1" dirty="0"/>
              <a:t>(Io) penso che (tu) sei </a:t>
            </a:r>
            <a:r>
              <a:rPr lang="it-IT" sz="2900" dirty="0"/>
              <a:t>   -----  </a:t>
            </a:r>
            <a:r>
              <a:rPr lang="it-IT" sz="2900" b="1" dirty="0"/>
              <a:t> </a:t>
            </a:r>
            <a:r>
              <a:rPr lang="it-IT" sz="2900" b="1" i="1" dirty="0"/>
              <a:t>I </a:t>
            </a:r>
            <a:r>
              <a:rPr lang="it-IT" sz="2900" i="1" dirty="0"/>
              <a:t>think </a:t>
            </a:r>
            <a:r>
              <a:rPr lang="it-IT" sz="2900" b="1" i="1" dirty="0" err="1"/>
              <a:t>you</a:t>
            </a:r>
            <a:r>
              <a:rPr lang="it-IT" sz="2900" i="1" dirty="0"/>
              <a:t> are</a:t>
            </a:r>
            <a:r>
              <a:rPr lang="it-IT" sz="2900" dirty="0"/>
              <a:t>     </a:t>
            </a:r>
          </a:p>
          <a:p>
            <a:pPr algn="just"/>
            <a:endParaRPr lang="it-IT" sz="2900" dirty="0"/>
          </a:p>
          <a:p>
            <a:pPr algn="just"/>
            <a:r>
              <a:rPr lang="it-IT" sz="2900" dirty="0"/>
              <a:t>Palermo mostra però che già il </a:t>
            </a:r>
            <a:r>
              <a:rPr lang="it-IT" sz="2900" b="1" dirty="0"/>
              <a:t>fiorentino antico </a:t>
            </a:r>
            <a:r>
              <a:rPr lang="it-IT" sz="2900" dirty="0"/>
              <a:t>aveva una situazione </a:t>
            </a:r>
            <a:r>
              <a:rPr lang="it-IT" sz="2900" b="1" dirty="0"/>
              <a:t>simile a quella dell’italiano odierno</a:t>
            </a:r>
            <a:r>
              <a:rPr lang="it-IT" sz="2900" dirty="0"/>
              <a:t> (anche se non identica). Tuttavia, nel </a:t>
            </a:r>
            <a:r>
              <a:rPr lang="it-IT" sz="2900" i="1" dirty="0"/>
              <a:t>Decameron </a:t>
            </a:r>
            <a:r>
              <a:rPr lang="it-IT" sz="2900" dirty="0"/>
              <a:t>l’espressione del soggetto è molto frequente e questo ha portato Bembo a codificare un modello in cui il pronome soggetto era spesso espresso.       </a:t>
            </a:r>
            <a:endParaRPr lang="it-IT" sz="2900" i="1" dirty="0"/>
          </a:p>
        </p:txBody>
      </p:sp>
    </p:spTree>
    <p:extLst>
      <p:ext uri="{BB962C8B-B14F-4D97-AF65-F5344CB8AC3E}">
        <p14:creationId xmlns:p14="http://schemas.microsoft.com/office/powerpoint/2010/main" val="9222621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CBD1A8-E394-C981-75E2-537058957214}"/>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902EAF76-9A3A-3A8E-7FE0-6D9E721E1409}"/>
              </a:ext>
            </a:extLst>
          </p:cNvPr>
          <p:cNvSpPr txBox="1"/>
          <p:nvPr/>
        </p:nvSpPr>
        <p:spPr>
          <a:xfrm>
            <a:off x="328246" y="369504"/>
            <a:ext cx="11535508" cy="646331"/>
          </a:xfrm>
          <a:prstGeom prst="rect">
            <a:avLst/>
          </a:prstGeom>
          <a:noFill/>
        </p:spPr>
        <p:txBody>
          <a:bodyPr wrap="square" rtlCol="0">
            <a:spAutoFit/>
          </a:bodyPr>
          <a:lstStyle/>
          <a:p>
            <a:pPr algn="ctr"/>
            <a:r>
              <a:rPr lang="it-IT" sz="3600" dirty="0"/>
              <a:t>L’ESPRESSIONE DEL PRONOME SOGGETTO</a:t>
            </a:r>
            <a:endParaRPr lang="it-IT" sz="3000" dirty="0"/>
          </a:p>
        </p:txBody>
      </p:sp>
      <p:sp>
        <p:nvSpPr>
          <p:cNvPr id="4" name="CasellaDiTesto 3">
            <a:extLst>
              <a:ext uri="{FF2B5EF4-FFF2-40B4-BE49-F238E27FC236}">
                <a16:creationId xmlns:a16="http://schemas.microsoft.com/office/drawing/2014/main" id="{DACF3F59-F3B7-3ED9-81CE-02339978F228}"/>
              </a:ext>
            </a:extLst>
          </p:cNvPr>
          <p:cNvSpPr txBox="1"/>
          <p:nvPr/>
        </p:nvSpPr>
        <p:spPr>
          <a:xfrm>
            <a:off x="154745" y="1166842"/>
            <a:ext cx="11882510" cy="5447645"/>
          </a:xfrm>
          <a:prstGeom prst="rect">
            <a:avLst/>
          </a:prstGeom>
          <a:noFill/>
        </p:spPr>
        <p:txBody>
          <a:bodyPr wrap="square" rtlCol="0">
            <a:spAutoFit/>
          </a:bodyPr>
          <a:lstStyle/>
          <a:p>
            <a:pPr algn="just"/>
            <a:r>
              <a:rPr lang="it-IT" sz="2800" dirty="0"/>
              <a:t>Analizzando un ampio corpus, Palermo mostra che il fiorentino antico predilige l’omissione (come oggi). Ad es. nel </a:t>
            </a:r>
            <a:r>
              <a:rPr lang="it-IT" sz="2800" i="1" dirty="0"/>
              <a:t>Tristano riccardiano</a:t>
            </a:r>
            <a:r>
              <a:rPr lang="it-IT" sz="2800" dirty="0"/>
              <a:t>:</a:t>
            </a:r>
            <a:r>
              <a:rPr lang="it-IT" sz="2800" i="1" dirty="0"/>
              <a:t> </a:t>
            </a:r>
          </a:p>
          <a:p>
            <a:pPr algn="just"/>
            <a:endParaRPr lang="it-IT" sz="800" i="1" dirty="0"/>
          </a:p>
          <a:p>
            <a:pPr algn="just"/>
            <a:r>
              <a:rPr lang="it-IT" sz="2800" i="1" dirty="0" err="1"/>
              <a:t>imperciòe</a:t>
            </a:r>
            <a:r>
              <a:rPr lang="it-IT" sz="2800" i="1" dirty="0"/>
              <a:t> non sono degna di morire</a:t>
            </a:r>
          </a:p>
          <a:p>
            <a:pPr algn="just"/>
            <a:r>
              <a:rPr lang="it-IT" sz="2800" i="1" dirty="0"/>
              <a:t>che</a:t>
            </a:r>
            <a:r>
              <a:rPr lang="it-IT" sz="2800" dirty="0"/>
              <a:t> </a:t>
            </a:r>
            <a:r>
              <a:rPr lang="it-IT" sz="2800" i="1" dirty="0" err="1"/>
              <a:t>giamai</a:t>
            </a:r>
            <a:r>
              <a:rPr lang="it-IT" sz="2800" dirty="0"/>
              <a:t> non udirete</a:t>
            </a:r>
          </a:p>
          <a:p>
            <a:pPr algn="just"/>
            <a:endParaRPr lang="it-IT" sz="1000" i="1" dirty="0"/>
          </a:p>
          <a:p>
            <a:pPr algn="just"/>
            <a:r>
              <a:rPr lang="it-IT" sz="2800" dirty="0"/>
              <a:t>Anche se possono comparire casi di espressione: </a:t>
            </a:r>
            <a:r>
              <a:rPr lang="it-IT" sz="2800" i="1" dirty="0" err="1"/>
              <a:t>Sapiamo</a:t>
            </a:r>
            <a:r>
              <a:rPr lang="it-IT" sz="2800" i="1" dirty="0"/>
              <a:t> bene che la reina quand’</a:t>
            </a:r>
            <a:r>
              <a:rPr lang="it-IT" sz="2800" b="1" i="1" dirty="0"/>
              <a:t>ella</a:t>
            </a:r>
            <a:r>
              <a:rPr lang="it-IT" sz="2800" i="1" dirty="0"/>
              <a:t> si </a:t>
            </a:r>
            <a:r>
              <a:rPr lang="it-IT" sz="2800" i="1" dirty="0" err="1"/>
              <a:t>partio</a:t>
            </a:r>
            <a:r>
              <a:rPr lang="it-IT" sz="2800" i="1" dirty="0"/>
              <a:t> del cittade, </a:t>
            </a:r>
            <a:r>
              <a:rPr lang="it-IT" sz="2800" b="1" i="1" dirty="0"/>
              <a:t>ella </a:t>
            </a:r>
            <a:r>
              <a:rPr lang="it-IT" sz="2800" i="1" dirty="0" err="1"/>
              <a:t>iera</a:t>
            </a:r>
            <a:r>
              <a:rPr lang="it-IT" sz="2800" i="1" dirty="0"/>
              <a:t> gravida.</a:t>
            </a:r>
            <a:endParaRPr lang="it-IT" sz="2800" dirty="0"/>
          </a:p>
          <a:p>
            <a:pPr algn="just"/>
            <a:endParaRPr lang="it-IT" sz="1400" i="1" dirty="0"/>
          </a:p>
          <a:p>
            <a:pPr algn="just"/>
            <a:r>
              <a:rPr lang="it-IT" sz="2800" dirty="0"/>
              <a:t>Osserva però che nella </a:t>
            </a:r>
            <a:r>
              <a:rPr lang="it-IT" sz="2800" b="1" dirty="0"/>
              <a:t>riproduzione dei dialoghi </a:t>
            </a:r>
            <a:r>
              <a:rPr lang="it-IT" sz="2800" dirty="0"/>
              <a:t>aumentano i casi di espressione del pronome personale, come in questi esempi della </a:t>
            </a:r>
            <a:r>
              <a:rPr lang="it-IT" sz="2800" i="1" dirty="0"/>
              <a:t>Cronica </a:t>
            </a:r>
            <a:r>
              <a:rPr lang="it-IT" sz="2800" dirty="0"/>
              <a:t>di Villani:</a:t>
            </a:r>
          </a:p>
          <a:p>
            <a:pPr algn="just"/>
            <a:endParaRPr lang="it-IT" sz="800" i="1" dirty="0"/>
          </a:p>
          <a:p>
            <a:pPr algn="just"/>
            <a:r>
              <a:rPr lang="it-IT" sz="2800" i="1" dirty="0"/>
              <a:t>Il Giudeo le disse: se </a:t>
            </a:r>
            <a:r>
              <a:rPr lang="it-IT" sz="2800" b="1" i="1" dirty="0"/>
              <a:t>tu</a:t>
            </a:r>
            <a:r>
              <a:rPr lang="it-IT" sz="2800" i="1" dirty="0"/>
              <a:t> mi rechi il corpo del vostro Cristo, </a:t>
            </a:r>
            <a:r>
              <a:rPr lang="it-IT" sz="2800" b="1" i="1" dirty="0"/>
              <a:t>io</a:t>
            </a:r>
            <a:r>
              <a:rPr lang="it-IT" sz="2800" i="1" dirty="0"/>
              <a:t> ti renderò i tuoi panni sanza danari </a:t>
            </a:r>
            <a:r>
              <a:rPr lang="it-IT" sz="2800" dirty="0"/>
              <a:t>(Villani, </a:t>
            </a:r>
            <a:r>
              <a:rPr lang="it-IT" sz="2800" i="1" dirty="0"/>
              <a:t>Cronica</a:t>
            </a:r>
            <a:r>
              <a:rPr lang="it-IT" sz="2800" dirty="0"/>
              <a:t>)</a:t>
            </a:r>
          </a:p>
          <a:p>
            <a:pPr algn="just"/>
            <a:r>
              <a:rPr lang="it-IT" sz="2800" i="1" dirty="0" err="1"/>
              <a:t>Ov’è</a:t>
            </a:r>
            <a:r>
              <a:rPr lang="it-IT" sz="2800" i="1" dirty="0"/>
              <a:t> l’aiuto ch’</a:t>
            </a:r>
            <a:r>
              <a:rPr lang="it-IT" sz="2800" b="1" i="1" dirty="0"/>
              <a:t>io</a:t>
            </a:r>
            <a:r>
              <a:rPr lang="it-IT" sz="2800" i="1" dirty="0"/>
              <a:t> </a:t>
            </a:r>
            <a:r>
              <a:rPr lang="it-IT" sz="2800" i="1" dirty="0" err="1"/>
              <a:t>hoe</a:t>
            </a:r>
            <a:r>
              <a:rPr lang="it-IT" sz="2800" i="1" dirty="0"/>
              <a:t> dalla parte ghibellina, ch’</a:t>
            </a:r>
            <a:r>
              <a:rPr lang="it-IT" sz="2800" b="1" i="1" dirty="0"/>
              <a:t>io</a:t>
            </a:r>
            <a:r>
              <a:rPr lang="it-IT" sz="2800" i="1" dirty="0"/>
              <a:t> ho cotanto servita?</a:t>
            </a:r>
          </a:p>
        </p:txBody>
      </p:sp>
    </p:spTree>
    <p:extLst>
      <p:ext uri="{BB962C8B-B14F-4D97-AF65-F5344CB8AC3E}">
        <p14:creationId xmlns:p14="http://schemas.microsoft.com/office/powerpoint/2010/main" val="36589167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6E973A-24F6-002A-12D8-7315027A0762}"/>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984C28BB-8854-E6CC-9842-1CFCC108AEF9}"/>
              </a:ext>
            </a:extLst>
          </p:cNvPr>
          <p:cNvSpPr txBox="1"/>
          <p:nvPr/>
        </p:nvSpPr>
        <p:spPr>
          <a:xfrm>
            <a:off x="328246" y="369504"/>
            <a:ext cx="11535508" cy="646331"/>
          </a:xfrm>
          <a:prstGeom prst="rect">
            <a:avLst/>
          </a:prstGeom>
          <a:noFill/>
        </p:spPr>
        <p:txBody>
          <a:bodyPr wrap="square" rtlCol="0">
            <a:spAutoFit/>
          </a:bodyPr>
          <a:lstStyle/>
          <a:p>
            <a:pPr algn="ctr"/>
            <a:r>
              <a:rPr lang="it-IT" sz="3600" dirty="0"/>
              <a:t>L’ESPRESSIONE DEL PRONOME SOGGETTO</a:t>
            </a:r>
            <a:endParaRPr lang="it-IT" sz="3000" dirty="0"/>
          </a:p>
        </p:txBody>
      </p:sp>
      <p:sp>
        <p:nvSpPr>
          <p:cNvPr id="4" name="CasellaDiTesto 3">
            <a:extLst>
              <a:ext uri="{FF2B5EF4-FFF2-40B4-BE49-F238E27FC236}">
                <a16:creationId xmlns:a16="http://schemas.microsoft.com/office/drawing/2014/main" id="{A5D74B3E-B476-2B9C-B034-B1AF52F4E066}"/>
              </a:ext>
            </a:extLst>
          </p:cNvPr>
          <p:cNvSpPr txBox="1"/>
          <p:nvPr/>
        </p:nvSpPr>
        <p:spPr>
          <a:xfrm>
            <a:off x="154745" y="1202155"/>
            <a:ext cx="11882510" cy="5724644"/>
          </a:xfrm>
          <a:prstGeom prst="rect">
            <a:avLst/>
          </a:prstGeom>
          <a:noFill/>
        </p:spPr>
        <p:txBody>
          <a:bodyPr wrap="square" rtlCol="0">
            <a:spAutoFit/>
          </a:bodyPr>
          <a:lstStyle/>
          <a:p>
            <a:pPr algn="just"/>
            <a:r>
              <a:rPr lang="it-IT" sz="3000" dirty="0"/>
              <a:t>Quest’uso si infittisce nei </a:t>
            </a:r>
            <a:r>
              <a:rPr lang="it-IT" sz="3000" b="1" dirty="0"/>
              <a:t>dialoghi</a:t>
            </a:r>
            <a:r>
              <a:rPr lang="it-IT" sz="3000" dirty="0"/>
              <a:t> del </a:t>
            </a:r>
            <a:r>
              <a:rPr lang="it-IT" sz="3000" i="1" dirty="0"/>
              <a:t>Decameron:</a:t>
            </a:r>
          </a:p>
          <a:p>
            <a:pPr algn="just"/>
            <a:endParaRPr lang="it-IT" sz="3000" i="1" dirty="0"/>
          </a:p>
          <a:p>
            <a:pPr algn="just"/>
            <a:r>
              <a:rPr lang="it-IT" sz="2400" b="0" i="0" dirty="0">
                <a:solidFill>
                  <a:srgbClr val="202122"/>
                </a:solidFill>
                <a:effectLst/>
                <a:latin typeface="Georgia" panose="02040502050405020303" pitchFamily="18" charset="0"/>
              </a:rPr>
              <a:t>Che diavolo hai </a:t>
            </a:r>
            <a:r>
              <a:rPr lang="it-IT" sz="2400" b="1" i="0" dirty="0">
                <a:solidFill>
                  <a:srgbClr val="202122"/>
                </a:solidFill>
                <a:effectLst/>
                <a:latin typeface="Georgia" panose="02040502050405020303" pitchFamily="18" charset="0"/>
              </a:rPr>
              <a:t>tu</a:t>
            </a:r>
            <a:r>
              <a:rPr lang="it-IT" sz="2400" b="0" i="0" dirty="0">
                <a:solidFill>
                  <a:srgbClr val="202122"/>
                </a:solidFill>
                <a:effectLst/>
                <a:latin typeface="Georgia" panose="02040502050405020303" pitchFamily="18" charset="0"/>
              </a:rPr>
              <a:t>, sozio Calandrino? </a:t>
            </a:r>
            <a:r>
              <a:rPr lang="it-IT" sz="2400" b="1" i="0" dirty="0">
                <a:solidFill>
                  <a:srgbClr val="202122"/>
                </a:solidFill>
                <a:effectLst/>
                <a:latin typeface="Georgia" panose="02040502050405020303" pitchFamily="18" charset="0"/>
              </a:rPr>
              <a:t>Tu</a:t>
            </a:r>
            <a:r>
              <a:rPr lang="it-IT" sz="2400" b="0" i="0" dirty="0">
                <a:solidFill>
                  <a:srgbClr val="202122"/>
                </a:solidFill>
                <a:effectLst/>
                <a:latin typeface="Georgia" panose="02040502050405020303" pitchFamily="18" charset="0"/>
              </a:rPr>
              <a:t> non fai altro che soffiare. — A cui Calandrino disse: — Sozio, se </a:t>
            </a:r>
            <a:r>
              <a:rPr lang="it-IT" sz="2400" b="1" i="0" dirty="0">
                <a:solidFill>
                  <a:srgbClr val="202122"/>
                </a:solidFill>
                <a:effectLst/>
                <a:latin typeface="Georgia" panose="02040502050405020303" pitchFamily="18" charset="0"/>
              </a:rPr>
              <a:t>io</a:t>
            </a:r>
            <a:r>
              <a:rPr lang="it-IT" sz="2400" b="0" i="0" dirty="0">
                <a:solidFill>
                  <a:srgbClr val="202122"/>
                </a:solidFill>
                <a:effectLst/>
                <a:latin typeface="Georgia" panose="02040502050405020303" pitchFamily="18" charset="0"/>
              </a:rPr>
              <a:t> avessi chi m’aiutasse, </a:t>
            </a:r>
            <a:r>
              <a:rPr lang="it-IT" sz="2400" b="1" i="0" dirty="0">
                <a:solidFill>
                  <a:srgbClr val="202122"/>
                </a:solidFill>
                <a:effectLst/>
                <a:latin typeface="Georgia" panose="02040502050405020303" pitchFamily="18" charset="0"/>
              </a:rPr>
              <a:t>io</a:t>
            </a:r>
            <a:r>
              <a:rPr lang="it-IT" sz="2400" b="0" i="0" dirty="0">
                <a:solidFill>
                  <a:srgbClr val="202122"/>
                </a:solidFill>
                <a:effectLst/>
                <a:latin typeface="Georgia" panose="02040502050405020303" pitchFamily="18" charset="0"/>
              </a:rPr>
              <a:t> starei bene. — Come? — disse Bruno. A cui </a:t>
            </a:r>
            <a:r>
              <a:rPr lang="it-IT" sz="2400" b="0" i="0" dirty="0" err="1">
                <a:solidFill>
                  <a:srgbClr val="202122"/>
                </a:solidFill>
                <a:effectLst/>
                <a:latin typeface="Georgia" panose="02040502050405020303" pitchFamily="18" charset="0"/>
              </a:rPr>
              <a:t>Calandrin</a:t>
            </a:r>
            <a:r>
              <a:rPr lang="it-IT" sz="2400" b="0" i="0" dirty="0">
                <a:solidFill>
                  <a:srgbClr val="202122"/>
                </a:solidFill>
                <a:effectLst/>
                <a:latin typeface="Georgia" panose="02040502050405020303" pitchFamily="18" charset="0"/>
              </a:rPr>
              <a:t> disse: — El non si vuol dire a persona: egli è una giovane qua giù, che è più bella che una lammia, la quale è sì forte innamorata di me, che ti parrebbe un gran fatto; </a:t>
            </a:r>
            <a:r>
              <a:rPr lang="it-IT" sz="2400" b="1" i="0" dirty="0">
                <a:solidFill>
                  <a:srgbClr val="202122"/>
                </a:solidFill>
                <a:effectLst/>
                <a:latin typeface="Georgia" panose="02040502050405020303" pitchFamily="18" charset="0"/>
              </a:rPr>
              <a:t>io</a:t>
            </a:r>
            <a:r>
              <a:rPr lang="it-IT" sz="2400" b="0" i="0" dirty="0">
                <a:solidFill>
                  <a:srgbClr val="202122"/>
                </a:solidFill>
                <a:effectLst/>
                <a:latin typeface="Georgia" panose="02040502050405020303" pitchFamily="18" charset="0"/>
              </a:rPr>
              <a:t> me n’avvidi testé, quando </a:t>
            </a:r>
            <a:r>
              <a:rPr lang="it-IT" sz="2400" b="1" i="0" dirty="0">
                <a:solidFill>
                  <a:srgbClr val="202122"/>
                </a:solidFill>
                <a:effectLst/>
                <a:latin typeface="Georgia" panose="02040502050405020303" pitchFamily="18" charset="0"/>
              </a:rPr>
              <a:t>io</a:t>
            </a:r>
            <a:r>
              <a:rPr lang="it-IT" sz="2400" b="0" i="0" dirty="0">
                <a:solidFill>
                  <a:srgbClr val="202122"/>
                </a:solidFill>
                <a:effectLst/>
                <a:latin typeface="Georgia" panose="02040502050405020303" pitchFamily="18" charset="0"/>
              </a:rPr>
              <a:t> andai per l’acqua. — Oimè! — disse Bruno — guarda che </a:t>
            </a:r>
            <a:r>
              <a:rPr lang="it-IT" sz="2400" b="1" i="0" dirty="0">
                <a:solidFill>
                  <a:srgbClr val="202122"/>
                </a:solidFill>
                <a:effectLst/>
                <a:latin typeface="Georgia" panose="02040502050405020303" pitchFamily="18" charset="0"/>
              </a:rPr>
              <a:t>ella</a:t>
            </a:r>
            <a:r>
              <a:rPr lang="it-IT" sz="2400" b="0" i="0" dirty="0">
                <a:solidFill>
                  <a:srgbClr val="202122"/>
                </a:solidFill>
                <a:effectLst/>
                <a:latin typeface="Georgia" panose="02040502050405020303" pitchFamily="18" charset="0"/>
              </a:rPr>
              <a:t> non sia la moglie di Filippo. — Disse Calandrino: — </a:t>
            </a:r>
            <a:r>
              <a:rPr lang="it-IT" sz="2400" b="1" i="0" dirty="0">
                <a:solidFill>
                  <a:srgbClr val="202122"/>
                </a:solidFill>
                <a:effectLst/>
                <a:latin typeface="Georgia" panose="02040502050405020303" pitchFamily="18" charset="0"/>
              </a:rPr>
              <a:t>Io</a:t>
            </a:r>
            <a:r>
              <a:rPr lang="it-IT" sz="2400" b="0" i="0" dirty="0">
                <a:solidFill>
                  <a:srgbClr val="202122"/>
                </a:solidFill>
                <a:effectLst/>
                <a:latin typeface="Georgia" panose="02040502050405020303" pitchFamily="18" charset="0"/>
              </a:rPr>
              <a:t> il credo, per ciò che </a:t>
            </a:r>
            <a:r>
              <a:rPr lang="it-IT" sz="2400" b="1" i="0" dirty="0">
                <a:solidFill>
                  <a:srgbClr val="202122"/>
                </a:solidFill>
                <a:effectLst/>
                <a:latin typeface="Georgia" panose="02040502050405020303" pitchFamily="18" charset="0"/>
              </a:rPr>
              <a:t>egli</a:t>
            </a:r>
            <a:r>
              <a:rPr lang="it-IT" sz="2400" b="0" i="0" dirty="0">
                <a:solidFill>
                  <a:srgbClr val="202122"/>
                </a:solidFill>
                <a:effectLst/>
                <a:latin typeface="Georgia" panose="02040502050405020303" pitchFamily="18" charset="0"/>
              </a:rPr>
              <a:t> la chiamò, ed </a:t>
            </a:r>
            <a:r>
              <a:rPr lang="it-IT" sz="2400" b="1" i="0" dirty="0">
                <a:solidFill>
                  <a:srgbClr val="202122"/>
                </a:solidFill>
                <a:effectLst/>
                <a:latin typeface="Georgia" panose="02040502050405020303" pitchFamily="18" charset="0"/>
              </a:rPr>
              <a:t>ella</a:t>
            </a:r>
            <a:r>
              <a:rPr lang="it-IT" sz="2400" b="0" i="0" dirty="0">
                <a:solidFill>
                  <a:srgbClr val="202122"/>
                </a:solidFill>
                <a:effectLst/>
                <a:latin typeface="Georgia" panose="02040502050405020303" pitchFamily="18" charset="0"/>
              </a:rPr>
              <a:t> se n’andò a lui nella camera; ma che vuol per ciò dir questo? </a:t>
            </a:r>
            <a:r>
              <a:rPr lang="it-IT" sz="2400" b="1" i="0" dirty="0">
                <a:solidFill>
                  <a:srgbClr val="202122"/>
                </a:solidFill>
                <a:effectLst/>
                <a:latin typeface="Georgia" panose="02040502050405020303" pitchFamily="18" charset="0"/>
              </a:rPr>
              <a:t>Io</a:t>
            </a:r>
            <a:r>
              <a:rPr lang="it-IT" sz="2400" b="0" i="0" dirty="0">
                <a:solidFill>
                  <a:srgbClr val="202122"/>
                </a:solidFill>
                <a:effectLst/>
                <a:latin typeface="Georgia" panose="02040502050405020303" pitchFamily="18" charset="0"/>
              </a:rPr>
              <a:t> la fregherei a Cristo, di così fatte cose, non che a Filippo. </a:t>
            </a:r>
            <a:r>
              <a:rPr lang="it-IT" sz="2400" b="1" i="0" dirty="0">
                <a:solidFill>
                  <a:srgbClr val="202122"/>
                </a:solidFill>
                <a:effectLst/>
                <a:latin typeface="Georgia" panose="02040502050405020303" pitchFamily="18" charset="0"/>
              </a:rPr>
              <a:t>Io</a:t>
            </a:r>
            <a:r>
              <a:rPr lang="it-IT" sz="2400" b="0" i="0" dirty="0">
                <a:solidFill>
                  <a:srgbClr val="202122"/>
                </a:solidFill>
                <a:effectLst/>
                <a:latin typeface="Georgia" panose="02040502050405020303" pitchFamily="18" charset="0"/>
              </a:rPr>
              <a:t> ti vo’ dire il vero, sozio: </a:t>
            </a:r>
            <a:r>
              <a:rPr lang="it-IT" sz="2400" b="1" i="0" dirty="0">
                <a:solidFill>
                  <a:srgbClr val="202122"/>
                </a:solidFill>
                <a:effectLst/>
                <a:latin typeface="Georgia" panose="02040502050405020303" pitchFamily="18" charset="0"/>
              </a:rPr>
              <a:t>ella</a:t>
            </a:r>
            <a:r>
              <a:rPr lang="it-IT" sz="2400" b="0" i="0" dirty="0">
                <a:solidFill>
                  <a:srgbClr val="202122"/>
                </a:solidFill>
                <a:effectLst/>
                <a:latin typeface="Georgia" panose="02040502050405020303" pitchFamily="18" charset="0"/>
              </a:rPr>
              <a:t> mi piace tanto, che </a:t>
            </a:r>
            <a:r>
              <a:rPr lang="it-IT" sz="2400" b="1" i="0" dirty="0">
                <a:solidFill>
                  <a:srgbClr val="202122"/>
                </a:solidFill>
                <a:effectLst/>
                <a:latin typeface="Georgia" panose="02040502050405020303" pitchFamily="18" charset="0"/>
              </a:rPr>
              <a:t>io</a:t>
            </a:r>
            <a:r>
              <a:rPr lang="it-IT" sz="2400" b="0" i="0" dirty="0">
                <a:solidFill>
                  <a:srgbClr val="202122"/>
                </a:solidFill>
                <a:effectLst/>
                <a:latin typeface="Georgia" panose="02040502050405020303" pitchFamily="18" charset="0"/>
              </a:rPr>
              <a:t> </a:t>
            </a:r>
            <a:r>
              <a:rPr lang="it-IT" sz="2400" b="0" i="0" dirty="0" err="1">
                <a:solidFill>
                  <a:srgbClr val="202122"/>
                </a:solidFill>
                <a:effectLst/>
                <a:latin typeface="Georgia" panose="02040502050405020303" pitchFamily="18" charset="0"/>
              </a:rPr>
              <a:t>nol</a:t>
            </a:r>
            <a:r>
              <a:rPr lang="it-IT" sz="2400" b="0" i="0" dirty="0">
                <a:solidFill>
                  <a:srgbClr val="202122"/>
                </a:solidFill>
                <a:effectLst/>
                <a:latin typeface="Georgia" panose="02040502050405020303" pitchFamily="18" charset="0"/>
              </a:rPr>
              <a:t> ti potrei dire.</a:t>
            </a:r>
            <a:endParaRPr lang="it-IT" sz="2400" b="0" i="1" dirty="0">
              <a:solidFill>
                <a:srgbClr val="202122"/>
              </a:solidFill>
              <a:effectLst/>
              <a:latin typeface="Georgia" panose="02040502050405020303" pitchFamily="18" charset="0"/>
            </a:endParaRPr>
          </a:p>
          <a:p>
            <a:pPr algn="just"/>
            <a:endParaRPr lang="it-IT" sz="2000" i="1" dirty="0"/>
          </a:p>
          <a:p>
            <a:pPr algn="just"/>
            <a:r>
              <a:rPr lang="it-IT" sz="3000" dirty="0"/>
              <a:t>Bembo riproduce questo modello, ma azzerando la differenza tra narrazione e dialogo (cioè estendendo l’espressione del pronome sogg.).</a:t>
            </a:r>
            <a:r>
              <a:rPr lang="it-IT" sz="3000" i="1" dirty="0"/>
              <a:t> </a:t>
            </a:r>
          </a:p>
        </p:txBody>
      </p:sp>
    </p:spTree>
    <p:extLst>
      <p:ext uri="{BB962C8B-B14F-4D97-AF65-F5344CB8AC3E}">
        <p14:creationId xmlns:p14="http://schemas.microsoft.com/office/powerpoint/2010/main" val="20824916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2DEC28-9F2C-7CB4-25C0-844591A4CEA3}"/>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FE2C4290-343D-CDE2-DC43-AF0DF846B3F7}"/>
              </a:ext>
            </a:extLst>
          </p:cNvPr>
          <p:cNvSpPr txBox="1"/>
          <p:nvPr/>
        </p:nvSpPr>
        <p:spPr>
          <a:xfrm>
            <a:off x="328246" y="369504"/>
            <a:ext cx="11535508" cy="646331"/>
          </a:xfrm>
          <a:prstGeom prst="rect">
            <a:avLst/>
          </a:prstGeom>
          <a:noFill/>
        </p:spPr>
        <p:txBody>
          <a:bodyPr wrap="square" rtlCol="0">
            <a:spAutoFit/>
          </a:bodyPr>
          <a:lstStyle/>
          <a:p>
            <a:pPr algn="ctr"/>
            <a:r>
              <a:rPr lang="it-IT" sz="3600" dirty="0"/>
              <a:t>CONNESSIONI NEL DECAMERON</a:t>
            </a:r>
            <a:endParaRPr lang="it-IT" sz="3000" dirty="0"/>
          </a:p>
        </p:txBody>
      </p:sp>
      <p:sp>
        <p:nvSpPr>
          <p:cNvPr id="4" name="CasellaDiTesto 3">
            <a:extLst>
              <a:ext uri="{FF2B5EF4-FFF2-40B4-BE49-F238E27FC236}">
                <a16:creationId xmlns:a16="http://schemas.microsoft.com/office/drawing/2014/main" id="{96356EAF-909C-7669-09E3-7558663D3C8E}"/>
              </a:ext>
            </a:extLst>
          </p:cNvPr>
          <p:cNvSpPr txBox="1"/>
          <p:nvPr/>
        </p:nvSpPr>
        <p:spPr>
          <a:xfrm>
            <a:off x="154745" y="1015835"/>
            <a:ext cx="11882510" cy="5755422"/>
          </a:xfrm>
          <a:prstGeom prst="rect">
            <a:avLst/>
          </a:prstGeom>
          <a:noFill/>
        </p:spPr>
        <p:txBody>
          <a:bodyPr wrap="square" rtlCol="0">
            <a:spAutoFit/>
          </a:bodyPr>
          <a:lstStyle/>
          <a:p>
            <a:pPr algn="just"/>
            <a:r>
              <a:rPr lang="it-IT" sz="2700" dirty="0"/>
              <a:t>Dardano ha osservato che nel </a:t>
            </a:r>
            <a:r>
              <a:rPr lang="it-IT" sz="2700" i="1" dirty="0"/>
              <a:t>Decameron </a:t>
            </a:r>
            <a:r>
              <a:rPr lang="it-IT" sz="2700" dirty="0"/>
              <a:t>compare una varietà di elementi di collegamento sconosciuta alla prosa precedente, ipotizzando l’esistenza di una </a:t>
            </a:r>
            <a:r>
              <a:rPr lang="it-IT" sz="2700" b="1" dirty="0"/>
              <a:t>gerarchia tra gli elementi di connessione</a:t>
            </a:r>
            <a:r>
              <a:rPr lang="it-IT" sz="2700" dirty="0"/>
              <a:t>, per la quale Boccaccio tende a porre il connettivo </a:t>
            </a:r>
            <a:r>
              <a:rPr lang="it-IT" sz="2700" b="1" dirty="0"/>
              <a:t>più marcato </a:t>
            </a:r>
            <a:r>
              <a:rPr lang="it-IT" sz="2700" dirty="0"/>
              <a:t>(meno comune) </a:t>
            </a:r>
            <a:r>
              <a:rPr lang="it-IT" sz="2700" b="1" dirty="0"/>
              <a:t>in posizione finale</a:t>
            </a:r>
            <a:r>
              <a:rPr lang="it-IT" sz="2700" dirty="0"/>
              <a:t>, in modo che il legamento più forte chiuda il giro del periodo:</a:t>
            </a:r>
          </a:p>
          <a:p>
            <a:pPr algn="just"/>
            <a:endParaRPr lang="it-IT" sz="2600" dirty="0"/>
          </a:p>
          <a:p>
            <a:pPr algn="just"/>
            <a:r>
              <a:rPr lang="it-IT" sz="2600" b="0" i="0" dirty="0">
                <a:effectLst/>
                <a:latin typeface="Times New Roman" panose="02020603050405020304" pitchFamily="18" charset="0"/>
              </a:rPr>
              <a:t>Costui, che di </a:t>
            </a:r>
            <a:r>
              <a:rPr lang="it-IT" sz="2600" b="1" i="0" dirty="0">
                <a:effectLst/>
                <a:latin typeface="Times New Roman" panose="02020603050405020304" pitchFamily="18" charset="0"/>
              </a:rPr>
              <a:t>cassa</a:t>
            </a:r>
            <a:r>
              <a:rPr lang="it-IT" sz="2600" b="0" i="0" dirty="0">
                <a:effectLst/>
                <a:latin typeface="Times New Roman" panose="02020603050405020304" pitchFamily="18" charset="0"/>
              </a:rPr>
              <a:t> non si ricordava, pur </a:t>
            </a:r>
            <a:r>
              <a:rPr lang="it-IT" sz="2600" b="1" i="0" dirty="0">
                <a:effectLst/>
                <a:latin typeface="Times New Roman" panose="02020603050405020304" pitchFamily="18" charset="0"/>
              </a:rPr>
              <a:t>la</a:t>
            </a:r>
            <a:r>
              <a:rPr lang="it-IT" sz="2600" b="0" i="0" dirty="0">
                <a:effectLst/>
                <a:latin typeface="Times New Roman" panose="02020603050405020304" pitchFamily="18" charset="0"/>
              </a:rPr>
              <a:t> prese, presentando</a:t>
            </a:r>
            <a:r>
              <a:rPr lang="it-IT" sz="2600" b="1" i="0" dirty="0">
                <a:effectLst/>
                <a:latin typeface="Times New Roman" panose="02020603050405020304" pitchFamily="18" charset="0"/>
              </a:rPr>
              <a:t>gliele</a:t>
            </a:r>
            <a:r>
              <a:rPr lang="it-IT" sz="2600" b="0" i="0" dirty="0">
                <a:effectLst/>
                <a:latin typeface="Times New Roman" panose="02020603050405020304" pitchFamily="18" charset="0"/>
              </a:rPr>
              <a:t> la buona femina, avvisando </a:t>
            </a:r>
            <a:r>
              <a:rPr lang="it-IT" sz="2600" b="1" i="0" dirty="0">
                <a:effectLst/>
                <a:latin typeface="Times New Roman" panose="02020603050405020304" pitchFamily="18" charset="0"/>
              </a:rPr>
              <a:t>quella</a:t>
            </a:r>
            <a:r>
              <a:rPr lang="it-IT" sz="2600" b="0" i="0" dirty="0">
                <a:effectLst/>
                <a:latin typeface="Times New Roman" panose="02020603050405020304" pitchFamily="18" charset="0"/>
              </a:rPr>
              <a:t> non potere sì poco valere, che alcun dì non gli facesse le spese.</a:t>
            </a:r>
          </a:p>
          <a:p>
            <a:pPr algn="just"/>
            <a:r>
              <a:rPr lang="it-IT" sz="2600" i="1" dirty="0">
                <a:latin typeface="Times New Roman" panose="02020603050405020304" pitchFamily="18" charset="0"/>
              </a:rPr>
              <a:t>(la &gt; gliele &gt; quella)</a:t>
            </a:r>
          </a:p>
          <a:p>
            <a:pPr algn="just"/>
            <a:endParaRPr lang="it-IT" sz="2600" i="1" dirty="0">
              <a:latin typeface="Times New Roman" panose="02020603050405020304" pitchFamily="18" charset="0"/>
            </a:endParaRPr>
          </a:p>
          <a:p>
            <a:pPr algn="just"/>
            <a:r>
              <a:rPr lang="it-IT" sz="2600" b="0" i="0" dirty="0">
                <a:effectLst/>
                <a:latin typeface="Times New Roman" panose="02020603050405020304" pitchFamily="18" charset="0"/>
              </a:rPr>
              <a:t>Un poco di buono e che mi piacque fu nella </a:t>
            </a:r>
            <a:r>
              <a:rPr lang="it-IT" sz="2600" b="1" i="0" dirty="0">
                <a:effectLst/>
                <a:latin typeface="Times New Roman" panose="02020603050405020304" pitchFamily="18" charset="0"/>
              </a:rPr>
              <a:t>fine</a:t>
            </a:r>
            <a:r>
              <a:rPr lang="it-IT" sz="2600" b="0" i="0" dirty="0">
                <a:effectLst/>
                <a:latin typeface="Times New Roman" panose="02020603050405020304" pitchFamily="18" charset="0"/>
              </a:rPr>
              <a:t> della vostra novella; ma troppo più vi fu innanzi a </a:t>
            </a:r>
            <a:r>
              <a:rPr lang="it-IT" sz="2600" b="1" i="0" dirty="0">
                <a:effectLst/>
                <a:latin typeface="Times New Roman" panose="02020603050405020304" pitchFamily="18" charset="0"/>
              </a:rPr>
              <a:t>quella</a:t>
            </a:r>
            <a:r>
              <a:rPr lang="it-IT" sz="2600" b="0" i="0" dirty="0">
                <a:effectLst/>
                <a:latin typeface="Times New Roman" panose="02020603050405020304" pitchFamily="18" charset="0"/>
              </a:rPr>
              <a:t> da ridere, </a:t>
            </a:r>
            <a:r>
              <a:rPr lang="it-IT" sz="2600" b="1" i="0" dirty="0">
                <a:effectLst/>
                <a:latin typeface="Times New Roman" panose="02020603050405020304" pitchFamily="18" charset="0"/>
              </a:rPr>
              <a:t>il che </a:t>
            </a:r>
            <a:r>
              <a:rPr lang="it-IT" sz="2600" b="0" i="0" dirty="0">
                <a:effectLst/>
                <a:latin typeface="Times New Roman" panose="02020603050405020304" pitchFamily="18" charset="0"/>
              </a:rPr>
              <a:t>avrei voluto che stato non vi fosse.</a:t>
            </a:r>
            <a:endParaRPr lang="it-IT" sz="2600" i="1" dirty="0">
              <a:latin typeface="Times New Roman" panose="02020603050405020304" pitchFamily="18" charset="0"/>
            </a:endParaRPr>
          </a:p>
          <a:p>
            <a:pPr algn="just"/>
            <a:r>
              <a:rPr lang="it-IT" sz="2600" i="1" dirty="0">
                <a:latin typeface="Times New Roman" panose="02020603050405020304" pitchFamily="18" charset="0"/>
              </a:rPr>
              <a:t>(quella &gt; il che)</a:t>
            </a:r>
            <a:endParaRPr lang="it-IT" sz="2600" b="0" i="0" dirty="0">
              <a:effectLst/>
              <a:latin typeface="Times New Roman" panose="02020603050405020304" pitchFamily="18" charset="0"/>
            </a:endParaRPr>
          </a:p>
          <a:p>
            <a:pPr algn="just"/>
            <a:endParaRPr lang="it-IT" sz="2600" dirty="0"/>
          </a:p>
        </p:txBody>
      </p:sp>
    </p:spTree>
    <p:extLst>
      <p:ext uri="{BB962C8B-B14F-4D97-AF65-F5344CB8AC3E}">
        <p14:creationId xmlns:p14="http://schemas.microsoft.com/office/powerpoint/2010/main" val="7323125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00393C-1D00-C3FF-28D2-ED2049B191D5}"/>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A528055C-2EA5-C7E7-F281-FB0A30D7E3BE}"/>
              </a:ext>
            </a:extLst>
          </p:cNvPr>
          <p:cNvSpPr txBox="1"/>
          <p:nvPr/>
        </p:nvSpPr>
        <p:spPr>
          <a:xfrm>
            <a:off x="328246" y="369504"/>
            <a:ext cx="11535508" cy="646331"/>
          </a:xfrm>
          <a:prstGeom prst="rect">
            <a:avLst/>
          </a:prstGeom>
          <a:noFill/>
        </p:spPr>
        <p:txBody>
          <a:bodyPr wrap="square" rtlCol="0">
            <a:spAutoFit/>
          </a:bodyPr>
          <a:lstStyle/>
          <a:p>
            <a:pPr algn="ctr"/>
            <a:r>
              <a:rPr lang="it-IT" sz="3600" dirty="0"/>
              <a:t>CONNESSIONI NEL DECAMERON</a:t>
            </a:r>
            <a:endParaRPr lang="it-IT" sz="3000" dirty="0"/>
          </a:p>
        </p:txBody>
      </p:sp>
      <p:sp>
        <p:nvSpPr>
          <p:cNvPr id="4" name="CasellaDiTesto 3">
            <a:extLst>
              <a:ext uri="{FF2B5EF4-FFF2-40B4-BE49-F238E27FC236}">
                <a16:creationId xmlns:a16="http://schemas.microsoft.com/office/drawing/2014/main" id="{5C0DFAEF-A5BB-D808-24AB-7C1E285A8D3B}"/>
              </a:ext>
            </a:extLst>
          </p:cNvPr>
          <p:cNvSpPr txBox="1"/>
          <p:nvPr/>
        </p:nvSpPr>
        <p:spPr>
          <a:xfrm>
            <a:off x="154745" y="1015835"/>
            <a:ext cx="11882510" cy="5663089"/>
          </a:xfrm>
          <a:prstGeom prst="rect">
            <a:avLst/>
          </a:prstGeom>
          <a:noFill/>
        </p:spPr>
        <p:txBody>
          <a:bodyPr wrap="square" rtlCol="0">
            <a:spAutoFit/>
          </a:bodyPr>
          <a:lstStyle/>
          <a:p>
            <a:pPr algn="just"/>
            <a:r>
              <a:rPr lang="it-IT" sz="2700" dirty="0"/>
              <a:t>Dardano osserva che quando convivono in un passo i dimostrativi </a:t>
            </a:r>
            <a:r>
              <a:rPr lang="it-IT" sz="2700" b="1" i="1" dirty="0"/>
              <a:t>quello</a:t>
            </a:r>
            <a:r>
              <a:rPr lang="it-IT" sz="2700" i="1" dirty="0"/>
              <a:t> </a:t>
            </a:r>
            <a:r>
              <a:rPr lang="it-IT" sz="2700" dirty="0"/>
              <a:t>e </a:t>
            </a:r>
            <a:r>
              <a:rPr lang="it-IT" sz="2700" b="1" i="1" dirty="0"/>
              <a:t>questo</a:t>
            </a:r>
            <a:r>
              <a:rPr lang="it-IT" sz="2700" dirty="0"/>
              <a:t>, il secondo tende a comparire per ultimo, essendo dotato di una più marcata</a:t>
            </a:r>
            <a:r>
              <a:rPr lang="it-IT" sz="2700" i="0" dirty="0">
                <a:effectLst/>
              </a:rPr>
              <a:t> proprietà deittica</a:t>
            </a:r>
            <a:r>
              <a:rPr lang="it-IT" sz="2700" i="1" dirty="0">
                <a:effectLst/>
              </a:rPr>
              <a:t> </a:t>
            </a:r>
            <a:r>
              <a:rPr lang="it-IT" sz="2700" dirty="0"/>
              <a:t>e di una maggiore </a:t>
            </a:r>
            <a:r>
              <a:rPr lang="it-IT" sz="2700" b="1" dirty="0"/>
              <a:t>funzione inglobante</a:t>
            </a:r>
            <a:r>
              <a:rPr lang="it-IT" sz="2700" dirty="0"/>
              <a:t>. In questo passo si preferisce </a:t>
            </a:r>
            <a:r>
              <a:rPr lang="it-IT" sz="2700" i="1" dirty="0"/>
              <a:t>questo </a:t>
            </a:r>
            <a:r>
              <a:rPr lang="it-IT" sz="2700" dirty="0"/>
              <a:t>per riferirsi a una serie di eventi</a:t>
            </a:r>
            <a:r>
              <a:rPr lang="it-IT" sz="2700" i="1" dirty="0"/>
              <a:t>:</a:t>
            </a:r>
          </a:p>
          <a:p>
            <a:pPr algn="just"/>
            <a:endParaRPr lang="it-IT" i="1" dirty="0"/>
          </a:p>
          <a:p>
            <a:pPr algn="just"/>
            <a:r>
              <a:rPr lang="it-IT" sz="2600" b="0" i="0" dirty="0">
                <a:effectLst/>
                <a:latin typeface="Times New Roman" panose="02020603050405020304" pitchFamily="18" charset="0"/>
              </a:rPr>
              <a:t>il </a:t>
            </a:r>
            <a:r>
              <a:rPr lang="it-IT" sz="2600" b="1" i="0" dirty="0">
                <a:effectLst/>
                <a:latin typeface="Times New Roman" panose="02020603050405020304" pitchFamily="18" charset="0"/>
              </a:rPr>
              <a:t>cuor</a:t>
            </a:r>
            <a:r>
              <a:rPr lang="it-IT" sz="2600" b="0" i="0" dirty="0">
                <a:effectLst/>
                <a:latin typeface="Times New Roman" panose="02020603050405020304" pitchFamily="18" charset="0"/>
              </a:rPr>
              <a:t> gli trasse, e </a:t>
            </a:r>
            <a:r>
              <a:rPr lang="it-IT" sz="2600" b="1" i="0" dirty="0">
                <a:effectLst/>
                <a:latin typeface="Times New Roman" panose="02020603050405020304" pitchFamily="18" charset="0"/>
              </a:rPr>
              <a:t>quel</a:t>
            </a:r>
            <a:r>
              <a:rPr lang="it-IT" sz="2600" b="0" i="0" dirty="0">
                <a:effectLst/>
                <a:latin typeface="Times New Roman" panose="02020603050405020304" pitchFamily="18" charset="0"/>
              </a:rPr>
              <a:t> fatto avviluppare in un pennoncello di lancia, comandò a un de’ suoi famigliari che </a:t>
            </a:r>
            <a:r>
              <a:rPr lang="it-IT" sz="2600" b="1" i="0" dirty="0">
                <a:effectLst/>
                <a:latin typeface="Times New Roman" panose="02020603050405020304" pitchFamily="18" charset="0"/>
              </a:rPr>
              <a:t>nel</a:t>
            </a:r>
            <a:r>
              <a:rPr lang="it-IT" sz="2600" b="0" i="0" dirty="0">
                <a:effectLst/>
                <a:latin typeface="Times New Roman" panose="02020603050405020304" pitchFamily="18" charset="0"/>
              </a:rPr>
              <a:t> portasse; e avendo a ciascun comandato che niun fosse tanto ardito, che di </a:t>
            </a:r>
            <a:r>
              <a:rPr lang="it-IT" sz="2600" b="1" i="0" dirty="0">
                <a:effectLst/>
                <a:latin typeface="Times New Roman" panose="02020603050405020304" pitchFamily="18" charset="0"/>
              </a:rPr>
              <a:t>questo</a:t>
            </a:r>
            <a:r>
              <a:rPr lang="it-IT" sz="2600" b="0" i="0" dirty="0">
                <a:effectLst/>
                <a:latin typeface="Times New Roman" panose="02020603050405020304" pitchFamily="18" charset="0"/>
              </a:rPr>
              <a:t> facesse parola, rimontò a cavallo</a:t>
            </a:r>
          </a:p>
          <a:p>
            <a:pPr algn="just"/>
            <a:endParaRPr lang="it-IT" sz="1400" dirty="0">
              <a:latin typeface="Times New Roman" panose="02020603050405020304" pitchFamily="18" charset="0"/>
            </a:endParaRPr>
          </a:p>
          <a:p>
            <a:pPr algn="just"/>
            <a:r>
              <a:rPr lang="it-IT" sz="2600" dirty="0">
                <a:latin typeface="Times New Roman" panose="02020603050405020304" pitchFamily="18" charset="0"/>
              </a:rPr>
              <a:t>Anche qui </a:t>
            </a:r>
            <a:r>
              <a:rPr lang="it-IT" sz="2600" i="1" dirty="0">
                <a:latin typeface="Times New Roman" panose="02020603050405020304" pitchFamily="18" charset="0"/>
              </a:rPr>
              <a:t>questo </a:t>
            </a:r>
            <a:r>
              <a:rPr lang="it-IT" sz="2600" dirty="0">
                <a:latin typeface="Times New Roman" panose="02020603050405020304" pitchFamily="18" charset="0"/>
              </a:rPr>
              <a:t>ingloba una serie di eventi:</a:t>
            </a:r>
          </a:p>
          <a:p>
            <a:pPr algn="just"/>
            <a:endParaRPr lang="it-IT" sz="800" dirty="0">
              <a:latin typeface="Times New Roman" panose="02020603050405020304" pitchFamily="18" charset="0"/>
            </a:endParaRPr>
          </a:p>
          <a:p>
            <a:pPr algn="just"/>
            <a:r>
              <a:rPr lang="it-IT" sz="2600" b="0" i="0" dirty="0">
                <a:effectLst/>
                <a:latin typeface="Times New Roman" panose="02020603050405020304" pitchFamily="18" charset="0"/>
              </a:rPr>
              <a:t>levata in piè, per </a:t>
            </a:r>
            <a:r>
              <a:rPr lang="it-IT" sz="2600" i="0" dirty="0">
                <a:effectLst/>
                <a:latin typeface="Times New Roman" panose="02020603050405020304" pitchFamily="18" charset="0"/>
              </a:rPr>
              <a:t>una finestra, la quale dietro a lei era, indietro senza altra </a:t>
            </a:r>
            <a:r>
              <a:rPr lang="it-IT" sz="2600" i="0" dirty="0" err="1">
                <a:effectLst/>
                <a:latin typeface="Times New Roman" panose="02020603050405020304" pitchFamily="18" charset="0"/>
              </a:rPr>
              <a:t>diliberazione</a:t>
            </a:r>
            <a:r>
              <a:rPr lang="it-IT" sz="2600" i="0" dirty="0">
                <a:effectLst/>
                <a:latin typeface="Times New Roman" panose="02020603050405020304" pitchFamily="18" charset="0"/>
              </a:rPr>
              <a:t> si lasciò cadere. La finestra era molto </a:t>
            </a:r>
            <a:r>
              <a:rPr lang="it-IT" sz="2600" b="0" i="0" dirty="0">
                <a:effectLst/>
                <a:latin typeface="Times New Roman" panose="02020603050405020304" pitchFamily="18" charset="0"/>
              </a:rPr>
              <a:t>alta da terra, per che, come la donna cadde, non solamente morì ma quasi tutta si disfece. Messere </a:t>
            </a:r>
            <a:r>
              <a:rPr lang="it-IT" sz="2600" b="0" i="0" dirty="0" err="1">
                <a:effectLst/>
                <a:latin typeface="Times New Roman" panose="02020603050405020304" pitchFamily="18" charset="0"/>
              </a:rPr>
              <a:t>Guiglielmo</a:t>
            </a:r>
            <a:r>
              <a:rPr lang="it-IT" sz="2600" b="0" i="0" dirty="0">
                <a:effectLst/>
                <a:latin typeface="Times New Roman" panose="02020603050405020304" pitchFamily="18" charset="0"/>
              </a:rPr>
              <a:t>, vedendo </a:t>
            </a:r>
            <a:r>
              <a:rPr lang="it-IT" sz="2600" b="1" i="0" dirty="0">
                <a:effectLst/>
                <a:latin typeface="Times New Roman" panose="02020603050405020304" pitchFamily="18" charset="0"/>
              </a:rPr>
              <a:t>questo</a:t>
            </a:r>
            <a:r>
              <a:rPr lang="it-IT" sz="2600" b="0" i="0" dirty="0">
                <a:effectLst/>
                <a:latin typeface="Times New Roman" panose="02020603050405020304" pitchFamily="18" charset="0"/>
              </a:rPr>
              <a:t>, stordì forte e </a:t>
            </a:r>
            <a:r>
              <a:rPr lang="it-IT" sz="2600" b="0" i="0" dirty="0" err="1">
                <a:effectLst/>
                <a:latin typeface="Times New Roman" panose="02020603050405020304" pitchFamily="18" charset="0"/>
              </a:rPr>
              <a:t>parvegli</a:t>
            </a:r>
            <a:r>
              <a:rPr lang="it-IT" sz="2600" b="0" i="0" dirty="0">
                <a:effectLst/>
                <a:latin typeface="Times New Roman" panose="02020603050405020304" pitchFamily="18" charset="0"/>
              </a:rPr>
              <a:t> aver mal fatto.</a:t>
            </a:r>
            <a:endParaRPr lang="it-IT" sz="2600" dirty="0"/>
          </a:p>
        </p:txBody>
      </p:sp>
    </p:spTree>
    <p:extLst>
      <p:ext uri="{BB962C8B-B14F-4D97-AF65-F5344CB8AC3E}">
        <p14:creationId xmlns:p14="http://schemas.microsoft.com/office/powerpoint/2010/main" val="3805509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F3CB36-8DB8-71E2-3898-3092D49E3810}"/>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C9F88D9B-5196-C3A3-5EDF-19925ADB35C1}"/>
              </a:ext>
            </a:extLst>
          </p:cNvPr>
          <p:cNvSpPr txBox="1"/>
          <p:nvPr/>
        </p:nvSpPr>
        <p:spPr>
          <a:xfrm>
            <a:off x="328246" y="369504"/>
            <a:ext cx="11535508" cy="646331"/>
          </a:xfrm>
          <a:prstGeom prst="rect">
            <a:avLst/>
          </a:prstGeom>
          <a:noFill/>
        </p:spPr>
        <p:txBody>
          <a:bodyPr wrap="square" rtlCol="0">
            <a:spAutoFit/>
          </a:bodyPr>
          <a:lstStyle/>
          <a:p>
            <a:pPr algn="ctr"/>
            <a:r>
              <a:rPr lang="it-IT" sz="3600" dirty="0"/>
              <a:t>CONNESSIONI NEL DECAMERON</a:t>
            </a:r>
            <a:endParaRPr lang="it-IT" sz="3000" dirty="0"/>
          </a:p>
        </p:txBody>
      </p:sp>
      <p:sp>
        <p:nvSpPr>
          <p:cNvPr id="4" name="CasellaDiTesto 3">
            <a:extLst>
              <a:ext uri="{FF2B5EF4-FFF2-40B4-BE49-F238E27FC236}">
                <a16:creationId xmlns:a16="http://schemas.microsoft.com/office/drawing/2014/main" id="{894501C1-90F2-B492-EEC4-DE84EA45E2A6}"/>
              </a:ext>
            </a:extLst>
          </p:cNvPr>
          <p:cNvSpPr txBox="1"/>
          <p:nvPr/>
        </p:nvSpPr>
        <p:spPr>
          <a:xfrm>
            <a:off x="154745" y="1015835"/>
            <a:ext cx="11882510" cy="5201424"/>
          </a:xfrm>
          <a:prstGeom prst="rect">
            <a:avLst/>
          </a:prstGeom>
          <a:noFill/>
        </p:spPr>
        <p:txBody>
          <a:bodyPr wrap="square" rtlCol="0">
            <a:spAutoFit/>
          </a:bodyPr>
          <a:lstStyle/>
          <a:p>
            <a:pPr algn="just"/>
            <a:r>
              <a:rPr lang="it-IT" sz="2800" dirty="0"/>
              <a:t>Più in generale, al di là dell’ordine, quando convivono i due dimostrativi, </a:t>
            </a:r>
            <a:r>
              <a:rPr lang="it-IT" sz="2800" i="1" dirty="0"/>
              <a:t>questo</a:t>
            </a:r>
            <a:r>
              <a:rPr lang="it-IT" sz="2800" dirty="0"/>
              <a:t> è preferito per indicare un insieme di eventi, mentre </a:t>
            </a:r>
            <a:r>
              <a:rPr lang="it-IT" sz="2800" i="1" dirty="0"/>
              <a:t>quello</a:t>
            </a:r>
            <a:r>
              <a:rPr lang="it-IT" sz="2800" dirty="0"/>
              <a:t> si riferisce a un singolo referente:</a:t>
            </a:r>
          </a:p>
          <a:p>
            <a:pPr algn="just"/>
            <a:endParaRPr lang="it-IT" sz="2600" dirty="0"/>
          </a:p>
          <a:p>
            <a:pPr algn="just"/>
            <a:r>
              <a:rPr lang="it-IT" sz="2800" b="1" dirty="0">
                <a:latin typeface="Times New Roman" panose="02020603050405020304" pitchFamily="18" charset="0"/>
              </a:rPr>
              <a:t>Questo</a:t>
            </a:r>
            <a:r>
              <a:rPr lang="it-IT" sz="2800" b="0" i="0" dirty="0">
                <a:effectLst/>
                <a:latin typeface="Times New Roman" panose="02020603050405020304" pitchFamily="18" charset="0"/>
              </a:rPr>
              <a:t> fatto, non </a:t>
            </a:r>
            <a:r>
              <a:rPr lang="it-IT" sz="2800" b="0" i="0" dirty="0" err="1">
                <a:effectLst/>
                <a:latin typeface="Times New Roman" panose="02020603050405020304" pitchFamily="18" charset="0"/>
              </a:rPr>
              <a:t>preser</a:t>
            </a:r>
            <a:r>
              <a:rPr lang="it-IT" sz="2800" b="0" i="0" dirty="0">
                <a:effectLst/>
                <a:latin typeface="Times New Roman" panose="02020603050405020304" pitchFamily="18" charset="0"/>
              </a:rPr>
              <a:t> guari d’indugio le tentazioni a dar battaglia alle </a:t>
            </a:r>
            <a:r>
              <a:rPr lang="it-IT" sz="2800" b="1" i="0" dirty="0">
                <a:effectLst/>
                <a:latin typeface="Times New Roman" panose="02020603050405020304" pitchFamily="18" charset="0"/>
              </a:rPr>
              <a:t>forze</a:t>
            </a:r>
            <a:r>
              <a:rPr lang="it-IT" sz="2800" b="0" i="0" dirty="0">
                <a:effectLst/>
                <a:latin typeface="Times New Roman" panose="02020603050405020304" pitchFamily="18" charset="0"/>
              </a:rPr>
              <a:t> di costui: il quale, trovandosi di gran lunga ingannato, da </a:t>
            </a:r>
            <a:r>
              <a:rPr lang="it-IT" sz="2800" b="1" i="0" dirty="0">
                <a:effectLst/>
                <a:latin typeface="Times New Roman" panose="02020603050405020304" pitchFamily="18" charset="0"/>
              </a:rPr>
              <a:t>quelle</a:t>
            </a:r>
            <a:r>
              <a:rPr lang="it-IT" sz="2800" b="0" i="0" dirty="0">
                <a:effectLst/>
                <a:latin typeface="Times New Roman" panose="02020603050405020304" pitchFamily="18" charset="0"/>
              </a:rPr>
              <a:t> senza troppi assalti voltò le spalle e rendessi per vinto; e lasciati stare dall’una delle parti i pensier santi e </a:t>
            </a:r>
            <a:r>
              <a:rPr lang="it-IT" sz="2800" b="0" i="0" dirty="0" err="1">
                <a:effectLst/>
                <a:latin typeface="Times New Roman" panose="02020603050405020304" pitchFamily="18" charset="0"/>
              </a:rPr>
              <a:t>l’orazioni</a:t>
            </a:r>
            <a:r>
              <a:rPr lang="it-IT" sz="2800" b="0" i="0" dirty="0">
                <a:effectLst/>
                <a:latin typeface="Times New Roman" panose="02020603050405020304" pitchFamily="18" charset="0"/>
              </a:rPr>
              <a:t> e le discipline, a recarsi per la memoria la </a:t>
            </a:r>
            <a:r>
              <a:rPr lang="it-IT" sz="2800" b="0" i="0" dirty="0" err="1">
                <a:effectLst/>
                <a:latin typeface="Times New Roman" panose="02020603050405020304" pitchFamily="18" charset="0"/>
              </a:rPr>
              <a:t>giovanezza</a:t>
            </a:r>
            <a:r>
              <a:rPr lang="it-IT" sz="2800" b="0" i="0" dirty="0">
                <a:effectLst/>
                <a:latin typeface="Times New Roman" panose="02020603050405020304" pitchFamily="18" charset="0"/>
              </a:rPr>
              <a:t> e la bellezza di costei incominciò, e </a:t>
            </a:r>
            <a:r>
              <a:rPr lang="it-IT" sz="2800" b="1" i="0" dirty="0">
                <a:effectLst/>
                <a:latin typeface="Times New Roman" panose="02020603050405020304" pitchFamily="18" charset="0"/>
              </a:rPr>
              <a:t>oltre a questo </a:t>
            </a:r>
            <a:r>
              <a:rPr lang="it-IT" sz="2800" b="0" i="0" dirty="0">
                <a:effectLst/>
                <a:latin typeface="Times New Roman" panose="02020603050405020304" pitchFamily="18" charset="0"/>
              </a:rPr>
              <a:t>a pensar che via e che modo egli dovesse con lei tenere, acciò che essa non s’accorgesse lui come uomo dissoluto pervenire a </a:t>
            </a:r>
            <a:r>
              <a:rPr lang="it-IT" sz="2800" b="1" i="0" dirty="0">
                <a:effectLst/>
                <a:latin typeface="Times New Roman" panose="02020603050405020304" pitchFamily="18" charset="0"/>
              </a:rPr>
              <a:t>quello</a:t>
            </a:r>
            <a:r>
              <a:rPr lang="it-IT" sz="2800" b="0" i="0" dirty="0">
                <a:effectLst/>
                <a:latin typeface="Times New Roman" panose="02020603050405020304" pitchFamily="18" charset="0"/>
              </a:rPr>
              <a:t> che egli di lei disiderava.</a:t>
            </a:r>
          </a:p>
          <a:p>
            <a:pPr algn="just"/>
            <a:endParaRPr lang="it-IT" sz="2600" dirty="0"/>
          </a:p>
        </p:txBody>
      </p:sp>
    </p:spTree>
    <p:extLst>
      <p:ext uri="{BB962C8B-B14F-4D97-AF65-F5344CB8AC3E}">
        <p14:creationId xmlns:p14="http://schemas.microsoft.com/office/powerpoint/2010/main" val="20848659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F607CD-8DEE-1920-B7CE-FD528D275A32}"/>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354AF858-5647-CF80-027F-9296CAF35852}"/>
              </a:ext>
            </a:extLst>
          </p:cNvPr>
          <p:cNvSpPr txBox="1"/>
          <p:nvPr/>
        </p:nvSpPr>
        <p:spPr>
          <a:xfrm>
            <a:off x="328246" y="369504"/>
            <a:ext cx="11535508" cy="646331"/>
          </a:xfrm>
          <a:prstGeom prst="rect">
            <a:avLst/>
          </a:prstGeom>
          <a:noFill/>
        </p:spPr>
        <p:txBody>
          <a:bodyPr wrap="square" rtlCol="0">
            <a:spAutoFit/>
          </a:bodyPr>
          <a:lstStyle/>
          <a:p>
            <a:pPr algn="ctr"/>
            <a:r>
              <a:rPr lang="it-IT" sz="3600" dirty="0"/>
              <a:t>LA COESIONE NEL DECAMERON</a:t>
            </a:r>
            <a:endParaRPr lang="it-IT" sz="3000" dirty="0"/>
          </a:p>
        </p:txBody>
      </p:sp>
      <p:sp>
        <p:nvSpPr>
          <p:cNvPr id="4" name="CasellaDiTesto 3">
            <a:extLst>
              <a:ext uri="{FF2B5EF4-FFF2-40B4-BE49-F238E27FC236}">
                <a16:creationId xmlns:a16="http://schemas.microsoft.com/office/drawing/2014/main" id="{62796BE1-22A9-65E2-5654-4FAAC3E25A91}"/>
              </a:ext>
            </a:extLst>
          </p:cNvPr>
          <p:cNvSpPr txBox="1"/>
          <p:nvPr/>
        </p:nvSpPr>
        <p:spPr>
          <a:xfrm>
            <a:off x="154745" y="1202155"/>
            <a:ext cx="11882510" cy="5632311"/>
          </a:xfrm>
          <a:prstGeom prst="rect">
            <a:avLst/>
          </a:prstGeom>
          <a:noFill/>
        </p:spPr>
        <p:txBody>
          <a:bodyPr wrap="square" rtlCol="0">
            <a:spAutoFit/>
          </a:bodyPr>
          <a:lstStyle/>
          <a:p>
            <a:pPr algn="just"/>
            <a:r>
              <a:rPr lang="it-IT" sz="3000" dirty="0"/>
              <a:t>Palermo 2007 ha studiato la coesione nel </a:t>
            </a:r>
            <a:r>
              <a:rPr lang="it-IT" sz="3000" i="1" dirty="0"/>
              <a:t>Decameron. </a:t>
            </a:r>
            <a:r>
              <a:rPr lang="it-IT" sz="3000" dirty="0"/>
              <a:t>La complessità sintattica dell’opera</a:t>
            </a:r>
            <a:r>
              <a:rPr lang="it-IT" sz="3000" i="1" dirty="0"/>
              <a:t> </a:t>
            </a:r>
            <a:r>
              <a:rPr lang="it-IT" sz="3000" dirty="0"/>
              <a:t>è generalmente attribuita all’alto tasso di artificialità nella costruzione del periodo: strutture latineggianti con spostamento della principale alla fine del periodo, alto carico di subordinate, inversioni, ecc.</a:t>
            </a:r>
          </a:p>
          <a:p>
            <a:pPr algn="just"/>
            <a:endParaRPr lang="it-IT" sz="3000" dirty="0"/>
          </a:p>
          <a:p>
            <a:pPr algn="just"/>
            <a:r>
              <a:rPr lang="it-IT" sz="3000" dirty="0"/>
              <a:t>Meno indagato è un altro aspetto della complessità: le particolari </a:t>
            </a:r>
            <a:r>
              <a:rPr lang="it-IT" sz="3000" b="1" dirty="0"/>
              <a:t>modalità di coesione</a:t>
            </a:r>
            <a:r>
              <a:rPr lang="it-IT" sz="3000" dirty="0"/>
              <a:t>, che presenta talvolta escursioni notevoli rispetto ai comuni meccanismi che regolano la continuità tematica in un testo.</a:t>
            </a:r>
          </a:p>
          <a:p>
            <a:pPr algn="just"/>
            <a:endParaRPr lang="it-IT" sz="3000" dirty="0"/>
          </a:p>
          <a:p>
            <a:pPr algn="just"/>
            <a:r>
              <a:rPr lang="it-IT" sz="3000" dirty="0"/>
              <a:t>Palermo richiama dapprima alcuni meccanismi noti della prosa antica, largamente presenti nel </a:t>
            </a:r>
            <a:r>
              <a:rPr lang="it-IT" sz="3000" i="1" dirty="0"/>
              <a:t>Decameron</a:t>
            </a:r>
            <a:r>
              <a:rPr lang="it-IT" sz="3000" dirty="0"/>
              <a:t>, riconducendoli a fenomeni di </a:t>
            </a:r>
            <a:r>
              <a:rPr lang="it-IT" sz="3000" b="1" dirty="0" err="1"/>
              <a:t>ipercoesione</a:t>
            </a:r>
            <a:r>
              <a:rPr lang="it-IT" sz="3000" dirty="0"/>
              <a:t>.</a:t>
            </a:r>
          </a:p>
        </p:txBody>
      </p:sp>
    </p:spTree>
    <p:extLst>
      <p:ext uri="{BB962C8B-B14F-4D97-AF65-F5344CB8AC3E}">
        <p14:creationId xmlns:p14="http://schemas.microsoft.com/office/powerpoint/2010/main" val="3088804303"/>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2860</TotalTime>
  <Words>2623</Words>
  <Application>Microsoft Office PowerPoint</Application>
  <PresentationFormat>Widescreen</PresentationFormat>
  <Paragraphs>111</Paragraphs>
  <Slides>20</Slides>
  <Notes>0</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20</vt:i4>
      </vt:variant>
    </vt:vector>
  </HeadingPairs>
  <TitlesOfParts>
    <vt:vector size="27" baseType="lpstr">
      <vt:lpstr>Arial</vt:lpstr>
      <vt:lpstr>Calibri</vt:lpstr>
      <vt:lpstr>Calibri Light</vt:lpstr>
      <vt:lpstr>DejaVuSans</vt:lpstr>
      <vt:lpstr>Georgia</vt:lpstr>
      <vt:lpstr>Times New Roman</vt:lpstr>
      <vt:lpstr>Tema di Office</vt:lpstr>
      <vt:lpstr>Linguistica italiana (a.a. 2024/25)   Profilo linguistico dell'italiano antico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Linguistica italiana</dc:title>
  <dc:creator>Emiliano</dc:creator>
  <cp:lastModifiedBy>Emiliano Picchiorri</cp:lastModifiedBy>
  <cp:revision>237</cp:revision>
  <dcterms:created xsi:type="dcterms:W3CDTF">2016-10-02T06:15:29Z</dcterms:created>
  <dcterms:modified xsi:type="dcterms:W3CDTF">2025-04-02T19:36:09Z</dcterms:modified>
</cp:coreProperties>
</file>