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7"/>
  </p:notesMasterIdLst>
  <p:sldIdLst>
    <p:sldId id="289" r:id="rId2"/>
    <p:sldId id="281" r:id="rId3"/>
    <p:sldId id="302" r:id="rId4"/>
    <p:sldId id="303" r:id="rId5"/>
    <p:sldId id="279" r:id="rId6"/>
    <p:sldId id="304" r:id="rId7"/>
    <p:sldId id="282" r:id="rId8"/>
    <p:sldId id="307" r:id="rId9"/>
    <p:sldId id="283" r:id="rId10"/>
    <p:sldId id="305" r:id="rId11"/>
    <p:sldId id="285" r:id="rId12"/>
    <p:sldId id="286" r:id="rId13"/>
    <p:sldId id="306" r:id="rId14"/>
    <p:sldId id="300" r:id="rId15"/>
    <p:sldId id="308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DFA5D-E731-420B-8FF7-4816D8A72698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7CB79-7E86-427E-862A-CECE0241BB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28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02/04/2025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367236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81354" y="1536341"/>
            <a:ext cx="1153550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Sul piano morfosintattico il milanese presenta:</a:t>
            </a:r>
          </a:p>
          <a:p>
            <a:pPr algn="just"/>
            <a:endParaRPr lang="it-IT" sz="3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l’</a:t>
            </a:r>
            <a:r>
              <a:rPr lang="it-IT" sz="3000" b="1" dirty="0"/>
              <a:t>imperativo negativo </a:t>
            </a:r>
            <a:r>
              <a:rPr lang="it-IT" sz="3000" dirty="0"/>
              <a:t>formato, anziché con l’infinito </a:t>
            </a:r>
            <a:r>
              <a:rPr lang="it-IT" sz="3000" i="1" dirty="0"/>
              <a:t>(non dire)</a:t>
            </a:r>
            <a:r>
              <a:rPr lang="it-IT" sz="3000" dirty="0"/>
              <a:t>, con la </a:t>
            </a:r>
            <a:r>
              <a:rPr lang="it-IT" sz="3000" b="1" dirty="0"/>
              <a:t>negazione della forma positiva </a:t>
            </a:r>
            <a:r>
              <a:rPr lang="it-IT" sz="3000" i="1" dirty="0"/>
              <a:t>(no di’)</a:t>
            </a:r>
            <a:r>
              <a:rPr lang="it-IT" sz="3000" dirty="0"/>
              <a:t>, come avviene in francese </a:t>
            </a:r>
            <a:r>
              <a:rPr lang="it-IT" sz="3000" i="1" dirty="0"/>
              <a:t>(</a:t>
            </a:r>
            <a:r>
              <a:rPr lang="it-IT" sz="3000" i="1" dirty="0" err="1"/>
              <a:t>parle</a:t>
            </a:r>
            <a:r>
              <a:rPr lang="it-IT" sz="3000" i="1" dirty="0"/>
              <a:t> – ne </a:t>
            </a:r>
            <a:r>
              <a:rPr lang="it-IT" sz="3000" i="1" dirty="0" err="1"/>
              <a:t>parle</a:t>
            </a:r>
            <a:r>
              <a:rPr lang="it-IT" sz="3000" i="1" dirty="0"/>
              <a:t> </a:t>
            </a:r>
            <a:r>
              <a:rPr lang="it-IT" sz="3000" i="1" dirty="0" err="1"/>
              <a:t>pas</a:t>
            </a:r>
            <a:r>
              <a:rPr lang="it-IT" sz="3000" i="1" dirty="0"/>
              <a:t>).</a:t>
            </a:r>
          </a:p>
          <a:p>
            <a:pPr marL="514350" indent="-514350" algn="just">
              <a:buAutoNum type="arabicParenR"/>
            </a:pPr>
            <a:endParaRPr lang="it-IT" sz="3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La formazione del </a:t>
            </a:r>
            <a:r>
              <a:rPr lang="it-IT" sz="3000" b="1" dirty="0"/>
              <a:t>passivo</a:t>
            </a:r>
            <a:r>
              <a:rPr lang="it-IT" sz="3000" dirty="0"/>
              <a:t> con il verbo derivato dal latino </a:t>
            </a:r>
            <a:r>
              <a:rPr lang="it-IT" sz="3000" b="1" dirty="0"/>
              <a:t>FIERI</a:t>
            </a:r>
            <a:r>
              <a:rPr lang="it-IT" sz="3000" dirty="0"/>
              <a:t> ‘diventare’ + participio passato, anziché con </a:t>
            </a:r>
            <a:r>
              <a:rPr lang="it-IT" sz="3000" i="1" dirty="0"/>
              <a:t>essere</a:t>
            </a:r>
            <a:r>
              <a:rPr lang="it-IT" sz="3000" dirty="0"/>
              <a:t>: </a:t>
            </a:r>
            <a:r>
              <a:rPr lang="it-IT" sz="3000" i="1" dirty="0" err="1"/>
              <a:t>fizi</a:t>
            </a:r>
            <a:r>
              <a:rPr lang="it-IT" sz="3000" i="1" dirty="0"/>
              <a:t> </a:t>
            </a:r>
            <a:r>
              <a:rPr lang="it-IT" sz="3000" i="1" dirty="0" err="1"/>
              <a:t>descacao</a:t>
            </a:r>
            <a:r>
              <a:rPr lang="it-IT" sz="3000" i="1" dirty="0"/>
              <a:t> </a:t>
            </a:r>
            <a:r>
              <a:rPr lang="it-IT" sz="3000" dirty="0"/>
              <a:t>‘sia cacciato’.</a:t>
            </a:r>
          </a:p>
          <a:p>
            <a:pPr marL="514350" indent="-514350" algn="just">
              <a:buAutoNum type="arabicParenR"/>
            </a:pPr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MILANESE</a:t>
            </a:r>
          </a:p>
        </p:txBody>
      </p:sp>
    </p:spTree>
    <p:extLst>
      <p:ext uri="{BB962C8B-B14F-4D97-AF65-F5344CB8AC3E}">
        <p14:creationId xmlns:p14="http://schemas.microsoft.com/office/powerpoint/2010/main" val="278710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270249"/>
            <a:ext cx="1195753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maggior poeta milanese del Medioevo, morto nel 1313, è </a:t>
            </a:r>
            <a:r>
              <a:rPr lang="it-IT" sz="2800" b="1" dirty="0"/>
              <a:t>Bonvesin da la Riva</a:t>
            </a:r>
            <a:r>
              <a:rPr lang="it-IT" sz="2800" dirty="0"/>
              <a:t>. Il brano seguente è tratto la poemetto </a:t>
            </a:r>
            <a:r>
              <a:rPr lang="it-IT" sz="2800" i="1" dirty="0"/>
              <a:t>De </a:t>
            </a:r>
            <a:r>
              <a:rPr lang="it-IT" sz="2800" i="1" dirty="0" err="1"/>
              <a:t>quinquaginta</a:t>
            </a:r>
            <a:r>
              <a:rPr lang="it-IT" sz="2800" i="1" dirty="0"/>
              <a:t> </a:t>
            </a:r>
            <a:r>
              <a:rPr lang="it-IT" sz="2800" i="1" dirty="0" err="1"/>
              <a:t>curialitatibus</a:t>
            </a:r>
            <a:r>
              <a:rPr lang="it-IT" sz="2800" i="1" dirty="0"/>
              <a:t> ad </a:t>
            </a:r>
            <a:r>
              <a:rPr lang="it-IT" sz="2800" i="1" dirty="0" err="1"/>
              <a:t>mensam</a:t>
            </a:r>
            <a:endParaRPr lang="it-IT" sz="2800" dirty="0"/>
          </a:p>
          <a:p>
            <a:endParaRPr lang="it-IT" sz="2200" dirty="0"/>
          </a:p>
          <a:p>
            <a:r>
              <a:rPr lang="it-IT" sz="2700" dirty="0"/>
              <a:t>La cortesia </a:t>
            </a:r>
            <a:r>
              <a:rPr lang="it-IT" sz="2700" dirty="0" err="1"/>
              <a:t>segonda</a:t>
            </a:r>
            <a:r>
              <a:rPr lang="it-IT" sz="2700" dirty="0"/>
              <a:t>: se tu </a:t>
            </a:r>
            <a:r>
              <a:rPr lang="it-IT" sz="2700" dirty="0" err="1"/>
              <a:t>sporz</a:t>
            </a:r>
            <a:r>
              <a:rPr lang="it-IT" sz="2700" dirty="0"/>
              <a:t> </a:t>
            </a:r>
            <a:r>
              <a:rPr lang="it-IT" sz="2700" dirty="0" err="1"/>
              <a:t>aqua</a:t>
            </a:r>
            <a:r>
              <a:rPr lang="it-IT" sz="2700" dirty="0"/>
              <a:t> a l</a:t>
            </a:r>
            <a:r>
              <a:rPr lang="it-IT" sz="2700" i="1" dirty="0"/>
              <a:t>e</a:t>
            </a:r>
            <a:r>
              <a:rPr lang="it-IT" sz="2700" dirty="0"/>
              <a:t> man,  </a:t>
            </a:r>
          </a:p>
          <a:p>
            <a:r>
              <a:rPr lang="it-IT" sz="2700" dirty="0" err="1"/>
              <a:t>Adornament</a:t>
            </a:r>
            <a:r>
              <a:rPr lang="it-IT" sz="2700" i="1" dirty="0" err="1"/>
              <a:t>e</a:t>
            </a:r>
            <a:r>
              <a:rPr lang="it-IT" sz="2700" dirty="0"/>
              <a:t> la </a:t>
            </a:r>
            <a:r>
              <a:rPr lang="it-IT" sz="2700" dirty="0" err="1"/>
              <a:t>sporz</a:t>
            </a:r>
            <a:r>
              <a:rPr lang="it-IT" sz="2700" i="1" dirty="0" err="1"/>
              <a:t>e</a:t>
            </a:r>
            <a:r>
              <a:rPr lang="it-IT" sz="2700" dirty="0"/>
              <a:t>, guarda no sii </a:t>
            </a:r>
            <a:r>
              <a:rPr lang="it-IT" sz="2700" dirty="0" err="1"/>
              <a:t>vilan</a:t>
            </a:r>
            <a:r>
              <a:rPr lang="it-IT" sz="2700" dirty="0"/>
              <a:t>. </a:t>
            </a:r>
          </a:p>
          <a:p>
            <a:r>
              <a:rPr lang="it-IT" sz="2700" dirty="0"/>
              <a:t>Assai </a:t>
            </a:r>
            <a:r>
              <a:rPr lang="it-IT" sz="2700" dirty="0" err="1"/>
              <a:t>ghe</a:t>
            </a:r>
            <a:r>
              <a:rPr lang="it-IT" sz="2700" dirty="0"/>
              <a:t> 'n </a:t>
            </a:r>
            <a:r>
              <a:rPr lang="it-IT" sz="2700" dirty="0" err="1"/>
              <a:t>sporz</a:t>
            </a:r>
            <a:r>
              <a:rPr lang="it-IT" sz="2700" i="1" dirty="0" err="1"/>
              <a:t>e</a:t>
            </a:r>
            <a:r>
              <a:rPr lang="it-IT" sz="2700" dirty="0"/>
              <a:t>, no tropo, </a:t>
            </a:r>
            <a:r>
              <a:rPr lang="it-IT" sz="2700" dirty="0" err="1"/>
              <a:t>quand</a:t>
            </a:r>
            <a:r>
              <a:rPr lang="it-IT" sz="2700" dirty="0"/>
              <a:t> è lo temp</a:t>
            </a:r>
            <a:r>
              <a:rPr lang="it-IT" sz="2700" i="1" dirty="0"/>
              <a:t>o</a:t>
            </a:r>
            <a:r>
              <a:rPr lang="it-IT" sz="2700" dirty="0"/>
              <a:t> </a:t>
            </a:r>
            <a:r>
              <a:rPr lang="it-IT" sz="2700" dirty="0" err="1"/>
              <a:t>dra</a:t>
            </a:r>
            <a:r>
              <a:rPr lang="it-IT" sz="2700" dirty="0"/>
              <a:t> </a:t>
            </a:r>
            <a:r>
              <a:rPr lang="it-IT" sz="2700" dirty="0" err="1"/>
              <a:t>stae</a:t>
            </a:r>
            <a:r>
              <a:rPr lang="it-IT" sz="2700" dirty="0"/>
              <a:t>; </a:t>
            </a:r>
          </a:p>
          <a:p>
            <a:r>
              <a:rPr lang="it-IT" sz="2700" dirty="0"/>
              <a:t>D'inverno, per lo fregio, </a:t>
            </a:r>
            <a:r>
              <a:rPr lang="it-IT" sz="2700" dirty="0" err="1"/>
              <a:t>im</a:t>
            </a:r>
            <a:r>
              <a:rPr lang="it-IT" sz="2700" dirty="0"/>
              <a:t> pic</a:t>
            </a:r>
            <a:r>
              <a:rPr lang="it-IT" sz="2700" i="1" dirty="0"/>
              <a:t>e</a:t>
            </a:r>
            <a:r>
              <a:rPr lang="it-IT" sz="2700" dirty="0"/>
              <a:t>na </a:t>
            </a:r>
            <a:r>
              <a:rPr lang="it-IT" sz="2700" dirty="0" err="1"/>
              <a:t>quantitae</a:t>
            </a:r>
            <a:r>
              <a:rPr lang="it-IT" sz="2700" dirty="0"/>
              <a:t>.  </a:t>
            </a:r>
          </a:p>
          <a:p>
            <a:pPr algn="just"/>
            <a:endParaRPr lang="it-IT" sz="1000" dirty="0"/>
          </a:p>
          <a:p>
            <a:pPr algn="just"/>
            <a:r>
              <a:rPr lang="it-IT" sz="2700" dirty="0"/>
              <a:t>La terza cortesia si è: no sii </a:t>
            </a:r>
            <a:r>
              <a:rPr lang="it-IT" sz="2700" dirty="0" err="1"/>
              <a:t>trop</a:t>
            </a:r>
            <a:r>
              <a:rPr lang="it-IT" sz="2700" dirty="0"/>
              <a:t> presto </a:t>
            </a:r>
          </a:p>
          <a:p>
            <a:pPr algn="just"/>
            <a:r>
              <a:rPr lang="it-IT" sz="2700" dirty="0"/>
              <a:t>De corr</a:t>
            </a:r>
            <a:r>
              <a:rPr lang="it-IT" sz="2700" i="1" dirty="0"/>
              <a:t>e</a:t>
            </a:r>
            <a:r>
              <a:rPr lang="it-IT" sz="2700" dirty="0"/>
              <a:t> senza </a:t>
            </a:r>
            <a:r>
              <a:rPr lang="it-IT" sz="2700" dirty="0" err="1"/>
              <a:t>parolla</a:t>
            </a:r>
            <a:r>
              <a:rPr lang="it-IT" sz="2700" dirty="0"/>
              <a:t> per assetar al desco; </a:t>
            </a:r>
          </a:p>
          <a:p>
            <a:pPr algn="just"/>
            <a:r>
              <a:rPr lang="it-IT" sz="2700" dirty="0"/>
              <a:t>S'alcun t'</a:t>
            </a:r>
            <a:r>
              <a:rPr lang="it-IT" sz="2700" dirty="0" err="1"/>
              <a:t>invidha</a:t>
            </a:r>
            <a:r>
              <a:rPr lang="it-IT" sz="2700" dirty="0"/>
              <a:t> a </a:t>
            </a:r>
            <a:r>
              <a:rPr lang="it-IT" sz="2700" dirty="0" err="1"/>
              <a:t>noze</a:t>
            </a:r>
            <a:r>
              <a:rPr lang="it-IT" sz="2700" dirty="0"/>
              <a:t>, </a:t>
            </a:r>
            <a:r>
              <a:rPr lang="it-IT" sz="2700" dirty="0" err="1"/>
              <a:t>anz</a:t>
            </a:r>
            <a:r>
              <a:rPr lang="it-IT" sz="2700" i="1" dirty="0" err="1"/>
              <a:t>e</a:t>
            </a:r>
            <a:r>
              <a:rPr lang="it-IT" sz="2700" dirty="0"/>
              <a:t> </a:t>
            </a:r>
            <a:r>
              <a:rPr lang="it-IT" sz="2700" dirty="0" err="1"/>
              <a:t>ke</a:t>
            </a:r>
            <a:r>
              <a:rPr lang="it-IT" sz="2700" dirty="0"/>
              <a:t> tu sii </a:t>
            </a:r>
            <a:r>
              <a:rPr lang="it-IT" sz="2700" dirty="0" err="1"/>
              <a:t>assetao</a:t>
            </a:r>
            <a:r>
              <a:rPr lang="it-IT" sz="2700" dirty="0"/>
              <a:t>, </a:t>
            </a:r>
          </a:p>
          <a:p>
            <a:pPr algn="just"/>
            <a:r>
              <a:rPr lang="it-IT" sz="2700" dirty="0"/>
              <a:t>Per ti no prend</a:t>
            </a:r>
            <a:r>
              <a:rPr lang="it-IT" sz="2700" i="1" dirty="0"/>
              <a:t>e</a:t>
            </a:r>
            <a:r>
              <a:rPr lang="it-IT" sz="2700" dirty="0"/>
              <a:t> quel asio </a:t>
            </a:r>
            <a:r>
              <a:rPr lang="it-IT" sz="2700" dirty="0" err="1"/>
              <a:t>dond</a:t>
            </a:r>
            <a:r>
              <a:rPr lang="it-IT" sz="2700" dirty="0"/>
              <a:t> tu </a:t>
            </a:r>
            <a:r>
              <a:rPr lang="it-IT" sz="2700" dirty="0" err="1"/>
              <a:t>fiz</a:t>
            </a:r>
            <a:r>
              <a:rPr lang="it-IT" sz="2700" i="1" dirty="0" err="1"/>
              <a:t>i</a:t>
            </a:r>
            <a:r>
              <a:rPr lang="it-IT" sz="2700" dirty="0"/>
              <a:t> </a:t>
            </a:r>
            <a:r>
              <a:rPr lang="it-IT" sz="2700" dirty="0" err="1"/>
              <a:t>descaçao</a:t>
            </a:r>
            <a:r>
              <a:rPr lang="it-IT" sz="2700" dirty="0"/>
              <a:t>. </a:t>
            </a:r>
          </a:p>
          <a:p>
            <a:pPr algn="just"/>
            <a:endParaRPr lang="it-IT" sz="2000" dirty="0"/>
          </a:p>
          <a:p>
            <a:pPr algn="just"/>
            <a:r>
              <a:rPr lang="it-IT" sz="2400" dirty="0"/>
              <a:t>La seconda regola: se porgi acqua alle mani, porgila con garbo, non essere villano, Porgila in giusta misura: non eccessivamente, quado è estate; d’inverno, per il freddo, in piccola quantità, La terza regola: non esser troppo lesto a sederti a tavola senza permesso; se qualcuno ti invita a nozze, prima che tu sia seduto, non fare i tuoi comodi così da farti cacciare.</a:t>
            </a:r>
          </a:p>
        </p:txBody>
      </p:sp>
    </p:spTree>
    <p:extLst>
      <p:ext uri="{BB962C8B-B14F-4D97-AF65-F5344CB8AC3E}">
        <p14:creationId xmlns:p14="http://schemas.microsoft.com/office/powerpoint/2010/main" val="3677426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1092"/>
            <a:ext cx="1195753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Venezia è, dopo la Toscana, l’area che produce più testi nel Medioevo e anche grazie a questo il volgare antico è molto ben documentato.</a:t>
            </a:r>
          </a:p>
          <a:p>
            <a:pPr algn="just"/>
            <a:r>
              <a:rPr lang="it-IT" sz="2900" dirty="0"/>
              <a:t>Tra XII e XIII secolo diventa una potenza internazionale grazie al </a:t>
            </a:r>
            <a:r>
              <a:rPr lang="it-IT" sz="2900" b="1" dirty="0"/>
              <a:t>commercio</a:t>
            </a:r>
            <a:r>
              <a:rPr lang="it-IT" sz="2900" dirty="0"/>
              <a:t>, al punto che il veneziano diventa lingua </a:t>
            </a:r>
            <a:r>
              <a:rPr lang="it-IT" sz="2900" b="1" dirty="0"/>
              <a:t>veicolare</a:t>
            </a:r>
            <a:r>
              <a:rPr lang="it-IT" sz="2900" dirty="0"/>
              <a:t> in tutto il Mediterraneo (in forme ibride, raggiungendo Cipro, la Turchia; nel Seicento </a:t>
            </a:r>
            <a:r>
              <a:rPr lang="it-IT" sz="2900" i="1" dirty="0"/>
              <a:t>arsenale</a:t>
            </a:r>
            <a:r>
              <a:rPr lang="it-IT" sz="2900" dirty="0"/>
              <a:t>, </a:t>
            </a:r>
            <a:r>
              <a:rPr lang="it-IT" sz="2900" i="1" dirty="0"/>
              <a:t>lazzaretto</a:t>
            </a:r>
            <a:r>
              <a:rPr lang="it-IT" sz="2900" dirty="0"/>
              <a:t>, </a:t>
            </a:r>
            <a:r>
              <a:rPr lang="it-IT" sz="2900" i="1" dirty="0"/>
              <a:t>regata </a:t>
            </a:r>
            <a:r>
              <a:rPr lang="it-IT" sz="2900" dirty="0"/>
              <a:t>si diffondono nelle lingue europee). Contestualmente si sviluppa una notevole produzione scritta, in testi pratici, amministrativi e commerciali, prima ancora che letterari. Unica in tutto il panorama italiano è l’affermazione del volgare nei testi </a:t>
            </a:r>
            <a:r>
              <a:rPr lang="it-IT" sz="2900" b="1" dirty="0"/>
              <a:t>giuridici</a:t>
            </a:r>
            <a:r>
              <a:rPr lang="it-IT" sz="2900" dirty="0"/>
              <a:t> già nel Medioevo.</a:t>
            </a:r>
          </a:p>
          <a:p>
            <a:pPr algn="just"/>
            <a:r>
              <a:rPr lang="it-IT" sz="2900" dirty="0"/>
              <a:t>Venezia è anche una delle prime città in cui si conosce un’</a:t>
            </a:r>
            <a:r>
              <a:rPr lang="it-IT" sz="2900" b="1" dirty="0"/>
              <a:t>imitazione di Dante e Petrarca</a:t>
            </a:r>
            <a:r>
              <a:rPr lang="it-IT" sz="2900" dirty="0"/>
              <a:t>: già nella prima metà del Trecento opera Giovanni </a:t>
            </a:r>
            <a:r>
              <a:rPr lang="it-IT" sz="2900" b="1" dirty="0"/>
              <a:t>Quirini</a:t>
            </a:r>
            <a:r>
              <a:rPr lang="it-IT" sz="2900" dirty="0"/>
              <a:t>, imitatore della </a:t>
            </a:r>
            <a:r>
              <a:rPr lang="it-IT" sz="2900" i="1" dirty="0"/>
              <a:t>Commedia</a:t>
            </a:r>
            <a:r>
              <a:rPr lang="it-IT" sz="2900" dirty="0"/>
              <a:t>, e di poco successivo è Jacopo </a:t>
            </a:r>
            <a:r>
              <a:rPr lang="it-IT" sz="2900" b="1" dirty="0" err="1"/>
              <a:t>Gradenigo</a:t>
            </a:r>
            <a:r>
              <a:rPr lang="it-IT" sz="2900" dirty="0"/>
              <a:t>, autore di Vangeli in terzine</a:t>
            </a:r>
            <a:r>
              <a:rPr lang="it-IT" sz="2900" i="1" dirty="0"/>
              <a:t>. </a:t>
            </a:r>
            <a:r>
              <a:rPr lang="it-IT" sz="2900" dirty="0"/>
              <a:t>Entrambi mescolano elementi toscani e veneziani.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VENEZIA</a:t>
            </a:r>
          </a:p>
        </p:txBody>
      </p:sp>
    </p:spTree>
    <p:extLst>
      <p:ext uri="{BB962C8B-B14F-4D97-AF65-F5344CB8AC3E}">
        <p14:creationId xmlns:p14="http://schemas.microsoft.com/office/powerpoint/2010/main" val="2777808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 volgari veneti condividono con gli altri settentrionali lo scempiamento delle geminate </a:t>
            </a:r>
            <a:r>
              <a:rPr lang="it-IT" sz="2800" i="1" dirty="0"/>
              <a:t>(</a:t>
            </a:r>
            <a:r>
              <a:rPr lang="it-IT" sz="2800" i="1" dirty="0" err="1"/>
              <a:t>gata</a:t>
            </a:r>
            <a:r>
              <a:rPr lang="it-IT" sz="2800" i="1" dirty="0"/>
              <a:t>)</a:t>
            </a:r>
            <a:r>
              <a:rPr lang="it-IT" sz="2800" dirty="0"/>
              <a:t>, la sonorizzazione delle sorde (fino alla caduta, </a:t>
            </a:r>
            <a:r>
              <a:rPr lang="it-IT" sz="2800" i="1" dirty="0" err="1"/>
              <a:t>furmia</a:t>
            </a:r>
            <a:r>
              <a:rPr lang="it-IT" sz="2800" dirty="0"/>
              <a:t>)</a:t>
            </a:r>
            <a:r>
              <a:rPr lang="it-IT" sz="2800" i="1" dirty="0"/>
              <a:t> </a:t>
            </a:r>
            <a:r>
              <a:rPr lang="it-IT" sz="2800" dirty="0"/>
              <a:t>e il passaggio delle affricate da palatali ad alveolari. Sono propri dell’area veneta:</a:t>
            </a:r>
          </a:p>
          <a:p>
            <a:pPr algn="just"/>
            <a:endParaRPr lang="it-IT" sz="1600" i="1" dirty="0"/>
          </a:p>
          <a:p>
            <a:pPr algn="just"/>
            <a:r>
              <a:rPr lang="it-IT" sz="2800" dirty="0"/>
              <a:t>1) Conservazione delle </a:t>
            </a:r>
            <a:r>
              <a:rPr lang="it-IT" sz="2800" b="1" dirty="0"/>
              <a:t>vocali finali</a:t>
            </a:r>
            <a:r>
              <a:rPr lang="it-IT" sz="2800" dirty="0"/>
              <a:t>, tranne che prima di </a:t>
            </a:r>
            <a:r>
              <a:rPr lang="it-IT" sz="2800" i="1" dirty="0"/>
              <a:t>l (canal),</a:t>
            </a:r>
            <a:r>
              <a:rPr lang="it-IT" sz="2800" dirty="0"/>
              <a:t> </a:t>
            </a:r>
            <a:r>
              <a:rPr lang="it-IT" sz="2800" i="1" dirty="0"/>
              <a:t>r (dir)</a:t>
            </a:r>
            <a:r>
              <a:rPr lang="it-IT" sz="2800" dirty="0"/>
              <a:t>, </a:t>
            </a:r>
            <a:r>
              <a:rPr lang="it-IT" sz="2800" i="1" dirty="0"/>
              <a:t>n (pan).</a:t>
            </a:r>
          </a:p>
          <a:p>
            <a:pPr algn="just"/>
            <a:endParaRPr lang="it-IT" sz="1000" i="1" dirty="0"/>
          </a:p>
          <a:p>
            <a:pPr algn="just"/>
            <a:r>
              <a:rPr lang="it-IT" sz="2800" dirty="0"/>
              <a:t>2) Nel Duecento si conserva la </a:t>
            </a:r>
            <a:r>
              <a:rPr lang="it-IT" sz="2800" b="1" dirty="0"/>
              <a:t>Ŏ &gt; o </a:t>
            </a:r>
            <a:r>
              <a:rPr lang="it-IT" sz="2800" dirty="0"/>
              <a:t>(LOCUM &gt; </a:t>
            </a:r>
            <a:r>
              <a:rPr lang="it-IT" sz="2800" i="1" dirty="0"/>
              <a:t>logo</a:t>
            </a:r>
            <a:r>
              <a:rPr lang="it-IT" sz="2800" dirty="0"/>
              <a:t>), ma nel Trecento si sviluppa un </a:t>
            </a:r>
            <a:r>
              <a:rPr lang="it-IT" sz="2800" b="1" dirty="0"/>
              <a:t>dittongamento</a:t>
            </a:r>
            <a:r>
              <a:rPr lang="it-IT" sz="2800" dirty="0"/>
              <a:t> in sillaba libera </a:t>
            </a:r>
            <a:r>
              <a:rPr lang="it-IT" sz="2800" i="1" dirty="0"/>
              <a:t>(luogo</a:t>
            </a:r>
            <a:r>
              <a:rPr lang="it-IT" sz="2800" dirty="0"/>
              <a:t>, ma anche </a:t>
            </a:r>
            <a:r>
              <a:rPr lang="it-IT" sz="2800" i="1" dirty="0" err="1"/>
              <a:t>muodo</a:t>
            </a:r>
            <a:r>
              <a:rPr lang="it-IT" sz="2800" i="1" dirty="0"/>
              <a:t>) </a:t>
            </a:r>
            <a:r>
              <a:rPr lang="it-IT" sz="2800" dirty="0"/>
              <a:t>probabilmente</a:t>
            </a:r>
            <a:r>
              <a:rPr lang="it-IT" sz="2800" i="1" dirty="0"/>
              <a:t> </a:t>
            </a:r>
            <a:r>
              <a:rPr lang="it-IT" sz="2800" dirty="0"/>
              <a:t>indipendente dal toscano. Successivamente </a:t>
            </a:r>
            <a:r>
              <a:rPr lang="it-IT" sz="2800" i="1" dirty="0" err="1"/>
              <a:t>uo</a:t>
            </a:r>
            <a:r>
              <a:rPr lang="it-IT" sz="2800" i="1" dirty="0"/>
              <a:t> &gt; io </a:t>
            </a:r>
            <a:r>
              <a:rPr lang="it-IT" sz="2800" dirty="0"/>
              <a:t>(</a:t>
            </a:r>
            <a:r>
              <a:rPr lang="it-IT" sz="2800" i="1" dirty="0" err="1"/>
              <a:t>liogo</a:t>
            </a:r>
            <a:r>
              <a:rPr lang="it-IT" sz="2800" dirty="0"/>
              <a:t>).</a:t>
            </a:r>
          </a:p>
          <a:p>
            <a:pPr algn="just"/>
            <a:endParaRPr lang="it-IT" sz="1000" dirty="0"/>
          </a:p>
          <a:p>
            <a:pPr algn="just"/>
            <a:r>
              <a:rPr lang="it-IT" sz="2800" dirty="0"/>
              <a:t>3) Sviluppo </a:t>
            </a:r>
            <a:r>
              <a:rPr lang="it-IT" sz="2800" i="1" dirty="0"/>
              <a:t>-</a:t>
            </a:r>
            <a:r>
              <a:rPr lang="it-IT" sz="2800" dirty="0"/>
              <a:t>ARIUM</a:t>
            </a:r>
            <a:r>
              <a:rPr lang="it-IT" sz="2800" i="1" dirty="0"/>
              <a:t> &gt; -</a:t>
            </a:r>
            <a:r>
              <a:rPr lang="it-IT" sz="2800" dirty="0" err="1"/>
              <a:t>er</a:t>
            </a:r>
            <a:r>
              <a:rPr lang="it-IT" sz="2800" dirty="0"/>
              <a:t>:  </a:t>
            </a:r>
            <a:r>
              <a:rPr lang="it-IT" sz="2800" i="1" dirty="0"/>
              <a:t> </a:t>
            </a:r>
            <a:r>
              <a:rPr lang="it-IT" sz="2800" dirty="0"/>
              <a:t>ARMARIUM &gt; </a:t>
            </a:r>
            <a:r>
              <a:rPr lang="it-IT" sz="2800" i="1" dirty="0" err="1"/>
              <a:t>armer</a:t>
            </a:r>
            <a:r>
              <a:rPr lang="it-IT" sz="2800" i="1" dirty="0"/>
              <a:t>.</a:t>
            </a:r>
            <a:endParaRPr lang="it-IT" sz="2800" dirty="0"/>
          </a:p>
          <a:p>
            <a:pPr algn="just"/>
            <a:endParaRPr lang="it-IT" sz="2000" i="1" dirty="0"/>
          </a:p>
          <a:p>
            <a:pPr algn="just"/>
            <a:r>
              <a:rPr lang="it-IT" sz="2800" dirty="0"/>
              <a:t>Due tratti presenti nell’antico veneziano e poi scomparsi sono entrambi rappresentati da Dante, che esemplifica il veneziano con la frase: «Per le </a:t>
            </a:r>
            <a:r>
              <a:rPr lang="it-IT" sz="2800" b="1" dirty="0"/>
              <a:t>plaghe</a:t>
            </a:r>
            <a:r>
              <a:rPr lang="it-IT" sz="2800" dirty="0"/>
              <a:t> de Dio, tu non </a:t>
            </a:r>
            <a:r>
              <a:rPr lang="it-IT" sz="2800" b="1" dirty="0" err="1"/>
              <a:t>veras</a:t>
            </a:r>
            <a:r>
              <a:rPr lang="it-IT" sz="2800" dirty="0"/>
              <a:t>»: conservazione </a:t>
            </a:r>
            <a:r>
              <a:rPr lang="it-IT" sz="2800" b="1" dirty="0"/>
              <a:t>P+L </a:t>
            </a:r>
            <a:r>
              <a:rPr lang="it-IT" sz="2800" dirty="0"/>
              <a:t>e conservazione di </a:t>
            </a:r>
            <a:r>
              <a:rPr lang="it-IT" sz="2800" b="1" dirty="0"/>
              <a:t>-S nelle II persone</a:t>
            </a:r>
            <a:r>
              <a:rPr lang="it-IT" sz="2800" dirty="0"/>
              <a:t>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VOLGARI VENETI</a:t>
            </a:r>
          </a:p>
        </p:txBody>
      </p:sp>
    </p:spTree>
    <p:extLst>
      <p:ext uri="{BB962C8B-B14F-4D97-AF65-F5344CB8AC3E}">
        <p14:creationId xmlns:p14="http://schemas.microsoft.com/office/powerpoint/2010/main" val="25349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750276"/>
            <a:ext cx="1195753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Alcune differenze sintattiche con il toscano solo state osservate per singoli testi. Ad esempio, Vittorio </a:t>
            </a:r>
            <a:r>
              <a:rPr lang="it-IT" sz="2800" dirty="0" err="1"/>
              <a:t>Formentin</a:t>
            </a:r>
            <a:r>
              <a:rPr lang="it-IT" sz="2800" dirty="0"/>
              <a:t> ha individuato alcuni costrutti peculiari nel </a:t>
            </a:r>
            <a:r>
              <a:rPr lang="it-IT" sz="2800" b="1" i="1" dirty="0"/>
              <a:t>Tristano veneto</a:t>
            </a:r>
            <a:r>
              <a:rPr lang="it-IT" sz="2800" dirty="0"/>
              <a:t>,</a:t>
            </a:r>
            <a:r>
              <a:rPr lang="it-IT" sz="2800" i="1" dirty="0"/>
              <a:t> </a:t>
            </a:r>
            <a:r>
              <a:rPr lang="it-IT" sz="2800" dirty="0"/>
              <a:t>volgarizzamento del </a:t>
            </a:r>
            <a:r>
              <a:rPr lang="it-IT" sz="2800" i="1" dirty="0"/>
              <a:t>Roman de Tristan </a:t>
            </a:r>
            <a:r>
              <a:rPr lang="it-IT" sz="2800" dirty="0"/>
              <a:t>della fine del Duecento. In particolare:</a:t>
            </a:r>
          </a:p>
          <a:p>
            <a:pPr algn="just"/>
            <a:endParaRPr lang="it-IT" sz="1000" dirty="0"/>
          </a:p>
          <a:p>
            <a:pPr marL="457200" indent="-457200" algn="just">
              <a:buAutoNum type="arabicParenR"/>
            </a:pPr>
            <a:r>
              <a:rPr lang="it-IT" sz="2800" dirty="0"/>
              <a:t>l’espressione del </a:t>
            </a:r>
            <a:r>
              <a:rPr lang="it-IT" sz="2800" b="1" dirty="0" err="1"/>
              <a:t>compl</a:t>
            </a:r>
            <a:r>
              <a:rPr lang="it-IT" sz="2800" b="1" dirty="0"/>
              <a:t>. ogg</a:t>
            </a:r>
            <a:r>
              <a:rPr lang="it-IT" sz="2800" dirty="0"/>
              <a:t>. è intermedia tra quella toscana (</a:t>
            </a:r>
            <a:r>
              <a:rPr lang="it-IT" sz="2800" i="1" dirty="0"/>
              <a:t>chiamo Mario</a:t>
            </a:r>
            <a:r>
              <a:rPr lang="it-IT" sz="2800" dirty="0"/>
              <a:t>) e quella meridionale (</a:t>
            </a:r>
            <a:r>
              <a:rPr lang="it-IT" sz="2800" i="1" dirty="0"/>
              <a:t>chiamo a Mario</a:t>
            </a:r>
            <a:r>
              <a:rPr lang="it-IT" sz="2800" dirty="0"/>
              <a:t>): con gli stessi verbi si alterna l’uso della </a:t>
            </a:r>
            <a:r>
              <a:rPr lang="it-IT" sz="2800" b="1" dirty="0"/>
              <a:t>preposizione </a:t>
            </a:r>
            <a:r>
              <a:rPr lang="it-IT" sz="2800" b="1" i="1" dirty="0"/>
              <a:t>a </a:t>
            </a:r>
            <a:r>
              <a:rPr lang="it-IT" sz="2800" dirty="0"/>
              <a:t>quando l’oggetto è </a:t>
            </a:r>
            <a:r>
              <a:rPr lang="it-IT" sz="2800" b="1" dirty="0"/>
              <a:t>animato</a:t>
            </a:r>
            <a:r>
              <a:rPr lang="it-IT" sz="2800" dirty="0"/>
              <a:t> </a:t>
            </a:r>
            <a:r>
              <a:rPr lang="it-IT" sz="2800" i="1" dirty="0"/>
              <a:t>(non </a:t>
            </a:r>
            <a:r>
              <a:rPr lang="it-IT" sz="2800" i="1" dirty="0" err="1"/>
              <a:t>podeva</a:t>
            </a:r>
            <a:r>
              <a:rPr lang="it-IT" sz="2800" i="1" dirty="0"/>
              <a:t> </a:t>
            </a:r>
            <a:r>
              <a:rPr lang="it-IT" sz="2800" i="1" dirty="0" err="1"/>
              <a:t>desmentegar</a:t>
            </a:r>
            <a:r>
              <a:rPr lang="it-IT" sz="2800" i="1" dirty="0"/>
              <a:t> a Tristan</a:t>
            </a:r>
            <a:r>
              <a:rPr lang="it-IT" sz="2800" dirty="0"/>
              <a:t>; </a:t>
            </a:r>
            <a:r>
              <a:rPr lang="it-IT" sz="2800" i="1" dirty="0"/>
              <a:t>ella </a:t>
            </a:r>
            <a:r>
              <a:rPr lang="it-IT" sz="2800" i="1" dirty="0" err="1"/>
              <a:t>olde</a:t>
            </a:r>
            <a:r>
              <a:rPr lang="it-IT" sz="2800" i="1" dirty="0"/>
              <a:t> a Tristan)</a:t>
            </a:r>
            <a:r>
              <a:rPr lang="it-IT" sz="2800" dirty="0"/>
              <a:t> e l’</a:t>
            </a:r>
            <a:r>
              <a:rPr lang="it-IT" sz="2800" b="1" dirty="0"/>
              <a:t>assenza di preposizione </a:t>
            </a:r>
            <a:r>
              <a:rPr lang="it-IT" sz="2800" dirty="0"/>
              <a:t>quando l’</a:t>
            </a:r>
            <a:r>
              <a:rPr lang="it-IT" sz="2800" b="1" dirty="0"/>
              <a:t>oggetto è inanimato</a:t>
            </a:r>
            <a:r>
              <a:rPr lang="it-IT" sz="2800" dirty="0"/>
              <a:t> </a:t>
            </a:r>
            <a:r>
              <a:rPr lang="it-IT" sz="2800" i="1" dirty="0"/>
              <a:t>(non </a:t>
            </a:r>
            <a:r>
              <a:rPr lang="it-IT" sz="2800" i="1" dirty="0" err="1"/>
              <a:t>podeva</a:t>
            </a:r>
            <a:r>
              <a:rPr lang="it-IT" sz="2800" i="1" dirty="0"/>
              <a:t> </a:t>
            </a:r>
            <a:r>
              <a:rPr lang="it-IT" sz="2800" i="1" dirty="0" err="1"/>
              <a:t>desmentegar</a:t>
            </a:r>
            <a:r>
              <a:rPr lang="it-IT" sz="2800" i="1" dirty="0"/>
              <a:t> lo amor de Tristan</a:t>
            </a:r>
            <a:r>
              <a:rPr lang="it-IT" sz="2800" dirty="0"/>
              <a:t>; </a:t>
            </a:r>
            <a:r>
              <a:rPr lang="it-IT" sz="2800" i="1" dirty="0" err="1"/>
              <a:t>olde</a:t>
            </a:r>
            <a:r>
              <a:rPr lang="it-IT" sz="2800" i="1" dirty="0"/>
              <a:t> lo son dell’arpa).</a:t>
            </a:r>
          </a:p>
          <a:p>
            <a:pPr marL="457200" indent="-457200" algn="just">
              <a:buAutoNum type="arabicParenR"/>
            </a:pPr>
            <a:endParaRPr lang="it-IT" sz="800" i="1" dirty="0"/>
          </a:p>
          <a:p>
            <a:pPr marL="457200" indent="-457200" algn="just">
              <a:buAutoNum type="arabicParenR"/>
            </a:pPr>
            <a:r>
              <a:rPr lang="it-IT" sz="2800" dirty="0"/>
              <a:t>La presenza di </a:t>
            </a:r>
            <a:r>
              <a:rPr lang="it-IT" sz="2800" b="1" dirty="0"/>
              <a:t>forme verbali con due ausiliari </a:t>
            </a:r>
            <a:r>
              <a:rPr lang="it-IT" sz="2800" dirty="0"/>
              <a:t>(forme </a:t>
            </a:r>
            <a:r>
              <a:rPr lang="it-IT" sz="2800" dirty="0" err="1"/>
              <a:t>sovraccomposte</a:t>
            </a:r>
            <a:r>
              <a:rPr lang="it-IT" sz="2800" dirty="0"/>
              <a:t>), entrambi al verbo </a:t>
            </a:r>
            <a:r>
              <a:rPr lang="it-IT" sz="2800" i="1" dirty="0"/>
              <a:t>essere</a:t>
            </a:r>
            <a:r>
              <a:rPr lang="it-IT" sz="2800" dirty="0"/>
              <a:t>, che in genere indicano un’azione compiuta: </a:t>
            </a:r>
            <a:r>
              <a:rPr lang="it-IT" sz="2800" i="1" dirty="0"/>
              <a:t>era stati </a:t>
            </a:r>
            <a:r>
              <a:rPr lang="it-IT" sz="2800" i="1" dirty="0" err="1"/>
              <a:t>arivadi</a:t>
            </a:r>
            <a:r>
              <a:rPr lang="it-IT" sz="2800" i="1" dirty="0"/>
              <a:t> </a:t>
            </a:r>
            <a:r>
              <a:rPr lang="it-IT" sz="2800" dirty="0"/>
              <a:t>‘erano arrivati’, </a:t>
            </a:r>
            <a:r>
              <a:rPr lang="it-IT" sz="2800" i="1" dirty="0"/>
              <a:t>se </a:t>
            </a:r>
            <a:r>
              <a:rPr lang="it-IT" sz="2800" i="1" dirty="0" err="1"/>
              <a:t>stado</a:t>
            </a:r>
            <a:r>
              <a:rPr lang="it-IT" sz="2800" i="1" dirty="0"/>
              <a:t> </a:t>
            </a:r>
            <a:r>
              <a:rPr lang="it-IT" sz="2800" i="1" dirty="0" err="1"/>
              <a:t>demorado</a:t>
            </a:r>
            <a:r>
              <a:rPr lang="it-IT" sz="2800" i="1" dirty="0"/>
              <a:t> </a:t>
            </a:r>
            <a:r>
              <a:rPr lang="it-IT" sz="2800" dirty="0"/>
              <a:t>‘hai dimorato’, </a:t>
            </a:r>
            <a:r>
              <a:rPr lang="it-IT" sz="2800" i="1" dirty="0"/>
              <a:t>è </a:t>
            </a:r>
            <a:r>
              <a:rPr lang="it-IT" sz="2800" i="1" dirty="0" err="1"/>
              <a:t>stado</a:t>
            </a:r>
            <a:r>
              <a:rPr lang="it-IT" sz="2800" i="1" dirty="0"/>
              <a:t> </a:t>
            </a:r>
            <a:r>
              <a:rPr lang="it-IT" sz="2800" i="1" dirty="0" err="1"/>
              <a:t>pasado</a:t>
            </a:r>
            <a:r>
              <a:rPr lang="it-IT" sz="2800" i="1" dirty="0"/>
              <a:t> </a:t>
            </a:r>
            <a:r>
              <a:rPr lang="it-IT" sz="2800" dirty="0"/>
              <a:t>‘è passato’.   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10394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SINTASSI</a:t>
            </a:r>
          </a:p>
        </p:txBody>
      </p:sp>
    </p:spTree>
    <p:extLst>
      <p:ext uri="{BB962C8B-B14F-4D97-AF65-F5344CB8AC3E}">
        <p14:creationId xmlns:p14="http://schemas.microsoft.com/office/powerpoint/2010/main" val="3545687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861092"/>
            <a:ext cx="1181217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Leggiamo un brano più ampio dal </a:t>
            </a:r>
            <a:r>
              <a:rPr lang="it-IT" sz="3000" i="1" dirty="0"/>
              <a:t>Tristano veneto</a:t>
            </a:r>
            <a:r>
              <a:rPr lang="it-IT" sz="3000" dirty="0"/>
              <a:t>, che, in quanto volgarizzamento dal francese, risente fortemente della fonte dal punto di vista lessicale (</a:t>
            </a:r>
            <a:r>
              <a:rPr lang="it-IT" sz="3000" i="1" dirty="0" err="1"/>
              <a:t>chavalier</a:t>
            </a:r>
            <a:r>
              <a:rPr lang="it-IT" sz="3000" dirty="0"/>
              <a:t>,</a:t>
            </a:r>
            <a:r>
              <a:rPr lang="it-IT" sz="3000" i="1" dirty="0"/>
              <a:t> onta, prodomo</a:t>
            </a:r>
            <a:r>
              <a:rPr lang="it-IT" sz="3000" dirty="0"/>
              <a:t> ‘uomo prode’):</a:t>
            </a:r>
          </a:p>
          <a:p>
            <a:pPr algn="just"/>
            <a:endParaRPr lang="it-IT" sz="3000" dirty="0"/>
          </a:p>
          <a:p>
            <a:pPr algn="just"/>
            <a:r>
              <a:rPr lang="it-IT" sz="2800" dirty="0"/>
              <a:t>Or </a:t>
            </a:r>
            <a:r>
              <a:rPr lang="it-IT" sz="2800" dirty="0" err="1"/>
              <a:t>dise</a:t>
            </a:r>
            <a:r>
              <a:rPr lang="it-IT" sz="2800" dirty="0"/>
              <a:t> l' </a:t>
            </a:r>
            <a:r>
              <a:rPr lang="it-IT" sz="2800" dirty="0" err="1"/>
              <a:t>auctor</a:t>
            </a:r>
            <a:r>
              <a:rPr lang="it-IT" sz="2800" dirty="0"/>
              <a:t> che tanto </a:t>
            </a:r>
            <a:r>
              <a:rPr lang="it-IT" sz="2800" dirty="0" err="1"/>
              <a:t>demorà</a:t>
            </a:r>
            <a:r>
              <a:rPr lang="it-IT" sz="2800" dirty="0"/>
              <a:t> lo re Apollo ala corte </a:t>
            </a:r>
            <a:r>
              <a:rPr lang="it-IT" sz="2800" dirty="0" err="1"/>
              <a:t>delo</a:t>
            </a:r>
            <a:r>
              <a:rPr lang="it-IT" sz="2800" dirty="0"/>
              <a:t> re </a:t>
            </a:r>
            <a:r>
              <a:rPr lang="it-IT" sz="2800" dirty="0" err="1"/>
              <a:t>Claudex</a:t>
            </a:r>
            <a:r>
              <a:rPr lang="it-IT" sz="2800" dirty="0"/>
              <a:t> che lo fio </a:t>
            </a:r>
            <a:r>
              <a:rPr lang="it-IT" sz="2800" dirty="0" err="1"/>
              <a:t>delo</a:t>
            </a:r>
            <a:r>
              <a:rPr lang="it-IT" sz="2800" dirty="0"/>
              <a:t> re </a:t>
            </a:r>
            <a:r>
              <a:rPr lang="it-IT" sz="2800" dirty="0" err="1"/>
              <a:t>Claudex</a:t>
            </a:r>
            <a:r>
              <a:rPr lang="it-IT" sz="2800" dirty="0"/>
              <a:t>, lo qual era troppo prodomo </a:t>
            </a:r>
            <a:r>
              <a:rPr lang="it-IT" sz="2800" dirty="0" err="1"/>
              <a:t>dela</a:t>
            </a:r>
            <a:r>
              <a:rPr lang="it-IT" sz="2800" dirty="0"/>
              <a:t> </a:t>
            </a:r>
            <a:r>
              <a:rPr lang="it-IT" sz="2800" dirty="0" err="1"/>
              <a:t>soa</a:t>
            </a:r>
            <a:r>
              <a:rPr lang="it-IT" sz="2800" dirty="0"/>
              <a:t> persona et era </a:t>
            </a:r>
            <a:r>
              <a:rPr lang="it-IT" sz="2800" dirty="0" err="1"/>
              <a:t>stado</a:t>
            </a:r>
            <a:r>
              <a:rPr lang="it-IT" sz="2800" dirty="0"/>
              <a:t> fato </a:t>
            </a:r>
            <a:r>
              <a:rPr lang="it-IT" sz="2800" dirty="0" err="1"/>
              <a:t>novel</a:t>
            </a:r>
            <a:r>
              <a:rPr lang="it-IT" sz="2800" dirty="0"/>
              <a:t> </a:t>
            </a:r>
            <a:r>
              <a:rPr lang="it-IT" sz="2800" dirty="0" err="1"/>
              <a:t>chavalier</a:t>
            </a:r>
            <a:r>
              <a:rPr lang="it-IT" sz="2800" dirty="0"/>
              <a:t>, se </a:t>
            </a:r>
            <a:r>
              <a:rPr lang="it-IT" sz="2800" dirty="0" err="1"/>
              <a:t>inamorà</a:t>
            </a:r>
            <a:r>
              <a:rPr lang="it-IT" sz="2800" dirty="0"/>
              <a:t> tanto con la donna de· re </a:t>
            </a:r>
            <a:r>
              <a:rPr lang="it-IT" sz="2800" dirty="0" err="1"/>
              <a:t>Appolo</a:t>
            </a:r>
            <a:r>
              <a:rPr lang="it-IT" sz="2800" dirty="0"/>
              <a:t> che infra si </a:t>
            </a:r>
            <a:r>
              <a:rPr lang="it-IT" sz="2800" dirty="0" err="1"/>
              <a:t>ello</a:t>
            </a:r>
            <a:r>
              <a:rPr lang="it-IT" sz="2800" dirty="0"/>
              <a:t> </a:t>
            </a:r>
            <a:r>
              <a:rPr lang="it-IT" sz="2800" dirty="0" err="1"/>
              <a:t>diseva</a:t>
            </a:r>
            <a:r>
              <a:rPr lang="it-IT" sz="2800" dirty="0"/>
              <a:t> ch'</a:t>
            </a:r>
            <a:r>
              <a:rPr lang="it-IT" sz="2800" dirty="0" err="1"/>
              <a:t>elo</a:t>
            </a:r>
            <a:r>
              <a:rPr lang="it-IT" sz="2800" dirty="0"/>
              <a:t> voleva </a:t>
            </a:r>
            <a:r>
              <a:rPr lang="it-IT" sz="2800" dirty="0" err="1"/>
              <a:t>megio</a:t>
            </a:r>
            <a:r>
              <a:rPr lang="it-IT" sz="2800" dirty="0"/>
              <a:t> </a:t>
            </a:r>
            <a:r>
              <a:rPr lang="it-IT" sz="2800" dirty="0" err="1"/>
              <a:t>murir</a:t>
            </a:r>
            <a:r>
              <a:rPr lang="it-IT" sz="2800" dirty="0"/>
              <a:t>, se morte li </a:t>
            </a:r>
            <a:r>
              <a:rPr lang="it-IT" sz="2800" dirty="0" err="1"/>
              <a:t>convigniva</a:t>
            </a:r>
            <a:r>
              <a:rPr lang="it-IT" sz="2800" dirty="0"/>
              <a:t>, qua </a:t>
            </a:r>
            <a:r>
              <a:rPr lang="it-IT" sz="2800" dirty="0" err="1"/>
              <a:t>ello</a:t>
            </a:r>
            <a:r>
              <a:rPr lang="it-IT" sz="2800" dirty="0"/>
              <a:t> non fesse la </a:t>
            </a:r>
            <a:r>
              <a:rPr lang="it-IT" sz="2800" dirty="0" err="1"/>
              <a:t>voluntadhe</a:t>
            </a:r>
            <a:r>
              <a:rPr lang="it-IT" sz="2800" dirty="0"/>
              <a:t> del so desiderio; et de ciò </a:t>
            </a:r>
            <a:r>
              <a:rPr lang="it-IT" sz="2800" dirty="0" err="1"/>
              <a:t>elo</a:t>
            </a:r>
            <a:r>
              <a:rPr lang="it-IT" sz="2800" dirty="0"/>
              <a:t> se '</a:t>
            </a:r>
            <a:r>
              <a:rPr lang="it-IT" sz="2800" dirty="0" err="1"/>
              <a:t>maginà</a:t>
            </a:r>
            <a:r>
              <a:rPr lang="it-IT" sz="2800" dirty="0"/>
              <a:t> et sì se messe in cuor de </a:t>
            </a:r>
            <a:r>
              <a:rPr lang="it-IT" sz="2800" dirty="0" err="1"/>
              <a:t>tignir</a:t>
            </a:r>
            <a:r>
              <a:rPr lang="it-IT" sz="2800" dirty="0"/>
              <a:t> tal </a:t>
            </a:r>
            <a:r>
              <a:rPr lang="it-IT" sz="2800" dirty="0" err="1"/>
              <a:t>muodo</a:t>
            </a:r>
            <a:r>
              <a:rPr lang="it-IT" sz="2800" dirty="0"/>
              <a:t> ch'</a:t>
            </a:r>
            <a:r>
              <a:rPr lang="it-IT" sz="2800" dirty="0" err="1"/>
              <a:t>elo</a:t>
            </a:r>
            <a:r>
              <a:rPr lang="it-IT" sz="2800" dirty="0"/>
              <a:t> possa far la </a:t>
            </a:r>
            <a:r>
              <a:rPr lang="it-IT" sz="2800" dirty="0" err="1"/>
              <a:t>soa</a:t>
            </a:r>
            <a:r>
              <a:rPr lang="it-IT" sz="2800" dirty="0"/>
              <a:t> </a:t>
            </a:r>
            <a:r>
              <a:rPr lang="it-IT" sz="2800" dirty="0" err="1"/>
              <a:t>volontade</a:t>
            </a:r>
            <a:r>
              <a:rPr lang="it-IT" sz="2800" dirty="0"/>
              <a:t> con la donna </a:t>
            </a:r>
            <a:r>
              <a:rPr lang="it-IT" sz="2800" dirty="0" err="1"/>
              <a:t>secretamentre</a:t>
            </a:r>
            <a:r>
              <a:rPr lang="it-IT" sz="2800" dirty="0"/>
              <a:t>, con ciò sia che </a:t>
            </a:r>
            <a:r>
              <a:rPr lang="it-IT" sz="2800" dirty="0" err="1"/>
              <a:t>altramentre</a:t>
            </a:r>
            <a:r>
              <a:rPr lang="it-IT" sz="2800" dirty="0"/>
              <a:t> non lo </a:t>
            </a:r>
            <a:r>
              <a:rPr lang="it-IT" sz="2800" dirty="0" err="1"/>
              <a:t>podeva</a:t>
            </a:r>
            <a:r>
              <a:rPr lang="it-IT" sz="2800" dirty="0"/>
              <a:t> far, </a:t>
            </a:r>
            <a:r>
              <a:rPr lang="it-IT" sz="2800" dirty="0" err="1"/>
              <a:t>inperciò</a:t>
            </a:r>
            <a:r>
              <a:rPr lang="it-IT" sz="2800" dirty="0"/>
              <a:t> che s'</a:t>
            </a:r>
            <a:r>
              <a:rPr lang="it-IT" sz="2800" dirty="0" err="1"/>
              <a:t>ello</a:t>
            </a:r>
            <a:r>
              <a:rPr lang="it-IT" sz="2800" dirty="0"/>
              <a:t> avesse </a:t>
            </a:r>
            <a:r>
              <a:rPr lang="it-IT" sz="2800" dirty="0" err="1"/>
              <a:t>vogiudho</a:t>
            </a:r>
            <a:r>
              <a:rPr lang="it-IT" sz="2800" dirty="0"/>
              <a:t> parlar ala donna, </a:t>
            </a:r>
            <a:r>
              <a:rPr lang="it-IT" sz="2800" dirty="0" err="1"/>
              <a:t>ello</a:t>
            </a:r>
            <a:r>
              <a:rPr lang="it-IT" sz="2800" dirty="0"/>
              <a:t> dubitava </a:t>
            </a:r>
            <a:r>
              <a:rPr lang="it-IT" sz="2800" dirty="0" err="1"/>
              <a:t>qu'ella</a:t>
            </a:r>
            <a:r>
              <a:rPr lang="it-IT" sz="2800" dirty="0"/>
              <a:t> non li fese onta et </a:t>
            </a:r>
            <a:r>
              <a:rPr lang="it-IT" sz="2800" dirty="0" err="1"/>
              <a:t>vilania</a:t>
            </a:r>
            <a:r>
              <a:rPr lang="it-IT" sz="2800" dirty="0"/>
              <a:t>. Sì che non se posando </a:t>
            </a:r>
            <a:r>
              <a:rPr lang="it-IT" sz="2800" dirty="0" err="1"/>
              <a:t>tignir</a:t>
            </a:r>
            <a:r>
              <a:rPr lang="it-IT" sz="2800" dirty="0"/>
              <a:t> dal so amor sì </a:t>
            </a:r>
            <a:r>
              <a:rPr lang="it-IT" sz="2800" dirty="0" err="1"/>
              <a:t>tene</a:t>
            </a:r>
            <a:r>
              <a:rPr lang="it-IT" sz="2800" dirty="0"/>
              <a:t> questo </a:t>
            </a:r>
            <a:r>
              <a:rPr lang="it-IT" sz="2800" dirty="0" err="1"/>
              <a:t>muodo</a:t>
            </a:r>
            <a:r>
              <a:rPr lang="it-IT" sz="2800" dirty="0"/>
              <a:t>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214761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VOLGARI VENETI</a:t>
            </a:r>
          </a:p>
        </p:txBody>
      </p:sp>
    </p:spTree>
    <p:extLst>
      <p:ext uri="{BB962C8B-B14F-4D97-AF65-F5344CB8AC3E}">
        <p14:creationId xmlns:p14="http://schemas.microsoft.com/office/powerpoint/2010/main" val="2902176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realtà linguistica due-trecentesca è frastagliata: nessun volgare prevale sugli altri e le varietà diatopiche sono numerose quanto lo sono oggi i dialetti.</a:t>
            </a:r>
          </a:p>
          <a:p>
            <a:pPr algn="just"/>
            <a:r>
              <a:rPr lang="it-IT" sz="2800" dirty="0"/>
              <a:t>Solo alcuni volgari antichi conoscono una descrizione dettagliata paragonabile a quella del toscano: il veneziano, il napoletano, il siciliano. Oltre al minor numero di studi, conta la </a:t>
            </a:r>
            <a:r>
              <a:rPr lang="it-IT" sz="2800" b="1" dirty="0"/>
              <a:t>scarsità della documentazione</a:t>
            </a:r>
            <a:r>
              <a:rPr lang="it-IT" sz="2800" dirty="0"/>
              <a:t>, come per l’Abruzzo (e spesso la tradizione è tarda e quindi contaminata dalla toscanizzazione).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GLI ALTRI VOLGARI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8F02D8-914F-4DF8-908F-9FA54C1C9F3D}"/>
              </a:ext>
            </a:extLst>
          </p:cNvPr>
          <p:cNvSpPr txBox="1"/>
          <p:nvPr/>
        </p:nvSpPr>
        <p:spPr>
          <a:xfrm>
            <a:off x="117231" y="3651289"/>
            <a:ext cx="119106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Per l’Italia medievale valgono sostanzialmente le stesse </a:t>
            </a:r>
            <a:r>
              <a:rPr lang="it-IT" sz="2800" b="1" dirty="0"/>
              <a:t>partizioni dialettali contemporanee</a:t>
            </a:r>
            <a:r>
              <a:rPr lang="it-IT" sz="2800" dirty="0"/>
              <a:t> (dialetti settentrionali, mediani, meridionali, meridionali estremi), ma con alcune precisazioni:</a:t>
            </a:r>
          </a:p>
          <a:p>
            <a:pPr marL="514350" indent="-514350" algn="just">
              <a:buAutoNum type="arabicParenR"/>
            </a:pPr>
            <a:r>
              <a:rPr lang="it-IT" sz="2800" dirty="0"/>
              <a:t>Molti fenomeni compaiono solo successivamente (</a:t>
            </a:r>
            <a:r>
              <a:rPr lang="it-IT" sz="2800" i="1" dirty="0"/>
              <a:t>amare</a:t>
            </a:r>
            <a:r>
              <a:rPr lang="it-IT" sz="2800" dirty="0"/>
              <a:t> &gt; </a:t>
            </a:r>
            <a:r>
              <a:rPr lang="it-IT" sz="2800" i="1" dirty="0" err="1"/>
              <a:t>amà</a:t>
            </a:r>
            <a:r>
              <a:rPr lang="it-IT" sz="2800" dirty="0"/>
              <a:t>)</a:t>
            </a:r>
          </a:p>
          <a:p>
            <a:pPr marL="514350" indent="-514350" algn="just">
              <a:buAutoNum type="arabicParenR"/>
            </a:pPr>
            <a:r>
              <a:rPr lang="it-IT" sz="2800" dirty="0"/>
              <a:t>Alcune aree presentano confini diversi (Cassino da mediana a meridionale) </a:t>
            </a:r>
          </a:p>
          <a:p>
            <a:pPr marL="514350" indent="-514350" algn="just">
              <a:buAutoNum type="arabicParenR"/>
            </a:pPr>
            <a:r>
              <a:rPr lang="it-IT" sz="2800" dirty="0"/>
              <a:t>Alcuni fenomeni sono difficilmente rintracciabili nelle testimonianze scritte (metafonesi sabina: </a:t>
            </a:r>
            <a:r>
              <a:rPr lang="it-IT" sz="2800" i="1" dirty="0" err="1"/>
              <a:t>témpu</a:t>
            </a:r>
            <a:r>
              <a:rPr lang="it-IT" sz="2800" dirty="0"/>
              <a:t>, </a:t>
            </a:r>
            <a:r>
              <a:rPr lang="it-IT" sz="2800" i="1" dirty="0" err="1"/>
              <a:t>córpu</a:t>
            </a:r>
            <a:r>
              <a:rPr lang="it-IT" sz="2800" dirty="0"/>
              <a:t>; realizzazione delle consonanti)</a:t>
            </a:r>
          </a:p>
        </p:txBody>
      </p:sp>
    </p:spTree>
    <p:extLst>
      <p:ext uri="{BB962C8B-B14F-4D97-AF65-F5344CB8AC3E}">
        <p14:creationId xmlns:p14="http://schemas.microsoft.com/office/powerpoint/2010/main" val="339491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91064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Nelle descrizioni dei volgari antichi le differenze tra le aree diverse riguardano soprattutto la fonologia, la morfologia e il lessico, meno la sintassi.</a:t>
            </a:r>
          </a:p>
          <a:p>
            <a:pPr algn="just"/>
            <a:r>
              <a:rPr lang="it-IT" sz="2800" dirty="0"/>
              <a:t>Questo dipende da 3 fattori:</a:t>
            </a:r>
          </a:p>
          <a:p>
            <a:pPr algn="just"/>
            <a:endParaRPr lang="it-IT" sz="2000" dirty="0"/>
          </a:p>
          <a:p>
            <a:pPr marL="514350" indent="-514350" algn="just">
              <a:buAutoNum type="arabicParenR"/>
            </a:pPr>
            <a:r>
              <a:rPr lang="it-IT" sz="2800" dirty="0"/>
              <a:t>Minore attenzione riservata fino a tempi recenti a questo settore;</a:t>
            </a:r>
          </a:p>
          <a:p>
            <a:pPr marL="514350" indent="-514350" algn="just">
              <a:buAutoNum type="arabicParenR"/>
            </a:pPr>
            <a:r>
              <a:rPr lang="it-IT" sz="2800" dirty="0"/>
              <a:t>Per le aree poco documentate, scarsità di dati disponibili;</a:t>
            </a:r>
          </a:p>
          <a:p>
            <a:pPr marL="514350" indent="-514350" algn="just">
              <a:buAutoNum type="arabicParenR"/>
            </a:pPr>
            <a:r>
              <a:rPr lang="it-IT" sz="2800" dirty="0"/>
              <a:t>Diffusione su tutto il territorio italoromanzo di alcuni fenomeni sviluppatisi nel latino volgare con il collasso del sistema dei casi. Ad esempio:</a:t>
            </a:r>
          </a:p>
          <a:p>
            <a:pPr marL="514350" indent="-514350" algn="just">
              <a:buAutoNum type="arabicParenR"/>
            </a:pPr>
            <a:endParaRPr lang="it-IT" sz="1600" dirty="0"/>
          </a:p>
          <a:p>
            <a:pPr algn="just"/>
            <a:r>
              <a:rPr lang="it-IT" sz="2800" dirty="0"/>
              <a:t>      - dislocazioni: </a:t>
            </a:r>
            <a:r>
              <a:rPr lang="it-IT" sz="2800" b="1" i="1" dirty="0"/>
              <a:t>li </a:t>
            </a:r>
            <a:r>
              <a:rPr lang="it-IT" sz="2800" b="1" i="1" dirty="0" err="1"/>
              <a:t>miraculi</a:t>
            </a:r>
            <a:r>
              <a:rPr lang="it-IT" sz="2800" b="1" i="1" dirty="0"/>
              <a:t> </a:t>
            </a:r>
            <a:r>
              <a:rPr lang="it-IT" sz="2800" i="1" dirty="0"/>
              <a:t>che </a:t>
            </a:r>
            <a:r>
              <a:rPr lang="it-IT" sz="2800" i="1" dirty="0" err="1"/>
              <a:t>eu</a:t>
            </a:r>
            <a:r>
              <a:rPr lang="it-IT" sz="2800" i="1" dirty="0"/>
              <a:t> </a:t>
            </a:r>
            <a:r>
              <a:rPr lang="it-IT" sz="2800" i="1" dirty="0" err="1"/>
              <a:t>ricunto</a:t>
            </a:r>
            <a:r>
              <a:rPr lang="it-IT" sz="2800" i="1" dirty="0"/>
              <a:t> </a:t>
            </a:r>
            <a:r>
              <a:rPr lang="it-IT" sz="2800" i="1" dirty="0" err="1"/>
              <a:t>aiu</a:t>
            </a:r>
            <a:r>
              <a:rPr lang="it-IT" sz="2800" b="1" i="1" dirty="0" err="1"/>
              <a:t>li</a:t>
            </a:r>
            <a:r>
              <a:rPr lang="it-IT" sz="2800" i="1" dirty="0"/>
              <a:t> </a:t>
            </a:r>
            <a:r>
              <a:rPr lang="it-IT" sz="2800" i="1" dirty="0" err="1"/>
              <a:t>intiso</a:t>
            </a:r>
            <a:r>
              <a:rPr lang="it-IT" sz="2800" i="1" dirty="0"/>
              <a:t> </a:t>
            </a:r>
            <a:r>
              <a:rPr lang="it-IT" sz="2800" dirty="0"/>
              <a:t>(siciliano)</a:t>
            </a:r>
          </a:p>
          <a:p>
            <a:pPr algn="just"/>
            <a:r>
              <a:rPr lang="it-IT" sz="2800" dirty="0"/>
              <a:t>                             </a:t>
            </a:r>
            <a:r>
              <a:rPr lang="it-IT" sz="2800" b="1" i="1" dirty="0"/>
              <a:t>La </a:t>
            </a:r>
            <a:r>
              <a:rPr lang="it-IT" sz="2800" b="1" i="1" dirty="0" err="1"/>
              <a:t>destruction</a:t>
            </a:r>
            <a:r>
              <a:rPr lang="it-IT" sz="2800" b="1" i="1" dirty="0"/>
              <a:t> </a:t>
            </a:r>
            <a:r>
              <a:rPr lang="it-IT" sz="2800" i="1" dirty="0"/>
              <a:t>de Syria … </a:t>
            </a:r>
            <a:r>
              <a:rPr lang="it-IT" sz="2800" b="1" i="1" dirty="0"/>
              <a:t>la</a:t>
            </a:r>
            <a:r>
              <a:rPr lang="it-IT" sz="2800" i="1" dirty="0"/>
              <a:t> </a:t>
            </a:r>
            <a:r>
              <a:rPr lang="it-IT" sz="2800" i="1" dirty="0" err="1"/>
              <a:t>lezamo</a:t>
            </a:r>
            <a:r>
              <a:rPr lang="it-IT" sz="2800" i="1" dirty="0"/>
              <a:t> </a:t>
            </a:r>
            <a:r>
              <a:rPr lang="it-IT" sz="2800" dirty="0"/>
              <a:t>(genovese)</a:t>
            </a:r>
          </a:p>
          <a:p>
            <a:pPr algn="just"/>
            <a:endParaRPr lang="it-IT" dirty="0"/>
          </a:p>
          <a:p>
            <a:pPr algn="just"/>
            <a:r>
              <a:rPr lang="it-IT" sz="2800" dirty="0"/>
              <a:t>      - struttura V2: </a:t>
            </a:r>
            <a:r>
              <a:rPr lang="it-IT" sz="2800" i="1" dirty="0"/>
              <a:t>et </a:t>
            </a:r>
            <a:r>
              <a:rPr lang="it-IT" sz="2800" i="1" dirty="0" err="1"/>
              <a:t>cumandau</a:t>
            </a:r>
            <a:r>
              <a:rPr lang="it-IT" sz="2800" i="1" dirty="0"/>
              <a:t> </a:t>
            </a:r>
            <a:r>
              <a:rPr lang="it-IT" sz="2800" b="1" i="1" dirty="0" err="1"/>
              <a:t>Pilatu</a:t>
            </a:r>
            <a:r>
              <a:rPr lang="it-IT" sz="2800" i="1" dirty="0"/>
              <a:t> </a:t>
            </a:r>
            <a:r>
              <a:rPr lang="it-IT" sz="2800" i="1" dirty="0" err="1"/>
              <a:t>ki</a:t>
            </a:r>
            <a:r>
              <a:rPr lang="it-IT" sz="2800" i="1" dirty="0"/>
              <a:t> una </a:t>
            </a:r>
            <a:r>
              <a:rPr lang="it-IT" sz="2800" i="1" dirty="0" err="1"/>
              <a:t>tavula</a:t>
            </a:r>
            <a:r>
              <a:rPr lang="it-IT" sz="2800" i="1" dirty="0"/>
              <a:t> </a:t>
            </a:r>
            <a:r>
              <a:rPr lang="it-IT" sz="2800" i="1" dirty="0" err="1"/>
              <a:t>fussi</a:t>
            </a:r>
            <a:r>
              <a:rPr lang="it-IT" sz="2800" i="1" dirty="0"/>
              <a:t>… </a:t>
            </a:r>
            <a:r>
              <a:rPr lang="it-IT" sz="2800" dirty="0"/>
              <a:t>(siciliano)</a:t>
            </a:r>
          </a:p>
          <a:p>
            <a:pPr algn="just"/>
            <a:r>
              <a:rPr lang="it-IT" sz="2800" dirty="0"/>
              <a:t>                                </a:t>
            </a:r>
            <a:r>
              <a:rPr lang="it-IT" sz="2800" i="1" dirty="0"/>
              <a:t>in questa </a:t>
            </a:r>
            <a:r>
              <a:rPr lang="it-IT" sz="2800" i="1" dirty="0" err="1"/>
              <a:t>maynera</a:t>
            </a:r>
            <a:r>
              <a:rPr lang="it-IT" sz="2800" i="1" dirty="0"/>
              <a:t> </a:t>
            </a:r>
            <a:r>
              <a:rPr lang="it-IT" sz="2800" i="1" dirty="0" err="1"/>
              <a:t>stete</a:t>
            </a:r>
            <a:r>
              <a:rPr lang="it-IT" sz="2800" i="1" dirty="0"/>
              <a:t> </a:t>
            </a:r>
            <a:r>
              <a:rPr lang="it-IT" sz="2800" b="1" i="1" dirty="0"/>
              <a:t>lo </a:t>
            </a:r>
            <a:r>
              <a:rPr lang="it-IT" sz="2800" b="1" i="1" dirty="0" err="1"/>
              <a:t>segnor</a:t>
            </a:r>
            <a:r>
              <a:rPr lang="it-IT" sz="2800" b="1" i="1" dirty="0"/>
              <a:t> </a:t>
            </a:r>
            <a:r>
              <a:rPr lang="it-IT" sz="2800" i="1" dirty="0"/>
              <a:t>tuta </a:t>
            </a:r>
            <a:r>
              <a:rPr lang="it-IT" sz="2800" i="1" dirty="0" err="1"/>
              <a:t>quela</a:t>
            </a:r>
            <a:r>
              <a:rPr lang="it-IT" sz="2800" i="1" dirty="0"/>
              <a:t> </a:t>
            </a:r>
            <a:r>
              <a:rPr lang="it-IT" sz="2800" i="1" dirty="0" err="1"/>
              <a:t>noyte</a:t>
            </a:r>
            <a:r>
              <a:rPr lang="it-IT" sz="2800" i="1" dirty="0"/>
              <a:t> </a:t>
            </a:r>
            <a:r>
              <a:rPr lang="it-IT" sz="2800" dirty="0"/>
              <a:t>(genovese)  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GLI ALTRI VOLGARI</a:t>
            </a:r>
          </a:p>
        </p:txBody>
      </p:sp>
    </p:spTree>
    <p:extLst>
      <p:ext uri="{BB962C8B-B14F-4D97-AF65-F5344CB8AC3E}">
        <p14:creationId xmlns:p14="http://schemas.microsoft.com/office/powerpoint/2010/main" val="2471749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8716DAD0-3454-4202-A653-DFCF11A97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187" y="303578"/>
            <a:ext cx="8386103" cy="499725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34E73F-E124-4FEC-9DDE-565E1619306D}"/>
              </a:ext>
            </a:extLst>
          </p:cNvPr>
          <p:cNvSpPr txBox="1"/>
          <p:nvPr/>
        </p:nvSpPr>
        <p:spPr>
          <a:xfrm>
            <a:off x="6869282" y="3464950"/>
            <a:ext cx="1983545" cy="4220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24CE050-7A56-43C4-9E11-512126D3B52E}"/>
              </a:ext>
            </a:extLst>
          </p:cNvPr>
          <p:cNvSpPr txBox="1"/>
          <p:nvPr/>
        </p:nvSpPr>
        <p:spPr>
          <a:xfrm>
            <a:off x="3703613" y="2296749"/>
            <a:ext cx="1744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dialetti galloitalici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57FA8CE-433C-46A2-BEA6-D09D60D3B54B}"/>
              </a:ext>
            </a:extLst>
          </p:cNvPr>
          <p:cNvSpPr txBox="1"/>
          <p:nvPr/>
        </p:nvSpPr>
        <p:spPr>
          <a:xfrm>
            <a:off x="5448007" y="2195018"/>
            <a:ext cx="1744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dialetti </a:t>
            </a:r>
          </a:p>
          <a:p>
            <a:pPr algn="ctr"/>
            <a:r>
              <a:rPr lang="it-IT" sz="2000" b="1" dirty="0"/>
              <a:t>veneti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37F4E2D-EF3B-4A43-8E66-27EDAD8579C9}"/>
              </a:ext>
            </a:extLst>
          </p:cNvPr>
          <p:cNvSpPr txBox="1"/>
          <p:nvPr/>
        </p:nvSpPr>
        <p:spPr>
          <a:xfrm>
            <a:off x="8132299" y="2051099"/>
            <a:ext cx="2323514" cy="4220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0FC9239-103A-4067-A5F8-FA6CB4A0AB05}"/>
              </a:ext>
            </a:extLst>
          </p:cNvPr>
          <p:cNvSpPr txBox="1"/>
          <p:nvPr/>
        </p:nvSpPr>
        <p:spPr>
          <a:xfrm>
            <a:off x="7040587" y="2591189"/>
            <a:ext cx="2323514" cy="4220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2CD715A-3DE8-4C7B-873E-F337A7D0119B}"/>
              </a:ext>
            </a:extLst>
          </p:cNvPr>
          <p:cNvSpPr txBox="1"/>
          <p:nvPr/>
        </p:nvSpPr>
        <p:spPr>
          <a:xfrm>
            <a:off x="703385" y="5500468"/>
            <a:ext cx="106211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A nord della linea La Spezia-Rimini ci sono due principali gruppi: i dialetti </a:t>
            </a:r>
            <a:r>
              <a:rPr lang="it-IT" sz="3000" b="1" dirty="0"/>
              <a:t>gallo-italici</a:t>
            </a:r>
            <a:r>
              <a:rPr lang="it-IT" sz="3000" dirty="0"/>
              <a:t> e i dialetti</a:t>
            </a:r>
            <a:r>
              <a:rPr lang="it-IT" sz="3000" b="1" dirty="0"/>
              <a:t> veneti </a:t>
            </a:r>
          </a:p>
        </p:txBody>
      </p:sp>
    </p:spTree>
    <p:extLst>
      <p:ext uri="{BB962C8B-B14F-4D97-AF65-F5344CB8AC3E}">
        <p14:creationId xmlns:p14="http://schemas.microsoft.com/office/powerpoint/2010/main" val="479236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012954"/>
            <a:ext cx="1186844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Si possono individuare alcuni grandi fenomeni che accomunano </a:t>
            </a:r>
            <a:r>
              <a:rPr lang="it-IT" sz="2900" b="1" dirty="0"/>
              <a:t>tutti i volgari settentrionali</a:t>
            </a:r>
            <a:r>
              <a:rPr lang="it-IT" sz="2900" dirty="0"/>
              <a:t>. Due riguardano le </a:t>
            </a:r>
            <a:r>
              <a:rPr lang="it-IT" sz="2900" b="1" dirty="0"/>
              <a:t>consonanti</a:t>
            </a:r>
            <a:r>
              <a:rPr lang="it-IT" sz="2900" dirty="0"/>
              <a:t> in posizione intervocalica: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900" b="1" dirty="0"/>
              <a:t>Scempiamento</a:t>
            </a:r>
            <a:r>
              <a:rPr lang="it-IT" sz="2900" dirty="0"/>
              <a:t> delle geminate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algn="just"/>
            <a:r>
              <a:rPr lang="it-IT" sz="2900" dirty="0"/>
              <a:t>    CATTAM &gt; </a:t>
            </a:r>
            <a:r>
              <a:rPr lang="it-IT" sz="2900" i="1" dirty="0" err="1"/>
              <a:t>gata</a:t>
            </a:r>
            <a:r>
              <a:rPr lang="it-IT" sz="2900" i="1" dirty="0"/>
              <a:t>   </a:t>
            </a:r>
            <a:r>
              <a:rPr lang="it-IT" sz="2900" dirty="0"/>
              <a:t>MAMMAM &gt; </a:t>
            </a:r>
            <a:r>
              <a:rPr lang="it-IT" sz="2900" i="1" dirty="0" err="1"/>
              <a:t>mama</a:t>
            </a:r>
            <a:endParaRPr lang="it-IT" sz="2900" i="1" dirty="0"/>
          </a:p>
          <a:p>
            <a:pPr algn="just"/>
            <a:endParaRPr lang="it-IT" sz="2000" i="1" dirty="0"/>
          </a:p>
          <a:p>
            <a:pPr algn="just"/>
            <a:r>
              <a:rPr lang="it-IT" sz="2900" b="1" dirty="0"/>
              <a:t>2)  Sonorizzazione </a:t>
            </a:r>
            <a:r>
              <a:rPr lang="it-IT" sz="2900" dirty="0"/>
              <a:t>delle sorde (a volte con successiva spirantizzazione o </a:t>
            </a:r>
          </a:p>
          <a:p>
            <a:pPr algn="just"/>
            <a:r>
              <a:rPr lang="it-IT" sz="2900" dirty="0"/>
              <a:t>     caduta)</a:t>
            </a:r>
          </a:p>
          <a:p>
            <a:pPr algn="just"/>
            <a:endParaRPr lang="it-IT" sz="800" dirty="0"/>
          </a:p>
          <a:p>
            <a:pPr algn="just"/>
            <a:r>
              <a:rPr lang="it-IT" sz="2900" dirty="0"/>
              <a:t>    FURMICAM &gt; </a:t>
            </a:r>
            <a:r>
              <a:rPr lang="it-IT" sz="2900" i="1" dirty="0" err="1"/>
              <a:t>formiga</a:t>
            </a:r>
            <a:r>
              <a:rPr lang="it-IT" sz="2900" i="1" dirty="0"/>
              <a:t> </a:t>
            </a:r>
            <a:r>
              <a:rPr lang="it-IT" sz="2900" dirty="0"/>
              <a:t>(mil.), </a:t>
            </a:r>
            <a:r>
              <a:rPr lang="it-IT" sz="2900" i="1" dirty="0" err="1"/>
              <a:t>furmia</a:t>
            </a:r>
            <a:r>
              <a:rPr lang="it-IT" sz="2900" i="1" dirty="0"/>
              <a:t> </a:t>
            </a:r>
            <a:r>
              <a:rPr lang="it-IT" sz="2900" dirty="0"/>
              <a:t>(ven.)</a:t>
            </a:r>
          </a:p>
          <a:p>
            <a:pPr algn="just"/>
            <a:r>
              <a:rPr lang="it-IT" sz="2900" dirty="0"/>
              <a:t>    COPERTUM &gt; </a:t>
            </a:r>
            <a:r>
              <a:rPr lang="it-IT" sz="2900" i="1" dirty="0" err="1"/>
              <a:t>covert</a:t>
            </a:r>
            <a:endParaRPr lang="it-IT" sz="2900" i="1" dirty="0"/>
          </a:p>
          <a:p>
            <a:pPr algn="just"/>
            <a:endParaRPr lang="it-IT" sz="1600" i="1" dirty="0"/>
          </a:p>
          <a:p>
            <a:pPr algn="just"/>
            <a:r>
              <a:rPr lang="it-IT" sz="2800" dirty="0"/>
              <a:t>I due fenomeni non sono contemporanei, perché altrimenti</a:t>
            </a:r>
            <a:r>
              <a:rPr lang="it-IT" sz="2800" i="1" dirty="0"/>
              <a:t> </a:t>
            </a:r>
            <a:r>
              <a:rPr lang="it-IT" sz="2800" i="1" dirty="0" err="1"/>
              <a:t>gata</a:t>
            </a:r>
            <a:r>
              <a:rPr lang="it-IT" sz="2800" i="1" dirty="0"/>
              <a:t> </a:t>
            </a:r>
            <a:r>
              <a:rPr lang="it-IT" sz="2800" dirty="0"/>
              <a:t>sarebbe evoluto in *</a:t>
            </a:r>
            <a:r>
              <a:rPr lang="it-IT" sz="2800" i="1" dirty="0" err="1"/>
              <a:t>gada</a:t>
            </a:r>
            <a:r>
              <a:rPr lang="it-IT" sz="2800" dirty="0"/>
              <a:t>. Evidentemente la sonorizzazione si era già esaurita quando si è verificato la scempiamento.</a:t>
            </a:r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 VOLGARI SETTENTRIONALI</a:t>
            </a:r>
          </a:p>
        </p:txBody>
      </p:sp>
    </p:spTree>
    <p:extLst>
      <p:ext uri="{BB962C8B-B14F-4D97-AF65-F5344CB8AC3E}">
        <p14:creationId xmlns:p14="http://schemas.microsoft.com/office/powerpoint/2010/main" val="3176177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012954"/>
            <a:ext cx="119106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3)</a:t>
            </a:r>
            <a:r>
              <a:rPr lang="it-IT" sz="3000" dirty="0"/>
              <a:t> le </a:t>
            </a:r>
            <a:r>
              <a:rPr lang="it-IT" sz="3000" b="1" dirty="0"/>
              <a:t>affricate</a:t>
            </a:r>
            <a:r>
              <a:rPr lang="it-IT" sz="3000" dirty="0"/>
              <a:t> tendono a passare dalla palatale all’alveolare:</a:t>
            </a:r>
            <a:endParaRPr lang="it-IT" sz="3000" i="1" dirty="0"/>
          </a:p>
          <a:p>
            <a:pPr algn="just"/>
            <a:endParaRPr lang="it-IT" sz="1200" dirty="0"/>
          </a:p>
          <a:p>
            <a:pPr algn="just"/>
            <a:r>
              <a:rPr lang="it-IT" sz="3000" dirty="0"/>
              <a:t>GENTEM</a:t>
            </a:r>
            <a:r>
              <a:rPr lang="it-IT" sz="3000" i="1" dirty="0"/>
              <a:t> &gt; </a:t>
            </a:r>
            <a:r>
              <a:rPr lang="it-IT" sz="3000" i="1" dirty="0" err="1"/>
              <a:t>zent</a:t>
            </a:r>
            <a:endParaRPr lang="it-IT" sz="3000" i="1" dirty="0"/>
          </a:p>
          <a:p>
            <a:pPr algn="just"/>
            <a:endParaRPr lang="it-IT" sz="1200" dirty="0"/>
          </a:p>
          <a:p>
            <a:pPr algn="just"/>
            <a:r>
              <a:rPr lang="it-IT" sz="3000" dirty="0"/>
              <a:t>Ci può essere un ulteriore sviluppo dell’alveolare verso la sibilante semplice:</a:t>
            </a:r>
          </a:p>
          <a:p>
            <a:pPr algn="just"/>
            <a:r>
              <a:rPr lang="it-IT" sz="3000" dirty="0"/>
              <a:t>CIMICEM &gt; </a:t>
            </a:r>
            <a:r>
              <a:rPr lang="it-IT" sz="3000" i="1" dirty="0" err="1"/>
              <a:t>zemza</a:t>
            </a:r>
            <a:r>
              <a:rPr lang="it-IT" sz="3000" i="1" dirty="0"/>
              <a:t> </a:t>
            </a:r>
            <a:r>
              <a:rPr lang="it-IT" sz="3000" dirty="0"/>
              <a:t>(bolognese), </a:t>
            </a:r>
            <a:r>
              <a:rPr lang="it-IT" sz="3000" i="1" dirty="0" err="1"/>
              <a:t>sìmeze</a:t>
            </a:r>
            <a:r>
              <a:rPr lang="it-IT" sz="3000" i="1" dirty="0"/>
              <a:t> </a:t>
            </a:r>
            <a:r>
              <a:rPr lang="it-IT" sz="3000" dirty="0"/>
              <a:t>(veneto)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b="1" dirty="0"/>
              <a:t>4) </a:t>
            </a:r>
            <a:r>
              <a:rPr lang="it-IT" sz="3000" dirty="0"/>
              <a:t>Il </a:t>
            </a:r>
            <a:r>
              <a:rPr lang="it-IT" sz="3000" b="1" dirty="0"/>
              <a:t>nesso</a:t>
            </a:r>
            <a:r>
              <a:rPr lang="it-IT" sz="3000" dirty="0"/>
              <a:t> </a:t>
            </a:r>
            <a:r>
              <a:rPr lang="it-IT" sz="3000" b="1" dirty="0"/>
              <a:t>L+J</a:t>
            </a:r>
            <a:r>
              <a:rPr lang="it-IT" sz="3000" dirty="0"/>
              <a:t>, che in toscana palatalizza, si riduce a </a:t>
            </a:r>
            <a:r>
              <a:rPr lang="it-IT" sz="3000" b="1" dirty="0" err="1"/>
              <a:t>jod</a:t>
            </a:r>
            <a:r>
              <a:rPr lang="it-IT" sz="3000" dirty="0"/>
              <a:t>: </a:t>
            </a:r>
            <a:r>
              <a:rPr lang="it-IT" sz="3000" i="1" dirty="0"/>
              <a:t>foia</a:t>
            </a:r>
            <a:r>
              <a:rPr lang="it-IT" sz="3000" dirty="0"/>
              <a:t> (mil.), </a:t>
            </a:r>
            <a:r>
              <a:rPr lang="it-IT" sz="3000" i="1" dirty="0"/>
              <a:t>bataia </a:t>
            </a:r>
            <a:r>
              <a:rPr lang="it-IT" sz="3000" dirty="0"/>
              <a:t>(genovese), </a:t>
            </a:r>
            <a:r>
              <a:rPr lang="it-IT" sz="3000" i="1" dirty="0"/>
              <a:t>fio </a:t>
            </a:r>
            <a:r>
              <a:rPr lang="it-IT" sz="3000" dirty="0"/>
              <a:t>(ven.). In veneziano può avvenire l’ulteriore passaggio di </a:t>
            </a:r>
            <a:r>
              <a:rPr lang="it-IT" sz="3000" dirty="0" err="1"/>
              <a:t>jod</a:t>
            </a:r>
            <a:r>
              <a:rPr lang="it-IT" sz="3000" dirty="0"/>
              <a:t> ad </a:t>
            </a:r>
            <a:r>
              <a:rPr lang="it-IT" sz="3000" b="1" dirty="0"/>
              <a:t>affricata palatale</a:t>
            </a:r>
            <a:r>
              <a:rPr lang="it-IT" sz="3000" dirty="0"/>
              <a:t>: MELIUS &gt; </a:t>
            </a:r>
            <a:r>
              <a:rPr lang="it-IT" sz="3000" i="1" dirty="0" err="1"/>
              <a:t>megio</a:t>
            </a:r>
            <a:r>
              <a:rPr lang="it-IT" sz="3000" i="1" dirty="0"/>
              <a:t>,</a:t>
            </a:r>
            <a:r>
              <a:rPr lang="it-IT" sz="3000" dirty="0"/>
              <a:t> *VOLEO &gt; </a:t>
            </a:r>
            <a:r>
              <a:rPr lang="it-IT" sz="3000" i="1" dirty="0" err="1"/>
              <a:t>vogio</a:t>
            </a:r>
            <a:endParaRPr lang="it-IT" sz="3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 VOLGARI SETTENTRIONALI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E06BBE3-43FC-4A7F-B6B2-9275F4AC3A3D}"/>
              </a:ext>
            </a:extLst>
          </p:cNvPr>
          <p:cNvSpPr txBox="1"/>
          <p:nvPr/>
        </p:nvSpPr>
        <p:spPr>
          <a:xfrm>
            <a:off x="140677" y="5243371"/>
            <a:ext cx="119106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Inoltre, mancano in tutto il Settentrione i fenomeni tipicamente toscani: dittongamento</a:t>
            </a:r>
            <a:r>
              <a:rPr lang="it-IT" sz="3000" i="1" dirty="0"/>
              <a:t> (bon)</a:t>
            </a:r>
            <a:r>
              <a:rPr lang="it-IT" sz="3000" dirty="0"/>
              <a:t>, anafonesi </a:t>
            </a:r>
            <a:r>
              <a:rPr lang="it-IT" sz="3000" i="1" dirty="0"/>
              <a:t>(</a:t>
            </a:r>
            <a:r>
              <a:rPr lang="it-IT" sz="3000" i="1" dirty="0" err="1"/>
              <a:t>fameglia</a:t>
            </a:r>
            <a:r>
              <a:rPr lang="it-IT" sz="3000" i="1" dirty="0"/>
              <a:t>)</a:t>
            </a:r>
            <a:r>
              <a:rPr lang="it-IT" sz="3000" dirty="0"/>
              <a:t>, chiusura della </a:t>
            </a:r>
            <a:r>
              <a:rPr lang="it-IT" sz="3000" i="1" dirty="0"/>
              <a:t>e</a:t>
            </a:r>
            <a:r>
              <a:rPr lang="it-IT" sz="3000" dirty="0"/>
              <a:t> protonica </a:t>
            </a:r>
            <a:r>
              <a:rPr lang="it-IT" sz="3000" i="1" dirty="0"/>
              <a:t>(de)</a:t>
            </a:r>
            <a:r>
              <a:rPr lang="it-IT" sz="3000" dirty="0"/>
              <a:t>, AR &gt; </a:t>
            </a:r>
            <a:r>
              <a:rPr lang="it-IT" sz="3000" i="1" dirty="0" err="1"/>
              <a:t>er</a:t>
            </a:r>
            <a:r>
              <a:rPr lang="it-IT" sz="3000" i="1" dirty="0"/>
              <a:t> </a:t>
            </a:r>
            <a:r>
              <a:rPr lang="it-IT" sz="3000" dirty="0"/>
              <a:t>(</a:t>
            </a:r>
            <a:r>
              <a:rPr lang="it-IT" sz="3000" i="1" dirty="0" err="1"/>
              <a:t>andarò</a:t>
            </a:r>
            <a:r>
              <a:rPr lang="it-IT" sz="3000" dirty="0"/>
              <a:t>); l’esito di -ARIUM è </a:t>
            </a:r>
            <a:r>
              <a:rPr lang="it-IT" sz="3000" i="1" dirty="0"/>
              <a:t>-aro, </a:t>
            </a:r>
            <a:r>
              <a:rPr lang="it-IT" sz="3000" dirty="0"/>
              <a:t>ecc</a:t>
            </a:r>
            <a:r>
              <a:rPr lang="it-IT" sz="3000" i="1" dirty="0"/>
              <a:t>.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76639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4075038"/>
            <a:ext cx="1191064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2) Presenza di </a:t>
            </a:r>
            <a:r>
              <a:rPr lang="it-IT" sz="2900" b="1" dirty="0"/>
              <a:t>vocali turbate</a:t>
            </a:r>
            <a:r>
              <a:rPr lang="it-IT" sz="2900" i="1" dirty="0"/>
              <a:t>  </a:t>
            </a:r>
          </a:p>
          <a:p>
            <a:pPr algn="just"/>
            <a:r>
              <a:rPr lang="it-IT" sz="2900" i="1" dirty="0"/>
              <a:t>   </a:t>
            </a:r>
            <a:r>
              <a:rPr lang="it-IT" sz="2900" dirty="0"/>
              <a:t>LUNAM</a:t>
            </a:r>
            <a:r>
              <a:rPr lang="it-IT" sz="2900" i="1" dirty="0"/>
              <a:t> </a:t>
            </a:r>
            <a:r>
              <a:rPr lang="it-IT" sz="2900" dirty="0"/>
              <a:t>&gt; /’</a:t>
            </a:r>
            <a:r>
              <a:rPr lang="it-IT" sz="2900" i="1" dirty="0" err="1"/>
              <a:t>lyna</a:t>
            </a:r>
            <a:r>
              <a:rPr lang="it-IT" sz="2900" dirty="0"/>
              <a:t>/</a:t>
            </a:r>
            <a:r>
              <a:rPr lang="it-IT" sz="2900" i="1" dirty="0"/>
              <a:t>  </a:t>
            </a:r>
            <a:r>
              <a:rPr lang="it-IT" sz="2900" dirty="0"/>
              <a:t>(simile al francese </a:t>
            </a:r>
            <a:r>
              <a:rPr lang="it-IT" sz="2900" i="1" dirty="0"/>
              <a:t>lune</a:t>
            </a:r>
            <a:r>
              <a:rPr lang="it-IT" sz="2900" dirty="0"/>
              <a:t>)</a:t>
            </a:r>
          </a:p>
          <a:p>
            <a:pPr algn="just"/>
            <a:r>
              <a:rPr lang="it-IT" sz="2900" i="1" dirty="0"/>
              <a:t>   </a:t>
            </a:r>
            <a:r>
              <a:rPr lang="it-IT" sz="2900" dirty="0"/>
              <a:t>CORE &gt;  /’</a:t>
            </a:r>
            <a:r>
              <a:rPr lang="it-IT" sz="2900" i="1" dirty="0" err="1"/>
              <a:t>coer</a:t>
            </a:r>
            <a:r>
              <a:rPr lang="it-IT" sz="2900" dirty="0"/>
              <a:t>/   (simile al francese </a:t>
            </a:r>
            <a:r>
              <a:rPr lang="it-IT" sz="2900" i="1" dirty="0" err="1"/>
              <a:t>coeur</a:t>
            </a:r>
            <a:r>
              <a:rPr lang="it-IT" sz="2900" dirty="0"/>
              <a:t>)</a:t>
            </a:r>
            <a:endParaRPr lang="it-IT" sz="29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VOLGARI GALLO-ITALICI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F1C48A5-BB7F-4A5D-A721-65A2B52B91FA}"/>
              </a:ext>
            </a:extLst>
          </p:cNvPr>
          <p:cNvSpPr txBox="1"/>
          <p:nvPr/>
        </p:nvSpPr>
        <p:spPr>
          <a:xfrm>
            <a:off x="140677" y="5747893"/>
            <a:ext cx="1191064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3) Esiti di </a:t>
            </a:r>
            <a:r>
              <a:rPr lang="it-IT" sz="2900" b="1" dirty="0"/>
              <a:t>CT</a:t>
            </a:r>
            <a:r>
              <a:rPr lang="it-IT" sz="2900" dirty="0"/>
              <a:t> diversi da quello toscano</a:t>
            </a:r>
          </a:p>
          <a:p>
            <a:pPr algn="just"/>
            <a:r>
              <a:rPr lang="it-IT" sz="2900" dirty="0"/>
              <a:t>   LACTEM &gt; </a:t>
            </a:r>
            <a:r>
              <a:rPr lang="it-IT" sz="2900" i="1" dirty="0" err="1"/>
              <a:t>làit</a:t>
            </a:r>
            <a:r>
              <a:rPr lang="it-IT" sz="2900" dirty="0"/>
              <a:t>  (piemontese e ligure), </a:t>
            </a:r>
            <a:r>
              <a:rPr lang="it-IT" sz="2900" i="1" dirty="0" err="1"/>
              <a:t>lac</a:t>
            </a:r>
            <a:r>
              <a:rPr lang="it-IT" sz="2900" i="1" dirty="0"/>
              <a:t> </a:t>
            </a:r>
            <a:r>
              <a:rPr lang="it-IT" sz="2900" dirty="0"/>
              <a:t>/’</a:t>
            </a:r>
            <a:r>
              <a:rPr lang="it-IT" sz="2900" i="1" dirty="0" err="1"/>
              <a:t>latʃ</a:t>
            </a:r>
            <a:r>
              <a:rPr lang="it-IT" sz="2900" dirty="0"/>
              <a:t>/ (milanese)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56152F2-5AA1-4B2A-A961-4870FA43211E}"/>
              </a:ext>
            </a:extLst>
          </p:cNvPr>
          <p:cNvSpPr txBox="1"/>
          <p:nvPr/>
        </p:nvSpPr>
        <p:spPr>
          <a:xfrm>
            <a:off x="117231" y="983769"/>
            <a:ext cx="1191064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 volgari gallo-italici, inoltre, si distinguono per alcuni fenomeni:</a:t>
            </a:r>
          </a:p>
          <a:p>
            <a:pPr algn="just"/>
            <a:endParaRPr lang="it-IT" sz="800" dirty="0"/>
          </a:p>
          <a:p>
            <a:pPr algn="just"/>
            <a:r>
              <a:rPr lang="it-IT" sz="2900" dirty="0"/>
              <a:t>1) </a:t>
            </a:r>
            <a:r>
              <a:rPr lang="it-IT" sz="2900" b="1" dirty="0"/>
              <a:t>Caduta delle vocali finali </a:t>
            </a:r>
            <a:r>
              <a:rPr lang="it-IT" sz="2900" dirty="0"/>
              <a:t>tranne la </a:t>
            </a:r>
            <a:r>
              <a:rPr lang="it-IT" sz="2900" i="1" dirty="0"/>
              <a:t>a </a:t>
            </a:r>
            <a:r>
              <a:rPr lang="it-IT" sz="2900" dirty="0"/>
              <a:t>e </a:t>
            </a:r>
            <a:r>
              <a:rPr lang="it-IT" sz="2900" b="1" dirty="0"/>
              <a:t>indebolimento delle vocali atone</a:t>
            </a:r>
            <a:r>
              <a:rPr lang="it-IT" sz="2900" b="1" i="1" dirty="0"/>
              <a:t> </a:t>
            </a:r>
            <a:endParaRPr lang="it-IT" sz="2900" b="1" dirty="0"/>
          </a:p>
          <a:p>
            <a:pPr algn="just"/>
            <a:r>
              <a:rPr lang="it-IT" sz="2900" i="1" dirty="0"/>
              <a:t>    </a:t>
            </a:r>
            <a:r>
              <a:rPr lang="it-IT" sz="2900" dirty="0"/>
              <a:t>AMICUM</a:t>
            </a:r>
            <a:r>
              <a:rPr lang="it-IT" sz="2900" i="1" dirty="0"/>
              <a:t> &gt; </a:t>
            </a:r>
            <a:r>
              <a:rPr lang="it-IT" sz="2900" i="1" dirty="0" err="1"/>
              <a:t>amig</a:t>
            </a:r>
            <a:r>
              <a:rPr lang="it-IT" sz="2900" i="1" dirty="0"/>
              <a:t>  </a:t>
            </a:r>
            <a:r>
              <a:rPr lang="it-IT" sz="2900" dirty="0"/>
              <a:t>(milanese)</a:t>
            </a:r>
            <a:r>
              <a:rPr lang="it-IT" sz="2900" i="1" dirty="0"/>
              <a:t> </a:t>
            </a:r>
            <a:r>
              <a:rPr lang="it-IT" sz="2900" dirty="0"/>
              <a:t>ma</a:t>
            </a:r>
            <a:r>
              <a:rPr lang="it-IT" sz="2900" i="1" dirty="0"/>
              <a:t> </a:t>
            </a:r>
            <a:r>
              <a:rPr lang="it-IT" sz="2900" dirty="0"/>
              <a:t>AMICAM</a:t>
            </a:r>
            <a:r>
              <a:rPr lang="it-IT" sz="2900" i="1" dirty="0"/>
              <a:t> &gt; amiga</a:t>
            </a:r>
            <a:endParaRPr lang="it-IT" sz="2900" dirty="0"/>
          </a:p>
          <a:p>
            <a:pPr algn="just"/>
            <a:r>
              <a:rPr lang="it-IT" sz="2900" i="1" dirty="0"/>
              <a:t>    </a:t>
            </a:r>
            <a:r>
              <a:rPr lang="it-IT" sz="2900" dirty="0"/>
              <a:t>SELLARIUM &gt; </a:t>
            </a:r>
            <a:r>
              <a:rPr lang="it-IT" sz="2900" i="1" dirty="0" err="1"/>
              <a:t>slar</a:t>
            </a:r>
            <a:r>
              <a:rPr lang="it-IT" sz="2900" i="1" dirty="0"/>
              <a:t> </a:t>
            </a:r>
            <a:r>
              <a:rPr lang="it-IT" sz="2900" dirty="0"/>
              <a:t>(bolognese)</a:t>
            </a:r>
            <a:endParaRPr lang="it-IT" sz="2900" i="1" dirty="0"/>
          </a:p>
          <a:p>
            <a:pPr algn="just"/>
            <a:endParaRPr lang="it-IT" sz="800" i="1" dirty="0"/>
          </a:p>
          <a:p>
            <a:pPr algn="just"/>
            <a:r>
              <a:rPr lang="it-IT" sz="2900" i="1" dirty="0"/>
              <a:t>   La -e </a:t>
            </a:r>
            <a:r>
              <a:rPr lang="it-IT" sz="2900" dirty="0"/>
              <a:t>finale tende a cadere ma resta nel plurale </a:t>
            </a:r>
            <a:r>
              <a:rPr lang="it-IT" sz="2900" i="1" dirty="0"/>
              <a:t>(</a:t>
            </a:r>
            <a:r>
              <a:rPr lang="it-IT" sz="2900" i="1" dirty="0" err="1"/>
              <a:t>grand</a:t>
            </a:r>
            <a:r>
              <a:rPr lang="it-IT" sz="2900" i="1" dirty="0"/>
              <a:t> </a:t>
            </a:r>
            <a:r>
              <a:rPr lang="it-IT" sz="2900" dirty="0"/>
              <a:t>‘grande’ ma </a:t>
            </a:r>
            <a:r>
              <a:rPr lang="it-IT" sz="2900" i="1" dirty="0" err="1"/>
              <a:t>bele</a:t>
            </a:r>
            <a:r>
              <a:rPr lang="it-IT" sz="2900" i="1" dirty="0"/>
              <a:t>    </a:t>
            </a:r>
          </a:p>
          <a:p>
            <a:pPr algn="just"/>
            <a:r>
              <a:rPr lang="it-IT" sz="2900" i="1" dirty="0"/>
              <a:t>   </a:t>
            </a:r>
            <a:r>
              <a:rPr lang="it-IT" sz="2900" dirty="0"/>
              <a:t>‘belle’</a:t>
            </a:r>
            <a:r>
              <a:rPr lang="it-IT" sz="2900" i="1" dirty="0"/>
              <a:t>). </a:t>
            </a:r>
            <a:r>
              <a:rPr lang="it-IT" sz="2900" dirty="0"/>
              <a:t>In alcune varietà, come il genovese, le vocali finali si conservano.</a:t>
            </a:r>
            <a:endParaRPr lang="it-IT" sz="2900" i="1" dirty="0"/>
          </a:p>
        </p:txBody>
      </p:sp>
    </p:spTree>
    <p:extLst>
      <p:ext uri="{BB962C8B-B14F-4D97-AF65-F5344CB8AC3E}">
        <p14:creationId xmlns:p14="http://schemas.microsoft.com/office/powerpoint/2010/main" val="3801756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DIALETTI GALLO-ITALICI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56152F2-5AA1-4B2A-A961-4870FA43211E}"/>
              </a:ext>
            </a:extLst>
          </p:cNvPr>
          <p:cNvSpPr txBox="1"/>
          <p:nvPr/>
        </p:nvSpPr>
        <p:spPr>
          <a:xfrm>
            <a:off x="140677" y="1377665"/>
            <a:ext cx="119106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Dal punto di vista della </a:t>
            </a:r>
            <a:r>
              <a:rPr lang="it-IT" sz="3000" b="1" dirty="0"/>
              <a:t>morfosintassi</a:t>
            </a:r>
            <a:r>
              <a:rPr lang="it-IT" sz="3000" dirty="0"/>
              <a:t> sono ricorrenti in tutto il Settentrione:</a:t>
            </a:r>
          </a:p>
          <a:p>
            <a:pPr algn="just"/>
            <a:endParaRPr lang="it-IT" sz="3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Nei verbi, la terza persona singolare del passato remoto in </a:t>
            </a:r>
            <a:r>
              <a:rPr lang="it-IT" sz="3000" i="1" dirty="0"/>
              <a:t>-à (</a:t>
            </a:r>
            <a:r>
              <a:rPr lang="it-IT" sz="3000" i="1" dirty="0" err="1"/>
              <a:t>dimorà</a:t>
            </a:r>
            <a:r>
              <a:rPr lang="it-IT" sz="3000" i="1" dirty="0"/>
              <a:t> </a:t>
            </a:r>
            <a:r>
              <a:rPr lang="it-IT" sz="3000" dirty="0"/>
              <a:t>‘dimorò’, </a:t>
            </a:r>
            <a:r>
              <a:rPr lang="it-IT" sz="3000" i="1" dirty="0" err="1"/>
              <a:t>cantà</a:t>
            </a:r>
            <a:r>
              <a:rPr lang="it-IT" sz="3000" i="1" dirty="0"/>
              <a:t> </a:t>
            </a:r>
            <a:r>
              <a:rPr lang="it-IT" sz="3000" dirty="0"/>
              <a:t>‘cantò’, </a:t>
            </a:r>
            <a:r>
              <a:rPr lang="it-IT" sz="3000" i="1" dirty="0" err="1"/>
              <a:t>amà</a:t>
            </a:r>
            <a:r>
              <a:rPr lang="it-IT" sz="3000" i="1" dirty="0"/>
              <a:t> </a:t>
            </a:r>
            <a:r>
              <a:rPr lang="it-IT" sz="3000" dirty="0"/>
              <a:t>‘amò’</a:t>
            </a:r>
            <a:r>
              <a:rPr lang="it-IT" sz="3000" i="1" dirty="0"/>
              <a:t>)</a:t>
            </a:r>
            <a:r>
              <a:rPr lang="it-IT" sz="3000" dirty="0"/>
              <a:t>, che deriva da una riduzione di AMAVIT ad *AMAT.</a:t>
            </a:r>
          </a:p>
          <a:p>
            <a:pPr marL="514350" indent="-514350" algn="just">
              <a:buAutoNum type="arabicParenR"/>
            </a:pPr>
            <a:endParaRPr lang="it-IT" sz="3000" i="1" dirty="0"/>
          </a:p>
          <a:p>
            <a:pPr marL="514350" indent="-514350" algn="just">
              <a:buAutoNum type="arabicParenR"/>
            </a:pPr>
            <a:endParaRPr lang="it-IT" sz="30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Il pronome tonico </a:t>
            </a:r>
            <a:r>
              <a:rPr lang="it-IT" sz="3000" i="1" dirty="0"/>
              <a:t>mi </a:t>
            </a:r>
            <a:r>
              <a:rPr lang="it-IT" sz="3000" dirty="0"/>
              <a:t>(anche come soggetto: </a:t>
            </a:r>
            <a:r>
              <a:rPr lang="it-IT" sz="3000" i="1" dirty="0"/>
              <a:t>mi son </a:t>
            </a:r>
            <a:r>
              <a:rPr lang="it-IT" sz="3000" dirty="0"/>
              <a:t>‘io </a:t>
            </a:r>
            <a:r>
              <a:rPr lang="it-IT" sz="3000" dirty="0" err="1"/>
              <a:t>sono’</a:t>
            </a:r>
            <a:r>
              <a:rPr lang="it-IT" sz="3000" dirty="0"/>
              <a:t>) dal latino tardo MI, che per analogia produce anche la terza persona </a:t>
            </a:r>
            <a:r>
              <a:rPr lang="it-IT" sz="3000" i="1" dirty="0"/>
              <a:t>si </a:t>
            </a:r>
            <a:r>
              <a:rPr lang="it-IT" sz="3000" dirty="0"/>
              <a:t>‘lui’ (mentre in toscano SE &gt; </a:t>
            </a:r>
            <a:r>
              <a:rPr lang="it-IT" sz="3000" i="1" dirty="0"/>
              <a:t>se</a:t>
            </a:r>
            <a:r>
              <a:rPr lang="it-IT" sz="3000" dirty="0"/>
              <a:t>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408565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973633"/>
            <a:ext cx="1153550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milanese presenta tutti i tratti visti finora e ne possiede di propri, come:</a:t>
            </a:r>
          </a:p>
          <a:p>
            <a:pPr algn="just"/>
            <a:endParaRPr lang="it-IT" sz="2200" dirty="0"/>
          </a:p>
          <a:p>
            <a:pPr algn="just"/>
            <a:r>
              <a:rPr lang="it-IT" sz="2900" dirty="0"/>
              <a:t>1) </a:t>
            </a:r>
            <a:r>
              <a:rPr lang="it-IT" sz="2900" b="1" dirty="0"/>
              <a:t>Velarizzazione</a:t>
            </a:r>
            <a:r>
              <a:rPr lang="it-IT" sz="2900" dirty="0"/>
              <a:t> (o labializzazione) di </a:t>
            </a:r>
            <a:r>
              <a:rPr lang="it-IT" sz="2900" b="1" dirty="0"/>
              <a:t>A</a:t>
            </a:r>
            <a:r>
              <a:rPr lang="it-IT" sz="2900" dirty="0"/>
              <a:t> davanti a L + cons.:</a:t>
            </a:r>
          </a:p>
          <a:p>
            <a:pPr algn="just"/>
            <a:r>
              <a:rPr lang="it-IT" sz="2900" dirty="0"/>
              <a:t>     ALTERUM &gt; </a:t>
            </a:r>
            <a:r>
              <a:rPr lang="it-IT" sz="2900" i="1" dirty="0" err="1"/>
              <a:t>olter</a:t>
            </a:r>
            <a:endParaRPr lang="it-IT" sz="2900" i="1" dirty="0"/>
          </a:p>
          <a:p>
            <a:pPr algn="just"/>
            <a:r>
              <a:rPr lang="it-IT" sz="2900" i="1" dirty="0"/>
              <a:t>     </a:t>
            </a:r>
            <a:r>
              <a:rPr lang="it-IT" sz="2900" dirty="0"/>
              <a:t>CALIDUM</a:t>
            </a:r>
            <a:r>
              <a:rPr lang="it-IT" sz="2900" i="1" dirty="0"/>
              <a:t> &gt; </a:t>
            </a:r>
            <a:r>
              <a:rPr lang="it-IT" sz="2900" i="1" dirty="0" err="1"/>
              <a:t>cold</a:t>
            </a:r>
            <a:r>
              <a:rPr lang="it-IT" sz="2900" dirty="0"/>
              <a:t>    </a:t>
            </a:r>
          </a:p>
          <a:p>
            <a:pPr algn="just"/>
            <a:r>
              <a:rPr lang="it-IT" sz="2600" dirty="0"/>
              <a:t>  </a:t>
            </a:r>
          </a:p>
          <a:p>
            <a:pPr algn="just"/>
            <a:r>
              <a:rPr lang="it-IT" sz="2900" dirty="0"/>
              <a:t>2) </a:t>
            </a:r>
            <a:r>
              <a:rPr lang="it-IT" sz="2900" b="1" dirty="0"/>
              <a:t>Palatalizzazione</a:t>
            </a:r>
            <a:r>
              <a:rPr lang="it-IT" sz="2900" dirty="0"/>
              <a:t> dei nessi </a:t>
            </a:r>
            <a:r>
              <a:rPr lang="it-IT" sz="2900" b="1" dirty="0"/>
              <a:t>CL</a:t>
            </a:r>
            <a:r>
              <a:rPr lang="it-IT" sz="2900" dirty="0"/>
              <a:t> e </a:t>
            </a:r>
            <a:r>
              <a:rPr lang="it-IT" sz="2900" b="1" dirty="0"/>
              <a:t>GL</a:t>
            </a:r>
            <a:r>
              <a:rPr lang="it-IT" sz="2900" dirty="0"/>
              <a:t>:</a:t>
            </a:r>
          </a:p>
          <a:p>
            <a:pPr algn="just"/>
            <a:r>
              <a:rPr lang="it-IT" sz="2900" dirty="0"/>
              <a:t>     OC(U)LUM &gt; </a:t>
            </a:r>
            <a:r>
              <a:rPr lang="it-IT" sz="2900" i="1" dirty="0" err="1"/>
              <a:t>ocio</a:t>
            </a:r>
            <a:endParaRPr lang="it-IT" sz="2900" i="1" dirty="0"/>
          </a:p>
          <a:p>
            <a:pPr algn="just"/>
            <a:r>
              <a:rPr lang="it-IT" sz="2900" i="1" dirty="0"/>
              <a:t>     </a:t>
            </a:r>
            <a:r>
              <a:rPr lang="it-IT" sz="2900" dirty="0"/>
              <a:t>CLAMO &gt; </a:t>
            </a:r>
            <a:r>
              <a:rPr lang="it-IT" sz="2900" i="1" dirty="0" err="1"/>
              <a:t>ciam</a:t>
            </a:r>
            <a:r>
              <a:rPr lang="it-IT" sz="2900" dirty="0" err="1"/>
              <a:t>o</a:t>
            </a:r>
            <a:endParaRPr lang="it-IT" sz="2900" i="1" dirty="0"/>
          </a:p>
          <a:p>
            <a:pPr algn="just"/>
            <a:endParaRPr lang="it-IT" sz="2600" i="1" dirty="0"/>
          </a:p>
          <a:p>
            <a:pPr algn="just"/>
            <a:r>
              <a:rPr lang="it-IT" sz="2900" dirty="0"/>
              <a:t>3) </a:t>
            </a:r>
            <a:r>
              <a:rPr lang="it-IT" sz="2900" b="1" dirty="0"/>
              <a:t>Rotacismo</a:t>
            </a:r>
            <a:r>
              <a:rPr lang="it-IT" sz="2900" dirty="0"/>
              <a:t> di </a:t>
            </a:r>
            <a:r>
              <a:rPr lang="it-IT" sz="2900" b="1" dirty="0"/>
              <a:t>L </a:t>
            </a:r>
            <a:r>
              <a:rPr lang="it-IT" sz="2900" dirty="0"/>
              <a:t>(fenomeno che è in regresso tra Otto e Novecento):</a:t>
            </a:r>
          </a:p>
          <a:p>
            <a:pPr algn="just"/>
            <a:r>
              <a:rPr lang="it-IT" sz="2900" dirty="0"/>
              <a:t>    REGULAM &gt; </a:t>
            </a:r>
            <a:r>
              <a:rPr lang="it-IT" sz="2900" i="1" dirty="0" err="1"/>
              <a:t>regora</a:t>
            </a:r>
            <a:endParaRPr lang="it-IT" sz="2900" dirty="0"/>
          </a:p>
          <a:p>
            <a:pPr algn="just"/>
            <a:r>
              <a:rPr lang="it-IT" sz="2900" i="1" dirty="0"/>
              <a:t>    </a:t>
            </a:r>
            <a:r>
              <a:rPr lang="it-IT" sz="2900" dirty="0"/>
              <a:t>DE ILLAM &gt; </a:t>
            </a:r>
            <a:r>
              <a:rPr lang="it-IT" sz="2900" i="1" dirty="0" err="1"/>
              <a:t>dra</a:t>
            </a:r>
            <a:r>
              <a:rPr lang="it-IT" sz="2900" i="1" dirty="0"/>
              <a:t> </a:t>
            </a:r>
            <a:r>
              <a:rPr lang="it-IT" sz="2900" dirty="0"/>
              <a:t> (</a:t>
            </a:r>
            <a:r>
              <a:rPr lang="it-IT" sz="2900" i="1" dirty="0"/>
              <a:t>della &gt; </a:t>
            </a:r>
            <a:r>
              <a:rPr lang="it-IT" sz="2900" i="1" dirty="0" err="1"/>
              <a:t>dela</a:t>
            </a:r>
            <a:r>
              <a:rPr lang="it-IT" sz="2900" i="1" dirty="0"/>
              <a:t> &gt; </a:t>
            </a:r>
            <a:r>
              <a:rPr lang="it-IT" sz="2900" i="1" dirty="0" err="1"/>
              <a:t>dera</a:t>
            </a:r>
            <a:r>
              <a:rPr lang="it-IT" sz="2900" i="1" dirty="0"/>
              <a:t> &gt; </a:t>
            </a:r>
            <a:r>
              <a:rPr lang="it-IT" sz="2900" i="1" dirty="0" err="1"/>
              <a:t>dra</a:t>
            </a:r>
            <a:r>
              <a:rPr lang="it-IT" sz="2900" dirty="0"/>
              <a:t>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117231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MILANESE</a:t>
            </a:r>
          </a:p>
        </p:txBody>
      </p:sp>
    </p:spTree>
    <p:extLst>
      <p:ext uri="{BB962C8B-B14F-4D97-AF65-F5344CB8AC3E}">
        <p14:creationId xmlns:p14="http://schemas.microsoft.com/office/powerpoint/2010/main" val="1599859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2791</TotalTime>
  <Words>1810</Words>
  <Application>Microsoft Office PowerPoint</Application>
  <PresentationFormat>Widescreen</PresentationFormat>
  <Paragraphs>127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301</cp:revision>
  <dcterms:created xsi:type="dcterms:W3CDTF">2016-10-02T06:15:29Z</dcterms:created>
  <dcterms:modified xsi:type="dcterms:W3CDTF">2025-04-02T07:02:26Z</dcterms:modified>
</cp:coreProperties>
</file>