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1" r:id="rId1"/>
  </p:sldMasterIdLst>
  <p:sldIdLst>
    <p:sldId id="289" r:id="rId2"/>
    <p:sldId id="306" r:id="rId3"/>
    <p:sldId id="270" r:id="rId4"/>
    <p:sldId id="262" r:id="rId5"/>
    <p:sldId id="280" r:id="rId6"/>
    <p:sldId id="282" r:id="rId7"/>
    <p:sldId id="281" r:id="rId8"/>
    <p:sldId id="305" r:id="rId9"/>
    <p:sldId id="283" r:id="rId10"/>
    <p:sldId id="284" r:id="rId11"/>
    <p:sldId id="307" r:id="rId12"/>
    <p:sldId id="264" r:id="rId13"/>
    <p:sldId id="285" r:id="rId14"/>
    <p:sldId id="286" r:id="rId15"/>
    <p:sldId id="287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5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26/03/2025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3672366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01002"/>
            <a:ext cx="11957538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Boccaccio adotta diversi usi della congiunzione </a:t>
            </a:r>
            <a:r>
              <a:rPr lang="it-IT" sz="2900" b="1" i="1" dirty="0"/>
              <a:t>che</a:t>
            </a:r>
            <a:r>
              <a:rPr lang="it-IT" sz="2900" dirty="0"/>
              <a:t> comuni nel Duecento:</a:t>
            </a:r>
          </a:p>
          <a:p>
            <a:pPr algn="just"/>
            <a:endParaRPr lang="it-IT" sz="800" b="1" dirty="0"/>
          </a:p>
          <a:p>
            <a:pPr marL="457200" indent="-457200" algn="just">
              <a:buFontTx/>
              <a:buChar char="-"/>
            </a:pPr>
            <a:r>
              <a:rPr lang="it-IT" sz="2900" b="1" dirty="0"/>
              <a:t>Che polivalente</a:t>
            </a:r>
            <a:r>
              <a:rPr lang="it-IT" sz="2900" dirty="0"/>
              <a:t>, usato come congiunzione subordinante generica:</a:t>
            </a:r>
          </a:p>
          <a:p>
            <a:pPr algn="just"/>
            <a:r>
              <a:rPr lang="it-IT" sz="2900" b="1" dirty="0"/>
              <a:t>     </a:t>
            </a:r>
            <a:r>
              <a:rPr lang="it-IT" sz="2900" dirty="0"/>
              <a:t>«per farmi far cosa che io non sarò lieta» (= </a:t>
            </a:r>
            <a:r>
              <a:rPr lang="it-IT" sz="2900" i="1" dirty="0"/>
              <a:t>di cui</a:t>
            </a:r>
            <a:r>
              <a:rPr lang="it-IT" sz="2900" dirty="0"/>
              <a:t>).</a:t>
            </a: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2900" b="1" dirty="0"/>
              <a:t>Che ripetuto </a:t>
            </a:r>
            <a:r>
              <a:rPr lang="it-IT" sz="2900" dirty="0"/>
              <a:t>dopo una subordinata parentetica:</a:t>
            </a:r>
          </a:p>
          <a:p>
            <a:pPr algn="just"/>
            <a:r>
              <a:rPr lang="it-IT" sz="2900" dirty="0"/>
              <a:t>     «</a:t>
            </a:r>
            <a:r>
              <a:rPr lang="it-IT" sz="2900" dirty="0" err="1"/>
              <a:t>rispuose</a:t>
            </a:r>
            <a:r>
              <a:rPr lang="it-IT" sz="2900" dirty="0"/>
              <a:t> alla buona </a:t>
            </a:r>
            <a:r>
              <a:rPr lang="it-IT" sz="2900" dirty="0" err="1"/>
              <a:t>femina</a:t>
            </a:r>
            <a:r>
              <a:rPr lang="it-IT" sz="2900" dirty="0"/>
              <a:t> </a:t>
            </a:r>
            <a:r>
              <a:rPr lang="it-IT" sz="2900" i="1" dirty="0"/>
              <a:t>che</a:t>
            </a:r>
            <a:r>
              <a:rPr lang="it-IT" sz="2900" dirty="0"/>
              <a:t>, se madama </a:t>
            </a:r>
            <a:r>
              <a:rPr lang="it-IT" sz="2900" dirty="0" err="1"/>
              <a:t>Iancofiore</a:t>
            </a:r>
            <a:r>
              <a:rPr lang="it-IT" sz="2900" dirty="0"/>
              <a:t> l’amava, </a:t>
            </a:r>
            <a:r>
              <a:rPr lang="it-IT" sz="2900" i="1" dirty="0"/>
              <a:t>che</a:t>
            </a:r>
            <a:r>
              <a:rPr lang="it-IT" sz="2900" dirty="0"/>
              <a:t> ella </a:t>
            </a:r>
          </a:p>
          <a:p>
            <a:pPr algn="just"/>
            <a:r>
              <a:rPr lang="it-IT" sz="2900" dirty="0"/>
              <a:t>      n’era ben cambiata».</a:t>
            </a: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2900" b="1" i="1" dirty="0"/>
              <a:t>Che</a:t>
            </a:r>
            <a:r>
              <a:rPr lang="it-IT" sz="2900" dirty="0"/>
              <a:t> combinato con </a:t>
            </a:r>
            <a:r>
              <a:rPr lang="it-IT" sz="2900" b="1" i="1" dirty="0"/>
              <a:t>di</a:t>
            </a:r>
            <a:r>
              <a:rPr lang="it-IT" sz="2900" dirty="0"/>
              <a:t> dopo una subordinata parentetica:</a:t>
            </a:r>
          </a:p>
          <a:p>
            <a:pPr algn="just"/>
            <a:r>
              <a:rPr lang="it-IT" sz="2900" dirty="0"/>
              <a:t>     «il dì davanti </a:t>
            </a:r>
            <a:r>
              <a:rPr lang="it-IT" sz="2900" dirty="0" err="1"/>
              <a:t>avean</a:t>
            </a:r>
            <a:r>
              <a:rPr lang="it-IT" sz="2900" dirty="0"/>
              <a:t> quella arca veduta e insieme posto </a:t>
            </a:r>
            <a:r>
              <a:rPr lang="it-IT" sz="2900" i="1" dirty="0"/>
              <a:t>che</a:t>
            </a:r>
            <a:r>
              <a:rPr lang="it-IT" sz="2900" dirty="0"/>
              <a:t>, se la notte vi </a:t>
            </a:r>
          </a:p>
          <a:p>
            <a:pPr algn="just"/>
            <a:r>
              <a:rPr lang="it-IT" sz="2900" dirty="0"/>
              <a:t>     rimanesse, </a:t>
            </a:r>
            <a:r>
              <a:rPr lang="it-IT" sz="2900" i="1" dirty="0"/>
              <a:t>di</a:t>
            </a:r>
            <a:r>
              <a:rPr lang="it-IT" sz="2900" dirty="0"/>
              <a:t> </a:t>
            </a:r>
            <a:r>
              <a:rPr lang="it-IT" sz="2900" dirty="0" err="1"/>
              <a:t>portarnela</a:t>
            </a:r>
            <a:r>
              <a:rPr lang="it-IT" sz="2900" dirty="0"/>
              <a:t> in casa loro».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162133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ALTRI TRATTI SINTATTICI</a:t>
            </a:r>
            <a:endParaRPr lang="it-IT" sz="3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C052225-C6B8-4C75-B827-C6BEC691FD98}"/>
              </a:ext>
            </a:extLst>
          </p:cNvPr>
          <p:cNvSpPr txBox="1"/>
          <p:nvPr/>
        </p:nvSpPr>
        <p:spPr>
          <a:xfrm>
            <a:off x="117231" y="4935056"/>
            <a:ext cx="1195753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Come nel Duecento, restano casi di </a:t>
            </a:r>
            <a:r>
              <a:rPr lang="it-IT" sz="2900" b="1" dirty="0"/>
              <a:t>coordinazione</a:t>
            </a:r>
            <a:r>
              <a:rPr lang="it-IT" sz="2900" dirty="0"/>
              <a:t> tra verbi di modo </a:t>
            </a:r>
            <a:r>
              <a:rPr lang="it-IT" sz="2900" b="1" dirty="0"/>
              <a:t>finito</a:t>
            </a:r>
            <a:r>
              <a:rPr lang="it-IT" sz="2900" dirty="0"/>
              <a:t> e </a:t>
            </a:r>
            <a:r>
              <a:rPr lang="it-IT" sz="2900" b="1" dirty="0"/>
              <a:t>non finito</a:t>
            </a:r>
            <a:r>
              <a:rPr lang="it-IT" sz="2900" dirty="0"/>
              <a:t>: «</a:t>
            </a:r>
            <a:r>
              <a:rPr lang="it-IT" sz="2900" i="1" dirty="0"/>
              <a:t>avendo disposto </a:t>
            </a:r>
            <a:r>
              <a:rPr lang="it-IT" sz="2900" dirty="0"/>
              <a:t>di fare una notabile e </a:t>
            </a:r>
            <a:r>
              <a:rPr lang="it-IT" sz="2900" dirty="0" err="1"/>
              <a:t>maravigliosa</a:t>
            </a:r>
            <a:r>
              <a:rPr lang="it-IT" sz="2900" dirty="0"/>
              <a:t> festa in Verona, </a:t>
            </a:r>
            <a:r>
              <a:rPr lang="it-IT" sz="2900" i="1" dirty="0"/>
              <a:t>e</a:t>
            </a:r>
            <a:r>
              <a:rPr lang="it-IT" sz="2900" dirty="0"/>
              <a:t> a quella molta gente e di varie parti </a:t>
            </a:r>
            <a:r>
              <a:rPr lang="it-IT" sz="2900" i="1" dirty="0"/>
              <a:t>fosse</a:t>
            </a:r>
            <a:r>
              <a:rPr lang="it-IT" sz="2900" dirty="0"/>
              <a:t> </a:t>
            </a:r>
            <a:r>
              <a:rPr lang="it-IT" sz="2900" i="1" dirty="0"/>
              <a:t>venuta</a:t>
            </a:r>
            <a:r>
              <a:rPr lang="it-IT" sz="2900" dirty="0"/>
              <a:t>» (= </a:t>
            </a:r>
            <a:r>
              <a:rPr lang="it-IT" sz="2900" i="1" dirty="0"/>
              <a:t>avendo disposto </a:t>
            </a:r>
            <a:r>
              <a:rPr lang="it-IT" sz="2900" dirty="0"/>
              <a:t>e </a:t>
            </a:r>
            <a:r>
              <a:rPr lang="it-IT" sz="2900" i="1" dirty="0"/>
              <a:t>essendo venuta</a:t>
            </a:r>
            <a:r>
              <a:rPr lang="it-IT" sz="29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4822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57B76CC-D3F5-40D5-41CF-0555D175BF08}"/>
              </a:ext>
            </a:extLst>
          </p:cNvPr>
          <p:cNvSpPr txBox="1"/>
          <p:nvPr/>
        </p:nvSpPr>
        <p:spPr>
          <a:xfrm>
            <a:off x="924791" y="779318"/>
            <a:ext cx="4540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PAOLO BENI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8747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20394" y="281759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FONETICA E MORFOLOGIA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C02C5CA-EF1E-4182-80F8-03A95BC28D7F}"/>
              </a:ext>
            </a:extLst>
          </p:cNvPr>
          <p:cNvSpPr txBox="1"/>
          <p:nvPr/>
        </p:nvSpPr>
        <p:spPr>
          <a:xfrm>
            <a:off x="220394" y="928090"/>
            <a:ext cx="11751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Nella</a:t>
            </a:r>
            <a:r>
              <a:rPr lang="it-IT" sz="3000" b="1" dirty="0"/>
              <a:t> </a:t>
            </a:r>
            <a:r>
              <a:rPr lang="it-IT" sz="3000" b="1" dirty="0" err="1"/>
              <a:t>fonomorfologia</a:t>
            </a:r>
            <a:r>
              <a:rPr lang="it-IT" sz="3000" b="1" dirty="0"/>
              <a:t> </a:t>
            </a:r>
            <a:r>
              <a:rPr lang="it-IT" sz="3000" dirty="0"/>
              <a:t>convivono forme tipiche del primo Trecento e forme sviluppate alla metà del secolo (e che si affermeranno nel Quattrocento).</a:t>
            </a:r>
            <a:endParaRPr lang="it-IT" sz="800" dirty="0"/>
          </a:p>
          <a:p>
            <a:pPr algn="just"/>
            <a:r>
              <a:rPr lang="it-IT" sz="3000" b="1" dirty="0"/>
              <a:t>Fonetica</a:t>
            </a:r>
          </a:p>
          <a:p>
            <a:pPr algn="just"/>
            <a:r>
              <a:rPr lang="it-IT" sz="3000" dirty="0"/>
              <a:t>Forme conservative: </a:t>
            </a:r>
            <a:r>
              <a:rPr lang="it-IT" sz="3000" i="1" dirty="0"/>
              <a:t>domane</a:t>
            </a:r>
            <a:r>
              <a:rPr lang="it-IT" sz="3000" dirty="0"/>
              <a:t>, </a:t>
            </a:r>
            <a:r>
              <a:rPr lang="it-IT" sz="3000" i="1" dirty="0"/>
              <a:t>stamane, </a:t>
            </a:r>
            <a:r>
              <a:rPr lang="it-IT" sz="3000" i="1" dirty="0" err="1"/>
              <a:t>diece</a:t>
            </a:r>
            <a:r>
              <a:rPr lang="it-IT" sz="3000" dirty="0"/>
              <a:t>, </a:t>
            </a:r>
            <a:r>
              <a:rPr lang="it-IT" sz="3000" i="1" dirty="0" err="1"/>
              <a:t>centomilia</a:t>
            </a:r>
            <a:endParaRPr lang="it-IT" sz="3000" b="1" dirty="0"/>
          </a:p>
          <a:p>
            <a:pPr algn="just"/>
            <a:r>
              <a:rPr lang="it-IT" sz="3000" dirty="0"/>
              <a:t>Forme innovative: </a:t>
            </a:r>
            <a:r>
              <a:rPr lang="it-IT" sz="3000" i="1" dirty="0"/>
              <a:t>senza </a:t>
            </a:r>
            <a:r>
              <a:rPr lang="it-IT" sz="3000" dirty="0"/>
              <a:t>(accanto a </a:t>
            </a:r>
            <a:r>
              <a:rPr lang="it-IT" sz="3000" i="1" dirty="0" err="1"/>
              <a:t>sanza</a:t>
            </a:r>
            <a:r>
              <a:rPr lang="it-IT" sz="3000" dirty="0"/>
              <a:t>), </a:t>
            </a:r>
            <a:r>
              <a:rPr lang="it-IT" sz="3000" i="1" dirty="0"/>
              <a:t>denari </a:t>
            </a:r>
            <a:r>
              <a:rPr lang="it-IT" sz="3000" dirty="0"/>
              <a:t>(accanto a </a:t>
            </a:r>
            <a:r>
              <a:rPr lang="it-IT" sz="3000" i="1" dirty="0"/>
              <a:t>danari</a:t>
            </a:r>
            <a:r>
              <a:rPr lang="it-IT" sz="3000" dirty="0"/>
              <a:t>), </a:t>
            </a:r>
            <a:r>
              <a:rPr lang="it-IT" sz="3000" i="1" dirty="0" err="1"/>
              <a:t>serà</a:t>
            </a:r>
            <a:r>
              <a:rPr lang="it-IT" sz="3000" i="1" dirty="0"/>
              <a:t>, </a:t>
            </a:r>
            <a:r>
              <a:rPr lang="it-IT" sz="3000" i="1" dirty="0" err="1"/>
              <a:t>seranno</a:t>
            </a:r>
            <a:r>
              <a:rPr lang="it-IT" sz="3000" i="1" dirty="0"/>
              <a:t> </a:t>
            </a:r>
            <a:r>
              <a:rPr lang="it-IT" sz="3000" dirty="0"/>
              <a:t>(accanto a </a:t>
            </a:r>
            <a:r>
              <a:rPr lang="it-IT" sz="3000" i="1" dirty="0"/>
              <a:t>sarà</a:t>
            </a:r>
            <a:r>
              <a:rPr lang="it-IT" sz="3000" dirty="0"/>
              <a:t>,</a:t>
            </a:r>
            <a:r>
              <a:rPr lang="it-IT" sz="3000" i="1" dirty="0"/>
              <a:t> saranno</a:t>
            </a:r>
            <a:r>
              <a:rPr lang="it-IT" sz="3000" dirty="0"/>
              <a:t>).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8A8232E-FBC0-479C-83B7-F0E5C53AD7DD}"/>
              </a:ext>
            </a:extLst>
          </p:cNvPr>
          <p:cNvSpPr txBox="1"/>
          <p:nvPr/>
        </p:nvSpPr>
        <p:spPr>
          <a:xfrm>
            <a:off x="220394" y="3790412"/>
            <a:ext cx="117512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Nella </a:t>
            </a:r>
            <a:r>
              <a:rPr lang="it-IT" sz="3000" b="1" dirty="0"/>
              <a:t>morfologia </a:t>
            </a:r>
            <a:r>
              <a:rPr lang="it-IT" sz="3000" dirty="0"/>
              <a:t>la convivenza di forme diverse è ancora più estesa:</a:t>
            </a:r>
          </a:p>
          <a:p>
            <a:pPr algn="just"/>
            <a:endParaRPr lang="it-IT" sz="400" dirty="0"/>
          </a:p>
          <a:p>
            <a:pPr algn="just"/>
            <a:r>
              <a:rPr lang="it-IT" sz="3000" b="1" dirty="0"/>
              <a:t>1) </a:t>
            </a:r>
            <a:r>
              <a:rPr lang="it-IT" sz="3000" dirty="0"/>
              <a:t>Alternanza tra </a:t>
            </a:r>
            <a:r>
              <a:rPr lang="it-IT" sz="3000" i="1" dirty="0" err="1"/>
              <a:t>avea</a:t>
            </a:r>
            <a:r>
              <a:rPr lang="it-IT" sz="3000" dirty="0"/>
              <a:t>, </a:t>
            </a:r>
            <a:r>
              <a:rPr lang="it-IT" sz="3000" i="1" dirty="0" err="1"/>
              <a:t>aveano</a:t>
            </a:r>
            <a:r>
              <a:rPr lang="it-IT" sz="3000" dirty="0"/>
              <a:t> e </a:t>
            </a:r>
            <a:r>
              <a:rPr lang="it-IT" sz="3000" i="1" dirty="0"/>
              <a:t>aveva, avevano </a:t>
            </a:r>
            <a:endParaRPr lang="it-IT" sz="3000" dirty="0"/>
          </a:p>
          <a:p>
            <a:pPr algn="just"/>
            <a:endParaRPr lang="it-IT" sz="1000" b="1" dirty="0"/>
          </a:p>
          <a:p>
            <a:pPr algn="just"/>
            <a:r>
              <a:rPr lang="it-IT" sz="3000" b="1" dirty="0"/>
              <a:t>2) </a:t>
            </a:r>
            <a:r>
              <a:rPr lang="it-IT" sz="3000" dirty="0"/>
              <a:t>La III </a:t>
            </a:r>
            <a:r>
              <a:rPr lang="it-IT" sz="3000" dirty="0" err="1"/>
              <a:t>plur</a:t>
            </a:r>
            <a:r>
              <a:rPr lang="it-IT" sz="3000" dirty="0"/>
              <a:t>. del pass. remoto dei verbi della I </a:t>
            </a:r>
            <a:r>
              <a:rPr lang="it-IT" sz="3000" dirty="0" err="1"/>
              <a:t>coniugaz</a:t>
            </a:r>
            <a:r>
              <a:rPr lang="it-IT" sz="3000" dirty="0"/>
              <a:t>. alterna tre uscite:</a:t>
            </a:r>
          </a:p>
          <a:p>
            <a:pPr algn="just"/>
            <a:r>
              <a:rPr lang="it-IT" sz="3000" dirty="0"/>
              <a:t>   - </a:t>
            </a:r>
            <a:r>
              <a:rPr lang="it-IT" sz="3000" i="1" dirty="0" err="1"/>
              <a:t>cant</a:t>
            </a:r>
            <a:r>
              <a:rPr lang="it-IT" sz="3000" b="1" i="1" dirty="0" err="1"/>
              <a:t>àro</a:t>
            </a:r>
            <a:r>
              <a:rPr lang="it-IT" sz="3000" i="1" dirty="0"/>
              <a:t> </a:t>
            </a:r>
            <a:r>
              <a:rPr lang="it-IT" sz="3000" dirty="0"/>
              <a:t>&lt; CANTARUN(T) con apocope finale</a:t>
            </a:r>
          </a:p>
          <a:p>
            <a:pPr algn="just"/>
            <a:r>
              <a:rPr lang="it-IT" sz="3000" dirty="0"/>
              <a:t>   - </a:t>
            </a:r>
            <a:r>
              <a:rPr lang="it-IT" sz="3000" i="1" dirty="0" err="1"/>
              <a:t>cant</a:t>
            </a:r>
            <a:r>
              <a:rPr lang="it-IT" sz="3000" b="1" i="1" dirty="0" err="1"/>
              <a:t>àrono</a:t>
            </a:r>
            <a:r>
              <a:rPr lang="it-IT" sz="3000" dirty="0"/>
              <a:t> &lt; </a:t>
            </a:r>
            <a:r>
              <a:rPr lang="it-IT" sz="3000" i="1" dirty="0" err="1"/>
              <a:t>cantàro</a:t>
            </a:r>
            <a:r>
              <a:rPr lang="it-IT" sz="3000" i="1" dirty="0"/>
              <a:t> + no</a:t>
            </a:r>
            <a:r>
              <a:rPr lang="it-IT" sz="3000" dirty="0"/>
              <a:t>, per analogia col presente </a:t>
            </a:r>
            <a:r>
              <a:rPr lang="it-IT" sz="3000" i="1" dirty="0"/>
              <a:t>cant</a:t>
            </a:r>
            <a:r>
              <a:rPr lang="it-IT" sz="3000" b="1" i="1" dirty="0"/>
              <a:t>a</a:t>
            </a:r>
            <a:r>
              <a:rPr lang="it-IT" sz="3000" i="1" dirty="0"/>
              <a:t>no</a:t>
            </a:r>
            <a:r>
              <a:rPr lang="it-IT" sz="3000" dirty="0"/>
              <a:t> </a:t>
            </a:r>
          </a:p>
          <a:p>
            <a:pPr algn="just"/>
            <a:r>
              <a:rPr lang="it-IT" sz="3000" dirty="0"/>
              <a:t>   - </a:t>
            </a:r>
            <a:r>
              <a:rPr lang="it-IT" sz="3000" i="1" dirty="0" err="1"/>
              <a:t>cant</a:t>
            </a:r>
            <a:r>
              <a:rPr lang="it-IT" sz="3000" b="1" i="1" dirty="0" err="1"/>
              <a:t>òrono</a:t>
            </a:r>
            <a:r>
              <a:rPr lang="it-IT" sz="3000" i="1" dirty="0"/>
              <a:t> &lt; cantarono</a:t>
            </a:r>
            <a:r>
              <a:rPr lang="it-IT" sz="3000" dirty="0"/>
              <a:t>, per analogia con </a:t>
            </a:r>
            <a:r>
              <a:rPr lang="it-IT" sz="3000" i="1" dirty="0"/>
              <a:t>cant</a:t>
            </a:r>
            <a:r>
              <a:rPr lang="it-IT" sz="3000" b="1" i="1" dirty="0"/>
              <a:t>ò</a:t>
            </a:r>
            <a:r>
              <a:rPr lang="it-IT" sz="3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5498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20394" y="281759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MORFOLOGIA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C02C5CA-EF1E-4182-80F8-03A95BC28D7F}"/>
              </a:ext>
            </a:extLst>
          </p:cNvPr>
          <p:cNvSpPr txBox="1"/>
          <p:nvPr/>
        </p:nvSpPr>
        <p:spPr>
          <a:xfrm>
            <a:off x="220394" y="928090"/>
            <a:ext cx="1197160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3) Si sviluppa una </a:t>
            </a:r>
            <a:r>
              <a:rPr lang="it-IT" sz="3000" b="1" dirty="0"/>
              <a:t>desinenza </a:t>
            </a:r>
            <a:r>
              <a:rPr lang="it-IT" sz="3000" b="1" i="1" dirty="0"/>
              <a:t>-</a:t>
            </a:r>
            <a:r>
              <a:rPr lang="it-IT" sz="3000" b="1" i="1" dirty="0" err="1"/>
              <a:t>ono</a:t>
            </a:r>
            <a:r>
              <a:rPr lang="it-IT" sz="3000" dirty="0"/>
              <a:t> (per analogia su </a:t>
            </a:r>
            <a:r>
              <a:rPr lang="it-IT" sz="3000" i="1" dirty="0"/>
              <a:t>amarono</a:t>
            </a:r>
            <a:r>
              <a:rPr lang="it-IT" sz="3000" dirty="0"/>
              <a:t>) in verbi come </a:t>
            </a:r>
            <a:r>
              <a:rPr lang="it-IT" sz="3000" i="1" dirty="0" err="1"/>
              <a:t>feciono</a:t>
            </a:r>
            <a:r>
              <a:rPr lang="it-IT" sz="3000" dirty="0"/>
              <a:t>, </a:t>
            </a:r>
            <a:r>
              <a:rPr lang="it-IT" sz="3000" i="1" dirty="0"/>
              <a:t>dissono</a:t>
            </a:r>
            <a:r>
              <a:rPr lang="it-IT" sz="3000" dirty="0"/>
              <a:t>, </a:t>
            </a:r>
            <a:r>
              <a:rPr lang="it-IT" sz="3000" i="1" dirty="0" err="1"/>
              <a:t>vennono</a:t>
            </a:r>
            <a:r>
              <a:rPr lang="it-IT" sz="3000" i="1" dirty="0"/>
              <a:t> </a:t>
            </a:r>
            <a:r>
              <a:rPr lang="it-IT" sz="3000" dirty="0"/>
              <a:t>(accanto a </a:t>
            </a:r>
            <a:r>
              <a:rPr lang="it-IT" sz="3000" i="1" dirty="0"/>
              <a:t>fecero</a:t>
            </a:r>
            <a:r>
              <a:rPr lang="it-IT" sz="3000" dirty="0"/>
              <a:t>, </a:t>
            </a:r>
            <a:r>
              <a:rPr lang="it-IT" sz="3000" i="1" dirty="0"/>
              <a:t>dissero</a:t>
            </a:r>
            <a:r>
              <a:rPr lang="it-IT" sz="3000" dirty="0"/>
              <a:t>, </a:t>
            </a:r>
            <a:r>
              <a:rPr lang="it-IT" sz="3000" i="1" dirty="0"/>
              <a:t>vennero</a:t>
            </a:r>
            <a:r>
              <a:rPr lang="it-IT" sz="3000" dirty="0"/>
              <a:t>). La desinenza si estende anche al congiuntivo </a:t>
            </a:r>
            <a:r>
              <a:rPr lang="it-IT" sz="3000" dirty="0" err="1"/>
              <a:t>imperf</a:t>
            </a:r>
            <a:r>
              <a:rPr lang="it-IT" sz="3000" dirty="0"/>
              <a:t>. </a:t>
            </a:r>
            <a:r>
              <a:rPr lang="it-IT" sz="3000" i="1" dirty="0"/>
              <a:t>(</a:t>
            </a:r>
            <a:r>
              <a:rPr lang="it-IT" sz="3000" i="1" dirty="0" err="1"/>
              <a:t>avessono</a:t>
            </a:r>
            <a:r>
              <a:rPr lang="it-IT" sz="3000" i="1" dirty="0"/>
              <a:t> </a:t>
            </a:r>
            <a:r>
              <a:rPr lang="it-IT" sz="3000" dirty="0"/>
              <a:t>‘avessero’</a:t>
            </a:r>
            <a:r>
              <a:rPr lang="it-IT" sz="3000" i="1" dirty="0"/>
              <a:t>) </a:t>
            </a:r>
            <a:r>
              <a:rPr lang="it-IT" sz="3000" dirty="0"/>
              <a:t>e al condizionale (</a:t>
            </a:r>
            <a:r>
              <a:rPr lang="it-IT" sz="3000" i="1" dirty="0" err="1"/>
              <a:t>avrebbono</a:t>
            </a:r>
            <a:r>
              <a:rPr lang="it-IT" sz="3000" i="1" dirty="0"/>
              <a:t> </a:t>
            </a:r>
            <a:r>
              <a:rPr lang="it-IT" sz="3000" dirty="0"/>
              <a:t>‘avrebbero’</a:t>
            </a:r>
            <a:r>
              <a:rPr lang="it-IT" sz="3000" i="1" dirty="0"/>
              <a:t>). </a:t>
            </a:r>
            <a:r>
              <a:rPr lang="it-IT" sz="3000" dirty="0"/>
              <a:t>Le desinenze si alternano liberamente: «lavorarono di buon tempo e si </a:t>
            </a:r>
            <a:r>
              <a:rPr lang="it-IT" sz="3000" dirty="0" err="1"/>
              <a:t>diedono</a:t>
            </a:r>
            <a:r>
              <a:rPr lang="it-IT" sz="3000" dirty="0"/>
              <a:t>».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4) La </a:t>
            </a:r>
            <a:r>
              <a:rPr lang="it-IT" sz="3000" b="1" dirty="0"/>
              <a:t>II persona </a:t>
            </a:r>
            <a:r>
              <a:rPr lang="it-IT" sz="3000" dirty="0"/>
              <a:t>dell’indicativo sviluppa la desinenza moderna in </a:t>
            </a:r>
            <a:r>
              <a:rPr lang="it-IT" sz="3000" i="1" dirty="0"/>
              <a:t>-i</a:t>
            </a:r>
            <a:r>
              <a:rPr lang="it-IT" sz="3000" dirty="0"/>
              <a:t>: </a:t>
            </a:r>
            <a:r>
              <a:rPr lang="it-IT" sz="3000" i="1" dirty="0"/>
              <a:t>tu pensi, tu ami</a:t>
            </a:r>
            <a:r>
              <a:rPr lang="it-IT" sz="2800" i="1" dirty="0"/>
              <a:t> </a:t>
            </a:r>
            <a:r>
              <a:rPr lang="it-IT" sz="3000" dirty="0"/>
              <a:t>per analogia su </a:t>
            </a:r>
            <a:r>
              <a:rPr lang="it-IT" sz="3000" i="1" dirty="0"/>
              <a:t>tu dici </a:t>
            </a:r>
            <a:r>
              <a:rPr lang="it-IT" sz="3000" dirty="0"/>
              <a:t>(anziché </a:t>
            </a:r>
            <a:r>
              <a:rPr lang="it-IT" sz="3000" i="1" dirty="0" err="1"/>
              <a:t>pense</a:t>
            </a:r>
            <a:r>
              <a:rPr lang="it-IT" sz="3000" i="1" dirty="0"/>
              <a:t>, ame &lt; AMAS</a:t>
            </a:r>
            <a:r>
              <a:rPr lang="it-IT" sz="3000" dirty="0"/>
              <a:t>).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5) Accanto al </a:t>
            </a:r>
            <a:r>
              <a:rPr lang="it-IT" sz="3000" b="1" dirty="0"/>
              <a:t>condizionale</a:t>
            </a:r>
            <a:r>
              <a:rPr lang="it-IT" sz="3000" dirty="0"/>
              <a:t> toscano, Boccaccio impiega spesso quello </a:t>
            </a:r>
            <a:r>
              <a:rPr lang="it-IT" sz="3000" b="1" dirty="0"/>
              <a:t>siciliano</a:t>
            </a:r>
            <a:r>
              <a:rPr lang="it-IT" sz="3000" dirty="0"/>
              <a:t>, di tradizione poetica </a:t>
            </a:r>
            <a:r>
              <a:rPr lang="it-IT" sz="3000" i="1" dirty="0"/>
              <a:t>(</a:t>
            </a:r>
            <a:r>
              <a:rPr lang="it-IT" sz="3000" i="1" dirty="0" err="1"/>
              <a:t>saria</a:t>
            </a:r>
            <a:r>
              <a:rPr lang="it-IT" sz="3000" dirty="0"/>
              <a:t>, </a:t>
            </a:r>
            <a:r>
              <a:rPr lang="it-IT" sz="3000" i="1" dirty="0" err="1"/>
              <a:t>sariano</a:t>
            </a:r>
            <a:r>
              <a:rPr lang="it-IT" sz="3000" i="1" dirty="0"/>
              <a:t>).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8A8232E-FBC0-479C-83B7-F0E5C53AD7DD}"/>
              </a:ext>
            </a:extLst>
          </p:cNvPr>
          <p:cNvSpPr txBox="1"/>
          <p:nvPr/>
        </p:nvSpPr>
        <p:spPr>
          <a:xfrm>
            <a:off x="220394" y="5421628"/>
            <a:ext cx="11751212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La </a:t>
            </a:r>
            <a:r>
              <a:rPr lang="it-IT" sz="2900" b="1" dirty="0"/>
              <a:t>polimorfia</a:t>
            </a:r>
            <a:r>
              <a:rPr lang="it-IT" sz="2900" dirty="0"/>
              <a:t> è motivata anche da esigenze di </a:t>
            </a:r>
            <a:r>
              <a:rPr lang="it-IT" sz="2900" b="1" dirty="0" err="1"/>
              <a:t>variatio</a:t>
            </a:r>
            <a:r>
              <a:rPr lang="it-IT" sz="2900" dirty="0"/>
              <a:t> e da ragioni stilistiche (spesso anche di suono): «sì si </a:t>
            </a:r>
            <a:r>
              <a:rPr lang="it-IT" sz="2900" i="1" dirty="0"/>
              <a:t>turbarono</a:t>
            </a:r>
            <a:r>
              <a:rPr lang="it-IT" sz="2900" dirty="0"/>
              <a:t>, che se in altra parte che davanti al Papa stati </a:t>
            </a:r>
            <a:r>
              <a:rPr lang="it-IT" sz="2900" i="1" dirty="0"/>
              <a:t>fossero</a:t>
            </a:r>
            <a:r>
              <a:rPr lang="it-IT" sz="2900" dirty="0"/>
              <a:t>, </a:t>
            </a:r>
            <a:r>
              <a:rPr lang="it-IT" sz="2900" i="1" dirty="0" err="1"/>
              <a:t>avrebbono</a:t>
            </a:r>
            <a:r>
              <a:rPr lang="it-IT" sz="2900" dirty="0"/>
              <a:t> a Alessandro e forse alla donna fatta villania».</a:t>
            </a:r>
          </a:p>
        </p:txBody>
      </p:sp>
    </p:spTree>
    <p:extLst>
      <p:ext uri="{BB962C8B-B14F-4D97-AF65-F5344CB8AC3E}">
        <p14:creationId xmlns:p14="http://schemas.microsoft.com/office/powerpoint/2010/main" val="3350330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20394" y="281759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LESSICO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C02C5CA-EF1E-4182-80F8-03A95BC28D7F}"/>
              </a:ext>
            </a:extLst>
          </p:cNvPr>
          <p:cNvSpPr txBox="1"/>
          <p:nvPr/>
        </p:nvSpPr>
        <p:spPr>
          <a:xfrm>
            <a:off x="112542" y="928090"/>
            <a:ext cx="117512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Come nella </a:t>
            </a:r>
            <a:r>
              <a:rPr lang="it-IT" sz="3000" i="1" dirty="0"/>
              <a:t>Commedia </a:t>
            </a:r>
            <a:r>
              <a:rPr lang="it-IT" sz="3000" dirty="0"/>
              <a:t>dantesca, anche nel </a:t>
            </a:r>
            <a:r>
              <a:rPr lang="it-IT" sz="3000" i="1" dirty="0"/>
              <a:t>Decameron </a:t>
            </a:r>
            <a:r>
              <a:rPr lang="it-IT" sz="3000" dirty="0"/>
              <a:t>la varietà dei temi porta una ricchezza lessicale che va dall’ambito mercantile, alla medicina, alla marineria, al mondo cortese. Tra le molte componenti: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Sono numerose le forme </a:t>
            </a:r>
            <a:r>
              <a:rPr lang="it-IT" sz="3000" b="1" dirty="0"/>
              <a:t>popolari</a:t>
            </a:r>
            <a:r>
              <a:rPr lang="it-IT" sz="3000" dirty="0"/>
              <a:t> e </a:t>
            </a:r>
            <a:r>
              <a:rPr lang="it-IT" sz="3000" b="1" dirty="0"/>
              <a:t>colloquiali</a:t>
            </a:r>
            <a:r>
              <a:rPr lang="it-IT" sz="3000" dirty="0"/>
              <a:t> </a:t>
            </a:r>
            <a:r>
              <a:rPr lang="it-IT" sz="3000" i="1" dirty="0"/>
              <a:t>(</a:t>
            </a:r>
            <a:r>
              <a:rPr lang="it-IT" sz="3000" i="1" dirty="0" err="1"/>
              <a:t>baderla</a:t>
            </a:r>
            <a:r>
              <a:rPr lang="it-IT" sz="3000" i="1" dirty="0"/>
              <a:t> </a:t>
            </a:r>
            <a:r>
              <a:rPr lang="it-IT" sz="3000" dirty="0"/>
              <a:t>‘perditempo’, </a:t>
            </a:r>
            <a:r>
              <a:rPr lang="it-IT" sz="3000" i="1" dirty="0"/>
              <a:t>gocciolone </a:t>
            </a:r>
            <a:r>
              <a:rPr lang="it-IT" sz="3000" dirty="0"/>
              <a:t>‘sciocco’), anche nella fraseologia: </a:t>
            </a:r>
            <a:r>
              <a:rPr lang="it-IT" sz="3000" i="1" dirty="0"/>
              <a:t>lasciar correre due soldi per ventiquattro denari</a:t>
            </a:r>
            <a:r>
              <a:rPr lang="it-IT" sz="3000" dirty="0"/>
              <a:t> ‘prendere le cose per quello che </a:t>
            </a:r>
            <a:r>
              <a:rPr lang="it-IT" sz="3000" dirty="0" err="1"/>
              <a:t>sono’</a:t>
            </a:r>
            <a:r>
              <a:rPr lang="it-IT" sz="3000" dirty="0"/>
              <a:t>; </a:t>
            </a:r>
            <a:r>
              <a:rPr lang="it-IT" sz="3000" i="1" dirty="0"/>
              <a:t>avere delle due derrate un </a:t>
            </a:r>
            <a:r>
              <a:rPr lang="it-IT" sz="3000" i="1" dirty="0" err="1"/>
              <a:t>denaio</a:t>
            </a:r>
            <a:r>
              <a:rPr lang="it-IT" sz="3000" dirty="0"/>
              <a:t> ‘vendere a metà </a:t>
            </a:r>
            <a:r>
              <a:rPr lang="it-IT" sz="3000" dirty="0" err="1"/>
              <a:t>prezzo’</a:t>
            </a:r>
            <a:r>
              <a:rPr lang="it-IT" sz="3000" dirty="0"/>
              <a:t>.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Sono frequenti gli </a:t>
            </a:r>
            <a:r>
              <a:rPr lang="it-IT" sz="3000" b="1" dirty="0"/>
              <a:t>insulti</a:t>
            </a:r>
            <a:r>
              <a:rPr lang="it-IT" sz="3000" dirty="0"/>
              <a:t> legati al mondo animale: </a:t>
            </a:r>
            <a:r>
              <a:rPr lang="it-IT" sz="3000" i="1" dirty="0"/>
              <a:t>can disleale</a:t>
            </a:r>
            <a:r>
              <a:rPr lang="it-IT" sz="3000" dirty="0"/>
              <a:t>, </a:t>
            </a:r>
            <a:r>
              <a:rPr lang="it-IT" sz="3000" i="1" dirty="0"/>
              <a:t>asino fastidioso e </a:t>
            </a:r>
            <a:r>
              <a:rPr lang="it-IT" sz="3000" i="1" dirty="0" err="1"/>
              <a:t>ebriaco</a:t>
            </a:r>
            <a:r>
              <a:rPr lang="it-IT" sz="3000" dirty="0"/>
              <a:t>, </a:t>
            </a:r>
            <a:r>
              <a:rPr lang="it-IT" sz="3000" i="1" dirty="0"/>
              <a:t>bestia</a:t>
            </a:r>
            <a:r>
              <a:rPr lang="it-IT" sz="3000" dirty="0"/>
              <a:t>.</a:t>
            </a:r>
            <a:endParaRPr lang="it-IT" sz="3000" b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Non mancano i </a:t>
            </a:r>
            <a:r>
              <a:rPr lang="it-IT" sz="3000" b="1" dirty="0"/>
              <a:t>neologismi</a:t>
            </a:r>
            <a:r>
              <a:rPr lang="it-IT" sz="3000" dirty="0"/>
              <a:t> scherzosi. Da </a:t>
            </a:r>
            <a:r>
              <a:rPr lang="it-IT" sz="3000" i="1" dirty="0"/>
              <a:t>duagio</a:t>
            </a:r>
            <a:r>
              <a:rPr lang="it-IT" sz="3000" dirty="0"/>
              <a:t> ‘stoffa preziosa’ (dalla città di Douai, nelle Fiandre), Boccaccio inventa nomi di stoffe ancor più preziose giocando sull’omofonia con </a:t>
            </a:r>
            <a:r>
              <a:rPr lang="it-IT" sz="3000" i="1" dirty="0"/>
              <a:t>due: treagio</a:t>
            </a:r>
            <a:r>
              <a:rPr lang="it-IT" sz="3000" dirty="0"/>
              <a:t> e </a:t>
            </a:r>
            <a:r>
              <a:rPr lang="it-IT" sz="3000" i="1" dirty="0" err="1"/>
              <a:t>quattragio</a:t>
            </a:r>
            <a:r>
              <a:rPr lang="it-IT" sz="30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6340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20394" y="281759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L’USO DI ALTRI VOLGARI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C02C5CA-EF1E-4182-80F8-03A95BC28D7F}"/>
              </a:ext>
            </a:extLst>
          </p:cNvPr>
          <p:cNvSpPr txBox="1"/>
          <p:nvPr/>
        </p:nvSpPr>
        <p:spPr>
          <a:xfrm>
            <a:off x="166468" y="928090"/>
            <a:ext cx="1185906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Boccaccio impiega a fini espressivi elementi linguistici non fiorentini, al fine di caratterizzare realisticamente alcuni personaggi (non tutti, Andreuccio da Perugia a Napoli non sente parole in napoletano).</a:t>
            </a:r>
          </a:p>
          <a:p>
            <a:pPr algn="just"/>
            <a:endParaRPr lang="it-IT" sz="1000" dirty="0"/>
          </a:p>
          <a:p>
            <a:pPr marL="457200" indent="-457200" algn="just">
              <a:buFontTx/>
              <a:buChar char="-"/>
            </a:pPr>
            <a:r>
              <a:rPr lang="it-IT" sz="3000" b="1" dirty="0"/>
              <a:t>Venezia</a:t>
            </a:r>
            <a:r>
              <a:rPr lang="it-IT" sz="3000" dirty="0"/>
              <a:t>: nella novella di Frate Alberto la gente commenta «che sé quel?»; </a:t>
            </a:r>
            <a:r>
              <a:rPr lang="it-IT" sz="3000" dirty="0" err="1"/>
              <a:t>Chichibio</a:t>
            </a:r>
            <a:r>
              <a:rPr lang="it-IT" sz="3000" dirty="0"/>
              <a:t> dice «voi non l’</a:t>
            </a:r>
            <a:r>
              <a:rPr lang="it-IT" sz="3000" dirty="0" err="1"/>
              <a:t>avrì</a:t>
            </a:r>
            <a:r>
              <a:rPr lang="it-IT" sz="3000" dirty="0"/>
              <a:t> da mi».</a:t>
            </a:r>
          </a:p>
          <a:p>
            <a:pPr marL="457200" indent="-457200" algn="just">
              <a:buFontTx/>
              <a:buChar char="-"/>
            </a:pP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b="1" dirty="0"/>
              <a:t>Siena</a:t>
            </a:r>
            <a:r>
              <a:rPr lang="it-IT" sz="3000" dirty="0"/>
              <a:t>: i personaggi usano </a:t>
            </a:r>
            <a:r>
              <a:rPr lang="it-IT" sz="3000" i="1" dirty="0" err="1"/>
              <a:t>giuco</a:t>
            </a:r>
            <a:r>
              <a:rPr lang="it-IT" sz="3000" dirty="0"/>
              <a:t>, </a:t>
            </a:r>
            <a:r>
              <a:rPr lang="it-IT" sz="3000" i="1" dirty="0"/>
              <a:t>chi ‘</a:t>
            </a:r>
            <a:r>
              <a:rPr lang="it-IT" sz="3000" dirty="0"/>
              <a:t>qui</a:t>
            </a:r>
            <a:r>
              <a:rPr lang="it-IT" sz="3000" i="1" dirty="0"/>
              <a:t>’, </a:t>
            </a:r>
            <a:r>
              <a:rPr lang="it-IT" sz="3000" i="1" dirty="0" err="1"/>
              <a:t>avavamo</a:t>
            </a:r>
            <a:r>
              <a:rPr lang="it-IT" sz="3000" i="1" dirty="0"/>
              <a:t>.</a:t>
            </a:r>
            <a:endParaRPr lang="it-IT" sz="3000" dirty="0"/>
          </a:p>
          <a:p>
            <a:pPr marL="457200" indent="-457200" algn="just">
              <a:buFontTx/>
              <a:buChar char="-"/>
            </a:pP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b="1" dirty="0"/>
              <a:t>Palermo</a:t>
            </a:r>
            <a:r>
              <a:rPr lang="it-IT" sz="3000" dirty="0"/>
              <a:t>: «tu m’hai </a:t>
            </a:r>
            <a:r>
              <a:rPr lang="it-IT" sz="3000" dirty="0" err="1"/>
              <a:t>miso</a:t>
            </a:r>
            <a:r>
              <a:rPr lang="it-IT" sz="3000" dirty="0"/>
              <a:t> lo foco all’arma».</a:t>
            </a:r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Anche nei nomi dei personaggi si coglie la componente geografica: </a:t>
            </a:r>
            <a:r>
              <a:rPr lang="it-IT" sz="3000" i="1" dirty="0" err="1"/>
              <a:t>Zinevra</a:t>
            </a:r>
            <a:r>
              <a:rPr lang="it-IT" sz="3000" i="1" dirty="0"/>
              <a:t> </a:t>
            </a:r>
            <a:r>
              <a:rPr lang="it-IT" sz="3000" dirty="0"/>
              <a:t>è di Genova (avanzamento delle affricate), </a:t>
            </a:r>
            <a:r>
              <a:rPr lang="it-IT" sz="3000" i="1" dirty="0" err="1"/>
              <a:t>Liello</a:t>
            </a:r>
            <a:r>
              <a:rPr lang="it-IT" sz="3000" i="1" dirty="0"/>
              <a:t> </a:t>
            </a:r>
            <a:r>
              <a:rPr lang="it-IT" sz="3000" dirty="0"/>
              <a:t>è di Roma (dittongo metafonetico, anticamente presente anche a Roma), </a:t>
            </a:r>
            <a:r>
              <a:rPr lang="it-IT" sz="3000" i="1" dirty="0" err="1"/>
              <a:t>Iancofiore</a:t>
            </a:r>
            <a:r>
              <a:rPr lang="it-IT" sz="3000" i="1" dirty="0"/>
              <a:t> </a:t>
            </a:r>
            <a:r>
              <a:rPr lang="it-IT" sz="3000" dirty="0"/>
              <a:t>di Palermo (esito siciliano BL &gt; j). Già nell’</a:t>
            </a:r>
            <a:r>
              <a:rPr lang="it-IT" sz="3000" i="1" dirty="0"/>
              <a:t>Epistola napoletana </a:t>
            </a:r>
            <a:r>
              <a:rPr lang="it-IT" sz="3000" dirty="0"/>
              <a:t>imitava il napoletano.</a:t>
            </a:r>
          </a:p>
        </p:txBody>
      </p:sp>
    </p:spTree>
    <p:extLst>
      <p:ext uri="{BB962C8B-B14F-4D97-AF65-F5344CB8AC3E}">
        <p14:creationId xmlns:p14="http://schemas.microsoft.com/office/powerpoint/2010/main" val="24938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5" y="1074595"/>
            <a:ext cx="11882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Boccaccio, che nasce nel 1313, convivono gli ideali umanistici (espressi nelle opere latine) e quelli della civiltà borghese e mercantile, espressi nel </a:t>
            </a:r>
            <a:r>
              <a:rPr lang="it-IT" sz="3000" i="1" dirty="0"/>
              <a:t>Decameron</a:t>
            </a:r>
            <a:r>
              <a:rPr lang="it-IT" sz="3000" dirty="0"/>
              <a:t>, scritto a metà del Trecento. Come per Petrarca, però, solo la sua opera volgare influenzerà la cultura successiva.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69504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BOCCACCIO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154745" y="3013587"/>
            <a:ext cx="1188251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</a:t>
            </a:r>
            <a:r>
              <a:rPr lang="it-IT" sz="3000" i="1" dirty="0"/>
              <a:t>Decameron </a:t>
            </a:r>
            <a:r>
              <a:rPr lang="it-IT" sz="3000" dirty="0"/>
              <a:t>è imitato fin dal tardo Trecento, ma sarà a partire dal Cinquecento che diventerà </a:t>
            </a:r>
            <a:r>
              <a:rPr lang="it-IT" sz="3000" b="1" dirty="0"/>
              <a:t>modello</a:t>
            </a:r>
            <a:r>
              <a:rPr lang="it-IT" sz="3000" dirty="0"/>
              <a:t> indiscusso della prosa italiana:</a:t>
            </a:r>
          </a:p>
          <a:p>
            <a:pPr algn="just"/>
            <a:endParaRPr lang="it-IT" sz="1600" dirty="0"/>
          </a:p>
          <a:p>
            <a:pPr marL="514350" indent="-514350" algn="just">
              <a:buAutoNum type="arabicParenR"/>
            </a:pPr>
            <a:r>
              <a:rPr lang="it-IT" sz="3000" dirty="0"/>
              <a:t>Per la </a:t>
            </a:r>
            <a:r>
              <a:rPr lang="it-IT" sz="3000" b="1" dirty="0"/>
              <a:t>sintassi</a:t>
            </a:r>
            <a:r>
              <a:rPr lang="it-IT" sz="3000" dirty="0"/>
              <a:t> </a:t>
            </a:r>
            <a:r>
              <a:rPr lang="it-IT" sz="3000" b="1" dirty="0"/>
              <a:t>ipotattica</a:t>
            </a:r>
            <a:r>
              <a:rPr lang="it-IT" sz="3000" dirty="0"/>
              <a:t> delle cornici (imitata da Bembo già negli </a:t>
            </a:r>
            <a:r>
              <a:rPr lang="it-IT" sz="3000" i="1" dirty="0"/>
              <a:t>Asolani </a:t>
            </a:r>
            <a:r>
              <a:rPr lang="it-IT" sz="3000" dirty="0"/>
              <a:t>e spesso attaccata dagli avversari della Crusca, come P. Beni);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Per il </a:t>
            </a:r>
            <a:r>
              <a:rPr lang="it-IT" sz="3000" b="1" dirty="0"/>
              <a:t>lessico</a:t>
            </a:r>
            <a:r>
              <a:rPr lang="it-IT" sz="3000" dirty="0"/>
              <a:t>, registrato fin dalle </a:t>
            </a:r>
            <a:r>
              <a:rPr lang="it-IT" sz="3000" i="1" dirty="0"/>
              <a:t>Tre fontane </a:t>
            </a:r>
            <a:r>
              <a:rPr lang="it-IT" sz="3000" dirty="0"/>
              <a:t>di Niccolò </a:t>
            </a:r>
            <a:r>
              <a:rPr lang="it-IT" sz="3000" dirty="0" err="1"/>
              <a:t>Liburnio</a:t>
            </a:r>
            <a:r>
              <a:rPr lang="it-IT" sz="3000" dirty="0"/>
              <a:t> (1526);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Per la </a:t>
            </a:r>
            <a:r>
              <a:rPr lang="it-IT" sz="3000" b="1" dirty="0" err="1"/>
              <a:t>fonomorfologia</a:t>
            </a:r>
            <a:r>
              <a:rPr lang="it-IT" sz="3000" dirty="0"/>
              <a:t>, proposta come modello dalle </a:t>
            </a:r>
            <a:r>
              <a:rPr lang="it-IT" sz="3000" i="1" dirty="0"/>
              <a:t>Prose della volgar lingua </a:t>
            </a:r>
            <a:r>
              <a:rPr lang="it-IT" sz="3000" dirty="0"/>
              <a:t>di Bembo (ma filtrata e normalizzata).</a:t>
            </a:r>
          </a:p>
        </p:txBody>
      </p:sp>
    </p:spTree>
    <p:extLst>
      <p:ext uri="{BB962C8B-B14F-4D97-AF65-F5344CB8AC3E}">
        <p14:creationId xmlns:p14="http://schemas.microsoft.com/office/powerpoint/2010/main" val="330378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69504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DECAMERON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0210CAE-6C36-47EC-991A-50A67D9493EA}"/>
              </a:ext>
            </a:extLst>
          </p:cNvPr>
          <p:cNvSpPr txBox="1"/>
          <p:nvPr/>
        </p:nvSpPr>
        <p:spPr>
          <a:xfrm>
            <a:off x="154745" y="1004728"/>
            <a:ext cx="1188251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Si sono conservati diversi </a:t>
            </a:r>
            <a:r>
              <a:rPr lang="it-IT" sz="3000" b="1" dirty="0"/>
              <a:t>manoscritti autografi</a:t>
            </a:r>
            <a:r>
              <a:rPr lang="it-IT" sz="3000" dirty="0"/>
              <a:t> di Boccaccio: in particolare, l’Hamilton 90 della biblioteca di Berlino è una copia dell’intero </a:t>
            </a:r>
            <a:r>
              <a:rPr lang="it-IT" sz="3000" i="1" dirty="0"/>
              <a:t>Decameron </a:t>
            </a:r>
            <a:r>
              <a:rPr lang="it-IT" sz="3000" dirty="0"/>
              <a:t>eseguita dall’autore nel 1370-72, circa vent’anni dopo la composizione. Questo permette di conoscere l’assetto linguistico voluto dall’autore ed è importante per due motivi: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1) Conferma della </a:t>
            </a:r>
            <a:r>
              <a:rPr lang="it-IT" sz="3000" b="1" dirty="0"/>
              <a:t>polimorfia</a:t>
            </a:r>
            <a:r>
              <a:rPr lang="it-IT" sz="3000" dirty="0"/>
              <a:t> (soprattutto morfologica) del </a:t>
            </a:r>
            <a:r>
              <a:rPr lang="it-IT" sz="3000" b="1" dirty="0"/>
              <a:t>fiorentino di metà Trecento</a:t>
            </a:r>
            <a:r>
              <a:rPr lang="it-IT" sz="3000" dirty="0"/>
              <a:t>, in cui convivevano tratti arcaici dell’epoca dantesca e tratti nuovi, spesso rafforzati dall’uso di chi era immigrato a Firenze dopo la peste del 1348.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2) Permette di riflettere sulle </a:t>
            </a:r>
            <a:r>
              <a:rPr lang="it-IT" sz="3000" b="1" dirty="0"/>
              <a:t>regolarizzazioni</a:t>
            </a:r>
            <a:r>
              <a:rPr lang="it-IT" sz="3000" dirty="0"/>
              <a:t> operate nel </a:t>
            </a:r>
            <a:r>
              <a:rPr lang="it-IT" sz="3000" b="1" dirty="0"/>
              <a:t>Cinquecento</a:t>
            </a:r>
            <a:r>
              <a:rPr lang="it-IT" sz="3000" dirty="0"/>
              <a:t>, nella trattatistica e nelle stesse edizioni a stampa: quando l’opera diventa modello da imitare, si cerca di eliminarne le irregolarità.</a:t>
            </a:r>
          </a:p>
        </p:txBody>
      </p:sp>
    </p:spTree>
    <p:extLst>
      <p:ext uri="{BB962C8B-B14F-4D97-AF65-F5344CB8AC3E}">
        <p14:creationId xmlns:p14="http://schemas.microsoft.com/office/powerpoint/2010/main" val="2623743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5704" y="843677"/>
            <a:ext cx="11643361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La differenza maggiore con la prosa precedente è nella </a:t>
            </a:r>
            <a:r>
              <a:rPr lang="it-IT" sz="2900" b="1" dirty="0"/>
              <a:t>sintassi</a:t>
            </a:r>
            <a:r>
              <a:rPr lang="it-IT" sz="2900" dirty="0"/>
              <a:t>, che soprattutto nelle cornici è fortemente </a:t>
            </a:r>
            <a:r>
              <a:rPr lang="it-IT" sz="2900" b="1" dirty="0"/>
              <a:t>ipotattica</a:t>
            </a:r>
            <a:r>
              <a:rPr lang="it-IT" sz="2900" dirty="0"/>
              <a:t>.</a:t>
            </a:r>
          </a:p>
          <a:p>
            <a:pPr algn="just"/>
            <a:r>
              <a:rPr lang="it-IT" sz="2900" dirty="0"/>
              <a:t>La difficoltà del periodo non è determinata solo dal notevole carico di  subordinate, ma anche dalla </a:t>
            </a:r>
            <a:r>
              <a:rPr lang="it-IT" sz="2900" b="1" dirty="0"/>
              <a:t>diposizione</a:t>
            </a:r>
            <a:r>
              <a:rPr lang="it-IT" sz="2900" dirty="0"/>
              <a:t> </a:t>
            </a:r>
            <a:r>
              <a:rPr lang="it-IT" sz="2900" b="1" dirty="0"/>
              <a:t>incassata</a:t>
            </a:r>
            <a:r>
              <a:rPr lang="it-IT" sz="2900" dirty="0"/>
              <a:t> delle frasi. Le subordinate non si legano in una sequenza lineare ma si innestano </a:t>
            </a:r>
            <a:r>
              <a:rPr lang="it-IT" sz="2900" b="1" dirty="0"/>
              <a:t>dentro la principale</a:t>
            </a:r>
            <a:r>
              <a:rPr lang="it-IT" sz="2900" dirty="0"/>
              <a:t>, che spesso si apre con un elemento all’inizio del periodo (nell’es. che segue è il soggetto) e si chiude con il verbo alla fine: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468925" y="22213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SINTASSI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02F547-F413-4363-B420-863D9F6B62AA}"/>
              </a:ext>
            </a:extLst>
          </p:cNvPr>
          <p:cNvSpPr txBox="1"/>
          <p:nvPr/>
        </p:nvSpPr>
        <p:spPr>
          <a:xfrm>
            <a:off x="215704" y="4206888"/>
            <a:ext cx="116433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>
                <a:highlight>
                  <a:srgbClr val="00FF00"/>
                </a:highlight>
              </a:rPr>
              <a:t>Il quale</a:t>
            </a:r>
            <a:r>
              <a:rPr lang="it-IT" sz="3000" dirty="0"/>
              <a:t>, per ciò che savio giovane era </a:t>
            </a:r>
            <a:r>
              <a:rPr lang="it-IT" sz="2000" dirty="0">
                <a:highlight>
                  <a:srgbClr val="FFFF00"/>
                </a:highlight>
              </a:rPr>
              <a:t>[CAUSALE]</a:t>
            </a:r>
            <a:r>
              <a:rPr lang="it-IT" sz="3000" dirty="0"/>
              <a:t>,</a:t>
            </a:r>
            <a:r>
              <a:rPr lang="it-IT" sz="2800" dirty="0"/>
              <a:t> </a:t>
            </a:r>
            <a:r>
              <a:rPr lang="it-IT" sz="3000" dirty="0"/>
              <a:t>quantunque molto noioso gli fosse </a:t>
            </a:r>
            <a:r>
              <a:rPr lang="it-IT" sz="2000" dirty="0">
                <a:highlight>
                  <a:srgbClr val="FFFF00"/>
                </a:highlight>
              </a:rPr>
              <a:t>[CONCESSIVA]</a:t>
            </a:r>
            <a:r>
              <a:rPr lang="it-IT" sz="2000" dirty="0"/>
              <a:t> </a:t>
            </a:r>
            <a:r>
              <a:rPr lang="it-IT" sz="3000" dirty="0"/>
              <a:t>a ciò sapere </a:t>
            </a:r>
            <a:r>
              <a:rPr lang="it-IT" sz="2000" dirty="0">
                <a:highlight>
                  <a:srgbClr val="FFFF00"/>
                </a:highlight>
              </a:rPr>
              <a:t>[COMPLETIVA SOGG.]</a:t>
            </a:r>
            <a:r>
              <a:rPr lang="it-IT" sz="2800" dirty="0"/>
              <a:t>, </a:t>
            </a:r>
            <a:r>
              <a:rPr lang="it-IT" sz="3000" dirty="0"/>
              <a:t>pur mosso da più onesto consiglio </a:t>
            </a:r>
            <a:r>
              <a:rPr lang="it-IT" sz="2000" dirty="0">
                <a:highlight>
                  <a:srgbClr val="FFFF00"/>
                </a:highlight>
              </a:rPr>
              <a:t>[CAUSALE]</a:t>
            </a:r>
            <a:r>
              <a:rPr lang="it-IT" sz="2800" dirty="0"/>
              <a:t>, </a:t>
            </a:r>
            <a:r>
              <a:rPr lang="it-IT" sz="3000" dirty="0"/>
              <a:t>senza far motto </a:t>
            </a:r>
            <a:r>
              <a:rPr lang="it-IT" sz="2000" dirty="0">
                <a:highlight>
                  <a:srgbClr val="FFFF00"/>
                </a:highlight>
              </a:rPr>
              <a:t>[MODALE]</a:t>
            </a:r>
            <a:r>
              <a:rPr lang="it-IT" sz="2000" dirty="0"/>
              <a:t> </a:t>
            </a:r>
            <a:r>
              <a:rPr lang="it-IT" sz="3000" dirty="0"/>
              <a:t>o dir cosa alcuna </a:t>
            </a:r>
            <a:r>
              <a:rPr lang="it-IT" sz="2000" dirty="0">
                <a:highlight>
                  <a:srgbClr val="FFFF00"/>
                </a:highlight>
              </a:rPr>
              <a:t>[MODALE]</a:t>
            </a:r>
            <a:r>
              <a:rPr lang="it-IT" sz="2800" dirty="0"/>
              <a:t>, </a:t>
            </a:r>
            <a:r>
              <a:rPr lang="it-IT" sz="3000" dirty="0"/>
              <a:t>varie cose fra sé rivolgendo intorno a questo fatto </a:t>
            </a:r>
            <a:r>
              <a:rPr lang="it-IT" sz="2000" dirty="0">
                <a:highlight>
                  <a:srgbClr val="FFFF00"/>
                </a:highlight>
              </a:rPr>
              <a:t>[STRUMENTALE]</a:t>
            </a:r>
            <a:r>
              <a:rPr lang="it-IT" sz="2800" dirty="0"/>
              <a:t>, </a:t>
            </a:r>
            <a:r>
              <a:rPr lang="it-IT" sz="3000" dirty="0">
                <a:highlight>
                  <a:srgbClr val="00FF00"/>
                </a:highlight>
              </a:rPr>
              <a:t>infino alla mattina seguente trapassò </a:t>
            </a:r>
            <a:r>
              <a:rPr lang="it-IT" sz="2000" dirty="0">
                <a:highlight>
                  <a:srgbClr val="00FF00"/>
                </a:highlight>
              </a:rPr>
              <a:t>[PRINC.]</a:t>
            </a:r>
            <a:r>
              <a:rPr lang="it-IT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65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74319" y="906938"/>
            <a:ext cx="1164336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all’interno delle frasi, l’artificiosità è accresciuta dalla </a:t>
            </a:r>
            <a:r>
              <a:rPr lang="it-IT" sz="3000" b="1" dirty="0"/>
              <a:t>disposizione</a:t>
            </a:r>
            <a:r>
              <a:rPr lang="it-IT" sz="3000" dirty="0"/>
              <a:t> </a:t>
            </a:r>
            <a:r>
              <a:rPr lang="it-IT" sz="3000" b="1" dirty="0"/>
              <a:t>degli elementi</a:t>
            </a:r>
            <a:r>
              <a:rPr lang="it-IT" sz="3000" dirty="0"/>
              <a:t>, che </a:t>
            </a:r>
            <a:r>
              <a:rPr lang="it-IT" sz="3000" b="1" dirty="0"/>
              <a:t>infrange l’ordine naturale </a:t>
            </a:r>
            <a:r>
              <a:rPr lang="it-IT" sz="3000" dirty="0"/>
              <a:t>imitando l</a:t>
            </a:r>
            <a:r>
              <a:rPr lang="it-IT" sz="3000" b="1" dirty="0"/>
              <a:t>a prosa latina </a:t>
            </a:r>
            <a:r>
              <a:rPr lang="it-IT" sz="3000" dirty="0"/>
              <a:t>di stampo ciceroniano (accentua elementi della prosa d’arte duecentesca):</a:t>
            </a:r>
          </a:p>
          <a:p>
            <a:pPr algn="just"/>
            <a:endParaRPr lang="it-IT" sz="3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Il verbo è posto alla fine della frase: </a:t>
            </a:r>
            <a:r>
              <a:rPr lang="it-IT" sz="3000" i="1" dirty="0"/>
              <a:t>era</a:t>
            </a:r>
            <a:r>
              <a:rPr lang="it-IT" sz="3000" dirty="0"/>
              <a:t>, </a:t>
            </a:r>
            <a:r>
              <a:rPr lang="it-IT" sz="3000" i="1" dirty="0"/>
              <a:t>fosse, trapassò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Il verbo è preceduto dal </a:t>
            </a:r>
            <a:r>
              <a:rPr lang="it-IT" sz="3000" dirty="0" err="1"/>
              <a:t>compl</a:t>
            </a:r>
            <a:r>
              <a:rPr lang="it-IT" sz="3000" dirty="0"/>
              <a:t>. ogg.: </a:t>
            </a:r>
            <a:r>
              <a:rPr lang="it-IT" sz="3000" i="1" dirty="0"/>
              <a:t>ciò sapere</a:t>
            </a:r>
            <a:r>
              <a:rPr lang="it-IT" sz="3000" dirty="0"/>
              <a:t>, </a:t>
            </a:r>
            <a:r>
              <a:rPr lang="it-IT" sz="3000" i="1" dirty="0"/>
              <a:t>varie cose… rivolgendo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La parte nominale precede la copula: </a:t>
            </a:r>
            <a:r>
              <a:rPr lang="it-IT" sz="3000" i="1" dirty="0"/>
              <a:t>savio giovane era</a:t>
            </a:r>
          </a:p>
          <a:p>
            <a:pPr marL="457200" indent="-457200" algn="just">
              <a:buFontTx/>
              <a:buChar char="-"/>
            </a:pP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Il sostantivo è posposto all’aggettivo: </a:t>
            </a:r>
            <a:r>
              <a:rPr lang="it-IT" sz="3000" i="1" dirty="0"/>
              <a:t>onesto consiglio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Il periodo è disposto in modo da formare parallelismi </a:t>
            </a:r>
            <a:r>
              <a:rPr lang="it-IT" sz="3000" i="1" dirty="0"/>
              <a:t>(far motto </a:t>
            </a:r>
            <a:r>
              <a:rPr lang="it-IT" sz="3000" dirty="0"/>
              <a:t>e </a:t>
            </a:r>
            <a:r>
              <a:rPr lang="it-IT" sz="3000" i="1" dirty="0"/>
              <a:t>dir cosa). </a:t>
            </a:r>
            <a:r>
              <a:rPr lang="it-IT" sz="3000" dirty="0"/>
              <a:t>Nel periodo successivo troviamo anche un chiasmo: </a:t>
            </a:r>
            <a:r>
              <a:rPr lang="it-IT" sz="3000" i="1" dirty="0"/>
              <a:t>Poi, </a:t>
            </a:r>
            <a:r>
              <a:rPr lang="it-IT" sz="3000" i="1" u="sng" dirty="0"/>
              <a:t>venuto</a:t>
            </a:r>
            <a:r>
              <a:rPr lang="it-IT" sz="3000" i="1" dirty="0"/>
              <a:t> </a:t>
            </a:r>
            <a:r>
              <a:rPr lang="it-IT" sz="3000" i="1" u="sng" dirty="0"/>
              <a:t>il giorno</a:t>
            </a:r>
            <a:r>
              <a:rPr lang="it-IT" sz="3000" i="1" dirty="0"/>
              <a:t>, ai suoi fratelli </a:t>
            </a:r>
            <a:r>
              <a:rPr lang="it-IT" sz="3000" i="1" u="sng" dirty="0"/>
              <a:t>ciò che veduto</a:t>
            </a:r>
            <a:r>
              <a:rPr lang="it-IT" sz="3000" i="1" dirty="0"/>
              <a:t> </a:t>
            </a:r>
            <a:r>
              <a:rPr lang="it-IT" sz="3000" i="1" dirty="0" err="1"/>
              <a:t>avea</a:t>
            </a:r>
            <a:r>
              <a:rPr lang="it-IT" sz="3000" i="1" dirty="0"/>
              <a:t> la passata notte… raccontò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74319" y="22213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SINTASSI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879322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6465" y="864735"/>
            <a:ext cx="1185907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</a:t>
            </a:r>
            <a:r>
              <a:rPr lang="it-IT" sz="3000" b="1" dirty="0"/>
              <a:t>separazione</a:t>
            </a:r>
            <a:r>
              <a:rPr lang="it-IT" sz="3000" dirty="0"/>
              <a:t> di sintagmi unitari va anche oltre il modello latino e riguarda forme tipicamente volgari: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Formazioni verbali composte («</a:t>
            </a:r>
            <a:r>
              <a:rPr lang="it-IT" sz="3000" i="1" dirty="0"/>
              <a:t>avendo</a:t>
            </a:r>
            <a:r>
              <a:rPr lang="it-IT" sz="3000" dirty="0"/>
              <a:t> in diverse guerre e in grandissime sue magnificenze </a:t>
            </a:r>
            <a:r>
              <a:rPr lang="it-IT" sz="3000" i="1" dirty="0"/>
              <a:t>speso</a:t>
            </a:r>
            <a:r>
              <a:rPr lang="it-IT" sz="3000" dirty="0"/>
              <a:t> tutto il tesoro»)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Nesso di articolo e nome </a:t>
            </a:r>
            <a:r>
              <a:rPr lang="it-IT" sz="3000" i="1" dirty="0"/>
              <a:t>(«le </a:t>
            </a:r>
            <a:r>
              <a:rPr lang="it-IT" sz="3000" dirty="0"/>
              <a:t>raccontate</a:t>
            </a:r>
            <a:r>
              <a:rPr lang="it-IT" sz="3000" i="1" dirty="0"/>
              <a:t> cose»)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74319" y="22213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SINTASSI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9795C1D-8AD8-4E59-8CAF-860CA815D4A6}"/>
              </a:ext>
            </a:extLst>
          </p:cNvPr>
          <p:cNvSpPr txBox="1"/>
          <p:nvPr/>
        </p:nvSpPr>
        <p:spPr>
          <a:xfrm>
            <a:off x="166464" y="3370918"/>
            <a:ext cx="1185907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Oltre alla separazione di elementi, è frequente il </a:t>
            </a:r>
            <a:r>
              <a:rPr lang="it-IT" sz="3000" b="1" dirty="0"/>
              <a:t>rovesciamento</a:t>
            </a:r>
            <a:r>
              <a:rPr lang="it-IT" sz="3000" dirty="0"/>
              <a:t> dell’ordine dei sintagmi (anche indipendentemente dal latino). Alcune strutture sono comuni nell’italiano antico, come la </a:t>
            </a:r>
            <a:r>
              <a:rPr lang="it-IT" sz="3000" b="1" dirty="0"/>
              <a:t>posposizione del soggetto </a:t>
            </a:r>
            <a:r>
              <a:rPr lang="it-IT" sz="3000" dirty="0"/>
              <a:t>non rematico al verbo (struttura a verbo iniziale: «presero adunque </a:t>
            </a:r>
            <a:r>
              <a:rPr lang="it-IT" sz="3000" i="1" dirty="0"/>
              <a:t>le donne e gli uomini</a:t>
            </a:r>
            <a:r>
              <a:rPr lang="it-IT" sz="3000" dirty="0"/>
              <a:t> inverso un giardinetto la via») o l’</a:t>
            </a:r>
            <a:r>
              <a:rPr lang="it-IT" sz="3000" b="1" dirty="0"/>
              <a:t>epifrasi </a:t>
            </a:r>
            <a:r>
              <a:rPr lang="it-IT" sz="3000" dirty="0"/>
              <a:t>(«li santi luoghi e reverendi», «bellissimi abituri e dilettevoli»), altre no, come l’</a:t>
            </a:r>
            <a:r>
              <a:rPr lang="it-IT" sz="3000" b="1" dirty="0"/>
              <a:t>infinito anteposto </a:t>
            </a:r>
            <a:r>
              <a:rPr lang="it-IT" sz="3000" dirty="0"/>
              <a:t>al verbo modale: «</a:t>
            </a:r>
            <a:r>
              <a:rPr lang="it-IT" sz="3000" i="1" dirty="0"/>
              <a:t>esser</a:t>
            </a:r>
            <a:r>
              <a:rPr lang="it-IT" sz="3000" dirty="0"/>
              <a:t> possa utile».</a:t>
            </a:r>
          </a:p>
        </p:txBody>
      </p:sp>
    </p:spTree>
    <p:extLst>
      <p:ext uri="{BB962C8B-B14F-4D97-AF65-F5344CB8AC3E}">
        <p14:creationId xmlns:p14="http://schemas.microsoft.com/office/powerpoint/2010/main" val="309127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64735"/>
            <a:ext cx="1195753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Nella </a:t>
            </a:r>
            <a:r>
              <a:rPr lang="it-IT" sz="3000" b="1" dirty="0"/>
              <a:t>sintassi del periodo </a:t>
            </a:r>
            <a:r>
              <a:rPr lang="it-IT" sz="3000" dirty="0"/>
              <a:t>sono ricorrenti 5 strutture che ricalcano il </a:t>
            </a:r>
            <a:r>
              <a:rPr lang="it-IT" sz="3000" b="1" dirty="0"/>
              <a:t>latino</a:t>
            </a:r>
            <a:r>
              <a:rPr lang="it-IT" sz="2900" dirty="0"/>
              <a:t>:</a:t>
            </a:r>
          </a:p>
          <a:p>
            <a:pPr algn="just"/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2900" dirty="0"/>
              <a:t>Oggettive del tipo </a:t>
            </a:r>
            <a:r>
              <a:rPr lang="it-IT" sz="2900" b="1" dirty="0"/>
              <a:t>accusativo</a:t>
            </a:r>
            <a:r>
              <a:rPr lang="it-IT" sz="2900" dirty="0"/>
              <a:t> + </a:t>
            </a:r>
            <a:r>
              <a:rPr lang="it-IT" sz="2900" b="1" dirty="0"/>
              <a:t>infinito </a:t>
            </a:r>
            <a:r>
              <a:rPr lang="it-IT" sz="2900" dirty="0"/>
              <a:t>(</a:t>
            </a:r>
            <a:r>
              <a:rPr lang="it-IT" sz="2900" i="1" dirty="0"/>
              <a:t>dico questo essere vero</a:t>
            </a:r>
            <a:r>
              <a:rPr lang="it-IT" sz="2900" dirty="0"/>
              <a:t>): «quegli che </a:t>
            </a:r>
            <a:r>
              <a:rPr lang="it-IT" sz="2900" i="1" dirty="0"/>
              <a:t>queste cose così non essere state</a:t>
            </a:r>
            <a:r>
              <a:rPr lang="it-IT" sz="2900" dirty="0"/>
              <a:t> dicono».</a:t>
            </a:r>
          </a:p>
          <a:p>
            <a:pPr marL="514350" indent="-514350" algn="just">
              <a:buAutoNum type="arabicParenR"/>
            </a:pPr>
            <a:endParaRPr lang="it-IT" sz="800" i="1" dirty="0"/>
          </a:p>
          <a:p>
            <a:pPr marL="514350" indent="-514350" algn="just">
              <a:buAutoNum type="arabicParenR"/>
            </a:pPr>
            <a:r>
              <a:rPr lang="it-IT" sz="2900" dirty="0"/>
              <a:t> </a:t>
            </a:r>
            <a:r>
              <a:rPr lang="it-IT" sz="2900" b="1" dirty="0"/>
              <a:t>Gerundio e participio assoluti</a:t>
            </a:r>
            <a:r>
              <a:rPr lang="it-IT" sz="2900" dirty="0"/>
              <a:t>: «il </a:t>
            </a:r>
            <a:r>
              <a:rPr lang="it-IT" sz="2900" dirty="0" err="1"/>
              <a:t>Fortarrigo</a:t>
            </a:r>
            <a:r>
              <a:rPr lang="it-IT" sz="2900" dirty="0"/>
              <a:t>, </a:t>
            </a:r>
            <a:r>
              <a:rPr lang="it-IT" sz="2900" i="1" dirty="0"/>
              <a:t>dormendo</a:t>
            </a:r>
            <a:r>
              <a:rPr lang="it-IT" sz="2900" dirty="0"/>
              <a:t> </a:t>
            </a:r>
            <a:r>
              <a:rPr lang="it-IT" sz="2900" i="1" dirty="0"/>
              <a:t>l’</a:t>
            </a:r>
            <a:r>
              <a:rPr lang="it-IT" sz="2900" i="1" dirty="0" err="1"/>
              <a:t>Angiulieri</a:t>
            </a:r>
            <a:r>
              <a:rPr lang="it-IT" sz="2900" dirty="0"/>
              <a:t>, se n’andò»; </a:t>
            </a:r>
            <a:r>
              <a:rPr lang="it-IT" sz="2900" i="1" dirty="0"/>
              <a:t>«veggente Pirro e ciascuno altro, </a:t>
            </a:r>
            <a:r>
              <a:rPr lang="it-IT" sz="2900" dirty="0"/>
              <a:t>se n’andò</a:t>
            </a:r>
            <a:r>
              <a:rPr lang="it-IT" sz="2900" i="1" dirty="0"/>
              <a:t>».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2900" dirty="0"/>
              <a:t>Subordinate con </a:t>
            </a:r>
            <a:r>
              <a:rPr lang="it-IT" sz="2900" b="1" dirty="0"/>
              <a:t>participio</a:t>
            </a:r>
            <a:r>
              <a:rPr lang="it-IT" sz="2900" dirty="0"/>
              <a:t> </a:t>
            </a:r>
            <a:r>
              <a:rPr lang="it-IT" sz="2900" b="1" dirty="0"/>
              <a:t>congiunto</a:t>
            </a:r>
            <a:r>
              <a:rPr lang="it-IT" sz="2900" dirty="0"/>
              <a:t>: «</a:t>
            </a:r>
            <a:r>
              <a:rPr lang="it-IT" sz="2900" dirty="0" err="1"/>
              <a:t>Pericone</a:t>
            </a:r>
            <a:r>
              <a:rPr lang="it-IT" sz="2900" dirty="0"/>
              <a:t> </a:t>
            </a:r>
            <a:r>
              <a:rPr lang="it-IT" sz="2900" i="1" dirty="0"/>
              <a:t>dormente</a:t>
            </a:r>
            <a:r>
              <a:rPr lang="it-IT" sz="2900" dirty="0"/>
              <a:t> </a:t>
            </a:r>
            <a:r>
              <a:rPr lang="it-IT" sz="2900" dirty="0" err="1"/>
              <a:t>uccisono</a:t>
            </a:r>
            <a:r>
              <a:rPr lang="it-IT" sz="2900" dirty="0"/>
              <a:t>» (</a:t>
            </a:r>
            <a:r>
              <a:rPr lang="it-IT" sz="2900" i="1" dirty="0"/>
              <a:t>mentre dormiva</a:t>
            </a:r>
            <a:r>
              <a:rPr lang="it-IT" sz="2900" dirty="0"/>
              <a:t>); «</a:t>
            </a:r>
            <a:r>
              <a:rPr lang="it-IT" sz="2900" i="1" dirty="0"/>
              <a:t>la sua casa apparata</a:t>
            </a:r>
            <a:r>
              <a:rPr lang="it-IT" sz="2900" dirty="0"/>
              <a:t>, davanti v’incominciò a passare».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2900" dirty="0"/>
              <a:t> </a:t>
            </a:r>
            <a:r>
              <a:rPr lang="it-IT" sz="2900" b="1" dirty="0"/>
              <a:t>Relative</a:t>
            </a:r>
            <a:r>
              <a:rPr lang="it-IT" sz="2900" dirty="0"/>
              <a:t> all’</a:t>
            </a:r>
            <a:r>
              <a:rPr lang="it-IT" sz="2900" b="1" dirty="0"/>
              <a:t>infinito</a:t>
            </a:r>
            <a:r>
              <a:rPr lang="it-IT" sz="2900" dirty="0"/>
              <a:t>: «niuna cosa trovandosi </a:t>
            </a:r>
            <a:r>
              <a:rPr lang="it-IT" sz="2900" i="1" dirty="0"/>
              <a:t>di che potere onorar</a:t>
            </a:r>
            <a:r>
              <a:rPr lang="it-IT" sz="2900" dirty="0"/>
              <a:t> la donna» (= </a:t>
            </a:r>
            <a:r>
              <a:rPr lang="it-IT" sz="2900" i="1" dirty="0"/>
              <a:t>che potesse onorare la donna</a:t>
            </a:r>
            <a:r>
              <a:rPr lang="it-IT" sz="2900" dirty="0"/>
              <a:t>).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2900" dirty="0"/>
              <a:t>Il tipo che ricalca il costrutto latino </a:t>
            </a:r>
            <a:r>
              <a:rPr lang="it-IT" sz="2900" b="1" i="1" dirty="0"/>
              <a:t>temo non </a:t>
            </a:r>
            <a:r>
              <a:rPr lang="it-IT" sz="2900" dirty="0"/>
              <a:t>e </a:t>
            </a:r>
            <a:r>
              <a:rPr lang="it-IT" sz="2900" b="1" i="1" dirty="0"/>
              <a:t>dubito non</a:t>
            </a:r>
            <a:r>
              <a:rPr lang="it-IT" sz="2900" dirty="0"/>
              <a:t>: «temendo di non peccare» ‘temendo di peccare’; «dubitava non fosse alcuna dea» ‘dubitava che fosse una dea’.</a:t>
            </a:r>
            <a:endParaRPr lang="it-IT" sz="29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74319" y="22213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SINTASSI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742237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64735"/>
            <a:ext cx="11957538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Le strutture </a:t>
            </a:r>
            <a:r>
              <a:rPr lang="it-IT" sz="2900" b="1" dirty="0"/>
              <a:t>latineggianti</a:t>
            </a:r>
            <a:r>
              <a:rPr lang="it-IT" sz="2900" dirty="0"/>
              <a:t> appartenevano anche alla prosa duecentesca, ma ora compaiono con una </a:t>
            </a:r>
            <a:r>
              <a:rPr lang="it-IT" sz="2900" b="1" dirty="0"/>
              <a:t>frequenza</a:t>
            </a:r>
            <a:r>
              <a:rPr lang="it-IT" sz="2900" dirty="0"/>
              <a:t> </a:t>
            </a:r>
            <a:r>
              <a:rPr lang="it-IT" sz="2900" b="1" dirty="0"/>
              <a:t>inedita</a:t>
            </a:r>
            <a:r>
              <a:rPr lang="it-IT" sz="2900" dirty="0"/>
              <a:t>.</a:t>
            </a:r>
          </a:p>
          <a:p>
            <a:pPr algn="just"/>
            <a:endParaRPr lang="it-IT" sz="1000" dirty="0"/>
          </a:p>
          <a:p>
            <a:pPr algn="just"/>
            <a:r>
              <a:rPr lang="it-IT" sz="2900" dirty="0"/>
              <a:t>Si intensifica, ad esempio, un tratto come l’uso del </a:t>
            </a:r>
            <a:r>
              <a:rPr lang="it-IT" sz="2900" b="1" dirty="0"/>
              <a:t>relativo</a:t>
            </a:r>
            <a:r>
              <a:rPr lang="it-IT" sz="2900" dirty="0"/>
              <a:t> come collegamento all’inizio del periodo (funzione di connettivo interfrasale, nel secondo caso con funzione tematizzante): «[Frate Alberto] in un angolo si trasfigurò, e salitole suso, se n’entrò nella camera della donna. </a:t>
            </a:r>
            <a:r>
              <a:rPr lang="it-IT" sz="2900" b="1" dirty="0"/>
              <a:t>La quale</a:t>
            </a:r>
            <a:r>
              <a:rPr lang="it-IT" sz="2900" dirty="0"/>
              <a:t>, come questa cosa così bianca vide, gli s’inginocchiò innanzi, e </a:t>
            </a:r>
            <a:r>
              <a:rPr lang="it-IT" sz="2900" dirty="0" err="1"/>
              <a:t>l’agnolo</a:t>
            </a:r>
            <a:r>
              <a:rPr lang="it-IT" sz="2900" dirty="0"/>
              <a:t> la benedisse e </a:t>
            </a:r>
            <a:r>
              <a:rPr lang="it-IT" sz="2900" dirty="0" err="1"/>
              <a:t>levolla</a:t>
            </a:r>
            <a:r>
              <a:rPr lang="it-IT" sz="2900" dirty="0"/>
              <a:t> in piè e </a:t>
            </a:r>
            <a:r>
              <a:rPr lang="it-IT" sz="2900" dirty="0" err="1"/>
              <a:t>fecele</a:t>
            </a:r>
            <a:r>
              <a:rPr lang="it-IT" sz="2900" dirty="0"/>
              <a:t> segno che a letto s’andasse; </a:t>
            </a:r>
            <a:r>
              <a:rPr lang="it-IT" sz="2900" b="1" dirty="0"/>
              <a:t>il che </a:t>
            </a:r>
            <a:r>
              <a:rPr lang="it-IT" sz="2900" dirty="0"/>
              <a:t>ella, volenterosa d’</a:t>
            </a:r>
            <a:r>
              <a:rPr lang="it-IT" sz="2900" dirty="0" err="1"/>
              <a:t>ubidire</a:t>
            </a:r>
            <a:r>
              <a:rPr lang="it-IT" sz="2900" dirty="0"/>
              <a:t>, fece prestamente, e </a:t>
            </a:r>
            <a:r>
              <a:rPr lang="it-IT" sz="2900" dirty="0" err="1"/>
              <a:t>l’agnolo</a:t>
            </a:r>
            <a:r>
              <a:rPr lang="it-IT" sz="2900" dirty="0"/>
              <a:t> appresso con la sua </a:t>
            </a:r>
            <a:r>
              <a:rPr lang="it-IT" sz="2900" dirty="0" err="1"/>
              <a:t>divota</a:t>
            </a:r>
            <a:r>
              <a:rPr lang="it-IT" sz="2900" dirty="0"/>
              <a:t> si coricò».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274319" y="22213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SINTASSI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6ACE5F1-A79F-4D9A-80C6-095027E50AA1}"/>
              </a:ext>
            </a:extLst>
          </p:cNvPr>
          <p:cNvSpPr txBox="1"/>
          <p:nvPr/>
        </p:nvSpPr>
        <p:spPr>
          <a:xfrm>
            <a:off x="117231" y="5158218"/>
            <a:ext cx="1195753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Oppure si trova una </a:t>
            </a:r>
            <a:r>
              <a:rPr lang="it-IT" sz="2900" b="1" dirty="0"/>
              <a:t>combinazione</a:t>
            </a:r>
            <a:r>
              <a:rPr lang="it-IT" sz="2900" dirty="0"/>
              <a:t> tra strutture tipicamente latine, come il participio congiunto, e strutture tipiche della sintassi volgare arcaica, come la paraipotassi: «</a:t>
            </a:r>
            <a:r>
              <a:rPr lang="it-IT" sz="2900" b="1" dirty="0"/>
              <a:t>Uscito il marito </a:t>
            </a:r>
            <a:r>
              <a:rPr lang="it-IT" sz="2900" dirty="0"/>
              <a:t>d’una parte della casa, </a:t>
            </a:r>
            <a:r>
              <a:rPr lang="it-IT" sz="2900" b="1" dirty="0"/>
              <a:t>e</a:t>
            </a:r>
            <a:r>
              <a:rPr lang="it-IT" sz="2900" dirty="0"/>
              <a:t> ella uscì dall’altra».</a:t>
            </a:r>
          </a:p>
        </p:txBody>
      </p:sp>
    </p:spTree>
    <p:extLst>
      <p:ext uri="{BB962C8B-B14F-4D97-AF65-F5344CB8AC3E}">
        <p14:creationId xmlns:p14="http://schemas.microsoft.com/office/powerpoint/2010/main" val="86349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08292"/>
            <a:ext cx="1195753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Se la latinizzazione rende la prosa artificiosa, altre strutture (tutte all’interno delle novelle) tendono a riprodurre la sintassi del </a:t>
            </a:r>
            <a:r>
              <a:rPr lang="it-IT" sz="2900" b="1" dirty="0"/>
              <a:t>parlato</a:t>
            </a:r>
            <a:r>
              <a:rPr lang="it-IT" sz="2900" dirty="0"/>
              <a:t>.</a:t>
            </a:r>
            <a:endParaRPr lang="it-IT" sz="2900" b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27467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SINTASSI DEL PARLATO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DE8248B-62D9-4291-86F2-623AC151E59E}"/>
              </a:ext>
            </a:extLst>
          </p:cNvPr>
          <p:cNvSpPr txBox="1"/>
          <p:nvPr/>
        </p:nvSpPr>
        <p:spPr>
          <a:xfrm>
            <a:off x="117231" y="1793177"/>
            <a:ext cx="11957538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Frequente è la </a:t>
            </a:r>
            <a:r>
              <a:rPr lang="it-IT" sz="2900" b="1" dirty="0"/>
              <a:t>dislocazione</a:t>
            </a:r>
            <a:r>
              <a:rPr lang="it-IT" sz="2900" dirty="0"/>
              <a:t>: come abbiamo già visto, anticamente si caratterizza come tratto del parlato soprattutto quella a destra, che Boccaccio usa spesso nei dialoghi:</a:t>
            </a:r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Dislocazione a sinistra</a:t>
            </a:r>
            <a:r>
              <a:rPr lang="it-IT" sz="2800" dirty="0"/>
              <a:t>: «</a:t>
            </a:r>
            <a:r>
              <a:rPr lang="it-IT" sz="2800" i="1" dirty="0"/>
              <a:t>quel cuore </a:t>
            </a:r>
            <a:r>
              <a:rPr lang="it-IT" sz="2800" dirty="0"/>
              <a:t>[…] la miseria </a:t>
            </a:r>
            <a:r>
              <a:rPr lang="it-IT" sz="2800" i="1" dirty="0"/>
              <a:t>l</a:t>
            </a:r>
            <a:r>
              <a:rPr lang="it-IT" sz="2800" dirty="0"/>
              <a:t>’aperse»; «</a:t>
            </a:r>
            <a:r>
              <a:rPr lang="it-IT" sz="2800" i="1" dirty="0"/>
              <a:t>quello che i maggior medici del mondo non hanno potuto né saputo</a:t>
            </a:r>
            <a:r>
              <a:rPr lang="it-IT" sz="2800" dirty="0"/>
              <a:t>, una giovane femmina come </a:t>
            </a:r>
            <a:r>
              <a:rPr lang="it-IT" sz="2800" i="1" dirty="0"/>
              <a:t>il</a:t>
            </a:r>
            <a:r>
              <a:rPr lang="it-IT" sz="2800" dirty="0"/>
              <a:t> potrebbe sapere?»</a:t>
            </a:r>
            <a:endParaRPr lang="it-IT" sz="1200" dirty="0"/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Dislocazione a destra</a:t>
            </a:r>
            <a:r>
              <a:rPr lang="it-IT" sz="2800" dirty="0"/>
              <a:t>: «molto tosto </a:t>
            </a:r>
            <a:r>
              <a:rPr lang="it-IT" sz="2800" i="1" dirty="0"/>
              <a:t>l</a:t>
            </a:r>
            <a:r>
              <a:rPr lang="it-IT" sz="2800" dirty="0"/>
              <a:t>’avete voi trangugiata, </a:t>
            </a:r>
            <a:r>
              <a:rPr lang="it-IT" sz="2800" i="1" dirty="0"/>
              <a:t>questa cena</a:t>
            </a:r>
            <a:r>
              <a:rPr lang="it-IT" sz="2800" dirty="0"/>
              <a:t>»</a:t>
            </a:r>
            <a:r>
              <a:rPr lang="it-IT" sz="2800" i="1" dirty="0"/>
              <a:t>;</a:t>
            </a:r>
            <a:r>
              <a:rPr lang="it-IT" sz="2800" dirty="0"/>
              <a:t> «Dio </a:t>
            </a:r>
            <a:r>
              <a:rPr lang="it-IT" sz="2800" i="1" dirty="0"/>
              <a:t>il </a:t>
            </a:r>
            <a:r>
              <a:rPr lang="it-IT" sz="2800" dirty="0"/>
              <a:t>sa,</a:t>
            </a:r>
            <a:r>
              <a:rPr lang="it-IT" sz="2800" i="1" dirty="0"/>
              <a:t> che dolore io sento»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9686422-85B6-413E-9D95-3169C97B3CE8}"/>
              </a:ext>
            </a:extLst>
          </p:cNvPr>
          <p:cNvSpPr txBox="1"/>
          <p:nvPr/>
        </p:nvSpPr>
        <p:spPr>
          <a:xfrm>
            <a:off x="117231" y="5378774"/>
            <a:ext cx="1207476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Non mancano casi di </a:t>
            </a:r>
            <a:r>
              <a:rPr lang="it-IT" sz="2900" b="1" dirty="0"/>
              <a:t>tema sospeso</a:t>
            </a:r>
            <a:r>
              <a:rPr lang="it-IT" sz="2900" dirty="0"/>
              <a:t>, cioè l’introduzione di un tema iniziale che non ha collegamenti grammaticali con il resto della frase: </a:t>
            </a:r>
          </a:p>
          <a:p>
            <a:pPr algn="just"/>
            <a:r>
              <a:rPr lang="it-IT" sz="2800" dirty="0"/>
              <a:t>«</a:t>
            </a:r>
            <a:r>
              <a:rPr lang="it-IT" sz="2800" i="1" dirty="0"/>
              <a:t>Calandrino</a:t>
            </a:r>
            <a:r>
              <a:rPr lang="it-IT" sz="2800" dirty="0"/>
              <a:t>, se la prima gli era paruta amara, questa </a:t>
            </a:r>
            <a:r>
              <a:rPr lang="it-IT" sz="2800" i="1" dirty="0"/>
              <a:t>gli parve </a:t>
            </a:r>
            <a:r>
              <a:rPr lang="it-IT" sz="2800" dirty="0"/>
              <a:t>amarissima».</a:t>
            </a:r>
          </a:p>
        </p:txBody>
      </p:sp>
    </p:spTree>
    <p:extLst>
      <p:ext uri="{BB962C8B-B14F-4D97-AF65-F5344CB8AC3E}">
        <p14:creationId xmlns:p14="http://schemas.microsoft.com/office/powerpoint/2010/main" val="91633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2464</TotalTime>
  <Words>1892</Words>
  <Application>Microsoft Office PowerPoint</Application>
  <PresentationFormat>Widescreen</PresentationFormat>
  <Paragraphs>108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225</cp:revision>
  <dcterms:created xsi:type="dcterms:W3CDTF">2016-10-02T06:15:29Z</dcterms:created>
  <dcterms:modified xsi:type="dcterms:W3CDTF">2025-03-26T21:25:14Z</dcterms:modified>
</cp:coreProperties>
</file>