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89" r:id="rId2"/>
    <p:sldId id="265" r:id="rId3"/>
    <p:sldId id="275" r:id="rId4"/>
    <p:sldId id="272" r:id="rId5"/>
    <p:sldId id="273" r:id="rId6"/>
    <p:sldId id="270" r:id="rId7"/>
    <p:sldId id="280" r:id="rId8"/>
    <p:sldId id="267" r:id="rId9"/>
    <p:sldId id="278" r:id="rId10"/>
    <p:sldId id="282" r:id="rId11"/>
    <p:sldId id="276" r:id="rId12"/>
    <p:sldId id="279" r:id="rId13"/>
    <p:sldId id="281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iano Picchiorri" initials="EP" lastIdx="1" clrIdx="0">
    <p:extLst>
      <p:ext uri="{19B8F6BF-5375-455C-9EA6-DF929625EA0E}">
        <p15:presenceInfo xmlns:p15="http://schemas.microsoft.com/office/powerpoint/2012/main" userId="S::e.picchiorri@unich.it::9e90456a-cd20-4cdb-ac3b-b275855990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0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EBB32E-6175-49DE-9575-06D953083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DE67CC-7E3F-4C2C-85A0-65D7D53BC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9FA96E-766F-41C6-8270-E729C800F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2B854-322E-43DA-A44D-CF5BF087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BBC32E-7498-43D5-9721-0BB53D2D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3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C4800-628A-4061-88D3-8426E8BE7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D7459C5-535E-4910-AFFD-5C8E18BB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9B2A81-8920-4652-B2A8-8C1DF8BA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C5160D-2371-418A-A6C0-0C82818F6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2F4832-ED49-486F-9E7C-18A39A5D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77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203E42-4788-4C5B-B19D-F2D93B13E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77AD31-51C9-42B8-B245-0FCCB851F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C4E5AC-B0DB-4096-A330-8E39F68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30F2-D5DC-4EB1-8BC6-4A1BC018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3EB883-1970-4B4E-8A3F-0E4A94B8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20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62E8C-5078-4F2D-8525-36BA7653C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6A0FDF-6958-418A-9678-530B80EF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803282-2407-4FF4-A0F2-9DEF6F8D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DCF2D4-1E71-4181-AA5E-D84AFEC4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ED3E27-8D4D-45F8-8F76-9DCDB0A3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18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480367-48C8-4C1F-9214-400430DA0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6271B8-8EF2-4EED-8667-0B6E38674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6C8732-2655-4074-80BB-7A1811BA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BB589-7DE4-4941-84EA-3E93ECF9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4F251C-E8E1-4DF2-A153-B3ADD3F1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64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8FBF3-6231-4695-9423-A5C8FBC41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1F17AD-AF0E-4DA8-ADF0-752E3774B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0F767E-D3C3-483B-8D51-8CE112B8E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B7FFE5-ACC9-4F1B-8E72-D9F4B976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7237544-E5B8-46FC-ADE6-796E37873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F27AB3-3037-488F-BBB8-B38150F0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1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8F4BD8-314C-45F2-8AA5-AACDF2A7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748BDB-E3DF-4B6F-85F1-565289B40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62D36A-6CD1-4735-B965-162D33796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44FEE5-7C01-4FC3-BF05-81EED600C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AD3A21-529B-4F28-A708-6B94223BC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212AEB3-4851-4096-BF55-DC3548E4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24/03/2025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D64790-B5EE-41FE-BBC0-E6AE7E63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A037A56-CA9A-4AA5-967C-0DD17F10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87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8297B-2A69-45D9-981D-A139D805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6D9360-FF6D-4D17-BEE1-56DB69CC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02FBD1-B18A-40E7-AC89-6EFC2EA8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5E47EA9-5039-4AE2-987D-67B8A9A3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8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07F0CBD-2365-4B42-90AA-57C235298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24/03/2025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575997-6C3A-4CA6-9177-1919F67A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B9FB12-891D-4AAA-9AA5-A9BF703C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567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8F0706-8690-419E-AE04-837ABE0B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3BF76E-902A-4879-92A2-DE1FC1786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16035A-531A-4826-8F49-CAA23F872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A8B299-9139-4C88-8F15-6F17070C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4BF4674-6AD1-404F-8E92-614AE16EE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71964A-766A-4D52-9375-B1972BA6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37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4EA7C6-EEB3-45BD-943B-0D8E948A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80D0666-1EC8-48DF-96CA-9DC43C4E8A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85AC6C4-62FB-4F5F-A282-F9EFC8C00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D4EE01-7AF3-401B-BE54-31C15C77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24/03/2025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4B6319-5042-4845-B9BE-C73961A33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8CB641-49F0-4B6A-A372-705D39DA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7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236527-0E96-45CB-9346-56DF5555B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CA858-6B24-4E7A-9914-3EDD06F40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08D06D-2005-4052-A28B-530B3A56C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723E-50C7-48CC-8791-16EDC9DDA119}" type="datetimeFigureOut">
              <a:rPr lang="it-IT" smtClean="0"/>
              <a:t>24/03/2025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C849C6-817E-4776-965F-B5CE84FF5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FE8F1B-1B44-42B7-BC55-13666BE06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00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5415" y="1378634"/>
            <a:ext cx="10379197" cy="2855741"/>
          </a:xfrm>
        </p:spPr>
        <p:txBody>
          <a:bodyPr>
            <a:normAutofit/>
          </a:bodyPr>
          <a:lstStyle/>
          <a:p>
            <a:r>
              <a:rPr lang="it-IT" sz="4000" b="1" dirty="0"/>
              <a:t>Linguistica italiana (</a:t>
            </a:r>
            <a:r>
              <a:rPr lang="it-IT" sz="4000" b="1" dirty="0" err="1"/>
              <a:t>a.a</a:t>
            </a:r>
            <a:r>
              <a:rPr lang="it-IT" sz="4000" b="1" dirty="0"/>
              <a:t>. 2024/25)</a:t>
            </a:r>
            <a:br>
              <a:rPr lang="it-IT" sz="4000" b="1" dirty="0"/>
            </a:br>
            <a:br>
              <a:rPr lang="it-IT" sz="4000" b="1" dirty="0"/>
            </a:br>
            <a:br>
              <a:rPr lang="it-IT" sz="4000" b="1" dirty="0"/>
            </a:br>
            <a:r>
              <a:rPr lang="it-IT" sz="4800" b="0" i="0" u="none" strike="noStrike" baseline="0" dirty="0">
                <a:latin typeface="DejaVuSans"/>
              </a:rPr>
              <a:t>Profilo linguistico dell'italiano antico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3672366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4488" y="251604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LESSICO: ALLOTROPIA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94322" y="897935"/>
            <a:ext cx="11897808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varietà delle scelte di registro si accompagna, anche nel </a:t>
            </a:r>
            <a:r>
              <a:rPr lang="it-IT" sz="3000" b="1" dirty="0"/>
              <a:t>lessico</a:t>
            </a:r>
            <a:r>
              <a:rPr lang="it-IT" sz="3000" dirty="0"/>
              <a:t>, a quella dovuta alla </a:t>
            </a:r>
            <a:r>
              <a:rPr lang="it-IT" sz="3000" b="1" dirty="0"/>
              <a:t>polimorfia</a:t>
            </a:r>
            <a:r>
              <a:rPr lang="it-IT" sz="3000" dirty="0"/>
              <a:t>, ad esempio nella convivenza di allotropi diversi:</a:t>
            </a:r>
          </a:p>
          <a:p>
            <a:pPr algn="just"/>
            <a:endParaRPr lang="it-IT" sz="800" i="1" dirty="0"/>
          </a:p>
          <a:p>
            <a:pPr algn="just"/>
            <a:r>
              <a:rPr lang="it-IT" sz="3000" b="1" dirty="0"/>
              <a:t>vecchio, veglio, sene </a:t>
            </a:r>
            <a:r>
              <a:rPr lang="it-IT" sz="2800" dirty="0"/>
              <a:t>L’alternanza può avere valore stilistico, perché </a:t>
            </a:r>
            <a:r>
              <a:rPr lang="it-IT" sz="2800" i="1" dirty="0"/>
              <a:t>vecchio </a:t>
            </a:r>
            <a:r>
              <a:rPr lang="it-IT" sz="2800" dirty="0"/>
              <a:t>è detto di Caronte, </a:t>
            </a:r>
            <a:r>
              <a:rPr lang="it-IT" sz="2800" i="1" dirty="0"/>
              <a:t>veglio</a:t>
            </a:r>
            <a:r>
              <a:rPr lang="it-IT" sz="2800" dirty="0"/>
              <a:t> (gallicismo) di Catone, </a:t>
            </a:r>
            <a:r>
              <a:rPr lang="it-IT" sz="2800" i="1" dirty="0"/>
              <a:t>sene </a:t>
            </a:r>
            <a:r>
              <a:rPr lang="it-IT" sz="2800" dirty="0"/>
              <a:t>(latinismo) di San Bernardo.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b="1" dirty="0"/>
              <a:t>mangiare, manicare, manducare </a:t>
            </a:r>
            <a:r>
              <a:rPr lang="it-IT" sz="2800" dirty="0"/>
              <a:t>Meno spiccata è la differenza tra il francesismo </a:t>
            </a:r>
            <a:r>
              <a:rPr lang="it-IT" sz="2800" i="1" dirty="0"/>
              <a:t>mangiare</a:t>
            </a:r>
            <a:r>
              <a:rPr lang="it-IT" sz="2800" dirty="0"/>
              <a:t>, che è entrato da tempo in fiorentino e che per Dante sembra la forma neutra, e </a:t>
            </a:r>
            <a:r>
              <a:rPr lang="it-IT" sz="2800" i="1" dirty="0"/>
              <a:t>manicare </a:t>
            </a:r>
            <a:r>
              <a:rPr lang="it-IT" sz="2800" dirty="0"/>
              <a:t>e </a:t>
            </a:r>
            <a:r>
              <a:rPr lang="it-IT" sz="2800" i="1" dirty="0"/>
              <a:t>manducare </a:t>
            </a:r>
            <a:r>
              <a:rPr lang="it-IT" sz="2800" dirty="0"/>
              <a:t>(entrambi dal </a:t>
            </a:r>
            <a:r>
              <a:rPr lang="it-IT" sz="2800" dirty="0" err="1"/>
              <a:t>lat</a:t>
            </a:r>
            <a:r>
              <a:rPr lang="it-IT" sz="2800" dirty="0"/>
              <a:t>. MANDUCARE) che possono avere valore espressivo </a:t>
            </a:r>
            <a:r>
              <a:rPr lang="it-IT" sz="2800" i="1" dirty="0"/>
              <a:t>(manicare </a:t>
            </a:r>
            <a:r>
              <a:rPr lang="it-IT" sz="2800" dirty="0"/>
              <a:t>è citato nel </a:t>
            </a:r>
            <a:r>
              <a:rPr lang="it-IT" sz="2800" i="1" dirty="0"/>
              <a:t>De </a:t>
            </a:r>
            <a:r>
              <a:rPr lang="it-IT" sz="2800" i="1" dirty="0" err="1"/>
              <a:t>vulg</a:t>
            </a:r>
            <a:r>
              <a:rPr lang="it-IT" sz="2800" dirty="0"/>
              <a:t>., entrambi compaiono nell’episodio del Conte Ugolino).</a:t>
            </a:r>
          </a:p>
          <a:p>
            <a:pPr algn="just"/>
            <a:endParaRPr lang="it-IT" sz="800" b="1" dirty="0"/>
          </a:p>
          <a:p>
            <a:pPr algn="just"/>
            <a:r>
              <a:rPr lang="it-IT" sz="3000" b="1" dirty="0"/>
              <a:t>suora, serocchia, sorella </a:t>
            </a:r>
            <a:r>
              <a:rPr lang="it-IT" sz="2800" dirty="0"/>
              <a:t>Qui la base è la stessa, ma cambiano i suffissi: i primi due erano i più comuni in fiorentino. Dante usa 5 volte </a:t>
            </a:r>
            <a:r>
              <a:rPr lang="it-IT" sz="2800" i="1" dirty="0"/>
              <a:t>suora</a:t>
            </a:r>
            <a:r>
              <a:rPr lang="it-IT" sz="2800" dirty="0"/>
              <a:t>, 2 volte </a:t>
            </a:r>
            <a:r>
              <a:rPr lang="it-IT" sz="2800" i="1" dirty="0"/>
              <a:t>serocchia</a:t>
            </a:r>
            <a:r>
              <a:rPr lang="it-IT" sz="2800" dirty="0"/>
              <a:t> e 4 volte </a:t>
            </a:r>
            <a:r>
              <a:rPr lang="it-IT" sz="2800" i="1" dirty="0"/>
              <a:t>sorella</a:t>
            </a:r>
            <a:r>
              <a:rPr lang="it-IT" sz="2800" dirty="0"/>
              <a:t>, all’epoca il più raro, contribuendo alla sua fortuna successiva.</a:t>
            </a:r>
          </a:p>
        </p:txBody>
      </p:sp>
    </p:spTree>
    <p:extLst>
      <p:ext uri="{BB962C8B-B14F-4D97-AF65-F5344CB8AC3E}">
        <p14:creationId xmlns:p14="http://schemas.microsoft.com/office/powerpoint/2010/main" val="1965976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74150" y="157499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LESSICO: I LATINISMI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47096" y="803830"/>
            <a:ext cx="11897808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Dante arricchisce il fiorentino dell’epoca con numerosi </a:t>
            </a:r>
            <a:r>
              <a:rPr lang="it-IT" sz="3000" b="1" dirty="0"/>
              <a:t>latinismi</a:t>
            </a:r>
            <a:r>
              <a:rPr lang="it-IT" sz="3000" dirty="0"/>
              <a:t>, che spesso sono attestati per la prima volta nella sua opera. 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Dal</a:t>
            </a:r>
            <a:r>
              <a:rPr lang="it-IT" sz="3000" b="1" dirty="0"/>
              <a:t> </a:t>
            </a:r>
            <a:r>
              <a:rPr lang="it-IT" sz="3000" b="1" dirty="0" err="1"/>
              <a:t>lat</a:t>
            </a:r>
            <a:r>
              <a:rPr lang="it-IT" sz="3000" b="1" dirty="0"/>
              <a:t>. classico </a:t>
            </a:r>
            <a:r>
              <a:rPr lang="it-IT" sz="3000" i="1" dirty="0"/>
              <a:t>cirro negletto </a:t>
            </a:r>
            <a:r>
              <a:rPr lang="it-IT" sz="3000" dirty="0"/>
              <a:t>‘capigliatura arruffata’, </a:t>
            </a:r>
            <a:r>
              <a:rPr lang="it-IT" sz="3000" i="1" dirty="0"/>
              <a:t>latrare, </a:t>
            </a:r>
            <a:r>
              <a:rPr lang="it-IT" sz="3000" i="1" dirty="0" err="1"/>
              <a:t>repere</a:t>
            </a:r>
            <a:r>
              <a:rPr lang="it-IT" sz="3000" dirty="0"/>
              <a:t> ‘strisciare’, </a:t>
            </a:r>
            <a:r>
              <a:rPr lang="it-IT" sz="3000" i="1" dirty="0" err="1"/>
              <a:t>tepere</a:t>
            </a:r>
            <a:r>
              <a:rPr lang="it-IT" sz="3000" i="1" dirty="0"/>
              <a:t> </a:t>
            </a:r>
            <a:r>
              <a:rPr lang="it-IT" sz="3000" dirty="0"/>
              <a:t>‘essere tiepido’, </a:t>
            </a:r>
            <a:r>
              <a:rPr lang="it-IT" sz="3000" i="1" dirty="0"/>
              <a:t>cubare </a:t>
            </a:r>
            <a:r>
              <a:rPr lang="it-IT" sz="3000" dirty="0"/>
              <a:t>‘giacere’, </a:t>
            </a:r>
            <a:r>
              <a:rPr lang="it-IT" sz="3000" i="1" dirty="0"/>
              <a:t>imo </a:t>
            </a:r>
            <a:r>
              <a:rPr lang="it-IT" sz="3000" dirty="0"/>
              <a:t>‘basso’, </a:t>
            </a:r>
            <a:r>
              <a:rPr lang="it-IT" sz="3000" i="1" dirty="0"/>
              <a:t>quisquilia </a:t>
            </a:r>
            <a:r>
              <a:rPr lang="it-IT" sz="3000" dirty="0"/>
              <a:t>‘elemento superfluo’,</a:t>
            </a:r>
            <a:r>
              <a:rPr lang="it-IT" sz="3000" i="1" dirty="0"/>
              <a:t> gaudioso. </a:t>
            </a:r>
            <a:r>
              <a:rPr lang="it-IT" sz="3000" dirty="0"/>
              <a:t>Reminiscenze virgiliane (il falcone che </a:t>
            </a:r>
            <a:r>
              <a:rPr lang="it-IT" sz="3000" i="1" dirty="0"/>
              <a:t>con l’ali si plaude</a:t>
            </a:r>
            <a:r>
              <a:rPr lang="it-IT" sz="3000" dirty="0"/>
              <a:t> richiama la colomba </a:t>
            </a:r>
            <a:r>
              <a:rPr lang="it-IT" sz="3000" i="1" dirty="0" err="1"/>
              <a:t>alis</a:t>
            </a:r>
            <a:r>
              <a:rPr lang="it-IT" sz="3000" i="1" dirty="0"/>
              <a:t> </a:t>
            </a:r>
            <a:r>
              <a:rPr lang="it-IT" sz="3000" i="1" dirty="0" err="1"/>
              <a:t>plaudentem</a:t>
            </a:r>
            <a:r>
              <a:rPr lang="it-IT" sz="3000" i="1" dirty="0"/>
              <a:t> </a:t>
            </a:r>
            <a:r>
              <a:rPr lang="it-IT" sz="3000" dirty="0"/>
              <a:t>dell’Eneide)</a:t>
            </a:r>
            <a:endParaRPr lang="it-IT" sz="30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Dal </a:t>
            </a:r>
            <a:r>
              <a:rPr lang="it-IT" sz="3000" b="1" dirty="0" err="1"/>
              <a:t>lat</a:t>
            </a:r>
            <a:r>
              <a:rPr lang="it-IT" sz="3000" b="1" dirty="0"/>
              <a:t>. cristiano </a:t>
            </a:r>
            <a:r>
              <a:rPr lang="it-IT" sz="3000" i="1" dirty="0" err="1"/>
              <a:t>colùbro</a:t>
            </a:r>
            <a:r>
              <a:rPr lang="it-IT" sz="3000" i="1" dirty="0"/>
              <a:t> </a:t>
            </a:r>
            <a:r>
              <a:rPr lang="it-IT" sz="3000" dirty="0"/>
              <a:t>‘serpente’, </a:t>
            </a:r>
            <a:r>
              <a:rPr lang="it-IT" sz="3000" i="1" dirty="0"/>
              <a:t>baiulo </a:t>
            </a:r>
            <a:r>
              <a:rPr lang="it-IT" sz="3000" dirty="0"/>
              <a:t>‘portatore del vessillo’ (quasi tutti pronunciati da Giustiniano in </a:t>
            </a:r>
            <a:r>
              <a:rPr lang="it-IT" sz="3000" i="1" dirty="0"/>
              <a:t>Par. </a:t>
            </a:r>
            <a:r>
              <a:rPr lang="it-IT" sz="3000" dirty="0"/>
              <a:t>VI)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Dal </a:t>
            </a:r>
            <a:r>
              <a:rPr lang="it-IT" sz="3000" b="1" dirty="0" err="1"/>
              <a:t>lat</a:t>
            </a:r>
            <a:r>
              <a:rPr lang="it-IT" sz="3000" b="1" dirty="0"/>
              <a:t>. scientifico </a:t>
            </a:r>
            <a:r>
              <a:rPr lang="it-IT" sz="3000" i="1" dirty="0" err="1"/>
              <a:t>emisperio</a:t>
            </a:r>
            <a:r>
              <a:rPr lang="it-IT" sz="3000" dirty="0"/>
              <a:t>, </a:t>
            </a:r>
            <a:r>
              <a:rPr lang="it-IT" sz="3000" i="1" dirty="0" err="1"/>
              <a:t>sustanzial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dirty="0"/>
              <a:t>a volte grecismi mediati dal latino (</a:t>
            </a:r>
            <a:r>
              <a:rPr lang="it-IT" sz="3000" i="1" dirty="0"/>
              <a:t>tetragono, epa </a:t>
            </a:r>
            <a:r>
              <a:rPr lang="it-IT" sz="3000" dirty="0"/>
              <a:t>‘ventre’, </a:t>
            </a:r>
            <a:r>
              <a:rPr lang="it-IT" sz="3000" i="1" dirty="0"/>
              <a:t>chelidro </a:t>
            </a:r>
            <a:r>
              <a:rPr lang="it-IT" sz="3000" dirty="0"/>
              <a:t>‘serpente anfibio’)</a:t>
            </a:r>
            <a:r>
              <a:rPr lang="it-IT" sz="3000" i="1" dirty="0"/>
              <a:t>. </a:t>
            </a:r>
            <a:endParaRPr lang="it-IT" sz="3000" dirty="0"/>
          </a:p>
          <a:p>
            <a:pPr algn="just"/>
            <a:r>
              <a:rPr lang="it-IT" sz="3000" dirty="0"/>
              <a:t>I latinismi hanno spesso funzione di innalzamento stilistico e aumentano via via nel Purgatorio e nel Paradiso. Si concentrano maggiormente in alcuni personaggi: Giustiniano, </a:t>
            </a:r>
            <a:r>
              <a:rPr lang="it-IT" sz="3000" dirty="0" err="1"/>
              <a:t>Cacciaguida</a:t>
            </a:r>
            <a:r>
              <a:rPr lang="it-IT" sz="3000" dirty="0"/>
              <a:t> e Beatrice.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507873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4488" y="139062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NEOLOGISMI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47096" y="764024"/>
            <a:ext cx="1189780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Notevole è la creazione di neologismi. Molti di questi sono verbi </a:t>
            </a:r>
            <a:r>
              <a:rPr lang="it-IT" sz="2800" b="1" dirty="0"/>
              <a:t>parasintetici</a:t>
            </a:r>
            <a:r>
              <a:rPr lang="it-IT" sz="2800" dirty="0"/>
              <a:t>, formati da una base con l’aggiunta di un prefisso e un suffisso (da </a:t>
            </a:r>
            <a:r>
              <a:rPr lang="it-IT" sz="2800" i="1" dirty="0"/>
              <a:t>cielo </a:t>
            </a:r>
            <a:r>
              <a:rPr lang="it-IT" sz="2800" dirty="0"/>
              <a:t>&gt; </a:t>
            </a:r>
            <a:r>
              <a:rPr lang="it-IT" sz="2800" i="1" dirty="0"/>
              <a:t>in-</a:t>
            </a:r>
            <a:r>
              <a:rPr lang="it-IT" sz="2800" i="1" dirty="0" err="1"/>
              <a:t>ciela</a:t>
            </a:r>
            <a:r>
              <a:rPr lang="it-IT" sz="2800" i="1" dirty="0"/>
              <a:t>-re</a:t>
            </a:r>
            <a:r>
              <a:rPr lang="it-IT" sz="2800" dirty="0"/>
              <a:t>). Dante usa soprattutto </a:t>
            </a:r>
            <a:r>
              <a:rPr lang="it-IT" sz="2800" b="1" i="1" dirty="0"/>
              <a:t>in-</a:t>
            </a:r>
            <a:r>
              <a:rPr lang="it-IT" sz="2800" dirty="0"/>
              <a:t>, partendo da un sostantivo (</a:t>
            </a:r>
            <a:r>
              <a:rPr lang="it-IT" sz="2800" i="1" dirty="0" err="1"/>
              <a:t>inventrarsi</a:t>
            </a:r>
            <a:r>
              <a:rPr lang="it-IT" sz="2800" i="1" dirty="0"/>
              <a:t> </a:t>
            </a:r>
            <a:r>
              <a:rPr lang="it-IT" sz="2800" dirty="0"/>
              <a:t>‘stare nel punto più </a:t>
            </a:r>
            <a:r>
              <a:rPr lang="it-IT" sz="2800" dirty="0" err="1"/>
              <a:t>interno’</a:t>
            </a:r>
            <a:r>
              <a:rPr lang="it-IT" sz="2800" dirty="0"/>
              <a:t>, </a:t>
            </a:r>
            <a:r>
              <a:rPr lang="it-IT" sz="2800" i="1" dirty="0"/>
              <a:t>imparadisare </a:t>
            </a:r>
            <a:r>
              <a:rPr lang="it-IT" sz="2800" dirty="0"/>
              <a:t>‘innalzarsi a gioie paradisiache’, </a:t>
            </a:r>
            <a:r>
              <a:rPr lang="it-IT" sz="2800" i="1" dirty="0"/>
              <a:t>indiarsi</a:t>
            </a:r>
            <a:r>
              <a:rPr lang="it-IT" sz="2800" dirty="0"/>
              <a:t> ‘penetrare in Dio’), ma anche da un numerale (</a:t>
            </a:r>
            <a:r>
              <a:rPr lang="it-IT" sz="2800" i="1" dirty="0" err="1"/>
              <a:t>incinquarsi</a:t>
            </a:r>
            <a:r>
              <a:rPr lang="it-IT" sz="2800" i="1" dirty="0"/>
              <a:t> </a:t>
            </a:r>
            <a:r>
              <a:rPr lang="it-IT" sz="2800" dirty="0"/>
              <a:t>‘ripetersi cinque volte’, </a:t>
            </a:r>
            <a:r>
              <a:rPr lang="it-IT" sz="2800" i="1" dirty="0"/>
              <a:t>immillarsi ‘</a:t>
            </a:r>
            <a:r>
              <a:rPr lang="it-IT" sz="2800" dirty="0"/>
              <a:t>moltiplicarsi</a:t>
            </a:r>
            <a:r>
              <a:rPr lang="it-IT" sz="2800" i="1" dirty="0"/>
              <a:t>’</a:t>
            </a:r>
            <a:r>
              <a:rPr lang="it-IT" sz="2800" dirty="0"/>
              <a:t>) e da un avverbio (</a:t>
            </a:r>
            <a:r>
              <a:rPr lang="it-IT" sz="2800" i="1" dirty="0" err="1"/>
              <a:t>insemprarsi</a:t>
            </a:r>
            <a:r>
              <a:rPr lang="it-IT" sz="2800" i="1" dirty="0"/>
              <a:t> </a:t>
            </a:r>
            <a:r>
              <a:rPr lang="it-IT" sz="2800" dirty="0"/>
              <a:t>‘durare per sempre</a:t>
            </a:r>
            <a:r>
              <a:rPr lang="it-IT" sz="2800" i="1" dirty="0"/>
              <a:t>’, </a:t>
            </a:r>
            <a:r>
              <a:rPr lang="it-IT" sz="2800" i="1" dirty="0" err="1"/>
              <a:t>indovarsi</a:t>
            </a:r>
            <a:r>
              <a:rPr lang="it-IT" sz="2800" dirty="0"/>
              <a:t> </a:t>
            </a:r>
            <a:r>
              <a:rPr lang="it-IT" sz="2800" i="1" dirty="0"/>
              <a:t>‘</a:t>
            </a:r>
            <a:r>
              <a:rPr lang="it-IT" sz="2800" dirty="0"/>
              <a:t>trovare</a:t>
            </a:r>
            <a:r>
              <a:rPr lang="it-IT" sz="2800" i="1" dirty="0"/>
              <a:t> </a:t>
            </a:r>
            <a:r>
              <a:rPr lang="it-IT" sz="2800" dirty="0"/>
              <a:t>luogo</a:t>
            </a:r>
            <a:r>
              <a:rPr lang="it-IT" sz="2800" i="1" dirty="0"/>
              <a:t>’</a:t>
            </a:r>
            <a:r>
              <a:rPr lang="it-IT" sz="2800" dirty="0"/>
              <a:t>), o addirittura da un pronome</a:t>
            </a:r>
            <a:r>
              <a:rPr lang="it-IT" sz="2800" i="1" dirty="0"/>
              <a:t> </a:t>
            </a:r>
            <a:r>
              <a:rPr lang="it-IT" sz="2800" dirty="0"/>
              <a:t>(</a:t>
            </a:r>
            <a:r>
              <a:rPr lang="it-IT" sz="2800" i="1" dirty="0"/>
              <a:t>s’io m’</a:t>
            </a:r>
            <a:r>
              <a:rPr lang="it-IT" sz="2800" i="1" dirty="0" err="1"/>
              <a:t>intuassi</a:t>
            </a:r>
            <a:r>
              <a:rPr lang="it-IT" sz="2800" i="1" dirty="0"/>
              <a:t> come tu t’</a:t>
            </a:r>
            <a:r>
              <a:rPr lang="it-IT" sz="2800" i="1" dirty="0" err="1"/>
              <a:t>inmii</a:t>
            </a:r>
            <a:r>
              <a:rPr lang="it-IT" sz="2800" i="1" dirty="0"/>
              <a:t> </a:t>
            </a:r>
            <a:r>
              <a:rPr lang="it-IT" sz="2800" dirty="0"/>
              <a:t>Par. IX, 81)</a:t>
            </a:r>
            <a:r>
              <a:rPr lang="it-IT" sz="2800" i="1" dirty="0"/>
              <a:t> </a:t>
            </a:r>
          </a:p>
          <a:p>
            <a:pPr algn="just"/>
            <a:r>
              <a:rPr lang="it-IT" sz="2800" dirty="0"/>
              <a:t>Questo meccanismo può essere usato anche con altri prefissi: </a:t>
            </a:r>
            <a:r>
              <a:rPr lang="it-IT" sz="2800" i="1" dirty="0" err="1"/>
              <a:t>arruncigliare</a:t>
            </a:r>
            <a:r>
              <a:rPr lang="it-IT" sz="2800" i="1" dirty="0"/>
              <a:t> </a:t>
            </a:r>
            <a:r>
              <a:rPr lang="it-IT" sz="2800" dirty="0"/>
              <a:t>‘afferrare col </a:t>
            </a:r>
            <a:r>
              <a:rPr lang="it-IT" sz="2800" dirty="0" err="1"/>
              <a:t>ronciglio’</a:t>
            </a:r>
            <a:r>
              <a:rPr lang="it-IT" sz="2800" dirty="0"/>
              <a:t>, </a:t>
            </a:r>
            <a:r>
              <a:rPr lang="it-IT" sz="2800" i="1" dirty="0"/>
              <a:t>dismalare </a:t>
            </a:r>
            <a:r>
              <a:rPr lang="it-IT" sz="2800" dirty="0"/>
              <a:t>‘liberare dal </a:t>
            </a:r>
            <a:r>
              <a:rPr lang="it-IT" sz="2800" dirty="0" err="1"/>
              <a:t>male’</a:t>
            </a:r>
            <a:r>
              <a:rPr lang="it-IT" sz="2800" dirty="0"/>
              <a:t>, </a:t>
            </a:r>
            <a:r>
              <a:rPr lang="it-IT" sz="2800" i="1" dirty="0"/>
              <a:t>trasumanare </a:t>
            </a:r>
            <a:r>
              <a:rPr lang="it-IT" sz="2800" dirty="0"/>
              <a:t>‘trascendere </a:t>
            </a:r>
            <a:r>
              <a:rPr lang="it-IT" sz="2800" dirty="0" err="1"/>
              <a:t>l’umano’</a:t>
            </a:r>
            <a:r>
              <a:rPr lang="it-IT" sz="2800" dirty="0"/>
              <a:t>.</a:t>
            </a:r>
          </a:p>
          <a:p>
            <a:pPr algn="just"/>
            <a:r>
              <a:rPr lang="it-IT" sz="2800" dirty="0"/>
              <a:t>La creatività riguarda spesso i </a:t>
            </a:r>
            <a:r>
              <a:rPr lang="it-IT" sz="2800" b="1" dirty="0"/>
              <a:t>nomi propri</a:t>
            </a:r>
            <a:r>
              <a:rPr lang="it-IT" sz="2800" dirty="0"/>
              <a:t>, come per i diavoli, per cui usa spesso composti (</a:t>
            </a:r>
            <a:r>
              <a:rPr lang="it-IT" sz="2800" i="1" dirty="0" err="1"/>
              <a:t>Malacoda</a:t>
            </a:r>
            <a:r>
              <a:rPr lang="it-IT" sz="2800" dirty="0"/>
              <a:t>, </a:t>
            </a:r>
            <a:r>
              <a:rPr lang="it-IT" sz="2800" i="1" dirty="0" err="1"/>
              <a:t>Calcabrina</a:t>
            </a:r>
            <a:r>
              <a:rPr lang="it-IT" sz="2800" dirty="0"/>
              <a:t>, </a:t>
            </a:r>
            <a:r>
              <a:rPr lang="it-IT" sz="2800" i="1" dirty="0" err="1"/>
              <a:t>Graffiacane</a:t>
            </a:r>
            <a:r>
              <a:rPr lang="it-IT" sz="2800" dirty="0"/>
              <a:t>) e alterati (</a:t>
            </a:r>
            <a:r>
              <a:rPr lang="it-IT" sz="2800" i="1" dirty="0"/>
              <a:t>Scarmiglione, </a:t>
            </a:r>
            <a:r>
              <a:rPr lang="it-IT" sz="2800" i="1" dirty="0" err="1"/>
              <a:t>Draghignazzo</a:t>
            </a:r>
            <a:r>
              <a:rPr lang="it-IT" sz="28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2582668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4488" y="251604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INSERTI ALLOGLOTTI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99870" y="937741"/>
            <a:ext cx="1179226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Per caratterizzare la lingua di alcuni personaggi non fiorentini, Dante inserisce alcuni elementi di </a:t>
            </a:r>
            <a:r>
              <a:rPr lang="it-IT" sz="3000" b="1" dirty="0"/>
              <a:t>altri volgari</a:t>
            </a:r>
            <a:r>
              <a:rPr lang="it-IT" sz="3000" dirty="0"/>
              <a:t>. Fa pronunciare a Bonagiunta </a:t>
            </a:r>
            <a:r>
              <a:rPr lang="it-IT" sz="3000" dirty="0" err="1"/>
              <a:t>Orbicciani</a:t>
            </a:r>
            <a:r>
              <a:rPr lang="it-IT" sz="3000" dirty="0"/>
              <a:t> il </a:t>
            </a:r>
            <a:r>
              <a:rPr lang="it-IT" sz="3000" b="1" dirty="0" err="1"/>
              <a:t>lucchesismo</a:t>
            </a:r>
            <a:r>
              <a:rPr lang="it-IT" sz="3000" dirty="0"/>
              <a:t> </a:t>
            </a:r>
            <a:r>
              <a:rPr lang="it-IT" sz="3000" i="1" dirty="0"/>
              <a:t>issa </a:t>
            </a:r>
            <a:r>
              <a:rPr lang="it-IT" sz="3000" dirty="0"/>
              <a:t>‘ora’ (</a:t>
            </a:r>
            <a:r>
              <a:rPr lang="it-IT" sz="3000" i="1" dirty="0"/>
              <a:t>O frate, issa </a:t>
            </a:r>
            <a:r>
              <a:rPr lang="it-IT" sz="3000" i="1" dirty="0" err="1"/>
              <a:t>vegg’io</a:t>
            </a:r>
            <a:r>
              <a:rPr lang="it-IT" sz="3000" i="1" dirty="0"/>
              <a:t> … il nodo </a:t>
            </a:r>
            <a:r>
              <a:rPr lang="it-IT" sz="3000" dirty="0" err="1"/>
              <a:t>Purg</a:t>
            </a:r>
            <a:r>
              <a:rPr lang="it-IT" sz="3000" dirty="0"/>
              <a:t>. XXIV 55) e a Venedico </a:t>
            </a:r>
            <a:r>
              <a:rPr lang="it-IT" sz="3000" dirty="0" err="1"/>
              <a:t>Caccianemico</a:t>
            </a:r>
            <a:r>
              <a:rPr lang="it-IT" sz="3000" dirty="0"/>
              <a:t> il </a:t>
            </a:r>
            <a:r>
              <a:rPr lang="it-IT" sz="3000" b="1" dirty="0" err="1"/>
              <a:t>bolognesismo</a:t>
            </a:r>
            <a:r>
              <a:rPr lang="it-IT" sz="3000" dirty="0"/>
              <a:t> </a:t>
            </a:r>
            <a:r>
              <a:rPr lang="it-IT" sz="3000" i="1" dirty="0" err="1"/>
              <a:t>sipa</a:t>
            </a:r>
            <a:r>
              <a:rPr lang="it-IT" sz="3000" i="1" dirty="0"/>
              <a:t> </a:t>
            </a:r>
            <a:r>
              <a:rPr lang="it-IT" sz="3000" dirty="0"/>
              <a:t>‘sì’ (</a:t>
            </a:r>
            <a:r>
              <a:rPr lang="it-IT" sz="3000" i="1" dirty="0"/>
              <a:t>che tante lingue non sono ora apprese / a dice </a:t>
            </a:r>
            <a:r>
              <a:rPr lang="it-IT" sz="3000" i="1" dirty="0" err="1"/>
              <a:t>sipa</a:t>
            </a:r>
            <a:r>
              <a:rPr lang="it-IT" sz="3000" i="1" dirty="0"/>
              <a:t> tra </a:t>
            </a:r>
            <a:r>
              <a:rPr lang="it-IT" sz="3000" i="1" dirty="0" err="1"/>
              <a:t>Sàvena</a:t>
            </a:r>
            <a:r>
              <a:rPr lang="it-IT" sz="3000" i="1" dirty="0"/>
              <a:t> e Reno </a:t>
            </a:r>
            <a:r>
              <a:rPr lang="it-IT" sz="3000" dirty="0" err="1"/>
              <a:t>Inf</a:t>
            </a:r>
            <a:r>
              <a:rPr lang="it-IT" sz="3000" dirty="0"/>
              <a:t>. XVIII 60-61). Con tutta probabilità ha un intento mimetico anche un </a:t>
            </a:r>
            <a:r>
              <a:rPr lang="it-IT" sz="3000" b="1" dirty="0"/>
              <a:t>francesismo</a:t>
            </a:r>
            <a:r>
              <a:rPr lang="it-IT" sz="3000" dirty="0"/>
              <a:t> molto marcato, attestato solo qui in Dante, </a:t>
            </a:r>
            <a:r>
              <a:rPr lang="it-IT" sz="3000" i="1" dirty="0"/>
              <a:t>giuggiare </a:t>
            </a:r>
            <a:r>
              <a:rPr lang="it-IT" sz="3000" dirty="0"/>
              <a:t>‘giudicare’, fatto pronunciare al francese Ugo Ciappetta </a:t>
            </a:r>
            <a:r>
              <a:rPr lang="it-IT" sz="3000" i="1" dirty="0"/>
              <a:t>(e io la </a:t>
            </a:r>
            <a:r>
              <a:rPr lang="it-IT" sz="3000" i="1" dirty="0" err="1"/>
              <a:t>chieggo</a:t>
            </a:r>
            <a:r>
              <a:rPr lang="it-IT" sz="3000" i="1" dirty="0"/>
              <a:t> a lui che tutto giuggia </a:t>
            </a:r>
            <a:r>
              <a:rPr lang="it-IT" sz="3000" dirty="0" err="1"/>
              <a:t>Purg</a:t>
            </a:r>
            <a:r>
              <a:rPr lang="it-IT" sz="3000" dirty="0"/>
              <a:t>. XX 48</a:t>
            </a:r>
            <a:r>
              <a:rPr lang="it-IT" sz="3000" i="1" dirty="0"/>
              <a:t>).</a:t>
            </a:r>
          </a:p>
          <a:p>
            <a:pPr algn="just"/>
            <a:endParaRPr lang="it-IT" sz="800" i="1" dirty="0"/>
          </a:p>
          <a:p>
            <a:pPr algn="just"/>
            <a:r>
              <a:rPr lang="it-IT" sz="3000" dirty="0"/>
              <a:t>Altrove inserisce interi versi in </a:t>
            </a:r>
            <a:r>
              <a:rPr lang="it-IT" sz="3000" b="1" dirty="0"/>
              <a:t>altre lingue</a:t>
            </a:r>
            <a:r>
              <a:rPr lang="it-IT" sz="3000" dirty="0"/>
              <a:t>: il provenzale di </a:t>
            </a:r>
            <a:r>
              <a:rPr lang="it-IT" sz="3000" dirty="0" err="1"/>
              <a:t>Arnaut</a:t>
            </a:r>
            <a:r>
              <a:rPr lang="it-IT" sz="3000" dirty="0"/>
              <a:t> Daniel, il latino di Papa Adriano e </a:t>
            </a:r>
            <a:r>
              <a:rPr lang="it-IT" sz="3000" dirty="0" err="1"/>
              <a:t>Cacciaguida</a:t>
            </a:r>
            <a:r>
              <a:rPr lang="it-IT" sz="3000" dirty="0"/>
              <a:t>, la lingua misteriosa del demone Pluto </a:t>
            </a:r>
            <a:r>
              <a:rPr lang="it-IT" sz="3000" i="1" dirty="0"/>
              <a:t>(</a:t>
            </a:r>
            <a:r>
              <a:rPr lang="it-IT" sz="3000" i="1" dirty="0" err="1"/>
              <a:t>Pape</a:t>
            </a:r>
            <a:r>
              <a:rPr lang="it-IT" sz="3000" i="1" dirty="0"/>
              <a:t> </a:t>
            </a:r>
            <a:r>
              <a:rPr lang="it-IT" sz="3000" i="1" dirty="0" err="1"/>
              <a:t>Satàn</a:t>
            </a:r>
            <a:r>
              <a:rPr lang="it-IT" sz="3000" i="1" dirty="0"/>
              <a:t>, </a:t>
            </a:r>
            <a:r>
              <a:rPr lang="it-IT" sz="3000" i="1" dirty="0" err="1"/>
              <a:t>Pape</a:t>
            </a:r>
            <a:r>
              <a:rPr lang="it-IT" sz="3000" i="1" dirty="0"/>
              <a:t> </a:t>
            </a:r>
            <a:r>
              <a:rPr lang="it-IT" sz="3000" i="1" dirty="0" err="1"/>
              <a:t>Satàn</a:t>
            </a:r>
            <a:r>
              <a:rPr lang="it-IT" sz="3000" i="1" dirty="0"/>
              <a:t> </a:t>
            </a:r>
            <a:r>
              <a:rPr lang="it-IT" sz="3000" i="1" dirty="0" err="1"/>
              <a:t>aleppe</a:t>
            </a:r>
            <a:r>
              <a:rPr lang="it-IT" sz="3000" i="1" dirty="0"/>
              <a:t>!).</a:t>
            </a:r>
          </a:p>
        </p:txBody>
      </p:sp>
    </p:spTree>
    <p:extLst>
      <p:ext uri="{BB962C8B-B14F-4D97-AF65-F5344CB8AC3E}">
        <p14:creationId xmlns:p14="http://schemas.microsoft.com/office/powerpoint/2010/main" val="2986448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4488" y="252485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LINGUA DELLE TRE CORONE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59637" y="898816"/>
            <a:ext cx="11732493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Grazie a Dante, Petrarca e Boccaccio si innescherà un processo di diffusione del fiorentino che metterà in ombra le tradizioni locali e si concluderà, tra Otto e Novecento, con l’unificazione linguistica della penisola.</a:t>
            </a:r>
          </a:p>
          <a:p>
            <a:pPr algn="just"/>
            <a:r>
              <a:rPr lang="it-IT" sz="2900" dirty="0"/>
              <a:t>Fino alla fine del Quattrocento la lingua delle Tre Corone sarà un </a:t>
            </a:r>
            <a:r>
              <a:rPr lang="it-IT" sz="2900" b="1" dirty="0"/>
              <a:t>modello diretto</a:t>
            </a:r>
            <a:r>
              <a:rPr lang="it-IT" sz="2900" dirty="0"/>
              <a:t>, spesso imitato con libertà (i petrarchisti quattrocenteschi mescolano tratti toscani e tratti locali). Dal primo Cinquecento le Tre Corone diventeranno soprattutto un </a:t>
            </a:r>
            <a:r>
              <a:rPr lang="it-IT" sz="2900" b="1" dirty="0"/>
              <a:t>modello indiretto</a:t>
            </a:r>
            <a:r>
              <a:rPr lang="it-IT" sz="2900" dirty="0"/>
              <a:t>, imitato attraverso le grammatiche e i vocabolari. Se nelle </a:t>
            </a:r>
            <a:r>
              <a:rPr lang="it-IT" sz="2900" i="1" dirty="0"/>
              <a:t>Prose della volgar lingua </a:t>
            </a:r>
            <a:r>
              <a:rPr lang="it-IT" sz="2900" dirty="0"/>
              <a:t>di Bembo (1525) si prediligono Petrarca e Boccaccio, già dalle </a:t>
            </a:r>
            <a:r>
              <a:rPr lang="it-IT" sz="2900" i="1" dirty="0"/>
              <a:t>Tre fontane </a:t>
            </a:r>
            <a:r>
              <a:rPr lang="it-IT" sz="2900" dirty="0"/>
              <a:t>(1526) di Niccolò </a:t>
            </a:r>
            <a:r>
              <a:rPr lang="it-IT" sz="2900" dirty="0" err="1"/>
              <a:t>Liburnio</a:t>
            </a:r>
            <a:r>
              <a:rPr lang="it-IT" sz="2900" dirty="0"/>
              <a:t> si riafferma il ruolo di Dante, come nel </a:t>
            </a:r>
            <a:r>
              <a:rPr lang="it-IT" sz="2900" i="1" dirty="0" err="1"/>
              <a:t>Vocabulario</a:t>
            </a:r>
            <a:r>
              <a:rPr lang="it-IT" sz="2900" i="1" dirty="0"/>
              <a:t> </a:t>
            </a:r>
            <a:r>
              <a:rPr lang="it-IT" sz="2900" dirty="0"/>
              <a:t>di </a:t>
            </a:r>
            <a:r>
              <a:rPr lang="it-IT" sz="2900" dirty="0" err="1"/>
              <a:t>Fabricio</a:t>
            </a:r>
            <a:r>
              <a:rPr lang="it-IT" sz="2900" dirty="0"/>
              <a:t> Luna (1536) e nel </a:t>
            </a:r>
            <a:r>
              <a:rPr lang="it-IT" sz="2900" i="1" dirty="0"/>
              <a:t>Vocabolario </a:t>
            </a:r>
            <a:r>
              <a:rPr lang="it-IT" sz="2900" dirty="0"/>
              <a:t>di Alberto </a:t>
            </a:r>
            <a:r>
              <a:rPr lang="it-IT" sz="2900" dirty="0" err="1"/>
              <a:t>Acarisio</a:t>
            </a:r>
            <a:r>
              <a:rPr lang="it-IT" sz="2900" dirty="0"/>
              <a:t> (1543). Grammatici e lessicografi sono per lo più non toscani: veneziano Bembo, friulano </a:t>
            </a:r>
            <a:r>
              <a:rPr lang="it-IT" sz="2900" dirty="0" err="1"/>
              <a:t>Liburnio</a:t>
            </a:r>
            <a:r>
              <a:rPr lang="it-IT" sz="2900" dirty="0"/>
              <a:t>, napoletano Luna, ferrarese </a:t>
            </a:r>
            <a:r>
              <a:rPr lang="it-IT" sz="2900" dirty="0" err="1"/>
              <a:t>Acarisio</a:t>
            </a:r>
            <a:r>
              <a:rPr lang="it-IT" sz="29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4903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4488" y="266552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DANTE PRIMA DELLA </a:t>
            </a:r>
            <a:r>
              <a:rPr lang="it-IT" sz="3600" i="1" dirty="0"/>
              <a:t>COMMEDIA</a:t>
            </a:r>
            <a:endParaRPr lang="it-IT" sz="36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99869" y="912883"/>
            <a:ext cx="11732493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Tra fine Duecento e inizio Trecento Dante scrive opere in prosa, che rientrano nella «prosa d’arte», e in poesia, in linea con lo stilnovismo. Riflette sul volgare in diverse opere: nel </a:t>
            </a:r>
            <a:r>
              <a:rPr lang="it-IT" sz="2900" b="1" i="1" dirty="0"/>
              <a:t>Convivio</a:t>
            </a:r>
            <a:r>
              <a:rPr lang="it-IT" sz="2900" i="1" dirty="0"/>
              <a:t> </a:t>
            </a:r>
            <a:r>
              <a:rPr lang="it-IT" sz="2900" dirty="0"/>
              <a:t>lo definisce </a:t>
            </a:r>
            <a:r>
              <a:rPr lang="it-IT" sz="2900" i="1" dirty="0"/>
              <a:t>sole nuovo</a:t>
            </a:r>
            <a:r>
              <a:rPr lang="it-IT" sz="2900" dirty="0"/>
              <a:t> che sostituirà il latino, pur giudicando il latino superiore perché incorruttibile rispetto al volgare (pensa al latino letterario classico).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50F7D54-C583-4E0F-B96E-1AD65BF80937}"/>
              </a:ext>
            </a:extLst>
          </p:cNvPr>
          <p:cNvSpPr txBox="1"/>
          <p:nvPr/>
        </p:nvSpPr>
        <p:spPr>
          <a:xfrm>
            <a:off x="199868" y="3131006"/>
            <a:ext cx="11732493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Il </a:t>
            </a:r>
            <a:r>
              <a:rPr lang="it-IT" sz="2900" b="1" i="1" dirty="0"/>
              <a:t>De </a:t>
            </a:r>
            <a:r>
              <a:rPr lang="it-IT" sz="2900" b="1" i="1" dirty="0" err="1"/>
              <a:t>vulgari</a:t>
            </a:r>
            <a:r>
              <a:rPr lang="it-IT" sz="2900" b="1" i="1" dirty="0"/>
              <a:t> </a:t>
            </a:r>
            <a:r>
              <a:rPr lang="it-IT" sz="2900" b="1" i="1" dirty="0" err="1"/>
              <a:t>eloquentia</a:t>
            </a:r>
            <a:r>
              <a:rPr lang="it-IT" sz="2900" b="1" dirty="0"/>
              <a:t> </a:t>
            </a:r>
            <a:r>
              <a:rPr lang="it-IT" sz="2900" dirty="0"/>
              <a:t>è progettato per descrivere l’uso letterario del volgare in tutti i suoi livelli, ma resta incompiuto. Si afferma la superiorità del volgare in quanto lingua naturale e non artificiale come il latino (in quanto appresa). Dopo la celebre rassegna dei volgari in Italia, il secondo capitolo descrive le caratteristiche del </a:t>
            </a:r>
            <a:r>
              <a:rPr lang="it-IT" sz="2900" b="1" dirty="0"/>
              <a:t>volgare illustre</a:t>
            </a:r>
            <a:r>
              <a:rPr lang="it-IT" sz="2900" dirty="0"/>
              <a:t>, a cui competono solo </a:t>
            </a:r>
            <a:r>
              <a:rPr lang="it-IT" sz="2900" b="1" dirty="0"/>
              <a:t>temi nobili </a:t>
            </a:r>
            <a:r>
              <a:rPr lang="it-IT" sz="2900" dirty="0"/>
              <a:t>e </a:t>
            </a:r>
            <a:r>
              <a:rPr lang="it-IT" sz="2900" b="1" dirty="0"/>
              <a:t>stile elevato</a:t>
            </a:r>
            <a:r>
              <a:rPr lang="it-IT" sz="2900" dirty="0"/>
              <a:t>: devono essere escluse voci infantili </a:t>
            </a:r>
            <a:r>
              <a:rPr lang="it-IT" sz="2900" i="1" dirty="0"/>
              <a:t>(mamma, babbo)</a:t>
            </a:r>
            <a:r>
              <a:rPr lang="it-IT" sz="2900" dirty="0"/>
              <a:t>, femminee </a:t>
            </a:r>
            <a:r>
              <a:rPr lang="it-IT" sz="2900" i="1" dirty="0"/>
              <a:t>(</a:t>
            </a:r>
            <a:r>
              <a:rPr lang="it-IT" sz="2900" i="1" dirty="0" err="1"/>
              <a:t>dolciada</a:t>
            </a:r>
            <a:r>
              <a:rPr lang="it-IT" sz="2900" i="1" dirty="0"/>
              <a:t>, </a:t>
            </a:r>
            <a:r>
              <a:rPr lang="it-IT" sz="2900" i="1" dirty="0" err="1"/>
              <a:t>placevole</a:t>
            </a:r>
            <a:r>
              <a:rPr lang="it-IT" sz="2900" i="1" dirty="0"/>
              <a:t>)</a:t>
            </a:r>
            <a:r>
              <a:rPr lang="it-IT" sz="2900" dirty="0"/>
              <a:t>, agresti </a:t>
            </a:r>
            <a:r>
              <a:rPr lang="it-IT" sz="2900" i="1" dirty="0"/>
              <a:t>(greggia, cetra)</a:t>
            </a:r>
            <a:r>
              <a:rPr lang="it-IT" sz="2900" dirty="0"/>
              <a:t>, cittadine «lubrica et </a:t>
            </a:r>
            <a:r>
              <a:rPr lang="it-IT" sz="2900" dirty="0" err="1"/>
              <a:t>reburra</a:t>
            </a:r>
            <a:r>
              <a:rPr lang="it-IT" sz="2900" dirty="0"/>
              <a:t>» ‘sdrucciolevoli e scarmigliate’ </a:t>
            </a:r>
            <a:r>
              <a:rPr lang="it-IT" sz="2900" i="1" dirty="0"/>
              <a:t>(</a:t>
            </a:r>
            <a:r>
              <a:rPr lang="it-IT" sz="2900" i="1" dirty="0" err="1"/>
              <a:t>femina</a:t>
            </a:r>
            <a:r>
              <a:rPr lang="it-IT" sz="2900" i="1" dirty="0"/>
              <a:t> </a:t>
            </a:r>
            <a:r>
              <a:rPr lang="it-IT" sz="2900" dirty="0"/>
              <a:t>e </a:t>
            </a:r>
            <a:r>
              <a:rPr lang="it-IT" sz="2900" i="1" dirty="0"/>
              <a:t>corpo).</a:t>
            </a:r>
          </a:p>
        </p:txBody>
      </p:sp>
    </p:spTree>
    <p:extLst>
      <p:ext uri="{BB962C8B-B14F-4D97-AF65-F5344CB8AC3E}">
        <p14:creationId xmlns:p14="http://schemas.microsoft.com/office/powerpoint/2010/main" val="193110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4488" y="308755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LINGUA DI DANTE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129818" y="955086"/>
            <a:ext cx="1186231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</a:t>
            </a:r>
            <a:r>
              <a:rPr lang="it-IT" sz="3000" i="1" dirty="0"/>
              <a:t>De </a:t>
            </a:r>
            <a:r>
              <a:rPr lang="it-IT" sz="3000" i="1" dirty="0" err="1"/>
              <a:t>vulgari</a:t>
            </a:r>
            <a:r>
              <a:rPr lang="it-IT" sz="3000" i="1" dirty="0"/>
              <a:t> </a:t>
            </a:r>
            <a:r>
              <a:rPr lang="it-IT" sz="3000" i="1" dirty="0" err="1"/>
              <a:t>eloquentia</a:t>
            </a:r>
            <a:r>
              <a:rPr lang="it-IT" sz="3000" dirty="0"/>
              <a:t> viene interrotto al secondo libro, probabilmente per iniziare la stesura della </a:t>
            </a:r>
            <a:r>
              <a:rPr lang="it-IT" sz="3000" i="1" dirty="0"/>
              <a:t>Commedia</a:t>
            </a:r>
            <a:r>
              <a:rPr lang="it-IT" sz="3000" dirty="0"/>
              <a:t> attorno al 1306; qui Dante smentirà i principi descritti nel trattato, soprattutto per due scelte:</a:t>
            </a:r>
          </a:p>
          <a:p>
            <a:pPr algn="just"/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3000" dirty="0"/>
              <a:t>la </a:t>
            </a:r>
            <a:r>
              <a:rPr lang="it-IT" sz="3000" i="1" dirty="0"/>
              <a:t>Commedia </a:t>
            </a:r>
            <a:r>
              <a:rPr lang="it-IT" sz="3000" dirty="0"/>
              <a:t>è scritta essenzialmente in </a:t>
            </a:r>
            <a:r>
              <a:rPr lang="it-IT" sz="3000" b="1" dirty="0"/>
              <a:t>fiorentino</a:t>
            </a:r>
            <a:r>
              <a:rPr lang="it-IT" sz="3000" dirty="0"/>
              <a:t> mentre del </a:t>
            </a:r>
            <a:r>
              <a:rPr lang="it-IT" sz="3000" i="1" dirty="0"/>
              <a:t>De </a:t>
            </a:r>
            <a:r>
              <a:rPr lang="it-IT" sz="3000" i="1" dirty="0" err="1"/>
              <a:t>vulg</a:t>
            </a:r>
            <a:r>
              <a:rPr lang="it-IT" sz="3000" i="1" dirty="0"/>
              <a:t>. </a:t>
            </a:r>
            <a:r>
              <a:rPr lang="it-IT" sz="3000" dirty="0"/>
              <a:t>indicava il fiorentino come lingua inadatta alla lirica.</a:t>
            </a:r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3000" dirty="0"/>
              <a:t>I </a:t>
            </a:r>
            <a:r>
              <a:rPr lang="it-IT" sz="3000" b="1" dirty="0"/>
              <a:t>criteri eufonici </a:t>
            </a:r>
            <a:r>
              <a:rPr lang="it-IT" sz="3000" dirty="0"/>
              <a:t>descritti nel </a:t>
            </a:r>
            <a:r>
              <a:rPr lang="it-IT" sz="3000" i="1" dirty="0"/>
              <a:t>De </a:t>
            </a:r>
            <a:r>
              <a:rPr lang="it-IT" sz="3000" i="1" dirty="0" err="1"/>
              <a:t>vulg</a:t>
            </a:r>
            <a:r>
              <a:rPr lang="it-IT" sz="3000" i="1" dirty="0"/>
              <a:t>.</a:t>
            </a:r>
            <a:r>
              <a:rPr lang="it-IT" sz="3000" dirty="0"/>
              <a:t> </a:t>
            </a:r>
            <a:r>
              <a:rPr lang="it-IT" sz="3000" b="1" dirty="0"/>
              <a:t>non vengono rispettati</a:t>
            </a:r>
            <a:r>
              <a:rPr lang="it-IT" sz="3000" dirty="0"/>
              <a:t>. Il plurilinguismo della </a:t>
            </a:r>
            <a:r>
              <a:rPr lang="it-IT" sz="3000" i="1" dirty="0"/>
              <a:t>Commedia</a:t>
            </a:r>
            <a:r>
              <a:rPr lang="it-IT" sz="3000" dirty="0"/>
              <a:t> comprende parole realistiche ed espressive, che per Bembo saranno «rozze e disonorate».</a:t>
            </a:r>
          </a:p>
          <a:p>
            <a:pPr marL="514350" indent="-514350" algn="just">
              <a:buAutoNum type="arabicParenR"/>
            </a:pPr>
            <a:endParaRPr lang="it-IT" sz="800" dirty="0"/>
          </a:p>
          <a:p>
            <a:pPr algn="just"/>
            <a:r>
              <a:rPr lang="it-IT" sz="3000" dirty="0"/>
              <a:t>In passato questo cambiamento ha giustificato le teorie più varie (ad es. il </a:t>
            </a:r>
            <a:r>
              <a:rPr lang="it-IT" sz="3000" i="1" dirty="0"/>
              <a:t>De </a:t>
            </a:r>
            <a:r>
              <a:rPr lang="it-IT" sz="3000" i="1" dirty="0" err="1"/>
              <a:t>vulg</a:t>
            </a:r>
            <a:r>
              <a:rPr lang="it-IT" sz="3000" i="1" dirty="0"/>
              <a:t>. </a:t>
            </a:r>
            <a:r>
              <a:rPr lang="it-IT" sz="3000" dirty="0"/>
              <a:t>è usato da Trissino nel dibattito contro Bembo), ma occorre riflettere soprattutto sul cambiamento degli obiettivi: non si tratta più di lirica aulica, ma di un poema che tocca temi e situazioni di ogni tipo.</a:t>
            </a:r>
          </a:p>
        </p:txBody>
      </p:sp>
    </p:spTree>
    <p:extLst>
      <p:ext uri="{BB962C8B-B14F-4D97-AF65-F5344CB8AC3E}">
        <p14:creationId xmlns:p14="http://schemas.microsoft.com/office/powerpoint/2010/main" val="1780757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4488" y="322824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LINGUA DI DANTE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59637" y="969155"/>
            <a:ext cx="1173249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Un’indicazione sulle scelte dantesche può venire da un testo, che però potrebbe non essere autentico, l’</a:t>
            </a:r>
            <a:r>
              <a:rPr lang="it-IT" sz="3000" b="1" i="1" dirty="0"/>
              <a:t>Epistola a Cangrande della</a:t>
            </a:r>
            <a:r>
              <a:rPr lang="it-IT" sz="3000" b="1" dirty="0"/>
              <a:t> </a:t>
            </a:r>
            <a:r>
              <a:rPr lang="it-IT" sz="3000" b="1" i="1" dirty="0"/>
              <a:t>Scala</a:t>
            </a:r>
            <a:r>
              <a:rPr lang="it-IT" sz="3000" dirty="0"/>
              <a:t>: Dante afferma di aver usato nel poema la lingua delle </a:t>
            </a:r>
            <a:r>
              <a:rPr lang="it-IT" sz="3000" i="1" dirty="0" err="1"/>
              <a:t>muliercule</a:t>
            </a:r>
            <a:r>
              <a:rPr lang="it-IT" sz="3000" i="1" dirty="0"/>
              <a:t> ‘</a:t>
            </a:r>
            <a:r>
              <a:rPr lang="it-IT" sz="3000" dirty="0"/>
              <a:t>donnette</a:t>
            </a:r>
            <a:r>
              <a:rPr lang="it-IT" sz="3000" i="1" dirty="0"/>
              <a:t>’ </a:t>
            </a:r>
            <a:r>
              <a:rPr lang="it-IT" sz="3000" dirty="0"/>
              <a:t>(ma la definizione non si adatta al Paradiso, tanto più che Dante si riferisce alla sua opera con l’espressione </a:t>
            </a:r>
            <a:r>
              <a:rPr lang="it-IT" sz="3000" i="1" dirty="0"/>
              <a:t>sacrato poema </a:t>
            </a:r>
            <a:r>
              <a:rPr lang="it-IT" sz="3000" dirty="0"/>
              <a:t>Par. XXIII 62). </a:t>
            </a:r>
          </a:p>
          <a:p>
            <a:pPr algn="just"/>
            <a:r>
              <a:rPr lang="it-IT" sz="3000" dirty="0"/>
              <a:t>Inoltre si affronta un altro punto problematico, quello del titolo: Dante chiama la sua opera </a:t>
            </a:r>
            <a:r>
              <a:rPr lang="it-IT" sz="3000" dirty="0" err="1"/>
              <a:t>c</a:t>
            </a:r>
            <a:r>
              <a:rPr lang="it-IT" sz="3000" i="1" dirty="0" err="1"/>
              <a:t>omedia</a:t>
            </a:r>
            <a:r>
              <a:rPr lang="it-IT" sz="3000" dirty="0"/>
              <a:t>, non riferendosi alla commedia del mondo classico ma al fatto che la vicenda inizia con una difficoltà e si conclude con esito felice, in opposizione a </a:t>
            </a:r>
            <a:r>
              <a:rPr lang="it-IT" sz="3000" i="1" dirty="0"/>
              <a:t>tragedia. </a:t>
            </a:r>
          </a:p>
          <a:p>
            <a:pPr algn="just"/>
            <a:r>
              <a:rPr lang="it-IT" sz="3000" dirty="0"/>
              <a:t>Già Boccaccio </a:t>
            </a:r>
            <a:r>
              <a:rPr lang="it-IT" sz="3000" i="1" dirty="0"/>
              <a:t>(Esposizioni sopra la </a:t>
            </a:r>
            <a:r>
              <a:rPr lang="it-IT" sz="3000" i="1" dirty="0" err="1"/>
              <a:t>Comedia</a:t>
            </a:r>
            <a:r>
              <a:rPr lang="it-IT" sz="3000" i="1" dirty="0"/>
              <a:t>)</a:t>
            </a:r>
            <a:r>
              <a:rPr lang="it-IT" sz="3000" dirty="0"/>
              <a:t> era insoddisfatto di entrambe le definizioni. Per Baldelli </a:t>
            </a:r>
            <a:r>
              <a:rPr lang="it-IT" sz="3000" i="1" dirty="0"/>
              <a:t>comico </a:t>
            </a:r>
            <a:r>
              <a:rPr lang="it-IT" sz="3000" dirty="0"/>
              <a:t>ha il valore di </a:t>
            </a:r>
            <a:r>
              <a:rPr lang="it-IT" sz="3000" i="1" dirty="0"/>
              <a:t>volgare, </a:t>
            </a:r>
            <a:r>
              <a:rPr lang="it-IT" sz="3000" dirty="0"/>
              <a:t>per</a:t>
            </a:r>
            <a:r>
              <a:rPr lang="it-IT" sz="3000" i="1" dirty="0"/>
              <a:t> </a:t>
            </a:r>
            <a:r>
              <a:rPr lang="it-IT" sz="3000" dirty="0" err="1"/>
              <a:t>Tavoni</a:t>
            </a:r>
            <a:r>
              <a:rPr lang="it-IT" sz="3000" dirty="0"/>
              <a:t> allude all’intento satirico nella denuncia politica e morale del presente.</a:t>
            </a:r>
          </a:p>
        </p:txBody>
      </p:sp>
    </p:spTree>
    <p:extLst>
      <p:ext uri="{BB962C8B-B14F-4D97-AF65-F5344CB8AC3E}">
        <p14:creationId xmlns:p14="http://schemas.microsoft.com/office/powerpoint/2010/main" val="3044148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48091" y="280120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LINGUA DI DANTE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55295" y="952570"/>
            <a:ext cx="1164043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È difficile ricostruire la lingua della </a:t>
            </a:r>
            <a:r>
              <a:rPr lang="it-IT" sz="3000" i="1" dirty="0"/>
              <a:t>Commedia, </a:t>
            </a:r>
            <a:r>
              <a:rPr lang="it-IT" sz="3000" dirty="0"/>
              <a:t>soprattutto</a:t>
            </a:r>
            <a:r>
              <a:rPr lang="it-IT" sz="3000" i="1" dirty="0"/>
              <a:t> </a:t>
            </a:r>
            <a:r>
              <a:rPr lang="it-IT" sz="3000" dirty="0"/>
              <a:t>nella</a:t>
            </a:r>
            <a:r>
              <a:rPr lang="it-IT" sz="3000" i="1" dirty="0"/>
              <a:t> </a:t>
            </a:r>
            <a:r>
              <a:rPr lang="it-IT" sz="3000" dirty="0" err="1"/>
              <a:t>fonomorfologia</a:t>
            </a:r>
            <a:r>
              <a:rPr lang="it-IT" sz="3000" dirty="0"/>
              <a:t>, perché non sono conservati </a:t>
            </a:r>
            <a:r>
              <a:rPr lang="it-IT" sz="3000" b="1" dirty="0"/>
              <a:t>autografi</a:t>
            </a:r>
            <a:r>
              <a:rPr lang="it-IT" sz="3000" dirty="0"/>
              <a:t> di Dante. La più importante edizione critica, di Giorgio Petrocchi (1966-67), si fonda su 27 manoscritti anteriori al 1355, che si dividono in una famiglia toscana (con maggior indice di erroneità) e in una settentrionale (più corretta ma con tratti settentrionali, certamente non danteschi).</a:t>
            </a:r>
          </a:p>
          <a:p>
            <a:pPr algn="just"/>
            <a:r>
              <a:rPr lang="it-IT" sz="3000" dirty="0"/>
              <a:t>Non è facile distinguere ciò che si deve a Dante, se non per le parole in </a:t>
            </a:r>
            <a:r>
              <a:rPr lang="it-IT" sz="3000" b="1" dirty="0"/>
              <a:t>posizione di rima</a:t>
            </a:r>
            <a:r>
              <a:rPr lang="it-IT" sz="3000" dirty="0"/>
              <a:t>: ad esempio, siamo certi che usi </a:t>
            </a:r>
            <a:r>
              <a:rPr lang="it-IT" sz="3000" i="1" dirty="0" err="1"/>
              <a:t>diece</a:t>
            </a:r>
            <a:r>
              <a:rPr lang="it-IT" sz="3000" dirty="0"/>
              <a:t> perché lo fa rimare con </a:t>
            </a:r>
            <a:r>
              <a:rPr lang="it-IT" sz="3000" i="1" dirty="0"/>
              <a:t>fece</a:t>
            </a:r>
            <a:r>
              <a:rPr lang="it-IT" sz="3000" dirty="0"/>
              <a:t>; siamo certi che alterni </a:t>
            </a:r>
            <a:r>
              <a:rPr lang="it-IT" sz="3000" i="1" dirty="0"/>
              <a:t>fori</a:t>
            </a:r>
            <a:r>
              <a:rPr lang="it-IT" sz="3000" dirty="0"/>
              <a:t>, </a:t>
            </a:r>
            <a:r>
              <a:rPr lang="it-IT" sz="3000" i="1" dirty="0" err="1"/>
              <a:t>fore</a:t>
            </a:r>
            <a:r>
              <a:rPr lang="it-IT" sz="3000" i="1" dirty="0"/>
              <a:t> </a:t>
            </a:r>
            <a:r>
              <a:rPr lang="it-IT" sz="3000" dirty="0"/>
              <a:t>e </a:t>
            </a:r>
            <a:r>
              <a:rPr lang="it-IT" sz="3000" i="1" dirty="0"/>
              <a:t>fora </a:t>
            </a:r>
            <a:r>
              <a:rPr lang="it-IT" sz="3000" dirty="0"/>
              <a:t>per ‘fuori’ perché li fa rimare rispettivamente con </a:t>
            </a:r>
            <a:r>
              <a:rPr lang="it-IT" sz="3000" i="1" dirty="0"/>
              <a:t>fiori</a:t>
            </a:r>
            <a:r>
              <a:rPr lang="it-IT" sz="3000" dirty="0"/>
              <a:t>, </a:t>
            </a:r>
            <a:r>
              <a:rPr lang="it-IT" sz="3000" i="1" dirty="0"/>
              <a:t>amore</a:t>
            </a:r>
            <a:r>
              <a:rPr lang="it-IT" sz="3000" dirty="0"/>
              <a:t> e </a:t>
            </a:r>
            <a:r>
              <a:rPr lang="it-IT" sz="3000" i="1" dirty="0"/>
              <a:t>ancora</a:t>
            </a:r>
            <a:r>
              <a:rPr lang="it-IT" sz="3000" dirty="0"/>
              <a:t>. </a:t>
            </a:r>
          </a:p>
          <a:p>
            <a:pPr algn="just"/>
            <a:r>
              <a:rPr lang="it-IT" sz="3000" dirty="0"/>
              <a:t>Ma anche in questi casi può esserci il dubbio, quando compare la cosiddetta </a:t>
            </a:r>
            <a:r>
              <a:rPr lang="it-IT" sz="3000" b="1" dirty="0"/>
              <a:t>‘rima siciliana’</a:t>
            </a:r>
            <a:r>
              <a:rPr lang="it-IT" sz="3000" dirty="0"/>
              <a:t>: </a:t>
            </a:r>
            <a:r>
              <a:rPr lang="it-IT" sz="3000" i="1" dirty="0"/>
              <a:t>venisse </a:t>
            </a:r>
            <a:r>
              <a:rPr lang="it-IT" sz="3000" dirty="0"/>
              <a:t>: </a:t>
            </a:r>
            <a:r>
              <a:rPr lang="it-IT" sz="3000" i="1" dirty="0"/>
              <a:t>desse</a:t>
            </a:r>
            <a:r>
              <a:rPr lang="it-IT" sz="3000" dirty="0"/>
              <a:t>; </a:t>
            </a:r>
            <a:r>
              <a:rPr lang="it-IT" sz="3000" i="1" dirty="0"/>
              <a:t>suso </a:t>
            </a:r>
            <a:r>
              <a:rPr lang="it-IT" sz="3000" dirty="0"/>
              <a:t>: </a:t>
            </a:r>
            <a:r>
              <a:rPr lang="it-IT" sz="3000" i="1" dirty="0"/>
              <a:t>sdegnoso</a:t>
            </a:r>
            <a:r>
              <a:rPr lang="it-IT" sz="3000" dirty="0"/>
              <a:t>; </a:t>
            </a:r>
            <a:r>
              <a:rPr lang="it-IT" sz="3000" i="1" dirty="0"/>
              <a:t>voi</a:t>
            </a:r>
            <a:r>
              <a:rPr lang="it-IT" sz="3000" dirty="0"/>
              <a:t> : </a:t>
            </a:r>
            <a:r>
              <a:rPr lang="it-IT" sz="3000" i="1" dirty="0"/>
              <a:t>fui.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411561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4488" y="307875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FONOMORFOLOGIA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11015" y="954206"/>
            <a:ext cx="1178111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lingua dell’opera è essenzialmente il </a:t>
            </a:r>
            <a:r>
              <a:rPr lang="it-IT" sz="3000" b="1" dirty="0"/>
              <a:t>fiorentino</a:t>
            </a:r>
            <a:r>
              <a:rPr lang="it-IT" sz="3000" dirty="0"/>
              <a:t> del suo tempo, cioè un fiorentino che già conosce </a:t>
            </a:r>
            <a:r>
              <a:rPr lang="it-IT" sz="3000" b="1" dirty="0"/>
              <a:t>innovazioni trecentesche </a:t>
            </a:r>
            <a:r>
              <a:rPr lang="it-IT" sz="3000" dirty="0"/>
              <a:t>ma che conserva </a:t>
            </a:r>
            <a:r>
              <a:rPr lang="it-IT" sz="3000" b="1" dirty="0"/>
              <a:t>tratti duecenteschi</a:t>
            </a:r>
            <a:r>
              <a:rPr lang="it-IT" sz="3000" dirty="0"/>
              <a:t>. Si trova polimorfia, ad es., in questi casi, nei quali la prima forma è quella duecentesca e la seconda è trecentesca:</a:t>
            </a:r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I </a:t>
            </a:r>
            <a:r>
              <a:rPr lang="it-IT" sz="3000" dirty="0" err="1"/>
              <a:t>pers</a:t>
            </a:r>
            <a:r>
              <a:rPr lang="it-IT" sz="3000" dirty="0"/>
              <a:t>. </a:t>
            </a:r>
            <a:r>
              <a:rPr lang="it-IT" sz="3000" dirty="0" err="1"/>
              <a:t>plur</a:t>
            </a:r>
            <a:r>
              <a:rPr lang="it-IT" sz="3000" dirty="0"/>
              <a:t>. </a:t>
            </a:r>
            <a:r>
              <a:rPr lang="it-IT" sz="3000" dirty="0" err="1"/>
              <a:t>ind</a:t>
            </a:r>
            <a:r>
              <a:rPr lang="it-IT" sz="3000" dirty="0"/>
              <a:t>. </a:t>
            </a:r>
            <a:r>
              <a:rPr lang="it-IT" sz="3000" dirty="0" err="1"/>
              <a:t>pres</a:t>
            </a:r>
            <a:r>
              <a:rPr lang="it-IT" sz="3000" dirty="0"/>
              <a:t>.: </a:t>
            </a:r>
            <a:r>
              <a:rPr lang="it-IT" sz="3000" i="1" dirty="0" err="1"/>
              <a:t>vedemo</a:t>
            </a:r>
            <a:r>
              <a:rPr lang="it-IT" sz="3000" dirty="0"/>
              <a:t>, </a:t>
            </a:r>
            <a:r>
              <a:rPr lang="it-IT" sz="3000" i="1" dirty="0" err="1"/>
              <a:t>volemo</a:t>
            </a:r>
            <a:r>
              <a:rPr lang="it-IT" sz="3000" dirty="0"/>
              <a:t> accanto a </a:t>
            </a:r>
            <a:r>
              <a:rPr lang="it-IT" sz="3000" i="1" dirty="0"/>
              <a:t>diciamo</a:t>
            </a:r>
            <a:r>
              <a:rPr lang="it-IT" sz="3000" dirty="0"/>
              <a:t>, </a:t>
            </a:r>
            <a:r>
              <a:rPr lang="it-IT" sz="3000" i="1" dirty="0"/>
              <a:t>conosciamo 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II </a:t>
            </a:r>
            <a:r>
              <a:rPr lang="it-IT" sz="3000" dirty="0" err="1"/>
              <a:t>pers</a:t>
            </a:r>
            <a:r>
              <a:rPr lang="it-IT" sz="3000" dirty="0"/>
              <a:t>. </a:t>
            </a:r>
            <a:r>
              <a:rPr lang="it-IT" sz="3000" dirty="0" err="1"/>
              <a:t>sing</a:t>
            </a:r>
            <a:r>
              <a:rPr lang="it-IT" sz="3000" dirty="0"/>
              <a:t>. </a:t>
            </a:r>
            <a:r>
              <a:rPr lang="it-IT" sz="3000" dirty="0" err="1"/>
              <a:t>ind</a:t>
            </a:r>
            <a:r>
              <a:rPr lang="it-IT" sz="3000" dirty="0"/>
              <a:t>. </a:t>
            </a:r>
            <a:r>
              <a:rPr lang="it-IT" sz="3000" dirty="0" err="1"/>
              <a:t>pres</a:t>
            </a:r>
            <a:r>
              <a:rPr lang="it-IT" sz="3000" dirty="0"/>
              <a:t>.: </a:t>
            </a:r>
            <a:r>
              <a:rPr lang="it-IT" sz="3000" i="1" dirty="0" err="1"/>
              <a:t>pense</a:t>
            </a:r>
            <a:r>
              <a:rPr lang="it-IT" sz="3000" i="1" dirty="0"/>
              <a:t> </a:t>
            </a:r>
            <a:r>
              <a:rPr lang="it-IT" sz="3000" dirty="0"/>
              <a:t>accanto a </a:t>
            </a:r>
            <a:r>
              <a:rPr lang="it-IT" sz="3000" i="1" dirty="0"/>
              <a:t>pensi</a:t>
            </a:r>
            <a:endParaRPr lang="it-IT" sz="30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I </a:t>
            </a:r>
            <a:r>
              <a:rPr lang="it-IT" sz="3000" dirty="0" err="1"/>
              <a:t>pers</a:t>
            </a:r>
            <a:r>
              <a:rPr lang="it-IT" sz="3000" dirty="0"/>
              <a:t>. </a:t>
            </a:r>
            <a:r>
              <a:rPr lang="it-IT" sz="3000" dirty="0" err="1"/>
              <a:t>sing</a:t>
            </a:r>
            <a:r>
              <a:rPr lang="it-IT" sz="3000" dirty="0"/>
              <a:t>. </a:t>
            </a:r>
            <a:r>
              <a:rPr lang="it-IT" sz="3000" dirty="0" err="1"/>
              <a:t>cong</a:t>
            </a:r>
            <a:r>
              <a:rPr lang="it-IT" sz="3000" dirty="0"/>
              <a:t>. </a:t>
            </a:r>
            <a:r>
              <a:rPr lang="it-IT" sz="3000" dirty="0" err="1"/>
              <a:t>imperf</a:t>
            </a:r>
            <a:r>
              <a:rPr lang="it-IT" sz="3000" dirty="0"/>
              <a:t>.: </a:t>
            </a:r>
            <a:r>
              <a:rPr lang="it-IT" sz="3000" i="1" dirty="0"/>
              <a:t>io fosse</a:t>
            </a:r>
            <a:r>
              <a:rPr lang="it-IT" sz="3000" dirty="0"/>
              <a:t> accanto a </a:t>
            </a:r>
            <a:r>
              <a:rPr lang="it-IT" sz="3000" i="1" dirty="0"/>
              <a:t>io udissi</a:t>
            </a:r>
            <a:endParaRPr lang="it-IT" sz="30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III </a:t>
            </a:r>
            <a:r>
              <a:rPr lang="it-IT" sz="3000" dirty="0" err="1"/>
              <a:t>pers</a:t>
            </a:r>
            <a:r>
              <a:rPr lang="it-IT" sz="3000" dirty="0"/>
              <a:t>. </a:t>
            </a:r>
            <a:r>
              <a:rPr lang="it-IT" sz="3000" dirty="0" err="1"/>
              <a:t>plur</a:t>
            </a:r>
            <a:r>
              <a:rPr lang="it-IT" sz="3000" dirty="0"/>
              <a:t>. passato remoto: </a:t>
            </a:r>
            <a:r>
              <a:rPr lang="it-IT" sz="3000" i="1" dirty="0" err="1"/>
              <a:t>saliro</a:t>
            </a:r>
            <a:r>
              <a:rPr lang="it-IT" sz="3000" i="1" dirty="0"/>
              <a:t>, </a:t>
            </a:r>
            <a:r>
              <a:rPr lang="it-IT" sz="3000" i="1" dirty="0" err="1"/>
              <a:t>udiro</a:t>
            </a:r>
            <a:r>
              <a:rPr lang="it-IT" sz="3000" dirty="0"/>
              <a:t> accanto a </a:t>
            </a:r>
            <a:r>
              <a:rPr lang="it-IT" sz="3000" i="1" dirty="0" err="1"/>
              <a:t>diventaron</a:t>
            </a:r>
            <a:r>
              <a:rPr lang="it-IT" sz="3000" i="1" dirty="0"/>
              <a:t>, </a:t>
            </a:r>
            <a:r>
              <a:rPr lang="it-IT" sz="3000" i="1" dirty="0" err="1"/>
              <a:t>udiron</a:t>
            </a:r>
            <a:endParaRPr lang="it-IT" sz="3000" i="1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616FEBA-C684-42B2-944D-FE2D8AB21274}"/>
              </a:ext>
            </a:extLst>
          </p:cNvPr>
          <p:cNvSpPr txBox="1"/>
          <p:nvPr/>
        </p:nvSpPr>
        <p:spPr>
          <a:xfrm>
            <a:off x="199870" y="4802244"/>
            <a:ext cx="117811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Su questa polimorfia si innesta quella, stilistica, relativa all’uso di forme </a:t>
            </a:r>
            <a:r>
              <a:rPr lang="it-IT" sz="3000" b="1" dirty="0"/>
              <a:t>siciliane</a:t>
            </a:r>
            <a:r>
              <a:rPr lang="it-IT" sz="3000" dirty="0"/>
              <a:t> della tradizione poetica </a:t>
            </a:r>
            <a:r>
              <a:rPr lang="it-IT" sz="3000" i="1" dirty="0"/>
              <a:t>(core </a:t>
            </a:r>
            <a:r>
              <a:rPr lang="it-IT" sz="3000" dirty="0"/>
              <a:t>e </a:t>
            </a:r>
            <a:r>
              <a:rPr lang="it-IT" sz="3000" i="1" dirty="0"/>
              <a:t>cuore</a:t>
            </a:r>
            <a:r>
              <a:rPr lang="it-IT" sz="3000" dirty="0"/>
              <a:t>, </a:t>
            </a:r>
            <a:r>
              <a:rPr lang="it-IT" sz="3000" i="1" dirty="0"/>
              <a:t>novo </a:t>
            </a:r>
            <a:r>
              <a:rPr lang="it-IT" sz="3000" dirty="0"/>
              <a:t>e </a:t>
            </a:r>
            <a:r>
              <a:rPr lang="it-IT" sz="3000" i="1" dirty="0"/>
              <a:t>nuovo</a:t>
            </a:r>
            <a:r>
              <a:rPr lang="it-IT" sz="3000" dirty="0"/>
              <a:t>, </a:t>
            </a:r>
            <a:r>
              <a:rPr lang="it-IT" sz="3000" i="1" dirty="0"/>
              <a:t>fera </a:t>
            </a:r>
            <a:r>
              <a:rPr lang="it-IT" sz="3000" dirty="0"/>
              <a:t>e </a:t>
            </a:r>
            <a:r>
              <a:rPr lang="it-IT" sz="3000" i="1" dirty="0"/>
              <a:t>fiera; </a:t>
            </a:r>
            <a:r>
              <a:rPr lang="it-IT" sz="3000" i="1" dirty="0" err="1"/>
              <a:t>saria</a:t>
            </a:r>
            <a:r>
              <a:rPr lang="it-IT" sz="3000" dirty="0"/>
              <a:t>, </a:t>
            </a:r>
            <a:r>
              <a:rPr lang="it-IT" sz="3000" i="1" dirty="0" err="1"/>
              <a:t>avria</a:t>
            </a:r>
            <a:r>
              <a:rPr lang="it-IT" sz="3000" dirty="0"/>
              <a:t> e </a:t>
            </a:r>
            <a:r>
              <a:rPr lang="it-IT" sz="3000" i="1" dirty="0"/>
              <a:t>sarei, avrei; aggio</a:t>
            </a:r>
            <a:r>
              <a:rPr lang="it-IT" sz="3000" dirty="0"/>
              <a:t>; </a:t>
            </a:r>
            <a:r>
              <a:rPr lang="it-IT" sz="3000" i="1" dirty="0" err="1"/>
              <a:t>miso</a:t>
            </a:r>
            <a:r>
              <a:rPr lang="it-IT" sz="3000" i="1" dirty="0"/>
              <a:t>) </a:t>
            </a:r>
            <a:r>
              <a:rPr lang="it-IT" sz="3000" dirty="0"/>
              <a:t>e quella derivata dal condizionamento del </a:t>
            </a:r>
            <a:r>
              <a:rPr lang="it-IT" sz="3000" b="1" dirty="0"/>
              <a:t>latino</a:t>
            </a:r>
            <a:r>
              <a:rPr lang="it-IT" sz="3000" dirty="0"/>
              <a:t> (</a:t>
            </a:r>
            <a:r>
              <a:rPr lang="it-IT" sz="3000" i="1" dirty="0" err="1"/>
              <a:t>littera</a:t>
            </a:r>
            <a:r>
              <a:rPr lang="it-IT" sz="3000" i="1" dirty="0"/>
              <a:t> </a:t>
            </a:r>
            <a:r>
              <a:rPr lang="it-IT" sz="3000" dirty="0"/>
              <a:t>e </a:t>
            </a:r>
            <a:r>
              <a:rPr lang="it-IT" sz="3000" i="1" dirty="0"/>
              <a:t>lettera</a:t>
            </a:r>
            <a:r>
              <a:rPr lang="it-IT" sz="3000" dirty="0"/>
              <a:t>, </a:t>
            </a:r>
            <a:r>
              <a:rPr lang="it-IT" sz="3000" i="1" dirty="0"/>
              <a:t>laude </a:t>
            </a:r>
            <a:r>
              <a:rPr lang="it-IT" sz="3000" dirty="0"/>
              <a:t>e </a:t>
            </a:r>
            <a:r>
              <a:rPr lang="it-IT" sz="3000" i="1" dirty="0"/>
              <a:t>lode</a:t>
            </a:r>
            <a:r>
              <a:rPr lang="it-IT" sz="3000" dirty="0"/>
              <a:t>, </a:t>
            </a:r>
            <a:r>
              <a:rPr lang="it-IT" sz="3000" i="1" dirty="0" err="1"/>
              <a:t>laco</a:t>
            </a:r>
            <a:r>
              <a:rPr lang="it-IT" sz="3000" i="1" dirty="0"/>
              <a:t> </a:t>
            </a:r>
            <a:r>
              <a:rPr lang="it-IT" sz="3000" dirty="0"/>
              <a:t>e </a:t>
            </a:r>
            <a:r>
              <a:rPr lang="it-IT" sz="3000" i="1" dirty="0"/>
              <a:t>lago</a:t>
            </a:r>
            <a:r>
              <a:rPr lang="it-IT" sz="3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4276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4488" y="307875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SINTASSI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11015" y="954206"/>
            <a:ext cx="11781115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</a:t>
            </a:r>
            <a:r>
              <a:rPr lang="it-IT" sz="3000" b="1" dirty="0"/>
              <a:t>sintassi della frase </a:t>
            </a:r>
            <a:r>
              <a:rPr lang="it-IT" sz="3000" dirty="0"/>
              <a:t>rientra pienamente in quella del fiorentino due-trecentesco, senza tratti innovativi: si rispettano la legge </a:t>
            </a:r>
            <a:r>
              <a:rPr lang="it-IT" sz="3000" dirty="0" err="1"/>
              <a:t>Tobler-Mussafia</a:t>
            </a:r>
            <a:r>
              <a:rPr lang="it-IT" sz="3000" dirty="0"/>
              <a:t>, l’ordine antico dei pronomi atoni </a:t>
            </a:r>
            <a:r>
              <a:rPr lang="it-IT" sz="3000" i="1" dirty="0"/>
              <a:t>(lo mi vieta, il ti giura) </a:t>
            </a:r>
            <a:r>
              <a:rPr lang="it-IT" sz="3000" dirty="0"/>
              <a:t>e la norma </a:t>
            </a:r>
            <a:r>
              <a:rPr lang="it-IT" sz="3000" dirty="0" err="1"/>
              <a:t>Gröber</a:t>
            </a:r>
            <a:r>
              <a:rPr lang="it-IT" sz="3000" dirty="0"/>
              <a:t>.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Nella </a:t>
            </a:r>
            <a:r>
              <a:rPr lang="it-IT" sz="3000" b="1" dirty="0"/>
              <a:t>sintassi del periodo</a:t>
            </a:r>
            <a:r>
              <a:rPr lang="it-IT" sz="3000" dirty="0"/>
              <a:t>, l’ampia presenza di dialoghi fa sì che ci siano fenomeni come la </a:t>
            </a:r>
            <a:r>
              <a:rPr lang="it-IT" sz="3000" b="1" dirty="0"/>
              <a:t>dislocazione</a:t>
            </a:r>
            <a:r>
              <a:rPr lang="it-IT" sz="3000" dirty="0"/>
              <a:t> </a:t>
            </a:r>
            <a:r>
              <a:rPr lang="it-IT" sz="3000" i="1" dirty="0"/>
              <a:t>(</a:t>
            </a:r>
            <a:r>
              <a:rPr lang="it-IT" sz="3000" i="1" dirty="0" err="1"/>
              <a:t>dilci</a:t>
            </a:r>
            <a:r>
              <a:rPr lang="it-IT" sz="3000" i="1" dirty="0"/>
              <a:t>, </a:t>
            </a:r>
            <a:r>
              <a:rPr lang="it-IT" sz="3000" i="1" dirty="0" err="1"/>
              <a:t>che’l</a:t>
            </a:r>
            <a:r>
              <a:rPr lang="it-IT" sz="3000" i="1" dirty="0"/>
              <a:t> sai: di che sapore è l’oro? </a:t>
            </a:r>
            <a:r>
              <a:rPr lang="it-IT" sz="3000" dirty="0" err="1"/>
              <a:t>Purg</a:t>
            </a:r>
            <a:r>
              <a:rPr lang="it-IT" sz="3000" i="1" dirty="0"/>
              <a:t>. </a:t>
            </a:r>
            <a:r>
              <a:rPr lang="it-IT" sz="3000" dirty="0"/>
              <a:t>XX 117</a:t>
            </a:r>
            <a:r>
              <a:rPr lang="it-IT" sz="3000" i="1" dirty="0"/>
              <a:t>) </a:t>
            </a:r>
            <a:r>
              <a:rPr lang="it-IT" sz="3000" dirty="0"/>
              <a:t>e il </a:t>
            </a:r>
            <a:r>
              <a:rPr lang="it-IT" sz="3000" b="1" i="1" dirty="0"/>
              <a:t>che</a:t>
            </a:r>
            <a:r>
              <a:rPr lang="it-IT" sz="3000" i="1" dirty="0"/>
              <a:t> </a:t>
            </a:r>
            <a:r>
              <a:rPr lang="it-IT" sz="3000" b="1" dirty="0"/>
              <a:t>polivalente</a:t>
            </a:r>
            <a:r>
              <a:rPr lang="it-IT" sz="3000" dirty="0"/>
              <a:t>, con valore causale (</a:t>
            </a:r>
            <a:r>
              <a:rPr lang="it-IT" sz="3000" i="1" dirty="0" err="1"/>
              <a:t>Andiam</a:t>
            </a:r>
            <a:r>
              <a:rPr lang="it-IT" sz="3000" i="1" dirty="0"/>
              <a:t>, ché la via lunga ne sospinge </a:t>
            </a:r>
            <a:r>
              <a:rPr lang="it-IT" sz="3000" dirty="0" err="1"/>
              <a:t>Inf</a:t>
            </a:r>
            <a:r>
              <a:rPr lang="it-IT" sz="3000" dirty="0"/>
              <a:t>. IV 22)</a:t>
            </a:r>
            <a:r>
              <a:rPr lang="it-IT" sz="3000" i="1" dirty="0"/>
              <a:t> </a:t>
            </a:r>
            <a:r>
              <a:rPr lang="it-IT" sz="3000" dirty="0"/>
              <a:t>ma anche relativo (</a:t>
            </a:r>
            <a:r>
              <a:rPr lang="it-IT" sz="3000" i="1" dirty="0" err="1"/>
              <a:t>correvan</a:t>
            </a:r>
            <a:r>
              <a:rPr lang="it-IT" sz="3000" i="1" dirty="0"/>
              <a:t> di quel modo / che ‘l porco quando del </a:t>
            </a:r>
            <a:r>
              <a:rPr lang="it-IT" sz="3000" i="1" dirty="0" err="1"/>
              <a:t>porcil</a:t>
            </a:r>
            <a:r>
              <a:rPr lang="it-IT" sz="3000" i="1" dirty="0"/>
              <a:t> si schiude </a:t>
            </a:r>
            <a:r>
              <a:rPr lang="it-IT" sz="3000" dirty="0" err="1"/>
              <a:t>Inf</a:t>
            </a:r>
            <a:r>
              <a:rPr lang="it-IT" sz="3000" dirty="0"/>
              <a:t>. XXX 26-27).</a:t>
            </a:r>
          </a:p>
          <a:p>
            <a:pPr algn="just"/>
            <a:r>
              <a:rPr lang="it-IT" sz="3000" dirty="0"/>
              <a:t>Non mancano costrutti tipici dell’italiano antico come la </a:t>
            </a:r>
            <a:r>
              <a:rPr lang="it-IT" sz="3000" b="1" dirty="0"/>
              <a:t>paraipotassi</a:t>
            </a:r>
            <a:r>
              <a:rPr lang="it-IT" sz="3000" dirty="0"/>
              <a:t> (</a:t>
            </a:r>
            <a:r>
              <a:rPr lang="it-IT" sz="3000" i="1" dirty="0"/>
              <a:t>S’io dissi falso, e tu falsasti il conio </a:t>
            </a:r>
            <a:r>
              <a:rPr lang="it-IT" sz="3000" dirty="0" err="1"/>
              <a:t>Inf</a:t>
            </a:r>
            <a:r>
              <a:rPr lang="it-IT" sz="3000" i="1" dirty="0"/>
              <a:t>. </a:t>
            </a:r>
            <a:r>
              <a:rPr lang="it-IT" sz="3000" dirty="0"/>
              <a:t>XXX 115) ma anche costrutti latineggianti come la reggenza negativa di </a:t>
            </a:r>
            <a:r>
              <a:rPr lang="it-IT" sz="3000" b="1" i="1" dirty="0"/>
              <a:t>temo</a:t>
            </a:r>
            <a:r>
              <a:rPr lang="it-IT" sz="3000" dirty="0"/>
              <a:t> (</a:t>
            </a:r>
            <a:r>
              <a:rPr lang="it-IT" sz="3000" i="1" dirty="0"/>
              <a:t>temo che la venuta non sia folle </a:t>
            </a:r>
            <a:r>
              <a:rPr lang="it-IT" sz="3000" dirty="0" err="1"/>
              <a:t>Inf</a:t>
            </a:r>
            <a:r>
              <a:rPr lang="it-IT" sz="3000" dirty="0"/>
              <a:t>. II 35).</a:t>
            </a:r>
          </a:p>
        </p:txBody>
      </p:sp>
    </p:spTree>
    <p:extLst>
      <p:ext uri="{BB962C8B-B14F-4D97-AF65-F5344CB8AC3E}">
        <p14:creationId xmlns:p14="http://schemas.microsoft.com/office/powerpoint/2010/main" val="3022744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4488" y="251604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LESSICO: I REGISTRI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94322" y="897935"/>
            <a:ext cx="11897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lessico è il settore in cui meglio si dispiega il </a:t>
            </a:r>
            <a:r>
              <a:rPr lang="it-IT" sz="3000" b="1" dirty="0"/>
              <a:t>plurilinguismo</a:t>
            </a:r>
            <a:r>
              <a:rPr lang="it-IT" sz="3000" dirty="0"/>
              <a:t> indicato da Contini come carattere fondamentale della lingua della </a:t>
            </a:r>
            <a:r>
              <a:rPr lang="it-IT" sz="3000" i="1" dirty="0"/>
              <a:t>Commedia</a:t>
            </a:r>
            <a:r>
              <a:rPr lang="it-IT" sz="3000" dirty="0"/>
              <a:t>.</a:t>
            </a:r>
          </a:p>
          <a:p>
            <a:pPr algn="just"/>
            <a:r>
              <a:rPr lang="it-IT" sz="3000" dirty="0"/>
              <a:t>Si osserva un’ampia escursione tra registri stilistici: nell’Inferno si trovano voci esplicitamente condannate nel </a:t>
            </a:r>
            <a:r>
              <a:rPr lang="it-IT" sz="3000" i="1" dirty="0"/>
              <a:t>De </a:t>
            </a:r>
            <a:r>
              <a:rPr lang="it-IT" sz="3000" i="1" dirty="0" err="1"/>
              <a:t>vulg</a:t>
            </a:r>
            <a:r>
              <a:rPr lang="it-IT" sz="3000" i="1"/>
              <a:t>.</a:t>
            </a:r>
            <a:r>
              <a:rPr lang="it-IT" sz="3000"/>
              <a:t>,</a:t>
            </a:r>
            <a:r>
              <a:rPr lang="it-IT" sz="3000" i="1"/>
              <a:t> </a:t>
            </a:r>
            <a:r>
              <a:rPr lang="it-IT" sz="3000" dirty="0"/>
              <a:t>come </a:t>
            </a:r>
            <a:r>
              <a:rPr lang="it-IT" sz="3000" i="1" dirty="0"/>
              <a:t>manicare </a:t>
            </a:r>
            <a:r>
              <a:rPr lang="it-IT" sz="3000" dirty="0"/>
              <a:t>e </a:t>
            </a:r>
            <a:r>
              <a:rPr lang="it-IT" sz="3000" i="1" dirty="0" err="1"/>
              <a:t>introcque</a:t>
            </a:r>
            <a:r>
              <a:rPr lang="it-IT" sz="3000" dirty="0"/>
              <a:t>, e voci </a:t>
            </a:r>
            <a:r>
              <a:rPr lang="it-IT" sz="3000" b="1" dirty="0"/>
              <a:t>concrete ed espressive</a:t>
            </a:r>
            <a:r>
              <a:rPr lang="it-IT" sz="3000" dirty="0"/>
              <a:t> (</a:t>
            </a:r>
            <a:r>
              <a:rPr lang="it-IT" sz="3000" i="1" dirty="0"/>
              <a:t>beffa</a:t>
            </a:r>
            <a:r>
              <a:rPr lang="it-IT" sz="3000" dirty="0"/>
              <a:t>, </a:t>
            </a:r>
            <a:r>
              <a:rPr lang="it-IT" sz="3000" i="1" dirty="0"/>
              <a:t>gracidare</a:t>
            </a:r>
            <a:r>
              <a:rPr lang="it-IT" sz="3000" dirty="0"/>
              <a:t>, </a:t>
            </a:r>
            <a:r>
              <a:rPr lang="it-IT" sz="3000" i="1" dirty="0"/>
              <a:t>muso</a:t>
            </a:r>
            <a:r>
              <a:rPr lang="it-IT" sz="3000" dirty="0"/>
              <a:t>, </a:t>
            </a:r>
            <a:r>
              <a:rPr lang="it-IT" sz="3000" i="1" dirty="0"/>
              <a:t>porcile</a:t>
            </a:r>
            <a:r>
              <a:rPr lang="it-IT" sz="3000" dirty="0"/>
              <a:t>, </a:t>
            </a:r>
            <a:r>
              <a:rPr lang="it-IT" sz="3000" i="1" dirty="0"/>
              <a:t>ringhiare, </a:t>
            </a:r>
            <a:r>
              <a:rPr lang="it-IT" sz="3000" i="1" dirty="0" err="1"/>
              <a:t>arruncigliare</a:t>
            </a:r>
            <a:r>
              <a:rPr lang="it-IT" sz="3000" dirty="0"/>
              <a:t>). I demoni usano disfemismi </a:t>
            </a:r>
            <a:r>
              <a:rPr lang="it-IT" sz="3000" i="1" dirty="0"/>
              <a:t>(</a:t>
            </a:r>
            <a:r>
              <a:rPr lang="it-IT" sz="3000" i="1" dirty="0" err="1"/>
              <a:t>cul</a:t>
            </a:r>
            <a:r>
              <a:rPr lang="it-IT" sz="3000" i="1" dirty="0"/>
              <a:t>)</a:t>
            </a:r>
            <a:r>
              <a:rPr lang="it-IT" sz="3000" dirty="0"/>
              <a:t> e voci popolari e gergali come </a:t>
            </a:r>
            <a:r>
              <a:rPr lang="it-IT" sz="3000" i="1" dirty="0" err="1"/>
              <a:t>scuffare</a:t>
            </a:r>
            <a:r>
              <a:rPr lang="it-IT" sz="3000" dirty="0"/>
              <a:t> ‘soffiare rumorosamente’, </a:t>
            </a:r>
            <a:r>
              <a:rPr lang="it-IT" sz="3000" i="1" dirty="0"/>
              <a:t>accoccare </a:t>
            </a:r>
            <a:r>
              <a:rPr lang="it-IT" sz="3000" dirty="0"/>
              <a:t>‘assestare un </a:t>
            </a:r>
            <a:r>
              <a:rPr lang="it-IT" sz="3000" dirty="0" err="1"/>
              <a:t>colpo’</a:t>
            </a:r>
            <a:r>
              <a:rPr lang="it-IT" sz="3000" dirty="0"/>
              <a:t>.</a:t>
            </a:r>
          </a:p>
          <a:p>
            <a:pPr algn="just"/>
            <a:r>
              <a:rPr lang="it-IT" sz="3000" dirty="0"/>
              <a:t>Nel Paradiso invece si concentrano </a:t>
            </a:r>
            <a:r>
              <a:rPr lang="it-IT" sz="3000" b="1" dirty="0"/>
              <a:t>forme auliche</a:t>
            </a:r>
            <a:r>
              <a:rPr lang="it-IT" sz="3000" dirty="0"/>
              <a:t>, come latinismi (cfr. oltre) e gallicismi della poesia (</a:t>
            </a:r>
            <a:r>
              <a:rPr lang="it-IT" sz="3000" i="1" dirty="0"/>
              <a:t>amanza</a:t>
            </a:r>
            <a:r>
              <a:rPr lang="it-IT" sz="3000" dirty="0"/>
              <a:t>, </a:t>
            </a:r>
            <a:r>
              <a:rPr lang="it-IT" sz="3000" i="1" dirty="0"/>
              <a:t>noiare, augello, visaggio</a:t>
            </a:r>
            <a:r>
              <a:rPr lang="it-IT" sz="3000" dirty="0"/>
              <a:t>). </a:t>
            </a:r>
          </a:p>
          <a:p>
            <a:pPr algn="just"/>
            <a:r>
              <a:rPr lang="it-IT" sz="3000" dirty="0"/>
              <a:t>Notevole è che non sempre esiste corrispondenza tra cantica e registro: nel Par. si trova </a:t>
            </a:r>
            <a:r>
              <a:rPr lang="it-IT" sz="3000" i="1" dirty="0"/>
              <a:t>bozzacchione </a:t>
            </a:r>
            <a:r>
              <a:rPr lang="it-IT" sz="3000" dirty="0"/>
              <a:t>‘susina guasta’ e </a:t>
            </a:r>
            <a:r>
              <a:rPr lang="it-IT" sz="3000" dirty="0" err="1"/>
              <a:t>Cacciaguida</a:t>
            </a:r>
            <a:r>
              <a:rPr lang="it-IT" sz="3000" dirty="0"/>
              <a:t> dice «lascia pur grattar dov’è la rogna»; </a:t>
            </a:r>
            <a:r>
              <a:rPr lang="it-IT" sz="3000" dirty="0" err="1"/>
              <a:t>nell’Inf</a:t>
            </a:r>
            <a:r>
              <a:rPr lang="it-IT" sz="3000" dirty="0"/>
              <a:t>. Francesca usa poetismi come </a:t>
            </a:r>
            <a:r>
              <a:rPr lang="it-IT" sz="3000" i="1" dirty="0"/>
              <a:t>disio </a:t>
            </a:r>
            <a:r>
              <a:rPr lang="it-IT" sz="3000" dirty="0"/>
              <a:t>e </a:t>
            </a:r>
            <a:r>
              <a:rPr lang="it-IT" sz="3000" i="1" dirty="0"/>
              <a:t>aere</a:t>
            </a:r>
            <a:r>
              <a:rPr lang="it-IT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146877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2687</TotalTime>
  <Words>1999</Words>
  <Application>Microsoft Office PowerPoint</Application>
  <PresentationFormat>Widescreen</PresentationFormat>
  <Paragraphs>61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DejaVuSans</vt:lpstr>
      <vt:lpstr>Tema di Office</vt:lpstr>
      <vt:lpstr>Linguistica italiana (a.a. 2024/25)   Profilo linguistico dell'italiano antico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Linguistica italiana</dc:title>
  <dc:creator>Emiliano</dc:creator>
  <cp:lastModifiedBy>Emiliano Picchiorri</cp:lastModifiedBy>
  <cp:revision>294</cp:revision>
  <dcterms:created xsi:type="dcterms:W3CDTF">2016-10-02T06:15:29Z</dcterms:created>
  <dcterms:modified xsi:type="dcterms:W3CDTF">2025-03-24T07:36:29Z</dcterms:modified>
</cp:coreProperties>
</file>