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94" r:id="rId2"/>
    <p:sldId id="279" r:id="rId3"/>
    <p:sldId id="266" r:id="rId4"/>
    <p:sldId id="293" r:id="rId5"/>
    <p:sldId id="281" r:id="rId6"/>
    <p:sldId id="282" r:id="rId7"/>
    <p:sldId id="283" r:id="rId8"/>
    <p:sldId id="284" r:id="rId9"/>
    <p:sldId id="285" r:id="rId10"/>
    <p:sldId id="287" r:id="rId11"/>
    <p:sldId id="286" r:id="rId12"/>
    <p:sldId id="288" r:id="rId13"/>
    <p:sldId id="290" r:id="rId14"/>
    <p:sldId id="291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25/03/2025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96948" y="882547"/>
            <a:ext cx="11735299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Gli studi sul lessico petrarchesco hanno messo in luce la </a:t>
            </a:r>
            <a:r>
              <a:rPr lang="it-IT" sz="2900" b="1" dirty="0"/>
              <a:t>concentrazione su poche unità lessicali </a:t>
            </a:r>
            <a:r>
              <a:rPr lang="it-IT" sz="2900" dirty="0"/>
              <a:t>ad altissima frequenza (342 occorrenze di </a:t>
            </a:r>
            <a:r>
              <a:rPr lang="it-IT" sz="2900" i="1" dirty="0"/>
              <a:t>bello</a:t>
            </a:r>
            <a:r>
              <a:rPr lang="it-IT" sz="2900" dirty="0"/>
              <a:t>, 308 di </a:t>
            </a:r>
            <a:r>
              <a:rPr lang="it-IT" sz="2900" i="1" dirty="0"/>
              <a:t>amore, </a:t>
            </a:r>
            <a:r>
              <a:rPr lang="it-IT" sz="2900" dirty="0"/>
              <a:t>274</a:t>
            </a:r>
            <a:r>
              <a:rPr lang="it-IT" sz="2900" i="1" dirty="0"/>
              <a:t> </a:t>
            </a:r>
            <a:r>
              <a:rPr lang="it-IT" sz="2900" dirty="0"/>
              <a:t>di </a:t>
            </a:r>
            <a:r>
              <a:rPr lang="it-IT" sz="2900" i="1" dirty="0"/>
              <a:t>core</a:t>
            </a:r>
            <a:r>
              <a:rPr lang="it-IT" sz="2900" dirty="0"/>
              <a:t>, 263 di </a:t>
            </a:r>
            <a:r>
              <a:rPr lang="it-IT" sz="2900" i="1" dirty="0"/>
              <a:t>occhio</a:t>
            </a:r>
            <a:r>
              <a:rPr lang="it-IT" sz="2900" dirty="0"/>
              <a:t>). </a:t>
            </a:r>
          </a:p>
          <a:p>
            <a:pPr algn="just"/>
            <a:r>
              <a:rPr lang="it-IT" sz="2900" dirty="0"/>
              <a:t>Si restringe l’ampiezza del lessico dantesco lavorando sulla </a:t>
            </a:r>
            <a:r>
              <a:rPr lang="it-IT" sz="2900" b="1" dirty="0"/>
              <a:t>polisemia</a:t>
            </a:r>
            <a:r>
              <a:rPr lang="it-IT" sz="2900" dirty="0"/>
              <a:t> di alcune parole, come </a:t>
            </a:r>
            <a:r>
              <a:rPr lang="it-IT" sz="2900" i="1" dirty="0"/>
              <a:t>dolce </a:t>
            </a:r>
            <a:r>
              <a:rPr lang="it-IT" sz="2900" dirty="0"/>
              <a:t>(251 occorrenze), aggettivo che accompagna numerosi nomi, con estensioni di significato che derivano dagli accostamenti </a:t>
            </a:r>
            <a:r>
              <a:rPr lang="it-IT" sz="2900" i="1" dirty="0"/>
              <a:t>(dolce loco, d. riso, d. </a:t>
            </a:r>
            <a:r>
              <a:rPr lang="it-IT" sz="2900" i="1" dirty="0" err="1"/>
              <a:t>silentio</a:t>
            </a:r>
            <a:r>
              <a:rPr lang="it-IT" sz="2900" i="1" dirty="0"/>
              <a:t>, d. porto, d. acque</a:t>
            </a:r>
            <a:r>
              <a:rPr lang="it-IT" sz="2900" dirty="0"/>
              <a:t>), spesso in antitesi (</a:t>
            </a:r>
            <a:r>
              <a:rPr lang="it-IT" sz="2900" i="1" dirty="0"/>
              <a:t>dolce </a:t>
            </a:r>
            <a:r>
              <a:rPr lang="it-IT" sz="2900" i="1" dirty="0" err="1"/>
              <a:t>veneno</a:t>
            </a:r>
            <a:r>
              <a:rPr lang="it-IT" sz="2900" i="1" dirty="0"/>
              <a:t>, d. rapina, d. </a:t>
            </a:r>
            <a:r>
              <a:rPr lang="it-IT" sz="2900" i="1" dirty="0" err="1"/>
              <a:t>error</a:t>
            </a:r>
            <a:r>
              <a:rPr lang="it-IT" sz="2900" i="1" dirty="0"/>
              <a:t>, d. morte, d. amaro</a:t>
            </a:r>
            <a:r>
              <a:rPr lang="it-IT" sz="2900" dirty="0"/>
              <a:t>).</a:t>
            </a:r>
          </a:p>
          <a:p>
            <a:pPr algn="just"/>
            <a:r>
              <a:rPr lang="it-IT" sz="2900" dirty="0"/>
              <a:t>Questa capacità di manipolazione semantica riguarda molte voci che diventeranno classiche della tradizione poetica italiana: </a:t>
            </a:r>
            <a:r>
              <a:rPr lang="it-IT" sz="2900" i="1" dirty="0"/>
              <a:t>acerbo</a:t>
            </a:r>
            <a:r>
              <a:rPr lang="it-IT" sz="2900" dirty="0"/>
              <a:t> vale ‘crudele’, ‘amaro’, ‘prematuro’;</a:t>
            </a:r>
            <a:r>
              <a:rPr lang="it-IT" sz="2900" i="1" dirty="0"/>
              <a:t> vago </a:t>
            </a:r>
            <a:r>
              <a:rPr lang="it-IT" sz="2900" dirty="0"/>
              <a:t>può significare ‘errante’ </a:t>
            </a:r>
            <a:r>
              <a:rPr lang="it-IT" sz="2900" i="1" dirty="0"/>
              <a:t>(vago cervo)</a:t>
            </a:r>
            <a:r>
              <a:rPr lang="it-IT" sz="2900" dirty="0"/>
              <a:t>, ‘inquieto’ </a:t>
            </a:r>
            <a:r>
              <a:rPr lang="it-IT" sz="2900" i="1" dirty="0"/>
              <a:t>(vaghi </a:t>
            </a:r>
            <a:r>
              <a:rPr lang="it-IT" sz="2900" i="1" dirty="0" err="1"/>
              <a:t>pensier</a:t>
            </a:r>
            <a:r>
              <a:rPr lang="it-IT" sz="2900" i="1" dirty="0"/>
              <a:t>)</a:t>
            </a:r>
            <a:r>
              <a:rPr lang="it-IT" sz="2900" dirty="0"/>
              <a:t>, ‘desideroso’ (</a:t>
            </a:r>
            <a:r>
              <a:rPr lang="it-IT" sz="2900" i="1" dirty="0"/>
              <a:t>di pianger vaghe</a:t>
            </a:r>
            <a:r>
              <a:rPr lang="it-IT" sz="2900" dirty="0"/>
              <a:t>) ‘bello’ </a:t>
            </a:r>
            <a:r>
              <a:rPr lang="it-IT" sz="2900" i="1" dirty="0"/>
              <a:t>(vaghe forme)</a:t>
            </a:r>
            <a:r>
              <a:rPr lang="it-IT" sz="2900" dirty="0"/>
              <a:t>; </a:t>
            </a:r>
            <a:r>
              <a:rPr lang="it-IT" sz="2900" i="1" dirty="0"/>
              <a:t>sasso</a:t>
            </a:r>
            <a:r>
              <a:rPr lang="it-IT" sz="2900" dirty="0"/>
              <a:t> indica ‘pietra’, ‘monte’, ‘tomba’. </a:t>
            </a:r>
            <a:endParaRPr lang="it-IT" sz="2900" i="1" dirty="0"/>
          </a:p>
        </p:txBody>
      </p:sp>
    </p:spTree>
    <p:extLst>
      <p:ext uri="{BB962C8B-B14F-4D97-AF65-F5344CB8AC3E}">
        <p14:creationId xmlns:p14="http://schemas.microsoft.com/office/powerpoint/2010/main" val="1019856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42611" y="3243936"/>
            <a:ext cx="1180206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Nell’uso di </a:t>
            </a:r>
            <a:r>
              <a:rPr lang="it-IT" sz="3000" b="1" dirty="0"/>
              <a:t>gallicismi</a:t>
            </a:r>
            <a:r>
              <a:rPr lang="it-IT" sz="3000" dirty="0"/>
              <a:t> della tradizione precedente si opera una netta selezione, che peserà sulla poesia successiva: si trovano </a:t>
            </a:r>
            <a:r>
              <a:rPr lang="it-IT" sz="3000" i="1" dirty="0"/>
              <a:t>augello</a:t>
            </a:r>
            <a:r>
              <a:rPr lang="it-IT" sz="3000" dirty="0"/>
              <a:t>, </a:t>
            </a:r>
            <a:r>
              <a:rPr lang="it-IT" sz="3000" i="1" dirty="0"/>
              <a:t>gioia</a:t>
            </a:r>
            <a:r>
              <a:rPr lang="it-IT" sz="3000" dirty="0"/>
              <a:t>, </a:t>
            </a:r>
            <a:r>
              <a:rPr lang="it-IT" sz="3000" i="1" dirty="0"/>
              <a:t>noia, leggiadro</a:t>
            </a:r>
            <a:r>
              <a:rPr lang="it-IT" sz="3000" dirty="0"/>
              <a:t> e</a:t>
            </a:r>
            <a:r>
              <a:rPr lang="it-IT" sz="3000" i="1" dirty="0"/>
              <a:t> </a:t>
            </a:r>
            <a:r>
              <a:rPr lang="it-IT" sz="3000" dirty="0"/>
              <a:t>alcune forme in -</a:t>
            </a:r>
            <a:r>
              <a:rPr lang="it-IT" sz="3000" i="1" dirty="0" err="1"/>
              <a:t>anza</a:t>
            </a:r>
            <a:r>
              <a:rPr lang="it-IT" sz="3000" i="1" dirty="0"/>
              <a:t> (rimembranza,</a:t>
            </a:r>
            <a:r>
              <a:rPr lang="it-IT" sz="3000" dirty="0"/>
              <a:t> </a:t>
            </a:r>
            <a:r>
              <a:rPr lang="it-IT" sz="3000" i="1" dirty="0"/>
              <a:t>baldanza)</a:t>
            </a:r>
            <a:r>
              <a:rPr lang="it-IT" sz="3000" dirty="0"/>
              <a:t> e -</a:t>
            </a:r>
            <a:r>
              <a:rPr lang="it-IT" sz="3000" i="1" dirty="0"/>
              <a:t>aggio (oltraggio, coraggio).</a:t>
            </a:r>
          </a:p>
          <a:p>
            <a:pPr algn="just"/>
            <a:r>
              <a:rPr lang="it-IT" sz="3000" dirty="0"/>
              <a:t>È invece ampio l’uso di </a:t>
            </a:r>
            <a:r>
              <a:rPr lang="it-IT" sz="3000" b="1" dirty="0"/>
              <a:t>latinismi</a:t>
            </a:r>
            <a:r>
              <a:rPr lang="it-IT" sz="3000" dirty="0"/>
              <a:t>, spesso già tradizionali, come </a:t>
            </a:r>
            <a:r>
              <a:rPr lang="it-IT" sz="3000" i="1" dirty="0"/>
              <a:t>imo </a:t>
            </a:r>
            <a:r>
              <a:rPr lang="it-IT" sz="3000" dirty="0"/>
              <a:t>‘basso’, </a:t>
            </a:r>
            <a:r>
              <a:rPr lang="it-IT" sz="3000" i="1" dirty="0"/>
              <a:t>algente</a:t>
            </a:r>
            <a:r>
              <a:rPr lang="it-IT" sz="3000" dirty="0"/>
              <a:t>, </a:t>
            </a:r>
            <a:r>
              <a:rPr lang="it-IT" sz="3000" i="1" dirty="0"/>
              <a:t>egro</a:t>
            </a:r>
            <a:r>
              <a:rPr lang="it-IT" sz="3000" dirty="0"/>
              <a:t> ‘afflitto’, altri nuovi per l’uso poetico, come </a:t>
            </a:r>
            <a:r>
              <a:rPr lang="it-IT" sz="3000" i="1" dirty="0"/>
              <a:t>angere </a:t>
            </a:r>
            <a:r>
              <a:rPr lang="it-IT" sz="3000" dirty="0"/>
              <a:t>‘tormentare’, </a:t>
            </a:r>
            <a:r>
              <a:rPr lang="it-IT" sz="3000" i="1" dirty="0" err="1"/>
              <a:t>molcere</a:t>
            </a:r>
            <a:r>
              <a:rPr lang="it-IT" sz="3000" i="1" dirty="0"/>
              <a:t> </a:t>
            </a:r>
            <a:r>
              <a:rPr lang="it-IT" sz="3000" dirty="0"/>
              <a:t>‘lenire’ o </a:t>
            </a:r>
            <a:r>
              <a:rPr lang="it-IT" sz="3000" i="1" dirty="0"/>
              <a:t>prisco </a:t>
            </a:r>
            <a:r>
              <a:rPr lang="it-IT" sz="3000" dirty="0"/>
              <a:t>‘antico’.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F7311E5-94FF-4F5A-8020-073F551F9796}"/>
              </a:ext>
            </a:extLst>
          </p:cNvPr>
          <p:cNvSpPr txBox="1"/>
          <p:nvPr/>
        </p:nvSpPr>
        <p:spPr>
          <a:xfrm>
            <a:off x="242611" y="936408"/>
            <a:ext cx="117067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Domina l’</a:t>
            </a:r>
            <a:r>
              <a:rPr lang="it-IT" sz="3000" b="1" dirty="0"/>
              <a:t>antirealismo</a:t>
            </a:r>
            <a:r>
              <a:rPr lang="it-IT" sz="3000" dirty="0"/>
              <a:t> e anche le voci concrete hanno valore </a:t>
            </a:r>
            <a:r>
              <a:rPr lang="it-IT" sz="3000" b="1" dirty="0"/>
              <a:t>metaforico</a:t>
            </a:r>
            <a:r>
              <a:rPr lang="it-IT" sz="3000" dirty="0"/>
              <a:t>. Piante come </a:t>
            </a:r>
            <a:r>
              <a:rPr lang="it-IT" sz="3000" i="1" dirty="0"/>
              <a:t>lauro</a:t>
            </a:r>
            <a:r>
              <a:rPr lang="it-IT" sz="3000" dirty="0"/>
              <a:t> e </a:t>
            </a:r>
            <a:r>
              <a:rPr lang="it-IT" sz="3000" i="1" dirty="0"/>
              <a:t>mirto </a:t>
            </a:r>
            <a:r>
              <a:rPr lang="it-IT" sz="3000" dirty="0"/>
              <a:t>sottintendono sempre valori metaforici (la gloria poetica), così come gli animali: la </a:t>
            </a:r>
            <a:r>
              <a:rPr lang="it-IT" sz="3000" i="1" dirty="0"/>
              <a:t>colomba</a:t>
            </a:r>
            <a:r>
              <a:rPr lang="it-IT" sz="3000" dirty="0"/>
              <a:t> e la </a:t>
            </a:r>
            <a:r>
              <a:rPr lang="it-IT" sz="3000" i="1" dirty="0"/>
              <a:t>cerva</a:t>
            </a:r>
            <a:r>
              <a:rPr lang="it-IT" sz="3000" dirty="0"/>
              <a:t> alludono a Laura, gli </a:t>
            </a:r>
            <a:r>
              <a:rPr lang="it-IT" sz="3000" i="1" dirty="0"/>
              <a:t>orsi</a:t>
            </a:r>
            <a:r>
              <a:rPr lang="it-IT" sz="3000" dirty="0"/>
              <a:t> alludono alla famiglia Orsini, le </a:t>
            </a:r>
            <a:r>
              <a:rPr lang="it-IT" sz="3000" i="1" dirty="0"/>
              <a:t>vespe </a:t>
            </a:r>
            <a:r>
              <a:rPr lang="it-IT" sz="3000" dirty="0"/>
              <a:t>indicano metaforicamente gli aculei, il </a:t>
            </a:r>
            <a:r>
              <a:rPr lang="it-IT" sz="3000" i="1" dirty="0"/>
              <a:t>verme </a:t>
            </a:r>
            <a:r>
              <a:rPr lang="it-IT" sz="3000" dirty="0"/>
              <a:t>il tormento amoroso.</a:t>
            </a:r>
          </a:p>
        </p:txBody>
      </p:sp>
    </p:spTree>
    <p:extLst>
      <p:ext uri="{BB962C8B-B14F-4D97-AF65-F5344CB8AC3E}">
        <p14:creationId xmlns:p14="http://schemas.microsoft.com/office/powerpoint/2010/main" val="369947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L’EREDITÀ NELLA LINGUA POETICA SUCCESSIVA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2" y="936408"/>
            <a:ext cx="117118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Quattrocento si diffonde l’imitazione di Petrarca in tutte le aree d’Italia. In assenza di una codificazione, i poeti </a:t>
            </a:r>
            <a:r>
              <a:rPr lang="it-IT" sz="2800" b="1" dirty="0"/>
              <a:t>mescolano tratti locali a tratti toscani</a:t>
            </a:r>
            <a:r>
              <a:rPr lang="it-IT" sz="2800" dirty="0"/>
              <a:t>, come in questo esempio di </a:t>
            </a:r>
            <a:r>
              <a:rPr lang="it-IT" sz="2800" b="1" dirty="0"/>
              <a:t>Giovanni Antonio de </a:t>
            </a:r>
            <a:r>
              <a:rPr lang="it-IT" sz="2800" b="1" dirty="0" err="1"/>
              <a:t>Petruciis</a:t>
            </a:r>
            <a:r>
              <a:rPr lang="it-IT" sz="2800" dirty="0"/>
              <a:t>, poeta attivo nel regno di </a:t>
            </a:r>
            <a:r>
              <a:rPr lang="it-IT" sz="2800" b="1" dirty="0"/>
              <a:t>Napoli</a:t>
            </a:r>
            <a:r>
              <a:rPr lang="it-IT" sz="2800" dirty="0"/>
              <a:t> nel 1486:</a:t>
            </a:r>
          </a:p>
          <a:p>
            <a:pPr fontAlgn="auto"/>
            <a:endParaRPr lang="it-IT" sz="2400" dirty="0"/>
          </a:p>
          <a:p>
            <a:pPr fontAlgn="auto"/>
            <a:r>
              <a:rPr lang="it-IT" sz="2800" dirty="0" err="1"/>
              <a:t>Glycoris</a:t>
            </a:r>
            <a:r>
              <a:rPr lang="it-IT" sz="2800" dirty="0"/>
              <a:t> bella, che la testa d</a:t>
            </a:r>
            <a:r>
              <a:rPr lang="it-IT" sz="2800" b="1" dirty="0"/>
              <a:t>e</a:t>
            </a:r>
            <a:r>
              <a:rPr lang="it-IT" sz="2800" dirty="0"/>
              <a:t> oro</a:t>
            </a:r>
          </a:p>
          <a:p>
            <a:pPr fontAlgn="auto"/>
            <a:r>
              <a:rPr lang="it-IT" sz="2800" dirty="0"/>
              <a:t>ornata porti d</a:t>
            </a:r>
            <a:r>
              <a:rPr lang="it-IT" sz="2800" b="1" dirty="0"/>
              <a:t>e</a:t>
            </a:r>
            <a:r>
              <a:rPr lang="it-IT" sz="2800" dirty="0"/>
              <a:t> vari col</a:t>
            </a:r>
            <a:r>
              <a:rPr lang="it-IT" sz="2800" b="1" dirty="0"/>
              <a:t>u</a:t>
            </a:r>
            <a:r>
              <a:rPr lang="it-IT" sz="2800" dirty="0"/>
              <a:t>ri,</a:t>
            </a:r>
          </a:p>
          <a:p>
            <a:r>
              <a:rPr lang="it-IT" sz="2800" dirty="0"/>
              <a:t>rose </a:t>
            </a:r>
            <a:r>
              <a:rPr lang="it-IT" sz="2800" dirty="0" err="1"/>
              <a:t>verm</a:t>
            </a:r>
            <a:r>
              <a:rPr lang="it-IT" sz="2800" b="1" dirty="0" err="1"/>
              <a:t>e</a:t>
            </a:r>
            <a:r>
              <a:rPr lang="it-IT" sz="2800" dirty="0" err="1"/>
              <a:t>glie</a:t>
            </a:r>
            <a:r>
              <a:rPr lang="it-IT" sz="2800" dirty="0"/>
              <a:t> con diversi </a:t>
            </a:r>
            <a:r>
              <a:rPr lang="it-IT" sz="2800" dirty="0" err="1"/>
              <a:t>fi</a:t>
            </a:r>
            <a:r>
              <a:rPr lang="it-IT" sz="2800" b="1" dirty="0" err="1"/>
              <a:t>u</a:t>
            </a:r>
            <a:r>
              <a:rPr lang="it-IT" sz="2800" dirty="0" err="1"/>
              <a:t>ri</a:t>
            </a:r>
            <a:endParaRPr lang="it-IT" sz="2800" dirty="0"/>
          </a:p>
          <a:p>
            <a:pPr fontAlgn="auto"/>
            <a:r>
              <a:rPr lang="it-IT" sz="2800" dirty="0"/>
              <a:t>et </a:t>
            </a:r>
            <a:r>
              <a:rPr lang="it-IT" sz="2800" dirty="0" err="1"/>
              <a:t>violecte</a:t>
            </a:r>
            <a:r>
              <a:rPr lang="it-IT" sz="2800" dirty="0"/>
              <a:t> col </a:t>
            </a:r>
            <a:r>
              <a:rPr lang="it-IT" sz="2800" dirty="0" err="1"/>
              <a:t>spin</a:t>
            </a:r>
            <a:r>
              <a:rPr lang="it-IT" sz="2800" b="1" dirty="0" err="1"/>
              <a:t>u</a:t>
            </a:r>
            <a:r>
              <a:rPr lang="it-IT" sz="2800" dirty="0" err="1"/>
              <a:t>so</a:t>
            </a:r>
            <a:r>
              <a:rPr lang="it-IT" sz="2800" dirty="0"/>
              <a:t> moro,</a:t>
            </a:r>
          </a:p>
          <a:p>
            <a:pPr fontAlgn="auto"/>
            <a:endParaRPr lang="it-IT" sz="2800" dirty="0"/>
          </a:p>
          <a:p>
            <a:pPr fontAlgn="auto"/>
            <a:r>
              <a:rPr lang="it-IT" sz="2800" dirty="0"/>
              <a:t>Felice </a:t>
            </a:r>
            <a:r>
              <a:rPr lang="it-IT" sz="2800" dirty="0" err="1"/>
              <a:t>regïon</a:t>
            </a:r>
            <a:r>
              <a:rPr lang="it-IT" sz="2800" dirty="0"/>
              <a:t> che te </a:t>
            </a:r>
            <a:r>
              <a:rPr lang="it-IT" sz="2800" dirty="0" err="1"/>
              <a:t>sust</a:t>
            </a:r>
            <a:r>
              <a:rPr lang="it-IT" sz="2800" b="1" dirty="0" err="1"/>
              <a:t>ie</a:t>
            </a:r>
            <a:r>
              <a:rPr lang="it-IT" sz="2800" dirty="0" err="1"/>
              <a:t>ne</a:t>
            </a:r>
            <a:r>
              <a:rPr lang="it-IT" sz="2800" dirty="0"/>
              <a:t>,</a:t>
            </a:r>
          </a:p>
          <a:p>
            <a:pPr fontAlgn="auto"/>
            <a:r>
              <a:rPr lang="it-IT" sz="2800" dirty="0"/>
              <a:t>ubere sante for che te </a:t>
            </a:r>
            <a:r>
              <a:rPr lang="it-IT" sz="2800" dirty="0" err="1"/>
              <a:t>lactaro</a:t>
            </a:r>
            <a:r>
              <a:rPr lang="it-IT" sz="2800" dirty="0"/>
              <a:t>,                         </a:t>
            </a:r>
          </a:p>
          <a:p>
            <a:pPr fontAlgn="auto"/>
            <a:r>
              <a:rPr lang="it-IT" sz="2800" dirty="0" err="1"/>
              <a:t>aër</a:t>
            </a:r>
            <a:r>
              <a:rPr lang="it-IT" sz="2800" dirty="0"/>
              <a:t> beato è quel che te mant</a:t>
            </a:r>
            <a:r>
              <a:rPr lang="it-IT" sz="2800" b="1" dirty="0"/>
              <a:t>ie</a:t>
            </a:r>
            <a:r>
              <a:rPr lang="it-IT" sz="2800" dirty="0"/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3079459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L’EREDITÀ NELLA LINGUA POETICA SUCCESSIVA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67249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Dopo la codificazione bembiana, nel Cinquecento l’imitazione di Petrarca è molto più fedele al modello, anche da parte di poeti non toscani. </a:t>
            </a:r>
          </a:p>
          <a:p>
            <a:pPr algn="just"/>
            <a:endParaRPr lang="it-IT" sz="2000" dirty="0"/>
          </a:p>
          <a:p>
            <a:pPr algn="just"/>
            <a:r>
              <a:rPr lang="it-IT" sz="2800" dirty="0"/>
              <a:t>Pietro </a:t>
            </a:r>
            <a:r>
              <a:rPr lang="it-IT" sz="2800" b="1" dirty="0"/>
              <a:t>Bembo</a:t>
            </a:r>
            <a:r>
              <a:rPr lang="it-IT" sz="2800" dirty="0"/>
              <a:t>:</a:t>
            </a:r>
          </a:p>
          <a:p>
            <a:r>
              <a:rPr lang="it-IT" sz="2700" dirty="0"/>
              <a:t>La fera che scolpita nel </a:t>
            </a:r>
            <a:r>
              <a:rPr lang="it-IT" sz="2700" dirty="0" err="1"/>
              <a:t>cor</a:t>
            </a:r>
            <a:r>
              <a:rPr lang="it-IT" sz="2700" dirty="0"/>
              <a:t> tengo,</a:t>
            </a:r>
            <a:br>
              <a:rPr lang="it-IT" sz="2700" dirty="0"/>
            </a:br>
            <a:r>
              <a:rPr lang="it-IT" sz="2700" dirty="0"/>
              <a:t>così l'</a:t>
            </a:r>
            <a:r>
              <a:rPr lang="it-IT" sz="2700" dirty="0" err="1"/>
              <a:t>avess'io</a:t>
            </a:r>
            <a:r>
              <a:rPr lang="it-IT" sz="2700" dirty="0"/>
              <a:t> viva entro le braccia:</a:t>
            </a:r>
            <a:br>
              <a:rPr lang="it-IT" sz="2700" dirty="0"/>
            </a:br>
            <a:r>
              <a:rPr lang="it-IT" sz="2700" dirty="0"/>
              <a:t>fuggì sì leve, ch'io perdei la traccia,</a:t>
            </a:r>
            <a:br>
              <a:rPr lang="it-IT" sz="2700" dirty="0"/>
            </a:br>
            <a:r>
              <a:rPr lang="it-IT" sz="2700" dirty="0"/>
              <a:t>né freno il corso, né la sete spengo.</a:t>
            </a:r>
          </a:p>
          <a:p>
            <a:endParaRPr lang="it-IT" sz="2000" dirty="0"/>
          </a:p>
          <a:p>
            <a:pPr algn="just"/>
            <a:r>
              <a:rPr lang="it-IT" sz="2800" dirty="0"/>
              <a:t>Gaspara </a:t>
            </a:r>
            <a:r>
              <a:rPr lang="it-IT" sz="2800" b="1" dirty="0"/>
              <a:t>Stampa</a:t>
            </a:r>
            <a:r>
              <a:rPr lang="it-IT" sz="2800" dirty="0"/>
              <a:t>:</a:t>
            </a:r>
          </a:p>
          <a:p>
            <a:r>
              <a:rPr lang="it-IT" sz="2700" dirty="0"/>
              <a:t>Chi vuol conoscer, donne, il mio signore</a:t>
            </a:r>
          </a:p>
          <a:p>
            <a:r>
              <a:rPr lang="it-IT" sz="2700" dirty="0"/>
              <a:t>miri un signor di vago e dolce aspetto,</a:t>
            </a:r>
          </a:p>
          <a:p>
            <a:r>
              <a:rPr lang="it-IT" sz="2700" dirty="0"/>
              <a:t>Giovane d’anni e vecchio d’intelletto,</a:t>
            </a:r>
          </a:p>
          <a:p>
            <a:r>
              <a:rPr lang="it-IT" sz="2700" dirty="0" err="1"/>
              <a:t>imagin</a:t>
            </a:r>
            <a:r>
              <a:rPr lang="it-IT" sz="2700" dirty="0"/>
              <a:t> de la gloria e del valore</a:t>
            </a:r>
          </a:p>
        </p:txBody>
      </p:sp>
    </p:spTree>
    <p:extLst>
      <p:ext uri="{BB962C8B-B14F-4D97-AF65-F5344CB8AC3E}">
        <p14:creationId xmlns:p14="http://schemas.microsoft.com/office/powerpoint/2010/main" val="2517125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L’EREDITÀ NELLA LINGUA POETICA SUCCESSIVA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669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Fino al Settecento il modello si conserva quasi immutato, come in questa canzone di Eustachio Manfredi (membro dell’Arcadia bolognese).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652857-DF2A-4EF8-9CA1-7650F5D37C87}"/>
              </a:ext>
            </a:extLst>
          </p:cNvPr>
          <p:cNvSpPr txBox="1"/>
          <p:nvPr/>
        </p:nvSpPr>
        <p:spPr>
          <a:xfrm>
            <a:off x="259753" y="1982450"/>
            <a:ext cx="563461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Vergini, che pensose a lenti passi</a:t>
            </a:r>
          </a:p>
          <a:p>
            <a:r>
              <a:rPr lang="it-IT" sz="2600" dirty="0"/>
              <a:t>da grande ufficio e pio tornar mostrate, </a:t>
            </a:r>
          </a:p>
          <a:p>
            <a:r>
              <a:rPr lang="it-IT" sz="2600" dirty="0"/>
              <a:t>dipinta avendo in volto la </a:t>
            </a:r>
            <a:r>
              <a:rPr lang="it-IT" sz="2600" dirty="0" err="1"/>
              <a:t>pietate</a:t>
            </a:r>
            <a:r>
              <a:rPr lang="it-IT" sz="2600" dirty="0"/>
              <a:t>,</a:t>
            </a:r>
          </a:p>
          <a:p>
            <a:r>
              <a:rPr lang="it-IT" sz="2600" dirty="0"/>
              <a:t>e più negli occhi lagrimosi e bassi,</a:t>
            </a:r>
          </a:p>
          <a:p>
            <a:r>
              <a:rPr lang="it-IT" sz="2600" dirty="0"/>
              <a:t>dov’è colei, che fra tutt’altre </a:t>
            </a:r>
            <a:r>
              <a:rPr lang="it-IT" sz="2600" dirty="0" err="1"/>
              <a:t>stassi</a:t>
            </a:r>
            <a:endParaRPr lang="it-IT" sz="2600" dirty="0"/>
          </a:p>
          <a:p>
            <a:r>
              <a:rPr lang="it-IT" sz="2600" dirty="0"/>
              <a:t>quasi sol di bellezza e d’onestate?</a:t>
            </a:r>
          </a:p>
          <a:p>
            <a:r>
              <a:rPr lang="it-IT" sz="2600" dirty="0"/>
              <a:t>Al cui chiaro </a:t>
            </a:r>
            <a:r>
              <a:rPr lang="it-IT" sz="2600" dirty="0" err="1"/>
              <a:t>splendor</a:t>
            </a:r>
            <a:r>
              <a:rPr lang="it-IT" sz="2600" dirty="0"/>
              <a:t> </a:t>
            </a:r>
            <a:r>
              <a:rPr lang="it-IT" sz="2600" dirty="0" err="1"/>
              <a:t>l’alme</a:t>
            </a:r>
            <a:r>
              <a:rPr lang="it-IT" sz="2600" dirty="0"/>
              <a:t> ben nate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1A7331-6190-4A5E-B387-136014278811}"/>
              </a:ext>
            </a:extLst>
          </p:cNvPr>
          <p:cNvSpPr txBox="1"/>
          <p:nvPr/>
        </p:nvSpPr>
        <p:spPr>
          <a:xfrm>
            <a:off x="5725551" y="1995423"/>
            <a:ext cx="62066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tutte </a:t>
            </a:r>
            <a:r>
              <a:rPr lang="it-IT" sz="2600" dirty="0" err="1"/>
              <a:t>scopron</a:t>
            </a:r>
            <a:r>
              <a:rPr lang="it-IT" sz="2600" dirty="0"/>
              <a:t> le vie, d’onde al ciel </a:t>
            </a:r>
            <a:r>
              <a:rPr lang="it-IT" sz="2600" dirty="0" err="1"/>
              <a:t>vassi</a:t>
            </a:r>
            <a:r>
              <a:rPr lang="it-IT" sz="2600" dirty="0"/>
              <a:t>?</a:t>
            </a:r>
          </a:p>
          <a:p>
            <a:r>
              <a:rPr lang="it-IT" sz="2600" dirty="0" err="1"/>
              <a:t>Rispondon</a:t>
            </a:r>
            <a:r>
              <a:rPr lang="it-IT" sz="2600" dirty="0"/>
              <a:t> quelle: ah non sperar più mai </a:t>
            </a:r>
          </a:p>
          <a:p>
            <a:r>
              <a:rPr lang="it-IT" sz="2600" dirty="0"/>
              <a:t>fra noi vederla; oggi il bel lume è spento</a:t>
            </a:r>
          </a:p>
          <a:p>
            <a:r>
              <a:rPr lang="it-IT" sz="2600" dirty="0"/>
              <a:t>al mondo, che per lei fu lieto assai.</a:t>
            </a:r>
          </a:p>
          <a:p>
            <a:r>
              <a:rPr lang="it-IT" sz="2600" dirty="0"/>
              <a:t>Su la soglia d’un chiostro ogni ornamento </a:t>
            </a:r>
          </a:p>
          <a:p>
            <a:r>
              <a:rPr lang="it-IT" sz="2600" dirty="0"/>
              <a:t>sparso, e gli ostri, e le gemme al </a:t>
            </a:r>
            <a:r>
              <a:rPr lang="it-IT" sz="2600" dirty="0" err="1"/>
              <a:t>suol</a:t>
            </a:r>
            <a:r>
              <a:rPr lang="it-IT" sz="2600" dirty="0"/>
              <a:t> vedrai, </a:t>
            </a:r>
          </a:p>
          <a:p>
            <a:r>
              <a:rPr lang="it-IT" sz="2600" dirty="0"/>
              <a:t>e il bel </a:t>
            </a:r>
            <a:r>
              <a:rPr lang="it-IT" sz="2600" dirty="0" err="1"/>
              <a:t>crin</a:t>
            </a:r>
            <a:r>
              <a:rPr lang="it-IT" sz="2600" dirty="0"/>
              <a:t> d’oro se ne porta il vento.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A50C682-8034-4427-B620-D1851A1D532B}"/>
              </a:ext>
            </a:extLst>
          </p:cNvPr>
          <p:cNvSpPr txBox="1"/>
          <p:nvPr/>
        </p:nvSpPr>
        <p:spPr>
          <a:xfrm>
            <a:off x="259753" y="4985736"/>
            <a:ext cx="11672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E in generale anche nell’Ottocento la poesia mostra una forte eredità linguistica petrarchesca (l’esordio dell</a:t>
            </a:r>
            <a:r>
              <a:rPr lang="it-IT" sz="2800" i="1" dirty="0"/>
              <a:t>’Infinito </a:t>
            </a:r>
            <a:r>
              <a:rPr lang="it-IT" sz="2800" dirty="0"/>
              <a:t>leopardiano riecheggia RVF 119, 8: «Sempre </a:t>
            </a:r>
            <a:r>
              <a:rPr lang="it-IT" sz="2800" dirty="0" err="1"/>
              <a:t>inanzi</a:t>
            </a:r>
            <a:r>
              <a:rPr lang="it-IT" sz="2800" dirty="0"/>
              <a:t> mi fu, leggiadra, altera»), fino alla rottura del canone classico tra Otto e Novecento.</a:t>
            </a:r>
          </a:p>
        </p:txBody>
      </p:sp>
    </p:spTree>
    <p:extLst>
      <p:ext uri="{BB962C8B-B14F-4D97-AF65-F5344CB8AC3E}">
        <p14:creationId xmlns:p14="http://schemas.microsoft.com/office/powerpoint/2010/main" val="156214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32062" y="250284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PETRARCA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68812" y="796830"/>
            <a:ext cx="1182331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Petrarca nasce nel 1304 (39 anni dopo Dante) e mostra un cambiamento di sensibilità nei confronti del </a:t>
            </a:r>
            <a:r>
              <a:rPr lang="it-IT" sz="3000" b="1" dirty="0"/>
              <a:t>latino</a:t>
            </a:r>
            <a:r>
              <a:rPr lang="it-IT" sz="3000" dirty="0"/>
              <a:t>, che prelude alla riscoperta dei classici latini che avverrà nel Quattrocento. </a:t>
            </a:r>
          </a:p>
          <a:p>
            <a:pPr algn="just"/>
            <a:r>
              <a:rPr lang="it-IT" sz="3000" dirty="0"/>
              <a:t>Vuole essere considerato e ricordato soprattutto come poeta latino e quasi tutta la sua opera è in latino: epistole, opere filosofiche, storiche, poesia epica, poesia pastorale; arriva a tradurre una novella boccacciana (</a:t>
            </a:r>
            <a:r>
              <a:rPr lang="it-IT" sz="3000" i="1" dirty="0" err="1"/>
              <a:t>Dec</a:t>
            </a:r>
            <a:r>
              <a:rPr lang="it-IT" sz="3000" i="1" dirty="0"/>
              <a:t>. </a:t>
            </a:r>
            <a:r>
              <a:rPr lang="it-IT" sz="3000" dirty="0"/>
              <a:t>X 10) in latino.</a:t>
            </a:r>
          </a:p>
          <a:p>
            <a:pPr algn="just"/>
            <a:r>
              <a:rPr lang="it-IT" sz="3000" dirty="0"/>
              <a:t>Il latino non è solo lingua della produzione letteraria, ma forma abituale di comunicazione scritta, nelle lettere e perfino nel «codice degli abbozzi» (Vat. </a:t>
            </a:r>
            <a:r>
              <a:rPr lang="it-IT" sz="3000" dirty="0" err="1"/>
              <a:t>Lat</a:t>
            </a:r>
            <a:r>
              <a:rPr lang="it-IT" sz="3000" dirty="0"/>
              <a:t>. 3196), in cui chiosa le liriche volgari in latino </a:t>
            </a:r>
            <a:r>
              <a:rPr lang="it-IT" sz="3000" i="1" dirty="0"/>
              <a:t>(</a:t>
            </a:r>
            <a:r>
              <a:rPr lang="it-IT" sz="3000" i="1" dirty="0" err="1"/>
              <a:t>dic</a:t>
            </a:r>
            <a:r>
              <a:rPr lang="it-IT" sz="3000" i="1" dirty="0"/>
              <a:t> </a:t>
            </a:r>
            <a:r>
              <a:rPr lang="it-IT" sz="3000" i="1" dirty="0" err="1"/>
              <a:t>aliter</a:t>
            </a:r>
            <a:r>
              <a:rPr lang="it-IT" sz="3000" i="1" dirty="0"/>
              <a:t> hic </a:t>
            </a:r>
            <a:r>
              <a:rPr lang="it-IT" sz="3000" dirty="0"/>
              <a:t>‘di’ in altro modo qui’; </a:t>
            </a:r>
            <a:r>
              <a:rPr lang="it-IT" sz="3000" i="1" dirty="0"/>
              <a:t>hic </a:t>
            </a:r>
            <a:r>
              <a:rPr lang="it-IT" sz="3000" i="1" dirty="0" err="1"/>
              <a:t>plane</a:t>
            </a:r>
            <a:r>
              <a:rPr lang="it-IT" sz="3000" i="1" dirty="0"/>
              <a:t> </a:t>
            </a:r>
            <a:r>
              <a:rPr lang="it-IT" sz="3000" dirty="0"/>
              <a:t>‘così va bene’).</a:t>
            </a:r>
          </a:p>
          <a:p>
            <a:pPr algn="just"/>
            <a:r>
              <a:rPr lang="it-IT" sz="3000" dirty="0"/>
              <a:t>Tuttavia</a:t>
            </a:r>
            <a:r>
              <a:rPr lang="it-IT" sz="3000" i="1" dirty="0"/>
              <a:t> </a:t>
            </a:r>
            <a:r>
              <a:rPr lang="it-IT" sz="3000" dirty="0"/>
              <a:t>lascerà un segno decisivo come poeta in volgare: la lingua del </a:t>
            </a:r>
            <a:r>
              <a:rPr lang="it-IT" sz="3000" i="1" dirty="0"/>
              <a:t>Canzoniere </a:t>
            </a:r>
            <a:r>
              <a:rPr lang="it-IT" sz="3000" dirty="0"/>
              <a:t>influenzerà la lirica italiana fino all’Ottocento.</a:t>
            </a:r>
          </a:p>
        </p:txBody>
      </p:sp>
    </p:spTree>
    <p:extLst>
      <p:ext uri="{BB962C8B-B14F-4D97-AF65-F5344CB8AC3E}">
        <p14:creationId xmlns:p14="http://schemas.microsoft.com/office/powerpoint/2010/main" val="669800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CANZONIERE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672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</a:t>
            </a:r>
            <a:r>
              <a:rPr lang="it-IT" sz="3000" i="1" dirty="0"/>
              <a:t>Rerum </a:t>
            </a:r>
            <a:r>
              <a:rPr lang="it-IT" sz="3000" i="1" dirty="0" err="1"/>
              <a:t>vulgarium</a:t>
            </a:r>
            <a:r>
              <a:rPr lang="it-IT" sz="3000" i="1" dirty="0"/>
              <a:t> </a:t>
            </a:r>
            <a:r>
              <a:rPr lang="it-IT" sz="3000" i="1" dirty="0" err="1"/>
              <a:t>fragmenta</a:t>
            </a:r>
            <a:r>
              <a:rPr lang="it-IT" sz="3000" i="1" dirty="0"/>
              <a:t> </a:t>
            </a:r>
            <a:r>
              <a:rPr lang="it-IT" sz="3000" dirty="0"/>
              <a:t>costituiscono il primo vero «Canzoniere» d’autore, cioè un libro di poesie organico e con un suo sviluppo interno. </a:t>
            </a:r>
          </a:p>
          <a:p>
            <a:pPr algn="just"/>
            <a:r>
              <a:rPr lang="it-IT" sz="3000" dirty="0"/>
              <a:t>Di quest’opera possediamo l’</a:t>
            </a:r>
            <a:r>
              <a:rPr lang="it-IT" sz="3000" b="1" dirty="0"/>
              <a:t>autografo</a:t>
            </a:r>
            <a:r>
              <a:rPr lang="it-IT" sz="3000" dirty="0"/>
              <a:t>, che ci permette di essere certi delle scelte linguistiche, e addirittura grafiche, di Petrarca: il Vat. </a:t>
            </a:r>
            <a:r>
              <a:rPr lang="it-IT" sz="3000" dirty="0" err="1"/>
              <a:t>Lat</a:t>
            </a:r>
            <a:r>
              <a:rPr lang="it-IT" sz="3000" dirty="0"/>
              <a:t>. 3195 è in parte autografo, in parte idiografo, cioè trascritto da un copista (a lungo identificato in Giovanni </a:t>
            </a:r>
            <a:r>
              <a:rPr lang="it-IT" sz="3000" dirty="0" err="1"/>
              <a:t>Malpaghini</a:t>
            </a:r>
            <a:r>
              <a:rPr lang="it-IT" sz="3000" dirty="0"/>
              <a:t>) sotto il suo diretto controllo. 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59753" y="3744869"/>
            <a:ext cx="116724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 plurilinguismo dantesco si oppone un deciso </a:t>
            </a:r>
            <a:r>
              <a:rPr lang="it-IT" sz="3000" b="1" dirty="0"/>
              <a:t>monolinguismo, </a:t>
            </a:r>
            <a:r>
              <a:rPr lang="it-IT" sz="3000" dirty="0"/>
              <a:t>basato sulla scelta di pochi tratti ricorrenti, che provengono da una selezione di elementi della poesia precedente, dai siciliani, agli stilnovisti, a Dante, e dall’influenza di tutta la tradizione latina. L’altro elemento dominante è l’</a:t>
            </a:r>
            <a:r>
              <a:rPr lang="it-IT" sz="3000" b="1" dirty="0"/>
              <a:t>antirealismo</a:t>
            </a:r>
            <a:r>
              <a:rPr lang="it-IT" sz="3000" dirty="0"/>
              <a:t>, che conduce a scelte linguistiche auliche ed esclude i tratti espressivi, popolari, concreti, bassi.  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1911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0B6060EC-E226-4500-8E3E-9FA02BA21C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4" r="15537" b="57332"/>
          <a:stretch/>
        </p:blipFill>
        <p:spPr>
          <a:xfrm>
            <a:off x="1994096" y="0"/>
            <a:ext cx="7628206" cy="588029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8321B2D-2739-4084-9536-FD2E951979BB}"/>
              </a:ext>
            </a:extLst>
          </p:cNvPr>
          <p:cNvSpPr txBox="1"/>
          <p:nvPr/>
        </p:nvSpPr>
        <p:spPr>
          <a:xfrm>
            <a:off x="2869809" y="6033254"/>
            <a:ext cx="5584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Vat. </a:t>
            </a:r>
            <a:r>
              <a:rPr lang="it-IT" sz="2400" dirty="0" err="1"/>
              <a:t>Lat</a:t>
            </a:r>
            <a:r>
              <a:rPr lang="it-IT" sz="2400" dirty="0"/>
              <a:t>. 3195</a:t>
            </a:r>
          </a:p>
        </p:txBody>
      </p:sp>
    </p:spTree>
    <p:extLst>
      <p:ext uri="{BB962C8B-B14F-4D97-AF65-F5344CB8AC3E}">
        <p14:creationId xmlns:p14="http://schemas.microsoft.com/office/powerpoint/2010/main" val="2837126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GRAFIA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67249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Petrarca sceglie di adottare una grafia fortemente </a:t>
            </a:r>
            <a:r>
              <a:rPr lang="it-IT" sz="3000" b="1" dirty="0"/>
              <a:t>latineggiante</a:t>
            </a:r>
            <a:r>
              <a:rPr lang="it-IT" sz="3000" dirty="0"/>
              <a:t>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b="1" i="1" dirty="0"/>
              <a:t>h </a:t>
            </a:r>
            <a:r>
              <a:rPr lang="it-IT" sz="3000" b="1" dirty="0"/>
              <a:t>etimologica </a:t>
            </a:r>
            <a:r>
              <a:rPr lang="it-IT" sz="3000" dirty="0"/>
              <a:t>(</a:t>
            </a:r>
            <a:r>
              <a:rPr lang="it-IT" sz="3000" i="1" dirty="0" err="1"/>
              <a:t>huom</a:t>
            </a:r>
            <a:r>
              <a:rPr lang="it-IT" sz="3000" dirty="0"/>
              <a:t>, </a:t>
            </a:r>
            <a:r>
              <a:rPr lang="it-IT" sz="3000" i="1" dirty="0"/>
              <a:t>hora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honore</a:t>
            </a:r>
            <a:r>
              <a:rPr lang="it-IT" sz="3000" i="1" dirty="0"/>
              <a:t>)</a:t>
            </a:r>
            <a:r>
              <a:rPr lang="it-IT" sz="3000" dirty="0"/>
              <a:t>, ma non prima di consonante </a:t>
            </a:r>
            <a:r>
              <a:rPr lang="it-IT" sz="3000" i="1" dirty="0"/>
              <a:t>(</a:t>
            </a:r>
            <a:r>
              <a:rPr lang="it-IT" sz="3000" i="1" dirty="0" err="1"/>
              <a:t>altruom</a:t>
            </a:r>
            <a:r>
              <a:rPr lang="it-IT" sz="3000" i="1" dirty="0"/>
              <a:t> = altr’uom</a:t>
            </a:r>
            <a:r>
              <a:rPr lang="it-IT" sz="3000" dirty="0"/>
              <a:t>).</a:t>
            </a:r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nessi latini </a:t>
            </a:r>
            <a:r>
              <a:rPr lang="it-IT" sz="3000" i="1" dirty="0"/>
              <a:t>ti</a:t>
            </a:r>
            <a:r>
              <a:rPr lang="it-IT" sz="3000" dirty="0"/>
              <a:t> (</a:t>
            </a:r>
            <a:r>
              <a:rPr lang="it-IT" sz="3000" i="1" dirty="0" err="1"/>
              <a:t>gratia</a:t>
            </a:r>
            <a:r>
              <a:rPr lang="it-IT" sz="3000" i="1" dirty="0"/>
              <a:t>, </a:t>
            </a:r>
            <a:r>
              <a:rPr lang="it-IT" sz="3000" i="1" dirty="0" err="1"/>
              <a:t>letitia</a:t>
            </a:r>
            <a:r>
              <a:rPr lang="it-IT" sz="3000" i="1" dirty="0"/>
              <a:t>, </a:t>
            </a:r>
            <a:r>
              <a:rPr lang="it-IT" sz="3000" i="1" dirty="0" err="1"/>
              <a:t>eloquentia</a:t>
            </a:r>
            <a:r>
              <a:rPr lang="it-IT" sz="3000" dirty="0"/>
              <a:t>), </a:t>
            </a:r>
            <a:r>
              <a:rPr lang="it-IT" sz="3000" i="1" dirty="0" err="1"/>
              <a:t>ct</a:t>
            </a:r>
            <a:r>
              <a:rPr lang="it-IT" sz="3000" i="1" dirty="0"/>
              <a:t> </a:t>
            </a:r>
            <a:r>
              <a:rPr lang="it-IT" sz="3000" dirty="0"/>
              <a:t>(</a:t>
            </a:r>
            <a:r>
              <a:rPr lang="it-IT" sz="3000" i="1" dirty="0" err="1"/>
              <a:t>nocte</a:t>
            </a:r>
            <a:r>
              <a:rPr lang="it-IT" sz="3000" dirty="0"/>
              <a:t>), </a:t>
            </a:r>
            <a:r>
              <a:rPr lang="it-IT" sz="3000" i="1" dirty="0" err="1"/>
              <a:t>pt</a:t>
            </a:r>
            <a:r>
              <a:rPr lang="it-IT" sz="3000" dirty="0"/>
              <a:t> (</a:t>
            </a:r>
            <a:r>
              <a:rPr lang="it-IT" sz="3000" i="1" dirty="0" err="1"/>
              <a:t>apto</a:t>
            </a:r>
            <a:r>
              <a:rPr lang="it-IT" sz="3000" dirty="0"/>
              <a:t>), </a:t>
            </a:r>
            <a:r>
              <a:rPr lang="it-IT" sz="3000" i="1" dirty="0"/>
              <a:t>ex- (</a:t>
            </a:r>
            <a:r>
              <a:rPr lang="it-IT" sz="3000" i="1" dirty="0" err="1"/>
              <a:t>extreme</a:t>
            </a:r>
            <a:r>
              <a:rPr lang="it-IT" sz="3000" i="1" dirty="0"/>
              <a:t>), ad- (</a:t>
            </a:r>
            <a:r>
              <a:rPr lang="it-IT" sz="3000" i="1" dirty="0" err="1"/>
              <a:t>advenire</a:t>
            </a:r>
            <a:r>
              <a:rPr lang="it-IT" sz="3000" i="1" dirty="0"/>
              <a:t>)</a:t>
            </a:r>
            <a:r>
              <a:rPr lang="it-IT" sz="3000" dirty="0"/>
              <a:t> e grafie latine per nomi come </a:t>
            </a:r>
            <a:r>
              <a:rPr lang="it-IT" sz="3000" i="1" dirty="0" err="1"/>
              <a:t>Ulixe</a:t>
            </a:r>
            <a:r>
              <a:rPr lang="it-IT" sz="3000" dirty="0"/>
              <a:t>, </a:t>
            </a:r>
            <a:r>
              <a:rPr lang="it-IT" sz="3000" i="1" dirty="0" err="1"/>
              <a:t>Orpheo</a:t>
            </a:r>
            <a:r>
              <a:rPr lang="it-IT" sz="3000" dirty="0"/>
              <a:t>, </a:t>
            </a:r>
            <a:r>
              <a:rPr lang="it-IT" sz="3000" i="1" dirty="0" err="1"/>
              <a:t>Athene</a:t>
            </a:r>
            <a:r>
              <a:rPr lang="it-IT" sz="3000" i="1" dirty="0"/>
              <a:t>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Uso costante della congiunzione </a:t>
            </a:r>
            <a:r>
              <a:rPr lang="it-IT" sz="3000" b="1" i="1" dirty="0"/>
              <a:t>et</a:t>
            </a:r>
            <a:r>
              <a:rPr lang="it-IT" sz="3000" i="1" dirty="0"/>
              <a:t>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Sono stabili gli usi moderni per le </a:t>
            </a:r>
            <a:r>
              <a:rPr lang="it-IT" sz="3000" b="1" dirty="0"/>
              <a:t>velari</a:t>
            </a:r>
            <a:r>
              <a:rPr lang="it-IT" sz="3000" dirty="0"/>
              <a:t> (ma qualche eccezione: </a:t>
            </a:r>
            <a:r>
              <a:rPr lang="it-IT" sz="3000" i="1" dirty="0" err="1"/>
              <a:t>biancho</a:t>
            </a:r>
            <a:r>
              <a:rPr lang="it-IT" sz="3000" dirty="0"/>
              <a:t>) e per </a:t>
            </a:r>
            <a:r>
              <a:rPr lang="it-IT" sz="3000" b="1" dirty="0"/>
              <a:t>palatali</a:t>
            </a:r>
            <a:r>
              <a:rPr lang="it-IT" sz="3000" dirty="0"/>
              <a:t> </a:t>
            </a:r>
            <a:r>
              <a:rPr lang="it-IT" sz="3000" i="1" dirty="0" err="1"/>
              <a:t>gn</a:t>
            </a:r>
            <a:r>
              <a:rPr lang="it-IT" sz="3000" i="1" dirty="0"/>
              <a:t> </a:t>
            </a:r>
            <a:r>
              <a:rPr lang="it-IT" sz="3000" dirty="0"/>
              <a:t>e</a:t>
            </a:r>
            <a:r>
              <a:rPr lang="it-IT" sz="3000" i="1" dirty="0"/>
              <a:t> </a:t>
            </a:r>
            <a:r>
              <a:rPr lang="it-IT" sz="3000" i="1" dirty="0" err="1"/>
              <a:t>gl</a:t>
            </a:r>
            <a:r>
              <a:rPr lang="it-IT" sz="3000" i="1" dirty="0"/>
              <a:t>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Comuni ai manoscritti dell’epoca sono la rappresentazione con </a:t>
            </a:r>
            <a:r>
              <a:rPr lang="it-IT" sz="3000" b="1" i="1" dirty="0"/>
              <a:t>sc</a:t>
            </a:r>
            <a:r>
              <a:rPr lang="it-IT" sz="3000" i="1" dirty="0"/>
              <a:t> </a:t>
            </a:r>
            <a:r>
              <a:rPr lang="it-IT" sz="3000" dirty="0"/>
              <a:t>della sibilante palatale di grado tenue </a:t>
            </a:r>
            <a:r>
              <a:rPr lang="it-IT" sz="3000" i="1" dirty="0"/>
              <a:t>(</a:t>
            </a:r>
            <a:r>
              <a:rPr lang="it-IT" sz="3000" i="1" dirty="0" err="1"/>
              <a:t>basciar</a:t>
            </a:r>
            <a:r>
              <a:rPr lang="it-IT" sz="3000" i="1" dirty="0"/>
              <a:t>)</a:t>
            </a:r>
            <a:r>
              <a:rPr lang="it-IT" sz="3000" dirty="0"/>
              <a:t> e la rappresentazione del raddoppiamento fonosintattico </a:t>
            </a:r>
            <a:r>
              <a:rPr lang="it-IT" sz="3000" i="1" dirty="0"/>
              <a:t>(allungo = a </a:t>
            </a:r>
            <a:r>
              <a:rPr lang="it-IT" sz="3000" i="1" dirty="0" err="1"/>
              <a:t>llungo</a:t>
            </a:r>
            <a:r>
              <a:rPr lang="it-IT" sz="3000" i="1" dirty="0"/>
              <a:t>)</a:t>
            </a:r>
            <a:r>
              <a:rPr lang="it-IT" sz="3000" dirty="0"/>
              <a:t>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18835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711853" cy="5975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La base è il </a:t>
            </a:r>
            <a:r>
              <a:rPr lang="it-IT" sz="2900" b="1" dirty="0"/>
              <a:t>fiorentino</a:t>
            </a:r>
            <a:r>
              <a:rPr lang="it-IT" sz="2900" dirty="0"/>
              <a:t> dell’epoca, con tratti come il dittongamento, l’anafonesi, il passaggio </a:t>
            </a:r>
            <a:r>
              <a:rPr lang="it-IT" sz="2900" i="1" dirty="0" err="1"/>
              <a:t>ar</a:t>
            </a:r>
            <a:r>
              <a:rPr lang="it-IT" sz="2900" i="1" dirty="0"/>
              <a:t> </a:t>
            </a:r>
            <a:r>
              <a:rPr lang="it-IT" sz="2900" dirty="0"/>
              <a:t>&gt; </a:t>
            </a:r>
            <a:r>
              <a:rPr lang="it-IT" sz="2900" i="1" dirty="0" err="1"/>
              <a:t>er</a:t>
            </a:r>
            <a:r>
              <a:rPr lang="it-IT" sz="2900" dirty="0"/>
              <a:t>, ecc</a:t>
            </a:r>
            <a:r>
              <a:rPr lang="it-IT" sz="2900" i="1" dirty="0"/>
              <a:t>. </a:t>
            </a:r>
            <a:r>
              <a:rPr lang="it-IT" sz="2900" dirty="0"/>
              <a:t>È ancora stabile la prima </a:t>
            </a:r>
            <a:r>
              <a:rPr lang="it-IT" sz="2900" dirty="0" err="1"/>
              <a:t>pers</a:t>
            </a:r>
            <a:r>
              <a:rPr lang="it-IT" sz="2900" dirty="0"/>
              <a:t>. dell’ imperfetto in </a:t>
            </a:r>
            <a:r>
              <a:rPr lang="it-IT" sz="2900" i="1" dirty="0"/>
              <a:t>-a</a:t>
            </a:r>
            <a:r>
              <a:rPr lang="it-IT" sz="2900" dirty="0"/>
              <a:t> </a:t>
            </a:r>
            <a:r>
              <a:rPr lang="it-IT" sz="2900" i="1" dirty="0"/>
              <a:t>(nudriva, era)</a:t>
            </a:r>
            <a:r>
              <a:rPr lang="it-IT" sz="2900" dirty="0"/>
              <a:t>, mentre</a:t>
            </a:r>
            <a:r>
              <a:rPr lang="it-IT" sz="2900" i="1" dirty="0"/>
              <a:t> </a:t>
            </a:r>
            <a:r>
              <a:rPr lang="it-IT" sz="2900" dirty="0"/>
              <a:t>prevale un tratto moderno nella forma </a:t>
            </a:r>
            <a:r>
              <a:rPr lang="it-IT" sz="2900" i="1" dirty="0"/>
              <a:t>dieci </a:t>
            </a:r>
            <a:r>
              <a:rPr lang="it-IT" sz="2900" dirty="0"/>
              <a:t>(ancora Boccaccio ha la forma arcaica </a:t>
            </a:r>
            <a:r>
              <a:rPr lang="it-IT" sz="2900" i="1" dirty="0"/>
              <a:t>diece</a:t>
            </a:r>
            <a:r>
              <a:rPr lang="it-IT" sz="2900" dirty="0"/>
              <a:t>).</a:t>
            </a:r>
          </a:p>
          <a:p>
            <a:pPr algn="just"/>
            <a:r>
              <a:rPr lang="it-IT" sz="2900" dirty="0"/>
              <a:t>Sono presenti alcuni elementi </a:t>
            </a:r>
            <a:r>
              <a:rPr lang="it-IT" sz="2900" b="1" dirty="0"/>
              <a:t>toscani ma non fiorentini</a:t>
            </a:r>
            <a:r>
              <a:rPr lang="it-IT" sz="2900" dirty="0"/>
              <a:t> già diffusi nella poesia precedente, come</a:t>
            </a:r>
            <a:r>
              <a:rPr lang="it-IT" sz="2900" i="1" dirty="0"/>
              <a:t> </a:t>
            </a:r>
            <a:r>
              <a:rPr lang="it-IT" sz="2900" dirty="0"/>
              <a:t>i</a:t>
            </a:r>
            <a:r>
              <a:rPr lang="it-IT" sz="2900" i="1" dirty="0"/>
              <a:t> </a:t>
            </a:r>
            <a:r>
              <a:rPr lang="it-IT" sz="2900" dirty="0"/>
              <a:t>tipi</a:t>
            </a:r>
            <a:r>
              <a:rPr lang="it-IT" sz="2900" i="1" dirty="0"/>
              <a:t> opra</a:t>
            </a:r>
            <a:r>
              <a:rPr lang="it-IT" sz="2900" dirty="0"/>
              <a:t>, </a:t>
            </a:r>
            <a:r>
              <a:rPr lang="it-IT" sz="2900" i="1" dirty="0"/>
              <a:t>lassare </a:t>
            </a:r>
            <a:r>
              <a:rPr lang="it-IT" sz="2900" dirty="0"/>
              <a:t>e </a:t>
            </a:r>
            <a:r>
              <a:rPr lang="it-IT" sz="2900" i="1" dirty="0" err="1"/>
              <a:t>fusse</a:t>
            </a:r>
            <a:r>
              <a:rPr lang="it-IT" sz="2900" i="1" dirty="0"/>
              <a:t>.</a:t>
            </a:r>
            <a:endParaRPr lang="it-IT" sz="2900" dirty="0"/>
          </a:p>
          <a:p>
            <a:pPr algn="just"/>
            <a:r>
              <a:rPr lang="it-IT" sz="2900" dirty="0"/>
              <a:t>Sono presenti </a:t>
            </a:r>
            <a:r>
              <a:rPr lang="it-IT" sz="2900" b="1" dirty="0"/>
              <a:t>alternanze</a:t>
            </a:r>
            <a:r>
              <a:rPr lang="it-IT" sz="2900" dirty="0"/>
              <a:t> verbali comuni a Firenze nel Trecento, dovute alla resistenza di forme arcaiche: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Prima </a:t>
            </a:r>
            <a:r>
              <a:rPr lang="it-IT" sz="2900" dirty="0" err="1"/>
              <a:t>pers</a:t>
            </a:r>
            <a:r>
              <a:rPr lang="it-IT" sz="2900" dirty="0"/>
              <a:t>. </a:t>
            </a:r>
            <a:r>
              <a:rPr lang="it-IT" sz="2900" dirty="0" err="1"/>
              <a:t>plur</a:t>
            </a:r>
            <a:r>
              <a:rPr lang="it-IT" sz="2900" dirty="0"/>
              <a:t>. indicativo: </a:t>
            </a:r>
            <a:r>
              <a:rPr lang="it-IT" sz="2900" i="1" dirty="0" err="1"/>
              <a:t>avemo</a:t>
            </a:r>
            <a:r>
              <a:rPr lang="it-IT" sz="2900" i="1" dirty="0"/>
              <a:t> / diciamo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Seconda </a:t>
            </a:r>
            <a:r>
              <a:rPr lang="it-IT" sz="2900" dirty="0" err="1"/>
              <a:t>pers</a:t>
            </a:r>
            <a:r>
              <a:rPr lang="it-IT" sz="2900" dirty="0"/>
              <a:t>. </a:t>
            </a:r>
            <a:r>
              <a:rPr lang="it-IT" sz="2900" dirty="0" err="1"/>
              <a:t>sing</a:t>
            </a:r>
            <a:r>
              <a:rPr lang="it-IT" sz="2900" dirty="0"/>
              <a:t>. indicativo</a:t>
            </a:r>
            <a:r>
              <a:rPr lang="it-IT" sz="2900" i="1" dirty="0"/>
              <a:t>: ascolti, paventi / </a:t>
            </a:r>
            <a:r>
              <a:rPr lang="it-IT" sz="2900" i="1" dirty="0" err="1"/>
              <a:t>consume</a:t>
            </a:r>
            <a:r>
              <a:rPr lang="it-IT" sz="2900" i="1" dirty="0"/>
              <a:t>, dispense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Terza </a:t>
            </a:r>
            <a:r>
              <a:rPr lang="it-IT" sz="2900" dirty="0" err="1"/>
              <a:t>pers</a:t>
            </a:r>
            <a:r>
              <a:rPr lang="it-IT" sz="2900" dirty="0"/>
              <a:t>. </a:t>
            </a:r>
            <a:r>
              <a:rPr lang="it-IT" sz="2900" dirty="0" err="1"/>
              <a:t>sing</a:t>
            </a:r>
            <a:r>
              <a:rPr lang="it-IT" sz="2900" dirty="0"/>
              <a:t>. passato remoto: </a:t>
            </a:r>
            <a:r>
              <a:rPr lang="it-IT" sz="2900" i="1" dirty="0" err="1"/>
              <a:t>poteo</a:t>
            </a:r>
            <a:r>
              <a:rPr lang="it-IT" sz="2900" i="1" dirty="0"/>
              <a:t>, </a:t>
            </a:r>
            <a:r>
              <a:rPr lang="it-IT" sz="2900" i="1" dirty="0" err="1"/>
              <a:t>morio</a:t>
            </a:r>
            <a:r>
              <a:rPr lang="it-IT" sz="2900" i="1" dirty="0"/>
              <a:t> / poté, morì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Terza </a:t>
            </a:r>
            <a:r>
              <a:rPr lang="it-IT" sz="2900" dirty="0" err="1"/>
              <a:t>pers</a:t>
            </a:r>
            <a:r>
              <a:rPr lang="it-IT" sz="2900" dirty="0"/>
              <a:t>. </a:t>
            </a:r>
            <a:r>
              <a:rPr lang="it-IT" sz="2900" dirty="0" err="1"/>
              <a:t>plur</a:t>
            </a:r>
            <a:r>
              <a:rPr lang="it-IT" sz="2900" dirty="0"/>
              <a:t>. passato remoto: </a:t>
            </a:r>
            <a:r>
              <a:rPr lang="it-IT" sz="2900" i="1" dirty="0" err="1"/>
              <a:t>saliro</a:t>
            </a:r>
            <a:r>
              <a:rPr lang="it-IT" sz="2900" dirty="0"/>
              <a:t>, </a:t>
            </a:r>
            <a:r>
              <a:rPr lang="it-IT" sz="2900" i="1" dirty="0" err="1"/>
              <a:t>udiro</a:t>
            </a:r>
            <a:r>
              <a:rPr lang="it-IT" sz="2900" dirty="0"/>
              <a:t> / </a:t>
            </a:r>
            <a:r>
              <a:rPr lang="it-IT" sz="2900" i="1" dirty="0" err="1"/>
              <a:t>alzaron</a:t>
            </a:r>
            <a:r>
              <a:rPr lang="it-IT" sz="2900" i="1" dirty="0"/>
              <a:t>, </a:t>
            </a:r>
            <a:r>
              <a:rPr lang="it-IT" sz="2900" i="1" dirty="0" err="1"/>
              <a:t>sentiron</a:t>
            </a:r>
            <a:endParaRPr lang="it-IT" sz="2900" i="1" dirty="0"/>
          </a:p>
          <a:p>
            <a:pPr marL="457200" indent="-457200" algn="just">
              <a:buFontTx/>
              <a:buChar char="-"/>
            </a:pPr>
            <a:r>
              <a:rPr lang="it-IT" sz="2900" dirty="0"/>
              <a:t>Prima </a:t>
            </a:r>
            <a:r>
              <a:rPr lang="it-IT" sz="2900" dirty="0" err="1"/>
              <a:t>pers</a:t>
            </a:r>
            <a:r>
              <a:rPr lang="it-IT" sz="2900" dirty="0"/>
              <a:t>. </a:t>
            </a:r>
            <a:r>
              <a:rPr lang="it-IT" sz="2900" dirty="0" err="1"/>
              <a:t>sing</a:t>
            </a:r>
            <a:r>
              <a:rPr lang="it-IT" sz="2900" dirty="0"/>
              <a:t>. </a:t>
            </a:r>
            <a:r>
              <a:rPr lang="it-IT" sz="2900" dirty="0" err="1"/>
              <a:t>cong</a:t>
            </a:r>
            <a:r>
              <a:rPr lang="it-IT" sz="2900" dirty="0"/>
              <a:t>. </a:t>
            </a:r>
            <a:r>
              <a:rPr lang="it-IT" sz="2900" dirty="0" err="1"/>
              <a:t>imperf</a:t>
            </a:r>
            <a:r>
              <a:rPr lang="it-IT" sz="2900" dirty="0"/>
              <a:t>.: </a:t>
            </a:r>
            <a:r>
              <a:rPr lang="it-IT" sz="2900" i="1" dirty="0"/>
              <a:t>(io) credesse, potesse </a:t>
            </a:r>
            <a:r>
              <a:rPr lang="it-IT" sz="2900" dirty="0"/>
              <a:t>/ </a:t>
            </a:r>
            <a:r>
              <a:rPr lang="it-IT" sz="2900" i="1" dirty="0"/>
              <a:t>sapessi</a:t>
            </a:r>
            <a:r>
              <a:rPr lang="it-IT" sz="2900" dirty="0"/>
              <a:t>, </a:t>
            </a:r>
            <a:r>
              <a:rPr lang="it-IT" sz="2900" i="1" dirty="0"/>
              <a:t>vedessi</a:t>
            </a:r>
          </a:p>
        </p:txBody>
      </p:sp>
    </p:spTree>
    <p:extLst>
      <p:ext uri="{BB962C8B-B14F-4D97-AF65-F5344CB8AC3E}">
        <p14:creationId xmlns:p14="http://schemas.microsoft.com/office/powerpoint/2010/main" val="1165441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3E6D8B9-A8C3-4BB0-80E0-F37AC8A1AA9F}"/>
              </a:ext>
            </a:extLst>
          </p:cNvPr>
          <p:cNvSpPr/>
          <p:nvPr/>
        </p:nvSpPr>
        <p:spPr>
          <a:xfrm>
            <a:off x="259752" y="936408"/>
            <a:ext cx="1172592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Nonostante queste alternanze Petrarca </a:t>
            </a:r>
            <a:r>
              <a:rPr lang="it-IT" sz="3000" b="1" dirty="0"/>
              <a:t>riduce la polimorfia</a:t>
            </a:r>
            <a:r>
              <a:rPr lang="it-IT" sz="3000" dirty="0"/>
              <a:t>: mentre Dante tendeva a usare tutte le forme concorrenti disponibili, Petrarca ne sceglie una e usa sempre quella. Restano comunque alcune </a:t>
            </a:r>
            <a:r>
              <a:rPr lang="it-IT" sz="3000" b="1" dirty="0"/>
              <a:t>alternanze</a:t>
            </a:r>
            <a:r>
              <a:rPr lang="it-IT" sz="3000" dirty="0"/>
              <a:t>, come quelle dovute alla presenza di elementi siciliani (</a:t>
            </a:r>
            <a:r>
              <a:rPr lang="it-IT" sz="3000" i="1" dirty="0"/>
              <a:t>foco/fuoco)</a:t>
            </a:r>
            <a:r>
              <a:rPr lang="it-IT" sz="3000" dirty="0"/>
              <a:t>, e soprattutto al modello latino. In particolare, il peso del </a:t>
            </a:r>
            <a:r>
              <a:rPr lang="it-IT" sz="3000" b="1" dirty="0"/>
              <a:t>latino</a:t>
            </a:r>
            <a:r>
              <a:rPr lang="it-IT" sz="3000" dirty="0"/>
              <a:t> si riflette su:</a:t>
            </a:r>
            <a:endParaRPr lang="it-IT" sz="2000" i="1" dirty="0"/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Assenza di dittongo </a:t>
            </a:r>
            <a:r>
              <a:rPr lang="it-IT" sz="3000" dirty="0"/>
              <a:t>in molte forme, come </a:t>
            </a:r>
            <a:r>
              <a:rPr lang="it-IT" sz="3000" i="1" dirty="0"/>
              <a:t>fero</a:t>
            </a:r>
            <a:r>
              <a:rPr lang="it-IT" sz="3000" dirty="0"/>
              <a:t>, </a:t>
            </a:r>
            <a:r>
              <a:rPr lang="it-IT" sz="3000" i="1" dirty="0" err="1"/>
              <a:t>inseme</a:t>
            </a:r>
            <a:r>
              <a:rPr lang="it-IT" sz="3000" dirty="0"/>
              <a:t>, </a:t>
            </a:r>
            <a:r>
              <a:rPr lang="it-IT" sz="3000" i="1" dirty="0" err="1"/>
              <a:t>dole</a:t>
            </a:r>
            <a:r>
              <a:rPr lang="it-IT" sz="3000" i="1" dirty="0"/>
              <a:t>, rota </a:t>
            </a:r>
            <a:r>
              <a:rPr lang="it-IT" sz="3000" dirty="0"/>
              <a:t>ma spesso prevalgono i dittonghi (</a:t>
            </a:r>
            <a:r>
              <a:rPr lang="it-IT" sz="3000" i="1" dirty="0" err="1"/>
              <a:t>huomo</a:t>
            </a:r>
            <a:r>
              <a:rPr lang="it-IT" sz="3000" dirty="0"/>
              <a:t>, </a:t>
            </a:r>
            <a:r>
              <a:rPr lang="it-IT" sz="3000" i="1" dirty="0"/>
              <a:t>lieto, </a:t>
            </a:r>
            <a:r>
              <a:rPr lang="it-IT" sz="3000" dirty="0"/>
              <a:t>ecc.)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Tendenza alla </a:t>
            </a:r>
            <a:r>
              <a:rPr lang="it-IT" sz="3000" b="1" dirty="0"/>
              <a:t>conservazione di </a:t>
            </a:r>
            <a:r>
              <a:rPr lang="it-IT" sz="3000" b="1" i="1" dirty="0"/>
              <a:t>e </a:t>
            </a:r>
            <a:r>
              <a:rPr lang="it-IT" sz="3000" b="1" dirty="0"/>
              <a:t>protonica </a:t>
            </a:r>
            <a:r>
              <a:rPr lang="it-IT" sz="3000" i="1" dirty="0"/>
              <a:t>(degno/</a:t>
            </a:r>
            <a:r>
              <a:rPr lang="it-IT" sz="3000" i="1" dirty="0" err="1"/>
              <a:t>digno</a:t>
            </a:r>
            <a:r>
              <a:rPr lang="it-IT" sz="3000" i="1" dirty="0"/>
              <a:t>, de/ di</a:t>
            </a:r>
            <a:r>
              <a:rPr lang="it-IT" sz="3000" dirty="0"/>
              <a:t>, </a:t>
            </a:r>
            <a:r>
              <a:rPr lang="it-IT" sz="3000" i="1" dirty="0" err="1"/>
              <a:t>fenestra</a:t>
            </a:r>
            <a:r>
              <a:rPr lang="it-IT" sz="3000" dirty="0"/>
              <a:t>, </a:t>
            </a:r>
            <a:r>
              <a:rPr lang="it-IT" sz="3000" i="1" dirty="0" err="1"/>
              <a:t>securo</a:t>
            </a:r>
            <a:r>
              <a:rPr lang="it-IT" sz="3000" i="1" dirty="0"/>
              <a:t>, </a:t>
            </a:r>
            <a:r>
              <a:rPr lang="it-IT" sz="3000" i="1" dirty="0" err="1"/>
              <a:t>mesura</a:t>
            </a:r>
            <a:r>
              <a:rPr lang="it-IT" sz="3000" dirty="0"/>
              <a:t>).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Esisti latini </a:t>
            </a:r>
            <a:r>
              <a:rPr lang="it-IT" sz="3000" b="1" dirty="0"/>
              <a:t>vocalici</a:t>
            </a:r>
            <a:r>
              <a:rPr lang="it-IT" sz="3000" dirty="0"/>
              <a:t> </a:t>
            </a:r>
            <a:r>
              <a:rPr lang="it-IT" sz="3000" i="1" dirty="0"/>
              <a:t>(auro/oro, laude/lode, </a:t>
            </a:r>
            <a:r>
              <a:rPr lang="it-IT" sz="3000" i="1" dirty="0" err="1"/>
              <a:t>thesauro</a:t>
            </a:r>
            <a:r>
              <a:rPr lang="it-IT" sz="3000" i="1" dirty="0"/>
              <a:t>/tesoro) </a:t>
            </a:r>
            <a:r>
              <a:rPr lang="it-IT" sz="3000" dirty="0"/>
              <a:t>e </a:t>
            </a:r>
            <a:r>
              <a:rPr lang="it-IT" sz="3000" b="1" dirty="0"/>
              <a:t>consonantici</a:t>
            </a:r>
            <a:r>
              <a:rPr lang="it-IT" sz="3000" dirty="0"/>
              <a:t> </a:t>
            </a:r>
            <a:r>
              <a:rPr lang="it-IT" sz="3000" i="1" dirty="0"/>
              <a:t>(templo/tempio, antiquo/antico, </a:t>
            </a:r>
            <a:r>
              <a:rPr lang="it-IT" sz="3000" i="1" dirty="0" err="1"/>
              <a:t>iudicio</a:t>
            </a:r>
            <a:r>
              <a:rPr lang="it-IT" sz="3000" i="1" dirty="0"/>
              <a:t>/</a:t>
            </a:r>
            <a:r>
              <a:rPr lang="it-IT" sz="3000" i="1" dirty="0" err="1"/>
              <a:t>giudicio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Allotropi</a:t>
            </a:r>
            <a:r>
              <a:rPr lang="it-IT" sz="3000" dirty="0"/>
              <a:t> dotto e pop. </a:t>
            </a:r>
            <a:r>
              <a:rPr lang="it-IT" sz="3000" i="1" dirty="0"/>
              <a:t>(polve/polvere, imago/</a:t>
            </a:r>
            <a:r>
              <a:rPr lang="it-IT" sz="3000" i="1" dirty="0" err="1"/>
              <a:t>imagine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con</a:t>
            </a:r>
            <a:r>
              <a:rPr lang="it-IT" sz="3000" i="1" dirty="0"/>
              <a:t> </a:t>
            </a:r>
            <a:r>
              <a:rPr lang="it-IT" sz="3000" dirty="0"/>
              <a:t>scempia)</a:t>
            </a:r>
          </a:p>
        </p:txBody>
      </p:sp>
    </p:spTree>
    <p:extLst>
      <p:ext uri="{BB962C8B-B14F-4D97-AF65-F5344CB8AC3E}">
        <p14:creationId xmlns:p14="http://schemas.microsoft.com/office/powerpoint/2010/main" val="130823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59753" y="882547"/>
            <a:ext cx="1167249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Nei confronti della </a:t>
            </a:r>
            <a:r>
              <a:rPr lang="it-IT" sz="3000" b="1" dirty="0"/>
              <a:t>tradizione siciliana </a:t>
            </a:r>
            <a:r>
              <a:rPr lang="it-IT" sz="3000" dirty="0"/>
              <a:t>si compiono scelte decisive per la poesia dei secoli successivi: 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Rimane l’alternanza tra </a:t>
            </a:r>
            <a:r>
              <a:rPr lang="it-IT" sz="3000" b="1" dirty="0"/>
              <a:t>vocalismo toscano e siciliano </a:t>
            </a:r>
            <a:r>
              <a:rPr lang="it-IT" sz="3000" dirty="0"/>
              <a:t>in coppie come </a:t>
            </a:r>
            <a:r>
              <a:rPr lang="it-IT" sz="3000" i="1" dirty="0"/>
              <a:t>loco </a:t>
            </a:r>
            <a:r>
              <a:rPr lang="it-IT" sz="3000" dirty="0"/>
              <a:t>e </a:t>
            </a:r>
            <a:r>
              <a:rPr lang="it-IT" sz="3000" i="1" dirty="0"/>
              <a:t>luogo</a:t>
            </a:r>
            <a:r>
              <a:rPr lang="it-IT" sz="3000" dirty="0"/>
              <a:t>, mentre è costante la soluzione siciliana (e latina) </a:t>
            </a:r>
            <a:r>
              <a:rPr lang="it-IT" sz="3000" i="1" dirty="0"/>
              <a:t>core, novo, foco, </a:t>
            </a:r>
            <a:r>
              <a:rPr lang="it-IT" sz="3000" i="1" dirty="0" err="1"/>
              <a:t>move</a:t>
            </a:r>
            <a:r>
              <a:rPr lang="it-IT" sz="3000" dirty="0"/>
              <a:t>.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Si usa il </a:t>
            </a:r>
            <a:r>
              <a:rPr lang="it-IT" sz="3000" b="1" dirty="0"/>
              <a:t>condizionale</a:t>
            </a:r>
            <a:r>
              <a:rPr lang="it-IT" sz="3000" dirty="0"/>
              <a:t> siciliano </a:t>
            </a:r>
            <a:r>
              <a:rPr lang="it-IT" sz="3000" i="1" dirty="0"/>
              <a:t>(</a:t>
            </a:r>
            <a:r>
              <a:rPr lang="it-IT" sz="3000" i="1" dirty="0" err="1"/>
              <a:t>avria</a:t>
            </a:r>
            <a:r>
              <a:rPr lang="it-IT" sz="3000" i="1" dirty="0"/>
              <a:t>, </a:t>
            </a:r>
            <a:r>
              <a:rPr lang="it-IT" sz="3000" i="1" dirty="0" err="1"/>
              <a:t>poria</a:t>
            </a:r>
            <a:r>
              <a:rPr lang="it-IT" sz="3000" i="1" dirty="0"/>
              <a:t>, </a:t>
            </a:r>
            <a:r>
              <a:rPr lang="it-IT" sz="3000" i="1" dirty="0" err="1"/>
              <a:t>saria</a:t>
            </a:r>
            <a:r>
              <a:rPr lang="it-IT" sz="3000" dirty="0"/>
              <a:t>, </a:t>
            </a:r>
            <a:r>
              <a:rPr lang="it-IT" sz="3000" i="1" dirty="0" err="1"/>
              <a:t>vorria</a:t>
            </a:r>
            <a:r>
              <a:rPr lang="it-IT" sz="3000" i="1" dirty="0"/>
              <a:t>)</a:t>
            </a:r>
            <a:r>
              <a:rPr lang="it-IT" sz="3000" dirty="0"/>
              <a:t>  anche se minoritario rispetto al toscano </a:t>
            </a:r>
            <a:r>
              <a:rPr lang="it-IT" sz="3000" i="1" dirty="0"/>
              <a:t>-ei, -ebbe.</a:t>
            </a:r>
            <a:endParaRPr lang="it-IT" sz="3000" dirty="0"/>
          </a:p>
          <a:p>
            <a:pPr marL="514350" indent="-514350" algn="just">
              <a:buAutoNum type="arabicParenR"/>
            </a:pPr>
            <a:r>
              <a:rPr lang="it-IT" sz="3000" dirty="0"/>
              <a:t>Compare 8 volte </a:t>
            </a:r>
            <a:r>
              <a:rPr lang="it-IT" sz="3000" b="1" i="1" dirty="0"/>
              <a:t>aggio</a:t>
            </a:r>
            <a:r>
              <a:rPr lang="it-IT" sz="3000" dirty="0"/>
              <a:t>, minoritario rispetto a </a:t>
            </a:r>
            <a:r>
              <a:rPr lang="it-IT" sz="3000" i="1" dirty="0"/>
              <a:t>ho.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Si riduce a un solo esempio la </a:t>
            </a:r>
            <a:r>
              <a:rPr lang="it-IT" sz="3000" b="1" dirty="0"/>
              <a:t>rima siciliana </a:t>
            </a:r>
            <a:r>
              <a:rPr lang="it-IT" sz="3000" i="1" dirty="0"/>
              <a:t>(voi </a:t>
            </a:r>
            <a:r>
              <a:rPr lang="it-IT" sz="3000" dirty="0"/>
              <a:t>: </a:t>
            </a:r>
            <a:r>
              <a:rPr lang="it-IT" sz="3000" i="1" dirty="0"/>
              <a:t>altrui</a:t>
            </a:r>
            <a:r>
              <a:rPr lang="it-IT" sz="3000" dirty="0"/>
              <a:t>), che comunque è sufficiente a garantire la sua sopravvivenza fino all’Ottocento.</a:t>
            </a:r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Non si usano participi come </a:t>
            </a:r>
            <a:r>
              <a:rPr lang="it-IT" sz="3000" i="1" dirty="0" err="1"/>
              <a:t>miso</a:t>
            </a:r>
            <a:r>
              <a:rPr lang="it-IT" sz="3000" dirty="0"/>
              <a:t>, </a:t>
            </a:r>
            <a:r>
              <a:rPr lang="it-IT" sz="3000" i="1" dirty="0" err="1"/>
              <a:t>sorpiso</a:t>
            </a:r>
            <a:r>
              <a:rPr lang="it-IT" sz="3000" i="1" dirty="0"/>
              <a:t> </a:t>
            </a:r>
            <a:r>
              <a:rPr lang="it-IT" sz="3000" dirty="0"/>
              <a:t>o futuri come </a:t>
            </a:r>
            <a:r>
              <a:rPr lang="it-IT" sz="3000" i="1" dirty="0" err="1"/>
              <a:t>diraggio</a:t>
            </a:r>
            <a:r>
              <a:rPr lang="it-IT" sz="3000" i="1" dirty="0"/>
              <a:t> </a:t>
            </a:r>
            <a:r>
              <a:rPr lang="it-IT" sz="3000" dirty="0"/>
              <a:t>‘dirò’.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627554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2179" y="290077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11016" y="882547"/>
            <a:ext cx="1177465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Tratti comuni nel Trecento: la legge </a:t>
            </a:r>
            <a:r>
              <a:rPr lang="it-IT" sz="2900" dirty="0" err="1"/>
              <a:t>Tobler-Mussafia</a:t>
            </a:r>
            <a:r>
              <a:rPr lang="it-IT" sz="2900" dirty="0"/>
              <a:t>, mentre convivono l’ordine arcaico dei pronomi (</a:t>
            </a:r>
            <a:r>
              <a:rPr lang="it-IT" sz="2900" i="1" dirty="0"/>
              <a:t>la mi trovo</a:t>
            </a:r>
            <a:r>
              <a:rPr lang="it-IT" sz="2900" dirty="0"/>
              <a:t>) e quello moderno </a:t>
            </a:r>
            <a:r>
              <a:rPr lang="it-IT" sz="2900" i="1" dirty="0"/>
              <a:t>(mi ti tolse). </a:t>
            </a:r>
          </a:p>
          <a:p>
            <a:pPr algn="just"/>
            <a:r>
              <a:rPr lang="it-IT" sz="2900" dirty="0"/>
              <a:t>Tipica di Petrarca è la </a:t>
            </a:r>
            <a:r>
              <a:rPr lang="it-IT" sz="2900" b="1" dirty="0"/>
              <a:t>dittologia sinonimica </a:t>
            </a:r>
            <a:r>
              <a:rPr lang="it-IT" sz="2900" dirty="0"/>
              <a:t>(</a:t>
            </a:r>
            <a:r>
              <a:rPr lang="it-IT" sz="2900" i="1" dirty="0"/>
              <a:t>tardi et lenti; canuto e </a:t>
            </a:r>
            <a:r>
              <a:rPr lang="it-IT" sz="2900" i="1" dirty="0" err="1"/>
              <a:t>biancho</a:t>
            </a:r>
            <a:r>
              <a:rPr lang="it-IT" sz="2900" i="1" dirty="0"/>
              <a:t>).</a:t>
            </a:r>
          </a:p>
          <a:p>
            <a:pPr algn="just"/>
            <a:r>
              <a:rPr lang="it-IT" sz="2900" dirty="0"/>
              <a:t>Un tratto ricorrente è l’</a:t>
            </a:r>
            <a:r>
              <a:rPr lang="it-IT" sz="2900" b="1" dirty="0"/>
              <a:t>accusativo di relazione </a:t>
            </a:r>
            <a:r>
              <a:rPr lang="it-IT" sz="2900" dirty="0"/>
              <a:t>(o alla greca), in cui un nome che esprime il complemento di limitazione non è accordato all’aggettivo e non è introdotto da preposizione: </a:t>
            </a:r>
            <a:r>
              <a:rPr lang="it-IT" sz="2900" i="1" dirty="0"/>
              <a:t>ornata il ciglio</a:t>
            </a:r>
            <a:r>
              <a:rPr lang="it-IT" sz="2900" dirty="0"/>
              <a:t>, </a:t>
            </a:r>
            <a:r>
              <a:rPr lang="it-IT" sz="2900" i="1" dirty="0" err="1"/>
              <a:t>humida</a:t>
            </a:r>
            <a:r>
              <a:rPr lang="it-IT" sz="2900" i="1" dirty="0"/>
              <a:t> gli occhi. </a:t>
            </a:r>
            <a:r>
              <a:rPr lang="it-IT" sz="2900" dirty="0"/>
              <a:t>Petrarca contribuirà a farlo affermare nella tradizione poetica (</a:t>
            </a:r>
            <a:r>
              <a:rPr lang="it-IT" sz="2900" i="1" dirty="0"/>
              <a:t>sparsa le trecce morbide </a:t>
            </a:r>
            <a:r>
              <a:rPr lang="it-IT" sz="2900" dirty="0"/>
              <a:t>dell’Adelchi manzoniano). </a:t>
            </a:r>
          </a:p>
          <a:p>
            <a:pPr algn="just"/>
            <a:r>
              <a:rPr lang="it-IT" sz="2900" dirty="0"/>
              <a:t>Altro tratto frequente è la </a:t>
            </a:r>
            <a:r>
              <a:rPr lang="it-IT" sz="2900" b="1" dirty="0"/>
              <a:t>perifrasi progressiva </a:t>
            </a:r>
            <a:r>
              <a:rPr lang="it-IT" sz="2900" i="1" dirty="0"/>
              <a:t>andare </a:t>
            </a:r>
            <a:r>
              <a:rPr lang="it-IT" sz="2900" dirty="0"/>
              <a:t>+ gerundio (</a:t>
            </a:r>
            <a:r>
              <a:rPr lang="it-IT" sz="2900" i="1" dirty="0"/>
              <a:t>cantando andai</a:t>
            </a:r>
            <a:r>
              <a:rPr lang="it-IT" sz="2900" dirty="0"/>
              <a:t>, </a:t>
            </a:r>
            <a:r>
              <a:rPr lang="it-IT" sz="2900" i="1" dirty="0"/>
              <a:t>vai mostrando</a:t>
            </a:r>
            <a:r>
              <a:rPr lang="it-IT" sz="2900" dirty="0"/>
              <a:t>, </a:t>
            </a:r>
            <a:r>
              <a:rPr lang="it-IT" sz="2900" i="1" dirty="0"/>
              <a:t>vo piangendo</a:t>
            </a:r>
            <a:r>
              <a:rPr lang="it-IT" sz="2900" dirty="0"/>
              <a:t>).</a:t>
            </a:r>
          </a:p>
          <a:p>
            <a:pPr algn="just"/>
            <a:r>
              <a:rPr lang="it-IT" sz="2900" dirty="0"/>
              <a:t>La sintassi del periodo è piuttosto </a:t>
            </a:r>
            <a:r>
              <a:rPr lang="it-IT" sz="2900" b="1" dirty="0"/>
              <a:t>lineare</a:t>
            </a:r>
            <a:r>
              <a:rPr lang="it-IT" sz="2900" dirty="0"/>
              <a:t> e sono rari i latinismi sintattici come l’accusativo con l’infinito, ma la complessità può dipendere dal tipo di componimento: rispetto ai sonetti, le canzoni hanno più subordinate.</a:t>
            </a:r>
          </a:p>
        </p:txBody>
      </p:sp>
    </p:spTree>
    <p:extLst>
      <p:ext uri="{BB962C8B-B14F-4D97-AF65-F5344CB8AC3E}">
        <p14:creationId xmlns:p14="http://schemas.microsoft.com/office/powerpoint/2010/main" val="1102402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2623</TotalTime>
  <Words>1803</Words>
  <Application>Microsoft Office PowerPoint</Application>
  <PresentationFormat>Widescreen</PresentationFormat>
  <Paragraphs>95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283</cp:revision>
  <dcterms:created xsi:type="dcterms:W3CDTF">2016-10-02T06:15:29Z</dcterms:created>
  <dcterms:modified xsi:type="dcterms:W3CDTF">2025-03-25T08:00:22Z</dcterms:modified>
</cp:coreProperties>
</file>