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1" r:id="rId2"/>
    <p:sldId id="292" r:id="rId3"/>
    <p:sldId id="334" r:id="rId4"/>
    <p:sldId id="338" r:id="rId5"/>
    <p:sldId id="328" r:id="rId6"/>
    <p:sldId id="336" r:id="rId7"/>
    <p:sldId id="291" r:id="rId8"/>
    <p:sldId id="304" r:id="rId9"/>
    <p:sldId id="308" r:id="rId10"/>
    <p:sldId id="333" r:id="rId11"/>
    <p:sldId id="339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6" autoAdjust="0"/>
    <p:restoredTop sz="94227" autoAdjust="0"/>
  </p:normalViewPr>
  <p:slideViewPr>
    <p:cSldViewPr snapToGrid="0">
      <p:cViewPr varScale="1">
        <p:scale>
          <a:sx n="42" d="100"/>
          <a:sy n="42" d="100"/>
        </p:scale>
        <p:origin x="12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19F96C-E8A4-4667-B4CA-6EE9C1FE92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5861FC9-06F5-4EC7-AEF9-B7C0495D53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0343CE-1CE6-4975-93A2-F6B2C3B0D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5DD62B3-6BB3-432C-BD92-5AFA4E9A9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F057411-E871-4575-875E-139EE13D9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7378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2A7CD1-C4E1-485C-8EAC-F4CED97F7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1EBFF17-5653-4B4E-AB6E-AEF4858C1A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E8880E4-9E1A-4209-88BC-008B017CF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F2664C6-B411-4D0A-AAC4-E8A333B3F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3E51CAF-9AFA-4A8A-A2F3-F21D7F5D1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1814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C9FE78F4-5162-4559-B75A-695F35EAF4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224E743-969F-4C89-8AA1-E4C97BECE2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181D0B-C196-4604-B140-30395EEAC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3B8A196-92FD-40D1-80B5-A6BF23D99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E1FF3A2-BBF1-4FE0-8A06-270EBF5BB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2573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8C907D1-70A3-414E-96CE-086D94C45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F37220A-9486-4E16-A44B-5E1E5E01C1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41BCE4F-F3BE-4A6D-88FF-9531AED6B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578285-5B8E-4B6A-BC52-7ECDB0DFC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3414408-CB36-4D56-923E-783AFD179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0278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7C5BF9-536D-4D21-80EB-E096243FA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741E5D-CDAA-4E3C-AEE4-5F47E607E3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7B0BD52-E2EA-44D4-B02D-C72451095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EB70427-5B18-4066-BCE3-B2CDEAC05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C0ECCB-23EB-4805-9550-C32797355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3475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F55DBF-C822-476E-9BC7-4C03B6775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A55F8BD-21D6-423C-BC1C-2630B5C2DF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6CDCA9C-2C7F-4C39-B0AF-E0CC57142D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40977D6-363B-447F-AD94-8C6B70619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9977D8A-0112-47C7-967E-EFD230F7E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6820AFF-9001-478D-8EA4-2BFED571D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9464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CEBAB2-B618-4812-B7B2-3C1B08ED9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69B7AB9-F91D-4D4D-9FF6-1C0A03EB5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CDCE8B4-A924-45F1-8DE0-67EFAFBFE9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91B2127-8BC5-4975-89D5-8D261C38F5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5F23386-BBC6-4020-9485-4789856522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82DC5EB-1656-4B4C-B944-4095240F0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104D84C-10DE-4720-9D75-E5F45915B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4693FA12-FD82-455A-A39F-2FA392F8B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774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216297-4620-4F58-9ADE-151D09456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7D4924C-A76B-4BB8-BB73-559B5A383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0B9A9EE-1279-4C1A-BA31-549E08BA5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4A7E0BC-5CE7-445C-A4AC-B9C4E6297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4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306581A-3ACC-4596-9B64-08D75DA62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05DC2B6-0940-4A9C-80A0-99F113C8B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CB3E8CE-81FF-446A-8EE0-06173F1BD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8689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F0667-8959-4CA9-BBA2-B93345CC6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8874C9C-D5C4-45B4-9095-56DEDB3E1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76D9B60-5E47-41C8-9BFA-4442082515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CE3A62E-2023-498F-9286-BF3747D62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7116766-3ECF-49D6-9625-4D15E2EB5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E42EA7-273E-4787-A108-025734019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125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059634-3533-4ED9-9D52-A302AB0EE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EB76BF2-3A1F-4634-9823-6057A0973B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A75C8C9-D355-4C4A-B5E8-08BC5CCFBF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D8FFA26-0B21-4A56-BE19-CCB0D91A2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F0E7E4F-7595-4F22-B8B1-8F49130CA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6E9038E-BE37-4AA5-B2F8-9414EAEE8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4568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076E7EA-B8D9-40B7-82A6-A3953C26D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F234CBB-1421-4441-85C6-B207311EFA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2BDAFFF-7463-4E39-894A-E4659D8905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4B49C-1753-4802-B099-1D1C4019FFB7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C59DA13-D5B3-4A7C-A91E-35D7528EDF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E294F7E-4960-4C1C-8C04-3ED3C8F168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C244B-CF33-4D4B-B8BB-177B5D3D19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4105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0A9A9889-302D-4604-8F36-662A7E225539}"/>
              </a:ext>
            </a:extLst>
          </p:cNvPr>
          <p:cNvSpPr txBox="1"/>
          <p:nvPr/>
        </p:nvSpPr>
        <p:spPr>
          <a:xfrm>
            <a:off x="325821" y="367862"/>
            <a:ext cx="11676993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Con gli anni Novanta diventa sempre più</a:t>
            </a:r>
            <a:r>
              <a:rPr lang="it-IT" sz="3000" b="1" dirty="0"/>
              <a:t> frequenti </a:t>
            </a:r>
            <a:r>
              <a:rPr lang="it-IT" sz="3000" dirty="0"/>
              <a:t>gli impieghi del</a:t>
            </a:r>
            <a:r>
              <a:rPr lang="it-IT" sz="3000" b="1" dirty="0"/>
              <a:t> dialetto </a:t>
            </a:r>
            <a:r>
              <a:rPr lang="it-IT" sz="3000" dirty="0"/>
              <a:t>senza concessioni all’italianizzazione, anche grazie a un clima più favorevole nei confronti dei dialetti.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i="1" dirty="0"/>
              <a:t>L’amore molesto</a:t>
            </a:r>
            <a:r>
              <a:rPr lang="it-IT" sz="3000" dirty="0"/>
              <a:t> (1995) di Mario Martone è in un </a:t>
            </a:r>
            <a:r>
              <a:rPr lang="it-IT" sz="3000" b="1" dirty="0"/>
              <a:t>napoletano</a:t>
            </a:r>
            <a:r>
              <a:rPr lang="it-IT" sz="3000" dirty="0"/>
              <a:t> molto caratterizzato e si avvale dei </a:t>
            </a:r>
            <a:r>
              <a:rPr lang="it-IT" sz="3000" b="1" dirty="0"/>
              <a:t>sottotitoli</a:t>
            </a:r>
            <a:r>
              <a:rPr lang="it-IT" sz="3000" dirty="0"/>
              <a:t>. La scelta è forte, anche perché nel romanzo di Elena Ferrante il dialetto non è presente in misura consistente (lo stesso è avvenuto, di recente, con la serie televisiva </a:t>
            </a:r>
            <a:r>
              <a:rPr lang="it-IT" sz="3000" i="1" dirty="0"/>
              <a:t>L’amica geniale</a:t>
            </a:r>
            <a:r>
              <a:rPr lang="it-IT" sz="3000" dirty="0"/>
              <a:t>). Più tardi </a:t>
            </a:r>
            <a:r>
              <a:rPr lang="it-IT" sz="3000" i="1" dirty="0"/>
              <a:t>Gomorra </a:t>
            </a:r>
            <a:r>
              <a:rPr lang="it-IT" sz="3000" dirty="0"/>
              <a:t>di Matteo Garrone (2008) seguirà la stessa linea.</a:t>
            </a:r>
          </a:p>
          <a:p>
            <a:pPr algn="just"/>
            <a:endParaRPr lang="it-IT" sz="800" i="1" dirty="0"/>
          </a:p>
          <a:p>
            <a:pPr algn="just"/>
            <a:r>
              <a:rPr lang="it-IT" sz="3000" dirty="0"/>
              <a:t>Anche</a:t>
            </a:r>
            <a:r>
              <a:rPr lang="it-IT" sz="3000" i="1" dirty="0"/>
              <a:t> Lacapagira</a:t>
            </a:r>
            <a:r>
              <a:rPr lang="it-IT" sz="3000" dirty="0"/>
              <a:t> (1999) di Alessandro Piva è in un </a:t>
            </a:r>
            <a:r>
              <a:rPr lang="it-IT" sz="3000" b="1" dirty="0"/>
              <a:t>barese </a:t>
            </a:r>
            <a:r>
              <a:rPr lang="it-IT" sz="3000" dirty="0"/>
              <a:t>senza italianizzazioni e si avvale dei </a:t>
            </a:r>
            <a:r>
              <a:rPr lang="it-IT" sz="3000" b="1" dirty="0"/>
              <a:t>sottotitoli</a:t>
            </a:r>
            <a:r>
              <a:rPr lang="it-IT" sz="3000" dirty="0"/>
              <a:t>. Appare quasi ribaltato il rapporto tra personaggi principali e secondari, perché le uniche italianizzazioni si trovano in questi.  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2562912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410105-553D-4F14-95C8-1C7C167F2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265"/>
          </a:xfrm>
        </p:spPr>
        <p:txBody>
          <a:bodyPr>
            <a:normAutofit/>
          </a:bodyPr>
          <a:lstStyle/>
          <a:p>
            <a:pPr algn="ctr"/>
            <a:r>
              <a:rPr lang="it-IT" sz="3200" b="1" dirty="0">
                <a:latin typeface="+mn-lt"/>
                <a:cs typeface="Times New Roman" panose="02020603050405020304" pitchFamily="18" charset="0"/>
              </a:rPr>
              <a:t>EMANUELE CRIALESE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40BECD7-3E2E-4C73-877D-F91CD08B0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593" y="1007390"/>
            <a:ext cx="11971283" cy="585061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Interesse per il dialetto e per il plurilinguismo nel cinema di Crialese, che intreccia questi temi con quello del </a:t>
            </a:r>
            <a:r>
              <a:rPr lang="it-IT" sz="3000" b="1" dirty="0">
                <a:cs typeface="Times New Roman" panose="02020603050405020304" pitchFamily="18" charset="0"/>
              </a:rPr>
              <a:t>silenzio</a:t>
            </a:r>
            <a:r>
              <a:rPr lang="it-IT" sz="3000" dirty="0">
                <a:cs typeface="Times New Roman" panose="02020603050405020304" pitchFamily="18" charset="0"/>
              </a:rPr>
              <a:t> e del </a:t>
            </a:r>
            <a:r>
              <a:rPr lang="it-IT" sz="3000" b="1" dirty="0">
                <a:cs typeface="Times New Roman" panose="02020603050405020304" pitchFamily="18" charset="0"/>
              </a:rPr>
              <a:t>mutismo</a:t>
            </a:r>
            <a:r>
              <a:rPr lang="it-IT" sz="3000" dirty="0"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it-IT" sz="800" i="1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000" i="1" dirty="0">
                <a:cs typeface="Times New Roman" panose="02020603050405020304" pitchFamily="18" charset="0"/>
              </a:rPr>
              <a:t>- </a:t>
            </a:r>
            <a:r>
              <a:rPr lang="it-IT" sz="3000" i="1" dirty="0" err="1">
                <a:cs typeface="Times New Roman" panose="02020603050405020304" pitchFamily="18" charset="0"/>
              </a:rPr>
              <a:t>Nuovomondo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  <a:r>
              <a:rPr lang="it-IT" sz="3000" dirty="0">
                <a:cs typeface="Times New Roman" panose="02020603050405020304" pitchFamily="18" charset="0"/>
              </a:rPr>
              <a:t>(2006) è ambientato nel primo Novecento e tratta il tema della migrazione degli italiani in America. I personaggi parlano in siciliano tra loro (talvolta con sottotitoli). Arrivati a New York sono sottoposti a test attitudinali, e per alcuni di loro l’ostacolo è linguistico (l’anziana madre si chiude nel silenzio).</a:t>
            </a:r>
            <a:endParaRPr lang="it-IT" sz="3000" i="1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000" i="1" dirty="0">
                <a:cs typeface="Times New Roman" panose="02020603050405020304" pitchFamily="18" charset="0"/>
              </a:rPr>
              <a:t>- Terraferma</a:t>
            </a:r>
            <a:r>
              <a:rPr lang="it-IT" sz="3000" dirty="0">
                <a:cs typeface="Times New Roman" panose="02020603050405020304" pitchFamily="18" charset="0"/>
              </a:rPr>
              <a:t> (2011) tratta il tema delle migrazioni attuali verso l’Italia: i</a:t>
            </a:r>
            <a:r>
              <a:rPr lang="it-IT" sz="3000" b="0" i="0" u="none" strike="noStrike" baseline="0" dirty="0"/>
              <a:t>l dialetto esprime anche l’estremo attaccamento alle radici locali contro i danni della globalizzazione. Il protagonista alterna il dialetto di Lampedusa a un quasi mutismo, contrapposto all’italiano regionale del fratello e all’</a:t>
            </a:r>
            <a:r>
              <a:rPr lang="it-IT" sz="3000" b="0" i="0" u="none" strike="noStrike" baseline="0" dirty="0" err="1"/>
              <a:t>iperparlato</a:t>
            </a:r>
            <a:r>
              <a:rPr lang="it-IT" sz="3000" b="0" i="0" u="none" strike="noStrike" baseline="0" dirty="0"/>
              <a:t> dei turisti settentrionali con cui entra in relazione e in conflitto. Ribaltamento di un luogo comune: la madre rimprovera il figlio di non parlare italiano ma solo dialetto.</a:t>
            </a:r>
          </a:p>
          <a:p>
            <a:pPr algn="just">
              <a:buFontTx/>
              <a:buChar char="-"/>
            </a:pPr>
            <a:endParaRPr lang="it-IT" sz="30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859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410105-553D-4F14-95C8-1C7C167F2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7109"/>
            <a:ext cx="10515600" cy="642265"/>
          </a:xfrm>
        </p:spPr>
        <p:txBody>
          <a:bodyPr>
            <a:normAutofit/>
          </a:bodyPr>
          <a:lstStyle/>
          <a:p>
            <a:pPr algn="ctr"/>
            <a:r>
              <a:rPr lang="it-IT" sz="3200" b="1" dirty="0">
                <a:latin typeface="+mn-lt"/>
                <a:cs typeface="Times New Roman" panose="02020603050405020304" pitchFamily="18" charset="0"/>
              </a:rPr>
              <a:t>ZEROCALCARE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40BECD7-3E2E-4C73-877D-F91CD08B0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496" y="859618"/>
            <a:ext cx="11945007" cy="599838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È passato dal fumetto all’animazione trasportando il suo </a:t>
            </a:r>
            <a:r>
              <a:rPr lang="it-IT" sz="3000" b="1" dirty="0">
                <a:cs typeface="Times New Roman" panose="02020603050405020304" pitchFamily="18" charset="0"/>
              </a:rPr>
              <a:t>italiano regionale romano</a:t>
            </a:r>
            <a:r>
              <a:rPr lang="it-IT" sz="3000" dirty="0">
                <a:cs typeface="Times New Roman" panose="02020603050405020304" pitchFamily="18" charset="0"/>
              </a:rPr>
              <a:t>, che ha un ampio spettro di variabilità: va dalle forme più caratterizzate del dialetto,  con turpiloquio e neologismi giovanili </a:t>
            </a:r>
            <a:r>
              <a:rPr lang="it-IT" sz="3000" i="1" dirty="0">
                <a:cs typeface="Times New Roman" panose="02020603050405020304" pitchFamily="18" charset="0"/>
              </a:rPr>
              <a:t>(accollarsi</a:t>
            </a:r>
            <a:r>
              <a:rPr lang="it-IT" sz="3000" dirty="0">
                <a:cs typeface="Times New Roman" panose="02020603050405020304" pitchFamily="18" charset="0"/>
              </a:rPr>
              <a:t>, </a:t>
            </a:r>
            <a:r>
              <a:rPr lang="it-IT" sz="3000" i="1" dirty="0" err="1">
                <a:cs typeface="Times New Roman" panose="02020603050405020304" pitchFamily="18" charset="0"/>
              </a:rPr>
              <a:t>accannare</a:t>
            </a:r>
            <a:r>
              <a:rPr lang="it-IT" sz="3000" i="1" dirty="0">
                <a:cs typeface="Times New Roman" panose="02020603050405020304" pitchFamily="18" charset="0"/>
              </a:rPr>
              <a:t> </a:t>
            </a:r>
            <a:r>
              <a:rPr lang="it-IT" sz="3000" dirty="0">
                <a:cs typeface="Times New Roman" panose="02020603050405020304" pitchFamily="18" charset="0"/>
              </a:rPr>
              <a:t>‘lasciar stare’</a:t>
            </a:r>
            <a:r>
              <a:rPr lang="it-IT" sz="3000" i="1" dirty="0">
                <a:cs typeface="Times New Roman" panose="02020603050405020304" pitchFamily="18" charset="0"/>
              </a:rPr>
              <a:t>)</a:t>
            </a:r>
            <a:r>
              <a:rPr lang="it-IT" sz="3000" dirty="0">
                <a:cs typeface="Times New Roman" panose="02020603050405020304" pitchFamily="18" charset="0"/>
              </a:rPr>
              <a:t>, fino allo standard e agli usi colti (significativo l’uso ironico dei pronomi personali tradizionali </a:t>
            </a:r>
            <a:r>
              <a:rPr lang="it-IT" sz="3000" i="1" dirty="0">
                <a:cs typeface="Times New Roman" panose="02020603050405020304" pitchFamily="18" charset="0"/>
              </a:rPr>
              <a:t>egli</a:t>
            </a:r>
            <a:r>
              <a:rPr lang="it-IT" sz="3000" dirty="0">
                <a:cs typeface="Times New Roman" panose="02020603050405020304" pitchFamily="18" charset="0"/>
              </a:rPr>
              <a:t>, </a:t>
            </a:r>
            <a:r>
              <a:rPr lang="it-IT" sz="3000" i="1" dirty="0">
                <a:cs typeface="Times New Roman" panose="02020603050405020304" pitchFamily="18" charset="0"/>
              </a:rPr>
              <a:t>ella </a:t>
            </a:r>
            <a:r>
              <a:rPr lang="it-IT" sz="3000" dirty="0">
                <a:cs typeface="Times New Roman" panose="02020603050405020304" pitchFamily="18" charset="0"/>
              </a:rPr>
              <a:t>ed </a:t>
            </a:r>
            <a:r>
              <a:rPr lang="it-IT" sz="3000" i="1" dirty="0">
                <a:cs typeface="Times New Roman" panose="02020603050405020304" pitchFamily="18" charset="0"/>
              </a:rPr>
              <a:t>esso</a:t>
            </a:r>
            <a:r>
              <a:rPr lang="it-IT" sz="3000" dirty="0">
                <a:cs typeface="Times New Roman" panose="02020603050405020304" pitchFamily="18" charset="0"/>
              </a:rPr>
              <a:t>: «Esso è lento», «Ella è laureata»).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Sono due le novità più interessanti di </a:t>
            </a:r>
            <a:r>
              <a:rPr lang="it-IT" sz="3000" i="1" dirty="0">
                <a:cs typeface="Times New Roman" panose="02020603050405020304" pitchFamily="18" charset="0"/>
              </a:rPr>
              <a:t>Strappare lungo i bordi </a:t>
            </a:r>
            <a:r>
              <a:rPr lang="it-IT" sz="3000" dirty="0">
                <a:cs typeface="Times New Roman" panose="02020603050405020304" pitchFamily="18" charset="0"/>
              </a:rPr>
              <a:t>(2021):</a:t>
            </a:r>
          </a:p>
          <a:p>
            <a:pPr algn="just">
              <a:buFontTx/>
              <a:buChar char="-"/>
            </a:pPr>
            <a:r>
              <a:rPr lang="it-IT" sz="3000" dirty="0">
                <a:cs typeface="Times New Roman" panose="02020603050405020304" pitchFamily="18" charset="0"/>
              </a:rPr>
              <a:t>l’animazione ha conosciuto raramente usi realistici del dialetto, oscillando tra l’italiano standard e la caratterizzazione macchiettistica;</a:t>
            </a:r>
          </a:p>
          <a:p>
            <a:pPr algn="just">
              <a:buFontTx/>
              <a:buChar char="-"/>
            </a:pPr>
            <a:r>
              <a:rPr lang="it-IT" sz="3000" dirty="0">
                <a:cs typeface="Times New Roman" panose="02020603050405020304" pitchFamily="18" charset="0"/>
              </a:rPr>
              <a:t>Come ha osservato Massimo Palermo, </a:t>
            </a:r>
            <a:r>
              <a:rPr lang="it-IT" sz="3000" dirty="0" err="1">
                <a:cs typeface="Times New Roman" panose="02020603050405020304" pitchFamily="18" charset="0"/>
              </a:rPr>
              <a:t>Zerocalcare</a:t>
            </a:r>
            <a:r>
              <a:rPr lang="it-IT" sz="3000" dirty="0">
                <a:cs typeface="Times New Roman" panose="02020603050405020304" pitchFamily="18" charset="0"/>
              </a:rPr>
              <a:t> usa il </a:t>
            </a:r>
            <a:r>
              <a:rPr lang="it-IT" sz="3000" b="1" dirty="0">
                <a:cs typeface="Times New Roman" panose="02020603050405020304" pitchFamily="18" charset="0"/>
              </a:rPr>
              <a:t>dialetto</a:t>
            </a:r>
            <a:r>
              <a:rPr lang="it-IT" sz="3000" dirty="0">
                <a:cs typeface="Times New Roman" panose="02020603050405020304" pitchFamily="18" charset="0"/>
              </a:rPr>
              <a:t> non solo per esprimere il degrado ma anche per i discorsi </a:t>
            </a:r>
            <a:r>
              <a:rPr lang="it-IT" sz="3000" b="1" dirty="0">
                <a:cs typeface="Times New Roman" panose="02020603050405020304" pitchFamily="18" charset="0"/>
              </a:rPr>
              <a:t>alti</a:t>
            </a:r>
            <a:r>
              <a:rPr lang="it-IT" sz="3000" dirty="0">
                <a:cs typeface="Times New Roman" panose="02020603050405020304" pitchFamily="18" charset="0"/>
              </a:rPr>
              <a:t> e </a:t>
            </a:r>
            <a:r>
              <a:rPr lang="it-IT" sz="3000" b="1" dirty="0">
                <a:cs typeface="Times New Roman" panose="02020603050405020304" pitchFamily="18" charset="0"/>
              </a:rPr>
              <a:t>impegnati</a:t>
            </a:r>
            <a:r>
              <a:rPr lang="it-IT" sz="3000" dirty="0">
                <a:cs typeface="Times New Roman" panose="02020603050405020304" pitchFamily="18" charset="0"/>
              </a:rPr>
              <a:t>: «</a:t>
            </a:r>
            <a:r>
              <a:rPr lang="it-IT" sz="3000" b="0" i="0" dirty="0">
                <a:solidFill>
                  <a:srgbClr val="333333"/>
                </a:solidFill>
                <a:effectLst/>
              </a:rPr>
              <a:t>aa fine la gratificazione più </a:t>
            </a:r>
            <a:r>
              <a:rPr lang="it-IT" sz="3000" b="0" i="0" dirty="0" err="1">
                <a:solidFill>
                  <a:srgbClr val="333333"/>
                </a:solidFill>
                <a:effectLst/>
              </a:rPr>
              <a:t>bbella</a:t>
            </a:r>
            <a:r>
              <a:rPr lang="it-IT" sz="3000" b="0" i="0" dirty="0">
                <a:solidFill>
                  <a:srgbClr val="333333"/>
                </a:solidFill>
                <a:effectLst/>
              </a:rPr>
              <a:t>, quella che tu non conoscerai mai, non è </a:t>
            </a:r>
            <a:r>
              <a:rPr lang="it-IT" sz="3000" b="0" i="0" dirty="0" err="1">
                <a:solidFill>
                  <a:srgbClr val="333333"/>
                </a:solidFill>
                <a:effectLst/>
              </a:rPr>
              <a:t>inzegna</a:t>
            </a:r>
            <a:r>
              <a:rPr lang="it-IT" sz="3000" b="0" i="0" dirty="0">
                <a:solidFill>
                  <a:srgbClr val="333333"/>
                </a:solidFill>
                <a:effectLst/>
              </a:rPr>
              <a:t>’ a ’n </a:t>
            </a:r>
            <a:r>
              <a:rPr lang="it-IT" sz="3000" b="0" i="0" dirty="0" err="1">
                <a:solidFill>
                  <a:srgbClr val="333333"/>
                </a:solidFill>
                <a:effectLst/>
              </a:rPr>
              <a:t>regazzino</a:t>
            </a:r>
            <a:r>
              <a:rPr lang="it-IT" sz="3000" b="0" i="0" dirty="0">
                <a:solidFill>
                  <a:srgbClr val="333333"/>
                </a:solidFill>
                <a:effectLst/>
              </a:rPr>
              <a:t> la burocrazia grammaticale, che poi </a:t>
            </a:r>
            <a:r>
              <a:rPr lang="it-IT" sz="3000" b="0" i="0" dirty="0" err="1">
                <a:solidFill>
                  <a:srgbClr val="333333"/>
                </a:solidFill>
                <a:effectLst/>
              </a:rPr>
              <a:t>saa</a:t>
            </a:r>
            <a:r>
              <a:rPr lang="it-IT" sz="3000" b="0" i="0" dirty="0">
                <a:solidFill>
                  <a:srgbClr val="333333"/>
                </a:solidFill>
                <a:effectLst/>
              </a:rPr>
              <a:t> scorda </a:t>
            </a:r>
            <a:r>
              <a:rPr lang="it-IT" sz="3000" b="0" i="0" dirty="0" err="1">
                <a:solidFill>
                  <a:srgbClr val="333333"/>
                </a:solidFill>
                <a:effectLst/>
              </a:rPr>
              <a:t>du</a:t>
            </a:r>
            <a:r>
              <a:rPr lang="it-IT" sz="3000" b="0" i="0" dirty="0">
                <a:solidFill>
                  <a:srgbClr val="333333"/>
                </a:solidFill>
                <a:effectLst/>
              </a:rPr>
              <a:t>’ </a:t>
            </a:r>
            <a:r>
              <a:rPr lang="it-IT" sz="3000" b="0" i="0" dirty="0" err="1">
                <a:solidFill>
                  <a:srgbClr val="333333"/>
                </a:solidFill>
                <a:effectLst/>
              </a:rPr>
              <a:t>ggiorni</a:t>
            </a:r>
            <a:r>
              <a:rPr lang="it-IT" sz="3000" b="0" i="0" dirty="0">
                <a:solidFill>
                  <a:srgbClr val="333333"/>
                </a:solidFill>
                <a:effectLst/>
              </a:rPr>
              <a:t> dopo l’esame, ma sapere che in </a:t>
            </a:r>
            <a:r>
              <a:rPr lang="it-IT" sz="3000" b="0" i="0" dirty="0" err="1">
                <a:solidFill>
                  <a:srgbClr val="333333"/>
                </a:solidFill>
                <a:effectLst/>
              </a:rPr>
              <a:t>quarche</a:t>
            </a:r>
            <a:r>
              <a:rPr lang="it-IT" sz="3000" b="0" i="0" dirty="0">
                <a:solidFill>
                  <a:srgbClr val="333333"/>
                </a:solidFill>
                <a:effectLst/>
              </a:rPr>
              <a:t> modo je sei stato d’ispirazione</a:t>
            </a:r>
            <a:r>
              <a:rPr lang="it-IT" sz="3000" dirty="0">
                <a:cs typeface="Times New Roman" panose="02020603050405020304" pitchFamily="18" charset="0"/>
              </a:rPr>
              <a:t>».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Questo crea un effetto di straniamento perché lo spazio comunicativo alto oggi rimane patrimonio esclusivo dell’italiano (situazione di dilalia).</a:t>
            </a:r>
          </a:p>
        </p:txBody>
      </p:sp>
    </p:spTree>
    <p:extLst>
      <p:ext uri="{BB962C8B-B14F-4D97-AF65-F5344CB8AC3E}">
        <p14:creationId xmlns:p14="http://schemas.microsoft.com/office/powerpoint/2010/main" val="614898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8B29005-D3CB-446E-A881-5A7740250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482" y="278969"/>
            <a:ext cx="11842842" cy="638530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Non mancano, però, casi interessanti di uso dell’</a:t>
            </a:r>
            <a:r>
              <a:rPr lang="it-IT" sz="3000" b="1" dirty="0">
                <a:cs typeface="Times New Roman" panose="02020603050405020304" pitchFamily="18" charset="0"/>
              </a:rPr>
              <a:t>italiano standard </a:t>
            </a:r>
            <a:r>
              <a:rPr lang="it-IT" sz="3000" dirty="0">
                <a:cs typeface="Times New Roman" panose="02020603050405020304" pitchFamily="18" charset="0"/>
              </a:rPr>
              <a:t>in film in cui lo </a:t>
            </a:r>
            <a:r>
              <a:rPr lang="it-IT" sz="3000" b="1" dirty="0">
                <a:cs typeface="Times New Roman" panose="02020603050405020304" pitchFamily="18" charset="0"/>
              </a:rPr>
              <a:t>status</a:t>
            </a:r>
            <a:r>
              <a:rPr lang="it-IT" sz="3000" dirty="0">
                <a:cs typeface="Times New Roman" panose="02020603050405020304" pitchFamily="18" charset="0"/>
              </a:rPr>
              <a:t> dei personaggi o l’</a:t>
            </a:r>
            <a:r>
              <a:rPr lang="it-IT" sz="3000" b="1" dirty="0">
                <a:cs typeface="Times New Roman" panose="02020603050405020304" pitchFamily="18" charset="0"/>
              </a:rPr>
              <a:t>ambientazione</a:t>
            </a:r>
            <a:r>
              <a:rPr lang="it-IT" sz="3000" dirty="0">
                <a:cs typeface="Times New Roman" panose="02020603050405020304" pitchFamily="18" charset="0"/>
              </a:rPr>
              <a:t> richiederebbero il ricorso al </a:t>
            </a:r>
            <a:r>
              <a:rPr lang="it-IT" sz="3000" b="1" dirty="0">
                <a:cs typeface="Times New Roman" panose="02020603050405020304" pitchFamily="18" charset="0"/>
              </a:rPr>
              <a:t>dialetto</a:t>
            </a:r>
            <a:r>
              <a:rPr lang="it-IT" sz="3000" dirty="0"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buNone/>
            </a:pPr>
            <a:r>
              <a:rPr lang="it-IT" sz="3000" i="1" dirty="0">
                <a:cs typeface="Times New Roman" panose="02020603050405020304" pitchFamily="18" charset="0"/>
              </a:rPr>
              <a:t>Fame chimica</a:t>
            </a:r>
            <a:r>
              <a:rPr lang="it-IT" sz="3000" dirty="0">
                <a:cs typeface="Times New Roman" panose="02020603050405020304" pitchFamily="18" charset="0"/>
              </a:rPr>
              <a:t> (2003) di Antonio Bocola e Paolo Vari e </a:t>
            </a:r>
            <a:r>
              <a:rPr lang="it-IT" sz="3000" i="1" dirty="0">
                <a:cs typeface="Times New Roman" panose="02020603050405020304" pitchFamily="18" charset="0"/>
              </a:rPr>
              <a:t>Il seme della discordia </a:t>
            </a:r>
            <a:r>
              <a:rPr lang="it-IT" sz="3000" dirty="0">
                <a:cs typeface="Times New Roman" panose="02020603050405020304" pitchFamily="18" charset="0"/>
              </a:rPr>
              <a:t>(2008) di Pappi </a:t>
            </a:r>
            <a:r>
              <a:rPr lang="it-IT" sz="3000" dirty="0" err="1">
                <a:cs typeface="Times New Roman" panose="02020603050405020304" pitchFamily="18" charset="0"/>
              </a:rPr>
              <a:t>Corsicato</a:t>
            </a:r>
            <a:r>
              <a:rPr lang="it-IT" sz="3000" dirty="0">
                <a:cs typeface="Times New Roman" panose="02020603050405020304" pitchFamily="18" charset="0"/>
              </a:rPr>
              <a:t> sono casi evidenti di dialetto negato, evitato, atteso ma assente. Il motivo del rifiuto del dialetto risiede forse in una precisa scelta produttiva e di target, per abbracciare il pubblico più ampio possibile. Oppure, nei casi migliori, per contrapporsi alla tendenza maggioritaria del cinema italiano di adottare indiscriminatamente l’italiano regionale, fuggire dalle insidie della farsa e accostarsi, invece, a una ricostruzione di ambiente con maggiore consapevolezza critica. </a:t>
            </a: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Vediamo una scena di </a:t>
            </a:r>
            <a:r>
              <a:rPr lang="it-IT" sz="3000" i="1" dirty="0">
                <a:cs typeface="Times New Roman" panose="02020603050405020304" pitchFamily="18" charset="0"/>
              </a:rPr>
              <a:t>Fame chimica</a:t>
            </a:r>
            <a:r>
              <a:rPr lang="it-IT" sz="3000" dirty="0">
                <a:cs typeface="Times New Roman" panose="02020603050405020304" pitchFamily="18" charset="0"/>
              </a:rPr>
              <a:t>, ambientato nella periferia di </a:t>
            </a:r>
            <a:r>
              <a:rPr lang="it-IT" sz="3000" b="1" dirty="0">
                <a:cs typeface="Times New Roman" panose="02020603050405020304" pitchFamily="18" charset="0"/>
              </a:rPr>
              <a:t>Milano</a:t>
            </a:r>
            <a:r>
              <a:rPr lang="it-IT" sz="3000" dirty="0">
                <a:cs typeface="Times New Roman" panose="02020603050405020304" pitchFamily="18" charset="0"/>
              </a:rPr>
              <a:t>, ma recitato in un italiano vicino allo standard, con lieve prosodia locale e qualche apertura o chiusura vocalica.</a:t>
            </a:r>
          </a:p>
        </p:txBody>
      </p:sp>
    </p:spTree>
    <p:extLst>
      <p:ext uri="{BB962C8B-B14F-4D97-AF65-F5344CB8AC3E}">
        <p14:creationId xmlns:p14="http://schemas.microsoft.com/office/powerpoint/2010/main" val="2140308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A578338-F06B-4C4D-84F9-3CEB6A955F25}"/>
              </a:ext>
            </a:extLst>
          </p:cNvPr>
          <p:cNvSpPr txBox="1"/>
          <p:nvPr/>
        </p:nvSpPr>
        <p:spPr>
          <a:xfrm>
            <a:off x="168166" y="430924"/>
            <a:ext cx="11687503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Non scompare, naturalmente, un uso </a:t>
            </a:r>
            <a:r>
              <a:rPr lang="it-IT" sz="3000" b="1" dirty="0"/>
              <a:t>macchiettistico</a:t>
            </a:r>
            <a:r>
              <a:rPr lang="it-IT" sz="3000" dirty="0"/>
              <a:t> del dialetto o dell’italiano regionale, come nella tradizione precedente del cinema italiano, come</a:t>
            </a:r>
            <a:r>
              <a:rPr lang="it-IT" sz="3000" i="1" dirty="0"/>
              <a:t> </a:t>
            </a:r>
            <a:r>
              <a:rPr lang="it-IT" sz="3000" i="1" dirty="0">
                <a:cs typeface="Times New Roman" panose="02020603050405020304" pitchFamily="18" charset="0"/>
              </a:rPr>
              <a:t>Il mio miglior nemico </a:t>
            </a:r>
            <a:r>
              <a:rPr lang="it-IT" sz="3000" dirty="0">
                <a:cs typeface="Times New Roman" panose="02020603050405020304" pitchFamily="18" charset="0"/>
              </a:rPr>
              <a:t>(2006), di Verdone, </a:t>
            </a:r>
            <a:r>
              <a:rPr lang="it-IT" sz="3000" i="1" dirty="0">
                <a:cs typeface="Times New Roman" panose="02020603050405020304" pitchFamily="18" charset="0"/>
              </a:rPr>
              <a:t>Benvenuti al Sud </a:t>
            </a:r>
            <a:r>
              <a:rPr lang="it-IT" sz="3000" dirty="0">
                <a:cs typeface="Times New Roman" panose="02020603050405020304" pitchFamily="18" charset="0"/>
              </a:rPr>
              <a:t>(2010) e </a:t>
            </a:r>
            <a:r>
              <a:rPr lang="it-IT" sz="3000" i="1" dirty="0">
                <a:cs typeface="Times New Roman" panose="02020603050405020304" pitchFamily="18" charset="0"/>
              </a:rPr>
              <a:t>Benvenuti al Nord </a:t>
            </a:r>
            <a:r>
              <a:rPr lang="it-IT" sz="3000" dirty="0">
                <a:cs typeface="Times New Roman" panose="02020603050405020304" pitchFamily="18" charset="0"/>
              </a:rPr>
              <a:t>(2012) di Luca Miniero. </a:t>
            </a:r>
            <a:r>
              <a:rPr lang="it-IT" sz="3000" dirty="0"/>
              <a:t>Ad esempio in </a:t>
            </a:r>
            <a:r>
              <a:rPr lang="it-IT" sz="3000" i="1" dirty="0">
                <a:effectLst/>
                <a:ea typeface="Calibri" panose="020F0502020204030204" pitchFamily="34" charset="0"/>
              </a:rPr>
              <a:t>Song ’e </a:t>
            </a:r>
            <a:r>
              <a:rPr lang="it-IT" sz="3000" i="1" dirty="0" err="1">
                <a:effectLst/>
                <a:ea typeface="Calibri" panose="020F0502020204030204" pitchFamily="34" charset="0"/>
              </a:rPr>
              <a:t>Napule</a:t>
            </a:r>
            <a:r>
              <a:rPr lang="it-IT" sz="3000" i="1" dirty="0">
                <a:effectLst/>
                <a:ea typeface="Calibri" panose="020F0502020204030204" pitchFamily="34" charset="0"/>
              </a:rPr>
              <a:t> </a:t>
            </a:r>
            <a:r>
              <a:rPr lang="it-IT" sz="3000" dirty="0">
                <a:effectLst/>
                <a:ea typeface="Calibri" panose="020F0502020204030204" pitchFamily="34" charset="0"/>
              </a:rPr>
              <a:t>(2013, Marco e Antonio Manetti) il carabiniere parla un italiano regionale napoletano che passa al dialetto nei momenti di maggiore emotività:</a:t>
            </a:r>
            <a:endParaRPr lang="it-IT" sz="3000" dirty="0"/>
          </a:p>
          <a:p>
            <a:pPr algn="just"/>
            <a:endParaRPr lang="it-IT" sz="3000" dirty="0"/>
          </a:p>
          <a:p>
            <a:pPr algn="just"/>
            <a:r>
              <a:rPr lang="it-IT" sz="3000" dirty="0" err="1">
                <a:effectLst/>
                <a:ea typeface="Calibri" panose="020F0502020204030204" pitchFamily="34" charset="0"/>
              </a:rPr>
              <a:t>chest’è</a:t>
            </a:r>
            <a:r>
              <a:rPr lang="it-IT" sz="3000" dirty="0">
                <a:effectLst/>
                <a:ea typeface="Calibri" panose="020F0502020204030204" pitchFamily="34" charset="0"/>
              </a:rPr>
              <a:t> curriculum vitae? Tri </a:t>
            </a:r>
            <a:r>
              <a:rPr lang="it-IT" sz="3000" dirty="0" err="1">
                <a:effectLst/>
                <a:ea typeface="Calibri" panose="020F0502020204030204" pitchFamily="34" charset="0"/>
              </a:rPr>
              <a:t>gghiuorni</a:t>
            </a:r>
            <a:r>
              <a:rPr lang="it-IT" sz="3000" dirty="0">
                <a:effectLst/>
                <a:ea typeface="Calibri" panose="020F0502020204030204" pitchFamily="34" charset="0"/>
              </a:rPr>
              <a:t> i vita? N’</a:t>
            </a:r>
            <a:r>
              <a:rPr lang="it-IT" sz="3000" dirty="0" err="1">
                <a:effectLst/>
                <a:ea typeface="Calibri" panose="020F0502020204030204" pitchFamily="34" charset="0"/>
              </a:rPr>
              <a:t>atǝ</a:t>
            </a:r>
            <a:r>
              <a:rPr lang="it-IT" sz="3000" dirty="0">
                <a:effectLst/>
                <a:ea typeface="Calibri" panose="020F0502020204030204" pitchFamily="34" charset="0"/>
              </a:rPr>
              <a:t> </a:t>
            </a:r>
            <a:r>
              <a:rPr lang="it-IT" sz="3000" dirty="0" err="1">
                <a:effectLst/>
                <a:ea typeface="Calibri" panose="020F0502020204030204" pitchFamily="34" charset="0"/>
              </a:rPr>
              <a:t>fenomenǝ</a:t>
            </a:r>
            <a:r>
              <a:rPr lang="it-IT" sz="3000" dirty="0">
                <a:effectLst/>
                <a:ea typeface="Calibri" panose="020F0502020204030204" pitchFamily="34" charset="0"/>
              </a:rPr>
              <a:t>! N’</a:t>
            </a:r>
            <a:r>
              <a:rPr lang="it-IT" sz="3000" dirty="0" err="1">
                <a:effectLst/>
                <a:ea typeface="Calibri" panose="020F0502020204030204" pitchFamily="34" charset="0"/>
              </a:rPr>
              <a:t>atǝ</a:t>
            </a:r>
            <a:r>
              <a:rPr lang="it-IT" sz="3000" dirty="0">
                <a:effectLst/>
                <a:ea typeface="Calibri" panose="020F0502020204030204" pitchFamily="34" charset="0"/>
              </a:rPr>
              <a:t> </a:t>
            </a:r>
            <a:r>
              <a:rPr lang="it-IT" sz="3000" dirty="0" err="1">
                <a:effectLst/>
                <a:ea typeface="Calibri" panose="020F0502020204030204" pitchFamily="34" charset="0"/>
              </a:rPr>
              <a:t>fenomenǝ</a:t>
            </a:r>
            <a:r>
              <a:rPr lang="it-IT" sz="3000" dirty="0">
                <a:effectLst/>
                <a:ea typeface="Calibri" panose="020F0502020204030204" pitchFamily="34" charset="0"/>
              </a:rPr>
              <a:t>! Ma che si crede l’assessore? Che cosa si crede? Che stiamo mettendo i pastori sopra il presepe? Questa è la polizia di stato dal 1890 noi siamo i responsabili dell’ordine pubblico!  </a:t>
            </a:r>
            <a:endParaRPr lang="it-IT" sz="3000" dirty="0"/>
          </a:p>
          <a:p>
            <a:pPr algn="just"/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824627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A578338-F06B-4C4D-84F9-3CEB6A955F25}"/>
              </a:ext>
            </a:extLst>
          </p:cNvPr>
          <p:cNvSpPr txBox="1"/>
          <p:nvPr/>
        </p:nvSpPr>
        <p:spPr>
          <a:xfrm>
            <a:off x="168166" y="430924"/>
            <a:ext cx="11687503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Anche il filone </a:t>
            </a:r>
            <a:r>
              <a:rPr lang="it-IT" sz="3000" b="1" dirty="0"/>
              <a:t>toscano</a:t>
            </a:r>
            <a:r>
              <a:rPr lang="it-IT" sz="3000" dirty="0"/>
              <a:t> mostra un’attenuazione della componente dialettale a favore di pochi tratti (gorgia, monottongo di </a:t>
            </a:r>
            <a:r>
              <a:rPr lang="it-IT" sz="3000" i="1" dirty="0" err="1"/>
              <a:t>uo</a:t>
            </a:r>
            <a:r>
              <a:rPr lang="it-IT" sz="3000" dirty="0"/>
              <a:t>,</a:t>
            </a:r>
            <a:r>
              <a:rPr lang="it-IT" sz="3000" i="1" dirty="0"/>
              <a:t> </a:t>
            </a:r>
            <a:r>
              <a:rPr lang="it-IT" sz="3000" dirty="0"/>
              <a:t>noi si fa, ecc.), ad esempio nei film di Pieraccioni, Ceccherini, Panariello.</a:t>
            </a:r>
          </a:p>
          <a:p>
            <a:pPr algn="just"/>
            <a:r>
              <a:rPr lang="it-IT" sz="3000" dirty="0"/>
              <a:t>La patina generica diventa più specifica in alcuni casi, come quello di </a:t>
            </a:r>
            <a:r>
              <a:rPr lang="it-IT" sz="3000" i="1" dirty="0" err="1"/>
              <a:t>Ovosodo</a:t>
            </a:r>
            <a:r>
              <a:rPr lang="it-IT" sz="3000" dirty="0"/>
              <a:t> di Paolo Virzì (1997), che sceglie di ambientare il film a Livorno e impiega, soprattutto nei personaggi secondari, forme più caratterizzate.</a:t>
            </a:r>
          </a:p>
          <a:p>
            <a:pPr algn="just"/>
            <a:endParaRPr lang="it-IT" sz="3000" dirty="0"/>
          </a:p>
          <a:p>
            <a:pPr algn="just"/>
            <a:r>
              <a:rPr lang="it-IT" sz="3000" dirty="0"/>
              <a:t>Si affermano attori che adottano, in tutti i film, elementi regionali costanti ma attenuati, come </a:t>
            </a:r>
            <a:r>
              <a:rPr lang="it-IT" sz="3000" b="1" dirty="0"/>
              <a:t>Silvio Orlando</a:t>
            </a:r>
            <a:r>
              <a:rPr lang="it-IT" sz="3000" dirty="0"/>
              <a:t>, che esibisce una prosodia napoletana e qualche tratto fonetico (chiusura della vocale nel dittongo), che non arrivano al dialetto neanche nei momenti di emotività. Caso simile per attori come </a:t>
            </a:r>
            <a:r>
              <a:rPr lang="it-IT" sz="3000" b="1" dirty="0"/>
              <a:t>Valerio Mastandrea </a:t>
            </a:r>
            <a:r>
              <a:rPr lang="it-IT" sz="3000" dirty="0"/>
              <a:t>o </a:t>
            </a:r>
            <a:r>
              <a:rPr lang="it-IT" sz="3000" b="1" dirty="0"/>
              <a:t>Luciana </a:t>
            </a:r>
            <a:r>
              <a:rPr lang="it-IT" sz="3000" b="1" dirty="0" err="1"/>
              <a:t>Litizzetto</a:t>
            </a:r>
            <a:r>
              <a:rPr lang="it-IT" sz="3000" dirty="0"/>
              <a:t>, che indipendentemente dall’ambientazione usano tratti romani e torinesi.</a:t>
            </a:r>
          </a:p>
        </p:txBody>
      </p:sp>
    </p:spTree>
    <p:extLst>
      <p:ext uri="{BB962C8B-B14F-4D97-AF65-F5344CB8AC3E}">
        <p14:creationId xmlns:p14="http://schemas.microsoft.com/office/powerpoint/2010/main" val="37565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70F07A57-B95B-4216-A6BF-E96DB371E262}"/>
              </a:ext>
            </a:extLst>
          </p:cNvPr>
          <p:cNvSpPr txBox="1"/>
          <p:nvPr/>
        </p:nvSpPr>
        <p:spPr>
          <a:xfrm>
            <a:off x="283779" y="294290"/>
            <a:ext cx="11676993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3000" b="0" i="0" u="none" strike="noStrike" baseline="0" dirty="0"/>
              <a:t>Resta la tendenza, già presente dagli anni Sessanta e Settanta, </a:t>
            </a:r>
            <a:r>
              <a:rPr lang="it-IT" sz="3000" i="0" u="none" strike="noStrike" baseline="0" dirty="0"/>
              <a:t>di scegliere l’italiano standard senza elementi locali per i film di </a:t>
            </a:r>
            <a:r>
              <a:rPr lang="it-IT" sz="3000" b="1" i="0" u="none" strike="noStrike" baseline="0" dirty="0"/>
              <a:t>impegno sociale e politico</a:t>
            </a:r>
            <a:r>
              <a:rPr lang="it-IT" sz="3000" b="1" dirty="0"/>
              <a:t>.</a:t>
            </a:r>
          </a:p>
          <a:p>
            <a:pPr algn="just"/>
            <a:r>
              <a:rPr lang="it-IT" sz="3000" b="1" i="0" u="none" strike="noStrike" baseline="0" dirty="0"/>
              <a:t> </a:t>
            </a:r>
          </a:p>
          <a:p>
            <a:pPr algn="just"/>
            <a:r>
              <a:rPr lang="it-IT" sz="3000" dirty="0"/>
              <a:t>Ne sono un esempio i due film sulle Brigate rosse e il caso Moro usciti nel 2003,</a:t>
            </a:r>
            <a:r>
              <a:rPr lang="it-IT" sz="3000" b="1" dirty="0"/>
              <a:t> </a:t>
            </a:r>
            <a:r>
              <a:rPr lang="it-IT" sz="3000" b="0" i="1" u="none" strike="noStrike" baseline="0" dirty="0"/>
              <a:t>Piazza delle cinque lune</a:t>
            </a:r>
            <a:r>
              <a:rPr lang="it-IT" sz="3000" b="0" i="0" u="none" strike="noStrike" baseline="0" dirty="0"/>
              <a:t> di Renzo Martinelli e </a:t>
            </a:r>
            <a:r>
              <a:rPr lang="it-IT" sz="3000" b="0" i="1" u="none" strike="noStrike" baseline="0" dirty="0"/>
              <a:t>Buongiorno, notte</a:t>
            </a:r>
            <a:r>
              <a:rPr lang="it-IT" sz="3000" b="0" i="0" u="none" strike="noStrike" baseline="0" dirty="0"/>
              <a:t> di Marco Bellocchio.</a:t>
            </a:r>
            <a:endParaRPr lang="it-IT" sz="3000" dirty="0"/>
          </a:p>
          <a:p>
            <a:pPr algn="just"/>
            <a:endParaRPr lang="it-IT" sz="3000" b="0" i="0" u="none" strike="noStrike" baseline="0" dirty="0"/>
          </a:p>
          <a:p>
            <a:pPr algn="just"/>
            <a:r>
              <a:rPr lang="it-IT" sz="3000" b="0" i="0" u="none" strike="noStrike" baseline="0" dirty="0"/>
              <a:t>In entrambi gli attori recitano in un </a:t>
            </a:r>
            <a:r>
              <a:rPr lang="it-IT" sz="3000" b="1" i="0" u="none" strike="noStrike" baseline="0" dirty="0"/>
              <a:t>italiano ortoepico</a:t>
            </a:r>
            <a:r>
              <a:rPr lang="it-IT" sz="3000" b="0" i="0" u="none" strike="noStrike" baseline="0" dirty="0"/>
              <a:t>, da attori teatrali, che si avvicina al </a:t>
            </a:r>
            <a:r>
              <a:rPr lang="it-IT" sz="3000" b="0" i="0" u="none" strike="noStrike" baseline="0" dirty="0" err="1"/>
              <a:t>doppiaggese</a:t>
            </a:r>
            <a:r>
              <a:rPr lang="it-IT" sz="3000" b="0" i="0" u="none" strike="noStrike" baseline="0" dirty="0"/>
              <a:t> nei dialoghi più concitati («Per l’amor di Dio, cos’hai?»; «Santo cielo, vuoi dirmi di che cosa stai parlando?»). </a:t>
            </a:r>
          </a:p>
          <a:p>
            <a:pPr algn="just"/>
            <a:endParaRPr lang="it-IT" sz="3000" b="0" i="0" u="none" strike="noStrike" baseline="0" dirty="0"/>
          </a:p>
          <a:p>
            <a:pPr algn="just"/>
            <a:r>
              <a:rPr lang="it-IT" sz="3000" b="0" i="0" u="none" strike="noStrike" baseline="0" dirty="0"/>
              <a:t>L’effetto è quello di un costante innalzamento </a:t>
            </a:r>
            <a:r>
              <a:rPr lang="it-IT" sz="3000" b="1" i="0" u="none" strike="noStrike" baseline="0" dirty="0"/>
              <a:t>diafasico</a:t>
            </a:r>
            <a:r>
              <a:rPr lang="it-IT" sz="3000" i="0" u="none" strike="noStrike" baseline="0" dirty="0"/>
              <a:t>.</a:t>
            </a:r>
          </a:p>
          <a:p>
            <a:pPr algn="l"/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1178331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70F07A57-B95B-4216-A6BF-E96DB371E262}"/>
              </a:ext>
            </a:extLst>
          </p:cNvPr>
          <p:cNvSpPr txBox="1"/>
          <p:nvPr/>
        </p:nvSpPr>
        <p:spPr>
          <a:xfrm>
            <a:off x="283779" y="294290"/>
            <a:ext cx="11658285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3000" dirty="0"/>
              <a:t>Sul versante opposto è invece ampio il ricorso a</a:t>
            </a:r>
            <a:r>
              <a:rPr lang="it-IT" sz="3000" b="0" i="0" u="none" strike="noStrike" baseline="0" dirty="0"/>
              <a:t>l </a:t>
            </a:r>
            <a:r>
              <a:rPr lang="it-IT" sz="3000" b="1" i="0" u="none" strike="noStrike" baseline="0" dirty="0"/>
              <a:t>dialetto in funzione mimetica</a:t>
            </a:r>
            <a:r>
              <a:rPr lang="it-IT" sz="3000" b="0" i="0" u="none" strike="noStrike" baseline="0" dirty="0"/>
              <a:t> nei </a:t>
            </a:r>
            <a:r>
              <a:rPr lang="it-IT" sz="3000" dirty="0"/>
              <a:t>film sulla malavita organizzata (non stereotipato ma realistico)</a:t>
            </a:r>
          </a:p>
          <a:p>
            <a:pPr marL="457200" indent="-457200" algn="just">
              <a:buFontTx/>
              <a:buChar char="-"/>
            </a:pPr>
            <a:r>
              <a:rPr lang="it-IT" sz="3000" b="0" i="0" u="none" strike="noStrike" baseline="0" dirty="0"/>
              <a:t>il romanesco di </a:t>
            </a:r>
            <a:r>
              <a:rPr lang="it-IT" sz="3000" b="0" i="1" u="none" strike="noStrike" baseline="0" dirty="0"/>
              <a:t>Romanzo criminale </a:t>
            </a:r>
            <a:r>
              <a:rPr lang="it-IT" sz="3000" b="0" i="0" u="none" strike="noStrike" baseline="0" dirty="0"/>
              <a:t>(2005) di Michele Placido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Il napoletano e il casalese in </a:t>
            </a:r>
            <a:r>
              <a:rPr lang="it-IT" sz="3000" i="1" dirty="0"/>
              <a:t>Gomorra </a:t>
            </a:r>
            <a:r>
              <a:rPr lang="it-IT" sz="3000" dirty="0"/>
              <a:t>(2008) di Matteo Garrone</a:t>
            </a:r>
            <a:r>
              <a:rPr lang="it-IT" sz="3000" b="0" i="0" u="none" strike="noStrike" baseline="0" dirty="0"/>
              <a:t> </a:t>
            </a:r>
          </a:p>
          <a:p>
            <a:pPr marL="457200" indent="-457200" algn="just">
              <a:buFontTx/>
              <a:buChar char="-"/>
            </a:pPr>
            <a:r>
              <a:rPr lang="it-IT" sz="3000" b="0" i="0" u="none" strike="noStrike" baseline="0" dirty="0"/>
              <a:t>il siciliano </a:t>
            </a:r>
            <a:r>
              <a:rPr lang="it-IT" sz="3000" b="0" i="1" u="none" strike="noStrike" baseline="0" dirty="0"/>
              <a:t>Mafia</a:t>
            </a:r>
            <a:r>
              <a:rPr lang="it-IT" sz="3000" i="1" dirty="0"/>
              <a:t> </a:t>
            </a:r>
            <a:r>
              <a:rPr lang="it-IT" sz="3000" b="0" i="1" u="none" strike="noStrike" baseline="0" dirty="0"/>
              <a:t>uccide solo d’estate </a:t>
            </a:r>
            <a:r>
              <a:rPr lang="it-IT" sz="3000" b="0" i="0" u="none" strike="noStrike" baseline="0" dirty="0"/>
              <a:t>(2013) di </a:t>
            </a:r>
            <a:r>
              <a:rPr lang="it-IT" sz="3000" b="0" i="0" u="none" strike="noStrike" baseline="0" dirty="0" err="1"/>
              <a:t>Pif</a:t>
            </a:r>
            <a:r>
              <a:rPr lang="it-IT" sz="3000" b="0" i="0" u="none" strike="noStrike" baseline="0" dirty="0"/>
              <a:t>.</a:t>
            </a:r>
          </a:p>
          <a:p>
            <a:pPr algn="just"/>
            <a:endParaRPr lang="it-IT" sz="3000" dirty="0"/>
          </a:p>
          <a:p>
            <a:pPr algn="just"/>
            <a:r>
              <a:rPr lang="it-IT" sz="3000" dirty="0"/>
              <a:t>In questa tendenza appaiono anche dialetti tradizionalmente meno rappresentati al cinema, come il </a:t>
            </a:r>
            <a:r>
              <a:rPr lang="it-IT" sz="3000" b="1" dirty="0"/>
              <a:t>calabrese </a:t>
            </a:r>
            <a:r>
              <a:rPr lang="it-IT" sz="3000" dirty="0"/>
              <a:t>di</a:t>
            </a:r>
            <a:r>
              <a:rPr lang="it-IT" sz="3000" b="1" dirty="0"/>
              <a:t> Reggio Calabria </a:t>
            </a:r>
            <a:r>
              <a:rPr lang="it-IT" sz="3000" dirty="0"/>
              <a:t>in </a:t>
            </a:r>
            <a:r>
              <a:rPr lang="it-IT" sz="3000" i="1" dirty="0"/>
              <a:t>Anime nere </a:t>
            </a:r>
            <a:r>
              <a:rPr lang="it-IT" sz="3000" dirty="0"/>
              <a:t>(2014) di Francesco Munzi, </a:t>
            </a:r>
            <a:r>
              <a:rPr lang="it-IT" sz="3000"/>
              <a:t>sulla </a:t>
            </a:r>
            <a:r>
              <a:rPr lang="it-IT" sz="3000" i="1"/>
              <a:t>’ndrangheta</a:t>
            </a:r>
            <a:r>
              <a:rPr lang="it-IT" sz="3000" i="1" dirty="0"/>
              <a:t>. </a:t>
            </a:r>
          </a:p>
          <a:p>
            <a:pPr algn="just"/>
            <a:r>
              <a:rPr lang="it-IT" sz="3000" dirty="0"/>
              <a:t>L’operazione è possibile anche grazie al fatto che il pubblico accetta ormai (soprattutto da </a:t>
            </a:r>
            <a:r>
              <a:rPr lang="it-IT" sz="3000" i="1" dirty="0"/>
              <a:t>Gomorra</a:t>
            </a:r>
            <a:r>
              <a:rPr lang="it-IT" sz="3000" dirty="0"/>
              <a:t> in poi) l’uso dei </a:t>
            </a:r>
            <a:r>
              <a:rPr lang="it-IT" sz="3000" b="1" dirty="0"/>
              <a:t>sottotitoli</a:t>
            </a:r>
            <a:r>
              <a:rPr lang="it-IT" sz="3000" dirty="0"/>
              <a:t>.</a:t>
            </a:r>
          </a:p>
          <a:p>
            <a:pPr algn="just"/>
            <a:r>
              <a:rPr lang="it-IT" sz="3000" dirty="0"/>
              <a:t>Contrasto tra l’italiano regionale dei membri della famiglia trasferitisi al nord e quelli immersi nella realtà locale. </a:t>
            </a:r>
          </a:p>
        </p:txBody>
      </p:sp>
    </p:spTree>
    <p:extLst>
      <p:ext uri="{BB962C8B-B14F-4D97-AF65-F5344CB8AC3E}">
        <p14:creationId xmlns:p14="http://schemas.microsoft.com/office/powerpoint/2010/main" val="2311170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6FDFE630-C45F-4F4B-A111-85318DBC70D2}"/>
              </a:ext>
            </a:extLst>
          </p:cNvPr>
          <p:cNvSpPr txBox="1"/>
          <p:nvPr/>
        </p:nvSpPr>
        <p:spPr>
          <a:xfrm>
            <a:off x="189186" y="273269"/>
            <a:ext cx="11782097" cy="5663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3000" dirty="0">
                <a:cs typeface="Times New Roman" panose="02020603050405020304" pitchFamily="18" charset="0"/>
              </a:rPr>
              <a:t>Il cinema sui </a:t>
            </a:r>
            <a:r>
              <a:rPr lang="it-IT" sz="3000" b="1" dirty="0">
                <a:cs typeface="Times New Roman" panose="02020603050405020304" pitchFamily="18" charset="0"/>
              </a:rPr>
              <a:t>mondi giovanili </a:t>
            </a:r>
            <a:r>
              <a:rPr lang="it-IT" sz="3000" dirty="0">
                <a:cs typeface="Times New Roman" panose="02020603050405020304" pitchFamily="18" charset="0"/>
              </a:rPr>
              <a:t>negli ultimi due decenni ha incontrato scelte linguistiche di vario tipo; gran parte di questi film è ambientata a Roma, che tradizionalmente si giova della sua vicinanza strutturale all’italiano: </a:t>
            </a:r>
          </a:p>
          <a:p>
            <a:pPr algn="just"/>
            <a:endParaRPr lang="it-IT" sz="3200" dirty="0">
              <a:cs typeface="Times New Roman" panose="02020603050405020304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it-IT" sz="3200" dirty="0">
                <a:cs typeface="Times New Roman" panose="02020603050405020304" pitchFamily="18" charset="0"/>
              </a:rPr>
              <a:t>usi piuttosto realistici (romanesco in </a:t>
            </a:r>
            <a:r>
              <a:rPr lang="it-IT" sz="3200" i="1" dirty="0">
                <a:cs typeface="Times New Roman" panose="02020603050405020304" pitchFamily="18" charset="0"/>
              </a:rPr>
              <a:t>Come te nessuno mai</a:t>
            </a:r>
            <a:r>
              <a:rPr lang="it-IT" sz="3200" dirty="0">
                <a:cs typeface="Times New Roman" panose="02020603050405020304" pitchFamily="18" charset="0"/>
              </a:rPr>
              <a:t>,</a:t>
            </a:r>
            <a:r>
              <a:rPr lang="it-IT" sz="3200" i="1" dirty="0">
                <a:cs typeface="Times New Roman" panose="02020603050405020304" pitchFamily="18" charset="0"/>
              </a:rPr>
              <a:t> </a:t>
            </a:r>
            <a:r>
              <a:rPr lang="it-IT" sz="3200" dirty="0">
                <a:cs typeface="Times New Roman" panose="02020603050405020304" pitchFamily="18" charset="0"/>
              </a:rPr>
              <a:t>1999, di Gabriele Muccino e </a:t>
            </a:r>
            <a:r>
              <a:rPr lang="it-IT" sz="3200" i="1" dirty="0">
                <a:cs typeface="Times New Roman" panose="02020603050405020304" pitchFamily="18" charset="0"/>
              </a:rPr>
              <a:t>Scialla! </a:t>
            </a:r>
            <a:r>
              <a:rPr lang="it-IT" sz="3200" dirty="0">
                <a:cs typeface="Times New Roman" panose="02020603050405020304" pitchFamily="18" charset="0"/>
              </a:rPr>
              <a:t>Di Francesco Bruni; napoletano in </a:t>
            </a:r>
            <a:r>
              <a:rPr lang="it-IT" sz="3200" i="1" dirty="0">
                <a:cs typeface="Times New Roman" panose="02020603050405020304" pitchFamily="18" charset="0"/>
              </a:rPr>
              <a:t>Certi bambini</a:t>
            </a:r>
            <a:r>
              <a:rPr lang="it-IT" sz="3200" dirty="0">
                <a:cs typeface="Times New Roman" panose="02020603050405020304" pitchFamily="18" charset="0"/>
              </a:rPr>
              <a:t>, 2004, di Andrea e Antonio </a:t>
            </a:r>
            <a:r>
              <a:rPr lang="it-IT" sz="3200" dirty="0" err="1">
                <a:cs typeface="Times New Roman" panose="02020603050405020304" pitchFamily="18" charset="0"/>
              </a:rPr>
              <a:t>Frazzi</a:t>
            </a:r>
            <a:r>
              <a:rPr lang="it-IT" sz="3200" dirty="0"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it-IT" sz="800" dirty="0">
                <a:cs typeface="Times New Roman" panose="02020603050405020304" pitchFamily="18" charset="0"/>
              </a:rPr>
              <a:t> </a:t>
            </a:r>
          </a:p>
          <a:p>
            <a:pPr marL="457200" indent="-457200" algn="just">
              <a:buFontTx/>
              <a:buChar char="-"/>
            </a:pPr>
            <a:r>
              <a:rPr lang="it-IT" sz="3200" dirty="0">
                <a:cs typeface="Times New Roman" panose="02020603050405020304" pitchFamily="18" charset="0"/>
              </a:rPr>
              <a:t>usi farseschi (romanesco in </a:t>
            </a:r>
            <a:r>
              <a:rPr lang="it-IT" sz="3200" i="1" dirty="0">
                <a:cs typeface="Times New Roman" panose="02020603050405020304" pitchFamily="18" charset="0"/>
              </a:rPr>
              <a:t>Immaturi</a:t>
            </a:r>
            <a:r>
              <a:rPr lang="it-IT" sz="3200" dirty="0">
                <a:cs typeface="Times New Roman" panose="02020603050405020304" pitchFamily="18" charset="0"/>
              </a:rPr>
              <a:t>, 2011, di Paolo Genovese); </a:t>
            </a:r>
          </a:p>
          <a:p>
            <a:pPr algn="just"/>
            <a:endParaRPr lang="it-IT" sz="800" dirty="0">
              <a:cs typeface="Times New Roman" panose="02020603050405020304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it-IT" sz="3200" dirty="0">
                <a:cs typeface="Times New Roman" panose="02020603050405020304" pitchFamily="18" charset="0"/>
              </a:rPr>
              <a:t>usi annacquati del dialetto e del gergo giovanile (italiano di Roma </a:t>
            </a:r>
            <a:r>
              <a:rPr lang="it-IT" sz="3200" i="1" dirty="0">
                <a:cs typeface="Times New Roman" panose="02020603050405020304" pitchFamily="18" charset="0"/>
              </a:rPr>
              <a:t>Tre metri sopra il cielo</a:t>
            </a:r>
            <a:r>
              <a:rPr lang="it-IT" sz="3200" dirty="0">
                <a:cs typeface="Times New Roman" panose="02020603050405020304" pitchFamily="18" charset="0"/>
              </a:rPr>
              <a:t>, 2004, di Luca Lucini; </a:t>
            </a:r>
            <a:r>
              <a:rPr lang="it-IT" sz="3200" i="1" dirty="0">
                <a:cs typeface="Times New Roman" panose="02020603050405020304" pitchFamily="18" charset="0"/>
              </a:rPr>
              <a:t>Parlami d’amore</a:t>
            </a:r>
            <a:r>
              <a:rPr lang="it-IT" sz="3200" dirty="0">
                <a:cs typeface="Times New Roman" panose="02020603050405020304" pitchFamily="18" charset="0"/>
              </a:rPr>
              <a:t>, 2008, di Silvio Muccino).</a:t>
            </a:r>
          </a:p>
        </p:txBody>
      </p:sp>
    </p:spTree>
    <p:extLst>
      <p:ext uri="{BB962C8B-B14F-4D97-AF65-F5344CB8AC3E}">
        <p14:creationId xmlns:p14="http://schemas.microsoft.com/office/powerpoint/2010/main" val="2231122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FDC55AC-4FBB-4241-9CB1-2EBFE8C069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166" y="210207"/>
            <a:ext cx="11845158" cy="648488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3000" dirty="0">
                <a:solidFill>
                  <a:prstClr val="black"/>
                </a:solidFill>
                <a:cs typeface="Times New Roman" panose="02020603050405020304" pitchFamily="18" charset="0"/>
              </a:rPr>
              <a:t>Un nuovo tema linguistico trattato dal cinema dagli anni Novanta è quello del </a:t>
            </a:r>
            <a:r>
              <a:rPr lang="it-IT" sz="3000" b="1" dirty="0">
                <a:solidFill>
                  <a:prstClr val="black"/>
                </a:solidFill>
                <a:cs typeface="Times New Roman" panose="02020603050405020304" pitchFamily="18" charset="0"/>
              </a:rPr>
              <a:t>plurilinguismo</a:t>
            </a:r>
            <a:r>
              <a:rPr lang="it-IT" sz="3000" dirty="0">
                <a:solidFill>
                  <a:prstClr val="black"/>
                </a:solidFill>
                <a:cs typeface="Times New Roman" panose="02020603050405020304" pitchFamily="18" charset="0"/>
              </a:rPr>
              <a:t> legato all’</a:t>
            </a:r>
            <a:r>
              <a:rPr lang="it-IT" sz="3000" b="1" dirty="0">
                <a:solidFill>
                  <a:prstClr val="black"/>
                </a:solidFill>
                <a:cs typeface="Times New Roman" panose="02020603050405020304" pitchFamily="18" charset="0"/>
              </a:rPr>
              <a:t>immigrazione</a:t>
            </a:r>
            <a:r>
              <a:rPr lang="it-IT" sz="3000" dirty="0">
                <a:solidFill>
                  <a:prstClr val="black"/>
                </a:solidFill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kumimoji="0" lang="it-IT" sz="30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In</a:t>
            </a:r>
            <a:r>
              <a:rPr kumimoji="0" lang="it-IT" sz="3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it-IT" sz="3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Lamerica</a:t>
            </a:r>
            <a:r>
              <a:rPr kumimoji="0" lang="it-IT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 (1994) di Gianni Amelio si trovano l</a:t>
            </a:r>
            <a:r>
              <a:rPr lang="it-IT" sz="3000" dirty="0">
                <a:solidFill>
                  <a:prstClr val="black"/>
                </a:solidFill>
                <a:cs typeface="Times New Roman" panose="02020603050405020304" pitchFamily="18" charset="0"/>
              </a:rPr>
              <a:t>’i</a:t>
            </a:r>
            <a:r>
              <a:rPr kumimoji="0" lang="it-IT" sz="3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taliano</a:t>
            </a:r>
            <a:r>
              <a:rPr kumimoji="0" lang="it-IT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 debolmente meridionalizzato dei neocapitalisti </a:t>
            </a:r>
            <a:r>
              <a:rPr lang="it-IT" sz="3000" dirty="0">
                <a:solidFill>
                  <a:prstClr val="black"/>
                </a:solidFill>
                <a:cs typeface="Times New Roman" panose="02020603050405020304" pitchFamily="18" charset="0"/>
              </a:rPr>
              <a:t>(</a:t>
            </a:r>
            <a:r>
              <a:rPr kumimoji="0" lang="it-IT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Michele Placido ed Enrico Lo Verso)</a:t>
            </a:r>
            <a:r>
              <a:rPr lang="it-IT" sz="3000" dirty="0">
                <a:solidFill>
                  <a:prstClr val="black"/>
                </a:solidFill>
                <a:cs typeface="Times New Roman" panose="02020603050405020304" pitchFamily="18" charset="0"/>
              </a:rPr>
              <a:t>; l’</a:t>
            </a:r>
            <a:r>
              <a:rPr kumimoji="0" lang="it-IT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italiano con tinte albanesi del loro complice</a:t>
            </a:r>
            <a:r>
              <a:rPr lang="it-IT" sz="3000" dirty="0">
                <a:solidFill>
                  <a:prstClr val="black"/>
                </a:solidFill>
                <a:cs typeface="Times New Roman" panose="02020603050405020304" pitchFamily="18" charset="0"/>
              </a:rPr>
              <a:t>; l’</a:t>
            </a:r>
            <a:r>
              <a:rPr kumimoji="0" lang="it-IT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italiano come lingua franca (mediata dalla televisione) in Albania.</a:t>
            </a:r>
            <a:r>
              <a:rPr lang="it-IT" sz="30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r>
              <a:rPr lang="it-IT" sz="3000" dirty="0">
                <a:solidFill>
                  <a:prstClr val="black"/>
                </a:solidFill>
                <a:cs typeface="Times New Roman" panose="02020603050405020304" pitchFamily="18" charset="0"/>
              </a:rPr>
              <a:t>L</a:t>
            </a:r>
            <a:r>
              <a:rPr kumimoji="0" lang="it-IT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’apparente (e iniziale) mutismo, maschera dell’identità del vecchio protagonista, siciliano dialettofono puro ma scambiato per albanese. </a:t>
            </a:r>
            <a:r>
              <a:rPr lang="it-IT" sz="3000" dirty="0">
                <a:cs typeface="Times New Roman" panose="02020603050405020304" pitchFamily="18" charset="0"/>
              </a:rPr>
              <a:t>Rifiuto della lingua albanese come specchio identitario: «Non voglio mai parlare la lingua albanese, coi figli miei. Voglio parlare sempre la lingua italiana. E così i figli scordano che io sono albanese». </a:t>
            </a:r>
          </a:p>
          <a:p>
            <a:pPr marL="0" indent="0" algn="just">
              <a:buNone/>
            </a:pPr>
            <a:r>
              <a:rPr lang="it-IT" sz="3000" dirty="0"/>
              <a:t>La conclusione del film lascia la parola al vecchio, convinto di fuggire per    l’America piuttosto che tornare in Italia, il quale chiede: «Paisà, ma </a:t>
            </a:r>
            <a:r>
              <a:rPr lang="it-IT" sz="3000" dirty="0" err="1"/>
              <a:t>vui</a:t>
            </a:r>
            <a:r>
              <a:rPr lang="it-IT" sz="3000" dirty="0"/>
              <a:t> </a:t>
            </a:r>
            <a:r>
              <a:rPr lang="it-IT" sz="3000" dirty="0" err="1"/>
              <a:t>sapite</a:t>
            </a:r>
            <a:r>
              <a:rPr lang="it-IT" sz="3000" dirty="0"/>
              <a:t> </a:t>
            </a:r>
            <a:r>
              <a:rPr lang="it-IT" sz="3000" dirty="0" err="1"/>
              <a:t>parrare</a:t>
            </a:r>
            <a:r>
              <a:rPr lang="it-IT" sz="3000" dirty="0"/>
              <a:t> </a:t>
            </a:r>
            <a:r>
              <a:rPr lang="it-IT" sz="3000" dirty="0" err="1"/>
              <a:t>ammerrecano</a:t>
            </a:r>
            <a:r>
              <a:rPr lang="it-IT" sz="3000" dirty="0"/>
              <a:t>? Io </a:t>
            </a:r>
            <a:r>
              <a:rPr lang="it-IT" sz="3000" dirty="0" err="1"/>
              <a:t>nun</a:t>
            </a:r>
            <a:r>
              <a:rPr lang="it-IT" sz="3000" dirty="0"/>
              <a:t> </a:t>
            </a:r>
            <a:r>
              <a:rPr lang="it-IT" sz="3000" dirty="0" err="1"/>
              <a:t>saccio</a:t>
            </a:r>
            <a:r>
              <a:rPr lang="it-IT" sz="3000" dirty="0"/>
              <a:t> manco l’italiano! Che </a:t>
            </a:r>
            <a:r>
              <a:rPr lang="it-IT" sz="3000" dirty="0" err="1"/>
              <a:t>diciti</a:t>
            </a:r>
            <a:r>
              <a:rPr lang="it-IT" sz="3000" dirty="0"/>
              <a:t>? Ci ’u trovano </a:t>
            </a:r>
            <a:r>
              <a:rPr lang="it-IT" sz="3000" dirty="0" err="1"/>
              <a:t>lu</a:t>
            </a:r>
            <a:r>
              <a:rPr lang="it-IT" sz="3000" dirty="0"/>
              <a:t> stesso </a:t>
            </a:r>
            <a:r>
              <a:rPr lang="it-IT" sz="3000" dirty="0" err="1"/>
              <a:t>lu</a:t>
            </a:r>
            <a:r>
              <a:rPr lang="it-IT" sz="3000" dirty="0"/>
              <a:t> lavoro?». </a:t>
            </a:r>
          </a:p>
        </p:txBody>
      </p:sp>
    </p:spTree>
    <p:extLst>
      <p:ext uri="{BB962C8B-B14F-4D97-AF65-F5344CB8AC3E}">
        <p14:creationId xmlns:p14="http://schemas.microsoft.com/office/powerpoint/2010/main" val="107866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410105-553D-4F14-95C8-1C7C167F2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265"/>
          </a:xfrm>
        </p:spPr>
        <p:txBody>
          <a:bodyPr>
            <a:normAutofit/>
          </a:bodyPr>
          <a:lstStyle/>
          <a:p>
            <a:pPr algn="ctr"/>
            <a:r>
              <a:rPr lang="it-IT" sz="3200" b="1" dirty="0">
                <a:latin typeface="+mn-lt"/>
                <a:cs typeface="Times New Roman" panose="02020603050405020304" pitchFamily="18" charset="0"/>
              </a:rPr>
              <a:t>LE ALTRE LINGUE E IL PLURILINGUISMO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40BECD7-3E2E-4C73-877D-F91CD08B0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593" y="1007390"/>
            <a:ext cx="11971283" cy="585061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La propensione per il nuovo cinema all’accoglimento del </a:t>
            </a:r>
            <a:r>
              <a:rPr lang="it-IT" sz="3000" b="1" dirty="0">
                <a:cs typeface="Times New Roman" panose="02020603050405020304" pitchFamily="18" charset="0"/>
              </a:rPr>
              <a:t>plurilinguismo</a:t>
            </a:r>
            <a:r>
              <a:rPr lang="it-IT" sz="3000" dirty="0">
                <a:cs typeface="Times New Roman" panose="02020603050405020304" pitchFamily="18" charset="0"/>
              </a:rPr>
              <a:t> </a:t>
            </a:r>
            <a:r>
              <a:rPr lang="it-IT" sz="3000" b="1" dirty="0">
                <a:cs typeface="Times New Roman" panose="02020603050405020304" pitchFamily="18" charset="0"/>
              </a:rPr>
              <a:t>migrante</a:t>
            </a:r>
            <a:r>
              <a:rPr lang="it-IT" sz="3000" dirty="0">
                <a:cs typeface="Times New Roman" panose="02020603050405020304" pitchFamily="18" charset="0"/>
              </a:rPr>
              <a:t> è sempre più frequente:</a:t>
            </a:r>
          </a:p>
          <a:p>
            <a:pPr marL="0" indent="0" algn="just">
              <a:buNone/>
            </a:pPr>
            <a:endParaRPr lang="it-IT" sz="800" i="1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000" i="1" dirty="0">
                <a:cs typeface="Times New Roman" panose="02020603050405020304" pitchFamily="18" charset="0"/>
              </a:rPr>
              <a:t>Un’anima divisa</a:t>
            </a:r>
            <a:r>
              <a:rPr lang="it-IT" sz="3000" dirty="0">
                <a:cs typeface="Times New Roman" panose="02020603050405020304" pitchFamily="18" charset="0"/>
              </a:rPr>
              <a:t> </a:t>
            </a:r>
            <a:r>
              <a:rPr lang="it-IT" sz="3000" i="1" dirty="0">
                <a:cs typeface="Times New Roman" panose="02020603050405020304" pitchFamily="18" charset="0"/>
              </a:rPr>
              <a:t>in due </a:t>
            </a:r>
            <a:r>
              <a:rPr lang="it-IT" sz="3000" dirty="0">
                <a:cs typeface="Times New Roman" panose="02020603050405020304" pitchFamily="18" charset="0"/>
              </a:rPr>
              <a:t>di Soldini (1993; minoranze rom)</a:t>
            </a:r>
          </a:p>
          <a:p>
            <a:pPr marL="0" indent="0" algn="just">
              <a:buNone/>
            </a:pPr>
            <a:r>
              <a:rPr lang="it-IT" sz="3000" i="1" dirty="0" err="1">
                <a:cs typeface="Times New Roman" panose="02020603050405020304" pitchFamily="18" charset="0"/>
              </a:rPr>
              <a:t>Vesna</a:t>
            </a:r>
            <a:r>
              <a:rPr lang="it-IT" sz="3000" i="1" dirty="0">
                <a:cs typeface="Times New Roman" panose="02020603050405020304" pitchFamily="18" charset="0"/>
              </a:rPr>
              <a:t> va veloce</a:t>
            </a:r>
            <a:r>
              <a:rPr lang="it-IT" sz="3000" dirty="0">
                <a:cs typeface="Times New Roman" panose="02020603050405020304" pitchFamily="18" charset="0"/>
              </a:rPr>
              <a:t> di Mazzacurati (1996; Cecoslovacchia)</a:t>
            </a:r>
          </a:p>
          <a:p>
            <a:pPr marL="0" indent="0" algn="just">
              <a:buNone/>
            </a:pPr>
            <a:r>
              <a:rPr lang="it-IT" sz="3000" i="1" dirty="0">
                <a:cs typeface="Times New Roman" panose="02020603050405020304" pitchFamily="18" charset="0"/>
              </a:rPr>
              <a:t>La sconosciuta</a:t>
            </a:r>
            <a:r>
              <a:rPr lang="it-IT" sz="3000" dirty="0">
                <a:cs typeface="Times New Roman" panose="02020603050405020304" pitchFamily="18" charset="0"/>
              </a:rPr>
              <a:t> di Tornatore (2006; Ucraina)</a:t>
            </a:r>
          </a:p>
          <a:p>
            <a:pPr marL="0" indent="0" algn="just">
              <a:buNone/>
            </a:pPr>
            <a:r>
              <a:rPr lang="it-IT" sz="3000" i="1" dirty="0">
                <a:cs typeface="Times New Roman" panose="02020603050405020304" pitchFamily="18" charset="0"/>
              </a:rPr>
              <a:t>Io sono Li </a:t>
            </a:r>
            <a:r>
              <a:rPr lang="it-IT" sz="3000" dirty="0">
                <a:cs typeface="Times New Roman" panose="02020603050405020304" pitchFamily="18" charset="0"/>
              </a:rPr>
              <a:t>(2011; Cina) e </a:t>
            </a:r>
            <a:r>
              <a:rPr lang="it-IT" sz="3000" i="1" dirty="0">
                <a:cs typeface="Times New Roman" panose="02020603050405020304" pitchFamily="18" charset="0"/>
              </a:rPr>
              <a:t>La prima neve </a:t>
            </a:r>
            <a:r>
              <a:rPr lang="it-IT" sz="3000" dirty="0">
                <a:cs typeface="Times New Roman" panose="02020603050405020304" pitchFamily="18" charset="0"/>
              </a:rPr>
              <a:t>(2013; Togo) di Andrea Segre </a:t>
            </a:r>
          </a:p>
          <a:p>
            <a:pPr marL="0" indent="0" algn="just">
              <a:buNone/>
            </a:pPr>
            <a:r>
              <a:rPr lang="it-IT" sz="3000" i="1" dirty="0">
                <a:cs typeface="Times New Roman" panose="02020603050405020304" pitchFamily="18" charset="0"/>
              </a:rPr>
              <a:t>Alì ha gli occhi azzurri</a:t>
            </a:r>
            <a:r>
              <a:rPr lang="it-IT" sz="3000" dirty="0">
                <a:cs typeface="Times New Roman" panose="02020603050405020304" pitchFamily="18" charset="0"/>
              </a:rPr>
              <a:t> di Claudio </a:t>
            </a:r>
            <a:r>
              <a:rPr lang="it-IT" sz="3000" dirty="0" err="1">
                <a:cs typeface="Times New Roman" panose="02020603050405020304" pitchFamily="18" charset="0"/>
              </a:rPr>
              <a:t>Giovannesi</a:t>
            </a:r>
            <a:r>
              <a:rPr lang="it-IT" sz="3000" dirty="0">
                <a:cs typeface="Times New Roman" panose="02020603050405020304" pitchFamily="18" charset="0"/>
              </a:rPr>
              <a:t> (2012; Egitto)</a:t>
            </a:r>
          </a:p>
          <a:p>
            <a:pPr marL="0" indent="0" algn="just">
              <a:buNone/>
            </a:pPr>
            <a:endParaRPr lang="it-IT" sz="30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000" dirty="0">
                <a:cs typeface="Times New Roman" panose="02020603050405020304" pitchFamily="18" charset="0"/>
              </a:rPr>
              <a:t>L’iperrealismo plurilingue si presta a due opposte interpretazioni: </a:t>
            </a:r>
          </a:p>
          <a:p>
            <a:pPr algn="just">
              <a:buFontTx/>
              <a:buChar char="-"/>
            </a:pPr>
            <a:r>
              <a:rPr lang="it-IT" sz="3000" b="1" dirty="0">
                <a:cs typeface="Times New Roman" panose="02020603050405020304" pitchFamily="18" charset="0"/>
              </a:rPr>
              <a:t>rispetto dell’alterità</a:t>
            </a:r>
            <a:r>
              <a:rPr lang="it-IT" sz="3000" dirty="0">
                <a:cs typeface="Times New Roman" panose="02020603050405020304" pitchFamily="18" charset="0"/>
              </a:rPr>
              <a:t>, senza addomesticamenti traduttivi etnocentrici; </a:t>
            </a:r>
          </a:p>
          <a:p>
            <a:pPr algn="just">
              <a:buFontTx/>
              <a:buChar char="-"/>
            </a:pPr>
            <a:r>
              <a:rPr lang="it-IT" sz="3000" b="1" dirty="0">
                <a:cs typeface="Times New Roman" panose="02020603050405020304" pitchFamily="18" charset="0"/>
              </a:rPr>
              <a:t>isolamento</a:t>
            </a:r>
            <a:r>
              <a:rPr lang="it-IT" sz="3000" dirty="0">
                <a:cs typeface="Times New Roman" panose="02020603050405020304" pitchFamily="18" charset="0"/>
              </a:rPr>
              <a:t> dell’altro per la sua diversità linguistica. </a:t>
            </a:r>
          </a:p>
        </p:txBody>
      </p:sp>
    </p:spTree>
    <p:extLst>
      <p:ext uri="{BB962C8B-B14F-4D97-AF65-F5344CB8AC3E}">
        <p14:creationId xmlns:p14="http://schemas.microsoft.com/office/powerpoint/2010/main" val="3207975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1584</Words>
  <Application>Microsoft Office PowerPoint</Application>
  <PresentationFormat>Widescreen</PresentationFormat>
  <Paragraphs>64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LE ALTRE LINGUE E IL PLURILINGUISMO</vt:lpstr>
      <vt:lpstr>EMANUELE CRIALESE</vt:lpstr>
      <vt:lpstr>ZEROCALCARE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La lingua del cinema</dc:title>
  <cp:lastModifiedBy>Emiliano Picchiorri</cp:lastModifiedBy>
  <cp:revision>45</cp:revision>
  <dcterms:created xsi:type="dcterms:W3CDTF">2022-01-21T17:11:05Z</dcterms:created>
  <dcterms:modified xsi:type="dcterms:W3CDTF">2023-06-01T09:21:48Z</dcterms:modified>
</cp:coreProperties>
</file>