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10" r:id="rId3"/>
    <p:sldId id="311" r:id="rId4"/>
    <p:sldId id="318" r:id="rId5"/>
    <p:sldId id="293" r:id="rId6"/>
    <p:sldId id="280" r:id="rId7"/>
    <p:sldId id="319" r:id="rId8"/>
    <p:sldId id="305" r:id="rId9"/>
    <p:sldId id="324" r:id="rId10"/>
    <p:sldId id="285" r:id="rId11"/>
    <p:sldId id="279" r:id="rId12"/>
    <p:sldId id="282" r:id="rId13"/>
    <p:sldId id="284" r:id="rId14"/>
    <p:sldId id="306" r:id="rId15"/>
    <p:sldId id="307" r:id="rId16"/>
    <p:sldId id="320" r:id="rId17"/>
    <p:sldId id="316" r:id="rId18"/>
    <p:sldId id="329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227" autoAdjust="0"/>
  </p:normalViewPr>
  <p:slideViewPr>
    <p:cSldViewPr snapToGrid="0">
      <p:cViewPr varScale="1">
        <p:scale>
          <a:sx n="42" d="100"/>
          <a:sy n="42" d="100"/>
        </p:scale>
        <p:origin x="124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19F96C-E8A4-4667-B4CA-6EE9C1FE9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861FC9-06F5-4EC7-AEF9-B7C0495D5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0343CE-1CE6-4975-93A2-F6B2C3B0D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DD62B3-6BB3-432C-BD92-5AFA4E9A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057411-E871-4575-875E-139EE13D9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37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2A7CD1-C4E1-485C-8EAC-F4CED97F7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EBFF17-5653-4B4E-AB6E-AEF4858C1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8880E4-9E1A-4209-88BC-008B017CF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2664C6-B411-4D0A-AAC4-E8A333B3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E51CAF-9AFA-4A8A-A2F3-F21D7F5D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81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9FE78F4-5162-4559-B75A-695F35EAF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24E743-969F-4C89-8AA1-E4C97BECE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181D0B-C196-4604-B140-30395EEA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8A196-92FD-40D1-80B5-A6BF23D99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1FF3A2-BBF1-4FE0-8A06-270EBF5B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57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C907D1-70A3-414E-96CE-086D94C4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37220A-9486-4E16-A44B-5E1E5E01C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1BCE4F-F3BE-4A6D-88FF-9531AED6B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578285-5B8E-4B6A-BC52-7ECDB0DF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414408-CB36-4D56-923E-783AFD179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27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7C5BF9-536D-4D21-80EB-E096243FA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741E5D-CDAA-4E3C-AEE4-5F47E607E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B0BD52-E2EA-44D4-B02D-C72451095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B70427-5B18-4066-BCE3-B2CDEAC0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C0ECCB-23EB-4805-9550-C327973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47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F55DBF-C822-476E-9BC7-4C03B6775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55F8BD-21D6-423C-BC1C-2630B5C2D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CDCA9C-2C7F-4C39-B0AF-E0CC57142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0977D6-363B-447F-AD94-8C6B7061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977D8A-0112-47C7-967E-EFD230F7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820AFF-9001-478D-8EA4-2BFED571D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46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CEBAB2-B618-4812-B7B2-3C1B08ED9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9B7AB9-F91D-4D4D-9FF6-1C0A03EB5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DCE8B4-A924-45F1-8DE0-67EFAFBFE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1B2127-8BC5-4975-89D5-8D261C38F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5F23386-BBC6-4020-9485-478985652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82DC5EB-1656-4B4C-B944-4095240F0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104D84C-10DE-4720-9D75-E5F45915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693FA12-FD82-455A-A39F-2FA392F8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7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216297-4620-4F58-9ADE-151D09456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7D4924C-A76B-4BB8-BB73-559B5A38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B9A9EE-1279-4C1A-BA31-549E08BA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A7E0BC-5CE7-445C-A4AC-B9C4E629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306581A-3ACC-4596-9B64-08D75DA62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5DC2B6-0940-4A9C-80A0-99F113C8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B3E8CE-81FF-446A-8EE0-06173F1B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868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F0667-8959-4CA9-BBA2-B93345CC6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874C9C-D5C4-45B4-9095-56DEDB3E1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76D9B60-5E47-41C8-9BFA-444208251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CE3A62E-2023-498F-9286-BF3747D6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116766-3ECF-49D6-9625-4D15E2EB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E42EA7-273E-4787-A108-02573401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2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059634-3533-4ED9-9D52-A302AB0EE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EB76BF2-3A1F-4634-9823-6057A0973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75C8C9-D355-4C4A-B5E8-08BC5CCFB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8FFA26-0B21-4A56-BE19-CCB0D91A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0E7E4F-7595-4F22-B8B1-8F49130C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E9038E-BE37-4AA5-B2F8-9414EAEE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456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76E7EA-B8D9-40B7-82A6-A3953C26D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F234CBB-1421-4441-85C6-B207311EF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BDAFFF-7463-4E39-894A-E4659D890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59DA13-D5B3-4A7C-A91E-35D7528EDF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294F7E-4960-4C1C-8C04-3ED3C8F16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0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113CB1-326A-44EB-A39C-E8DB6D3BA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213405"/>
            <a:ext cx="10602686" cy="467632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latin typeface="+mn-lt"/>
              </a:rPr>
              <a:t>SORDI E IL RITRATTO DELL’ITALIANO MEDIO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45290B-C788-4D62-A4B1-F7529FCFB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957" y="930729"/>
            <a:ext cx="11866367" cy="580640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Il successo di Alberto Sordi si deve anche alla scelta di un modello di italiano medio (rappresentato soprattutto dall’italiano-romano) nella doppia accezione umana e linguistica, attraverso cui mostra le incertezze del parlante comune e si oppone alla recitazione «accademica».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1600" dirty="0"/>
          </a:p>
          <a:p>
            <a:pPr marL="0" indent="0">
              <a:spcBef>
                <a:spcPts val="0"/>
              </a:spcBef>
              <a:buNone/>
            </a:pPr>
            <a:r>
              <a:rPr lang="it-IT" sz="3000" dirty="0"/>
              <a:t>Come per Totò, anche per Sordi citazioni che diventano proverbiali: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«Ammazza che fusto!» (Un giorno in pretura, 1954, di Steno);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«</a:t>
            </a:r>
            <a:r>
              <a:rPr lang="it-IT" sz="3000" dirty="0" err="1"/>
              <a:t>auanagana</a:t>
            </a:r>
            <a:r>
              <a:rPr lang="it-IT" sz="3000" dirty="0"/>
              <a:t>» (forse deformazione dell’inglese «I </a:t>
            </a:r>
            <a:r>
              <a:rPr lang="it-IT" sz="3000" dirty="0" err="1"/>
              <a:t>wonna</a:t>
            </a:r>
            <a:r>
              <a:rPr lang="it-IT" sz="3000" dirty="0"/>
              <a:t> go» ‘voglio andare’, Un americano a Roma, 1954, di Steno);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«Ma chi te conosce a te? Pussa via/ brutta bertuccia!» (Il segno di Venere, 1955, di Risi);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«</a:t>
            </a:r>
            <a:r>
              <a:rPr lang="it-IT" sz="3000" dirty="0" err="1"/>
              <a:t>Bboni</a:t>
            </a:r>
            <a:r>
              <a:rPr lang="it-IT" sz="3000" dirty="0"/>
              <a:t>! </a:t>
            </a:r>
            <a:r>
              <a:rPr lang="it-IT" sz="3000" dirty="0" err="1"/>
              <a:t>Bboni</a:t>
            </a:r>
            <a:r>
              <a:rPr lang="it-IT" sz="3000" dirty="0"/>
              <a:t>! State </a:t>
            </a:r>
            <a:r>
              <a:rPr lang="it-IT" sz="3000" dirty="0" err="1"/>
              <a:t>bboni</a:t>
            </a:r>
            <a:r>
              <a:rPr lang="it-IT" sz="3000" dirty="0"/>
              <a:t>!» (La grande guerra, 1959, di Monicelli);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«E non ci facciamo sempre riconoscere!» (Il vedovo, 1959, di Risi, e, con minime varianti, in molti altri film).</a:t>
            </a:r>
          </a:p>
        </p:txBody>
      </p:sp>
    </p:spTree>
    <p:extLst>
      <p:ext uri="{BB962C8B-B14F-4D97-AF65-F5344CB8AC3E}">
        <p14:creationId xmlns:p14="http://schemas.microsoft.com/office/powerpoint/2010/main" val="3910395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DB4037-3E4C-488B-AB7F-9750B4208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0" y="356461"/>
            <a:ext cx="11788321" cy="637352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Tra gli </a:t>
            </a:r>
            <a:r>
              <a:rPr lang="it-IT" sz="3200" b="1" dirty="0">
                <a:cs typeface="Times New Roman" panose="02020603050405020304" pitchFamily="18" charset="0"/>
              </a:rPr>
              <a:t>anni</a:t>
            </a:r>
            <a:r>
              <a:rPr lang="it-IT" sz="3200" dirty="0">
                <a:cs typeface="Times New Roman" panose="02020603050405020304" pitchFamily="18" charset="0"/>
              </a:rPr>
              <a:t> </a:t>
            </a:r>
            <a:r>
              <a:rPr lang="it-IT" sz="3200" b="1" dirty="0">
                <a:cs typeface="Times New Roman" panose="02020603050405020304" pitchFamily="18" charset="0"/>
              </a:rPr>
              <a:t>Sessanta e Settanta </a:t>
            </a:r>
            <a:r>
              <a:rPr lang="it-IT" sz="3200" dirty="0">
                <a:cs typeface="Times New Roman" panose="02020603050405020304" pitchFamily="18" charset="0"/>
              </a:rPr>
              <a:t>compare spesso anche una</a:t>
            </a:r>
            <a:r>
              <a:rPr lang="it-IT" sz="3200" b="1" dirty="0">
                <a:cs typeface="Times New Roman" panose="02020603050405020304" pitchFamily="18" charset="0"/>
              </a:rPr>
              <a:t> funzione espressionistica e metalinguistica del dialetti</a:t>
            </a:r>
          </a:p>
          <a:p>
            <a:pPr marL="0" indent="0" algn="just">
              <a:buNone/>
            </a:pPr>
            <a:endParaRPr lang="it-IT" sz="9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Spesso si parla del dialetto stesso, cosa possibile poiché gli italiani hanno acquisito una progressiva italofonia e parlare dialetto non implica una condizione di vergogna.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Lina Wertmüller adotta il </a:t>
            </a:r>
            <a:r>
              <a:rPr lang="it-IT" sz="3200" b="1" dirty="0">
                <a:cs typeface="Times New Roman" panose="02020603050405020304" pitchFamily="18" charset="0"/>
              </a:rPr>
              <a:t>siciliano</a:t>
            </a:r>
            <a:r>
              <a:rPr lang="it-IT" sz="3200" dirty="0">
                <a:cs typeface="Times New Roman" panose="02020603050405020304" pitchFamily="18" charset="0"/>
              </a:rPr>
              <a:t> in modo </a:t>
            </a:r>
            <a:r>
              <a:rPr lang="it-IT" sz="3200" b="1" dirty="0">
                <a:cs typeface="Times New Roman" panose="02020603050405020304" pitchFamily="18" charset="0"/>
              </a:rPr>
              <a:t>espressivo</a:t>
            </a:r>
            <a:r>
              <a:rPr lang="it-IT" sz="3200" dirty="0">
                <a:cs typeface="Times New Roman" panose="02020603050405020304" pitchFamily="18" charset="0"/>
              </a:rPr>
              <a:t>, </a:t>
            </a:r>
            <a:r>
              <a:rPr lang="it-IT" sz="3200" b="1" dirty="0">
                <a:cs typeface="Times New Roman" panose="02020603050405020304" pitchFamily="18" charset="0"/>
              </a:rPr>
              <a:t>farsesco</a:t>
            </a:r>
            <a:r>
              <a:rPr lang="it-IT" sz="3200" dirty="0">
                <a:cs typeface="Times New Roman" panose="02020603050405020304" pitchFamily="18" charset="0"/>
              </a:rPr>
              <a:t> nei personaggi interpretati da Giancarlo Giannini, in </a:t>
            </a:r>
            <a:r>
              <a:rPr lang="it-IT" sz="3200" i="1" dirty="0">
                <a:cs typeface="Times New Roman" panose="02020603050405020304" pitchFamily="18" charset="0"/>
              </a:rPr>
              <a:t>Mimì metallurgico ferito nell’onore </a:t>
            </a:r>
            <a:r>
              <a:rPr lang="it-IT" sz="3200" dirty="0">
                <a:cs typeface="Times New Roman" panose="02020603050405020304" pitchFamily="18" charset="0"/>
              </a:rPr>
              <a:t>(1972), </a:t>
            </a:r>
            <a:r>
              <a:rPr lang="it-IT" sz="3200" i="1" dirty="0">
                <a:cs typeface="Times New Roman" panose="02020603050405020304" pitchFamily="18" charset="0"/>
              </a:rPr>
              <a:t>Film d’amore e d’anarchia </a:t>
            </a:r>
            <a:r>
              <a:rPr lang="it-IT" sz="3200" dirty="0">
                <a:cs typeface="Times New Roman" panose="02020603050405020304" pitchFamily="18" charset="0"/>
              </a:rPr>
              <a:t>(1973) e </a:t>
            </a:r>
            <a:r>
              <a:rPr lang="it-IT" sz="3200" i="1" dirty="0">
                <a:cs typeface="Times New Roman" panose="02020603050405020304" pitchFamily="18" charset="0"/>
              </a:rPr>
              <a:t>Travolti da un insolito destino nell’azzurro mare di agosto </a:t>
            </a:r>
            <a:r>
              <a:rPr lang="it-IT" sz="3200" dirty="0">
                <a:cs typeface="Times New Roman" panose="02020603050405020304" pitchFamily="18" charset="0"/>
              </a:rPr>
              <a:t>(1974)</a:t>
            </a:r>
            <a:r>
              <a:rPr lang="it-IT" sz="3200" i="1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it-IT" sz="3200" dirty="0">
                <a:cs typeface="Times New Roman" panose="02020603050405020304" pitchFamily="18" charset="0"/>
              </a:rPr>
              <a:t>Si tratta di un italiano regionale con forte prosodia e i soliti tratti bandiera (retroflessa, raddoppiamento di </a:t>
            </a:r>
            <a:r>
              <a:rPr lang="it-IT" sz="3200" i="1" dirty="0">
                <a:cs typeface="Times New Roman" panose="02020603050405020304" pitchFamily="18" charset="0"/>
              </a:rPr>
              <a:t>r </a:t>
            </a:r>
            <a:r>
              <a:rPr lang="it-IT" sz="3200" dirty="0">
                <a:cs typeface="Times New Roman" panose="02020603050405020304" pitchFamily="18" charset="0"/>
              </a:rPr>
              <a:t>iniziale, LJ &gt; gg, RT &gt; </a:t>
            </a:r>
            <a:r>
              <a:rPr lang="it-IT" sz="3200" dirty="0" err="1">
                <a:cs typeface="Times New Roman" panose="02020603050405020304" pitchFamily="18" charset="0"/>
              </a:rPr>
              <a:t>tt</a:t>
            </a:r>
            <a:r>
              <a:rPr lang="it-IT" sz="3200" dirty="0">
                <a:cs typeface="Times New Roman" panose="02020603050405020304" pitchFamily="18" charset="0"/>
              </a:rPr>
              <a:t>, passato remoto, verbo alla fine), elementi lessicali come </a:t>
            </a:r>
            <a:r>
              <a:rPr lang="it-IT" sz="3200" i="1" dirty="0">
                <a:cs typeface="Times New Roman" panose="02020603050405020304" pitchFamily="18" charset="0"/>
              </a:rPr>
              <a:t>minchia, </a:t>
            </a:r>
            <a:r>
              <a:rPr lang="it-IT" sz="3200" i="1" dirty="0" err="1">
                <a:cs typeface="Times New Roman" panose="02020603050405020304" pitchFamily="18" charset="0"/>
              </a:rPr>
              <a:t>amuninn</a:t>
            </a:r>
            <a:r>
              <a:rPr lang="it-IT" sz="3200" dirty="0">
                <a:cs typeface="Times New Roman" panose="02020603050405020304" pitchFamily="18" charset="0"/>
              </a:rPr>
              <a:t>, con maggiori addensamenti nei momenti di maggiore emotività.</a:t>
            </a:r>
          </a:p>
        </p:txBody>
      </p:sp>
    </p:spTree>
    <p:extLst>
      <p:ext uri="{BB962C8B-B14F-4D97-AF65-F5344CB8AC3E}">
        <p14:creationId xmlns:p14="http://schemas.microsoft.com/office/powerpoint/2010/main" val="1048757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085012"/>
            <a:ext cx="1174652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i="1" dirty="0"/>
              <a:t>L’armata Brancaleone </a:t>
            </a:r>
            <a:r>
              <a:rPr lang="it-IT" sz="2900" dirty="0"/>
              <a:t>(1966) di Mario </a:t>
            </a:r>
            <a:r>
              <a:rPr lang="it-IT" sz="2900" b="1" dirty="0"/>
              <a:t>Monicelli</a:t>
            </a:r>
            <a:r>
              <a:rPr lang="it-IT" sz="2900" dirty="0"/>
              <a:t>, con Vittorio Gassman, fa un uso palesemente </a:t>
            </a:r>
            <a:r>
              <a:rPr lang="it-IT" sz="2900" b="1" dirty="0"/>
              <a:t>espressivo</a:t>
            </a:r>
            <a:r>
              <a:rPr lang="it-IT" sz="2900" dirty="0"/>
              <a:t> della lingua: il film è ambientato nell’Italia altomedievale e si sceglie di far parlare i personaggi in </a:t>
            </a:r>
            <a:r>
              <a:rPr lang="it-IT" sz="2900" b="1" dirty="0"/>
              <a:t>un finto italiano antico di area mediana </a:t>
            </a:r>
            <a:r>
              <a:rPr lang="it-IT" sz="2900" dirty="0"/>
              <a:t>(Brancaleone dice di essere di Norcia). </a:t>
            </a:r>
          </a:p>
          <a:p>
            <a:pPr algn="just"/>
            <a:r>
              <a:rPr lang="it-IT" sz="2900" dirty="0"/>
              <a:t>Gli autori non hanno nessuna intenzione documentaria e anzi sfruttano questo finto linguaggio per accentuare il carattere grottesco e comico dell’opera.</a:t>
            </a:r>
          </a:p>
          <a:p>
            <a:pPr algn="just"/>
            <a:r>
              <a:rPr lang="it-IT" sz="2900" dirty="0"/>
              <a:t>Monicelli ha dichiarato: «Quella lingua non l’abbiamo inventata, ma desunta, rubacchiata, soprattutto da Jacopone da Todi, San Francesco e Gregorio Magno. Andavamo a pescare in molti testi medievali. E poi molto dai dialetti, di cui eravamo cultori e intenditori. Pescavamo modi di dire, vocaboli dialettali, specialmente dal sud, e qualche volta ce li siamo inventati».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L’ARMATA BRANCALEONE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235669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243786"/>
            <a:ext cx="11746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C13149-F080-44C1-AB36-06A3FF96E314}"/>
              </a:ext>
            </a:extLst>
          </p:cNvPr>
          <p:cNvSpPr txBox="1"/>
          <p:nvPr/>
        </p:nvSpPr>
        <p:spPr>
          <a:xfrm>
            <a:off x="222738" y="1074589"/>
            <a:ext cx="117465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it-IT" sz="3000" dirty="0"/>
              <a:t>Pochi </a:t>
            </a:r>
            <a:r>
              <a:rPr lang="it-IT" sz="3000" b="1" dirty="0"/>
              <a:t>arcaismi</a:t>
            </a:r>
            <a:r>
              <a:rPr lang="it-IT" sz="3000" dirty="0"/>
              <a:t> </a:t>
            </a:r>
            <a:r>
              <a:rPr lang="it-IT" sz="3000" b="1" dirty="0"/>
              <a:t>fonologici</a:t>
            </a:r>
            <a:r>
              <a:rPr lang="it-IT" sz="3000" dirty="0"/>
              <a:t> ricorrenti (</a:t>
            </a:r>
            <a:r>
              <a:rPr lang="it-IT" sz="3000" i="1" dirty="0" err="1"/>
              <a:t>sanza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escire</a:t>
            </a:r>
            <a:r>
              <a:rPr lang="it-IT" sz="3000" dirty="0"/>
              <a:t>, </a:t>
            </a:r>
            <a:r>
              <a:rPr lang="it-IT" sz="3000" i="1" dirty="0" err="1"/>
              <a:t>basciare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anderai</a:t>
            </a:r>
            <a:r>
              <a:rPr lang="it-IT" sz="3000" i="1" dirty="0"/>
              <a:t>; core </a:t>
            </a:r>
            <a:r>
              <a:rPr lang="it-IT" sz="3000" dirty="0"/>
              <a:t>e </a:t>
            </a:r>
            <a:r>
              <a:rPr lang="it-IT" sz="3000" i="1" dirty="0"/>
              <a:t>foco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se le consideriamo forme poetiche e non forme mediane).</a:t>
            </a: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Alcuni </a:t>
            </a:r>
            <a:r>
              <a:rPr lang="it-IT" sz="3000" b="1" dirty="0"/>
              <a:t>arcaismi morfologici</a:t>
            </a:r>
            <a:r>
              <a:rPr lang="it-IT" sz="3000" dirty="0"/>
              <a:t>, per lo più di tradizione letteraria </a:t>
            </a:r>
            <a:r>
              <a:rPr lang="it-IT" sz="3000" i="1" dirty="0"/>
              <a:t>(arme, </a:t>
            </a:r>
            <a:r>
              <a:rPr lang="it-IT" sz="3000" i="1" dirty="0" err="1"/>
              <a:t>diece</a:t>
            </a:r>
            <a:r>
              <a:rPr lang="it-IT" sz="3000" dirty="0"/>
              <a:t>, </a:t>
            </a:r>
            <a:r>
              <a:rPr lang="it-IT" sz="3000" i="1" dirty="0" err="1"/>
              <a:t>avante</a:t>
            </a:r>
            <a:r>
              <a:rPr lang="it-IT" sz="3000" dirty="0"/>
              <a:t>,</a:t>
            </a:r>
            <a:r>
              <a:rPr lang="it-IT" sz="3000" i="1" dirty="0"/>
              <a:t> contra</a:t>
            </a:r>
            <a:r>
              <a:rPr lang="it-IT" sz="3000" dirty="0"/>
              <a:t>, </a:t>
            </a:r>
            <a:r>
              <a:rPr lang="it-IT" sz="3000" i="1" dirty="0"/>
              <a:t>castella; </a:t>
            </a:r>
            <a:r>
              <a:rPr lang="it-IT" sz="3000" dirty="0"/>
              <a:t>sicilianismo poetico </a:t>
            </a:r>
            <a:r>
              <a:rPr lang="it-IT" sz="3000" i="1" dirty="0" err="1"/>
              <a:t>potria</a:t>
            </a:r>
            <a:r>
              <a:rPr lang="it-IT" sz="3000" i="1" dirty="0"/>
              <a:t>). </a:t>
            </a:r>
            <a:r>
              <a:rPr lang="it-IT" sz="3000" dirty="0"/>
              <a:t>Saltuariamente appare qualche tratto più specifico, come alcune desinenze arcaiche nei verbi (passato remoto </a:t>
            </a:r>
            <a:r>
              <a:rPr lang="it-IT" sz="3000" i="1" dirty="0" err="1"/>
              <a:t>gridoe</a:t>
            </a:r>
            <a:r>
              <a:rPr lang="it-IT" sz="3000" i="1" dirty="0"/>
              <a:t> ‘gridò’, </a:t>
            </a:r>
            <a:r>
              <a:rPr lang="it-IT" sz="3000" dirty="0"/>
              <a:t>il</a:t>
            </a:r>
            <a:r>
              <a:rPr lang="it-IT" sz="3000" i="1" dirty="0"/>
              <a:t> </a:t>
            </a:r>
            <a:r>
              <a:rPr lang="it-IT" sz="3000" dirty="0"/>
              <a:t>participio</a:t>
            </a:r>
            <a:r>
              <a:rPr lang="it-IT" sz="3000" i="1" dirty="0"/>
              <a:t> </a:t>
            </a:r>
            <a:r>
              <a:rPr lang="it-IT" sz="3000" i="1" dirty="0" err="1"/>
              <a:t>sentuto</a:t>
            </a:r>
            <a:r>
              <a:rPr lang="it-IT" sz="3000" dirty="0"/>
              <a:t>, la terza </a:t>
            </a:r>
            <a:r>
              <a:rPr lang="it-IT" sz="3000" dirty="0" err="1"/>
              <a:t>pers</a:t>
            </a:r>
            <a:r>
              <a:rPr lang="it-IT" sz="3000" dirty="0"/>
              <a:t>. presente </a:t>
            </a:r>
            <a:r>
              <a:rPr lang="it-IT" sz="3000" i="1" dirty="0" err="1"/>
              <a:t>have</a:t>
            </a:r>
            <a:r>
              <a:rPr lang="it-IT" sz="3000" dirty="0"/>
              <a:t>)</a:t>
            </a:r>
            <a:r>
              <a:rPr lang="it-IT" sz="3000" i="1" dirty="0"/>
              <a:t>.</a:t>
            </a: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Molti </a:t>
            </a:r>
            <a:r>
              <a:rPr lang="it-IT" sz="3000" b="1" dirty="0"/>
              <a:t>tratti non toscani</a:t>
            </a:r>
            <a:r>
              <a:rPr lang="it-IT" sz="3000" dirty="0"/>
              <a:t>, genericamente diffusi in </a:t>
            </a:r>
            <a:r>
              <a:rPr lang="it-IT" sz="3000" b="1" dirty="0"/>
              <a:t>area mediana</a:t>
            </a:r>
            <a:r>
              <a:rPr lang="it-IT" sz="3000" dirty="0"/>
              <a:t>, sia nella fonetica (</a:t>
            </a:r>
            <a:r>
              <a:rPr lang="it-IT" sz="3000" i="1" dirty="0"/>
              <a:t>omo</a:t>
            </a:r>
            <a:r>
              <a:rPr lang="it-IT" sz="3000" dirty="0"/>
              <a:t>, </a:t>
            </a:r>
            <a:r>
              <a:rPr lang="it-IT" sz="3000" i="1" dirty="0"/>
              <a:t>bono,</a:t>
            </a:r>
            <a:r>
              <a:rPr lang="it-IT" sz="3000" dirty="0"/>
              <a:t> </a:t>
            </a:r>
            <a:r>
              <a:rPr lang="it-IT" sz="3000" i="1" dirty="0"/>
              <a:t>lengua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omeni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iorno</a:t>
            </a:r>
            <a:r>
              <a:rPr lang="it-IT" sz="3000" i="1" dirty="0"/>
              <a:t>, </a:t>
            </a:r>
            <a:r>
              <a:rPr lang="it-IT" sz="3000" i="1" dirty="0" err="1"/>
              <a:t>pugnaremo</a:t>
            </a:r>
            <a:r>
              <a:rPr lang="it-IT" sz="3000" i="1" dirty="0"/>
              <a:t>, </a:t>
            </a:r>
            <a:r>
              <a:rPr lang="it-IT" sz="3000" i="1" dirty="0" err="1"/>
              <a:t>ammanca</a:t>
            </a:r>
            <a:r>
              <a:rPr lang="it-IT" sz="3000" dirty="0"/>
              <a:t>, </a:t>
            </a:r>
            <a:r>
              <a:rPr lang="it-IT" sz="3000" i="1" dirty="0" err="1"/>
              <a:t>addove</a:t>
            </a:r>
            <a:r>
              <a:rPr lang="it-IT" sz="3000" dirty="0"/>
              <a:t>), sia nella morfologia (</a:t>
            </a:r>
            <a:r>
              <a:rPr lang="it-IT" sz="3000" i="1" dirty="0" err="1"/>
              <a:t>volemo</a:t>
            </a:r>
            <a:r>
              <a:rPr lang="it-IT" sz="3000" i="1" dirty="0"/>
              <a:t>, </a:t>
            </a:r>
            <a:r>
              <a:rPr lang="it-IT" sz="3000" i="1" dirty="0" err="1"/>
              <a:t>facemo</a:t>
            </a:r>
            <a:r>
              <a:rPr lang="it-IT" sz="3000" dirty="0"/>
              <a:t>, </a:t>
            </a:r>
            <a:r>
              <a:rPr lang="it-IT" sz="3000" i="1" dirty="0" err="1"/>
              <a:t>venimo</a:t>
            </a:r>
            <a:r>
              <a:rPr lang="it-IT" sz="3000" dirty="0"/>
              <a:t>). Nei </a:t>
            </a:r>
            <a:r>
              <a:rPr lang="it-IT" sz="3000" b="1" dirty="0"/>
              <a:t>personaggi secondari </a:t>
            </a:r>
            <a:r>
              <a:rPr lang="it-IT" sz="3000" dirty="0"/>
              <a:t>di Pecoro e Taccone questi elementi sono più marcati </a:t>
            </a:r>
            <a:r>
              <a:rPr lang="it-IT" sz="3000" i="1" dirty="0"/>
              <a:t>(none</a:t>
            </a:r>
            <a:r>
              <a:rPr lang="it-IT" sz="3000" dirty="0"/>
              <a:t>; </a:t>
            </a:r>
            <a:r>
              <a:rPr lang="it-IT" sz="3000" i="1" dirty="0"/>
              <a:t>che si detto?, </a:t>
            </a:r>
            <a:r>
              <a:rPr lang="it-IT" sz="3000" i="1" dirty="0" err="1"/>
              <a:t>guatà</a:t>
            </a:r>
            <a:r>
              <a:rPr lang="it-IT" sz="3000" dirty="0"/>
              <a:t>,</a:t>
            </a:r>
            <a:r>
              <a:rPr lang="it-IT" sz="3000" i="1" dirty="0"/>
              <a:t> tenere ‘</a:t>
            </a:r>
            <a:r>
              <a:rPr lang="it-IT" sz="3000" dirty="0"/>
              <a:t>avere</a:t>
            </a:r>
            <a:r>
              <a:rPr lang="it-IT" sz="3000" i="1" dirty="0"/>
              <a:t>’</a:t>
            </a:r>
            <a:r>
              <a:rPr lang="it-IT" sz="30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20962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103109"/>
            <a:ext cx="11746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0212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C13149-F080-44C1-AB36-06A3FF96E314}"/>
              </a:ext>
            </a:extLst>
          </p:cNvPr>
          <p:cNvSpPr txBox="1"/>
          <p:nvPr/>
        </p:nvSpPr>
        <p:spPr>
          <a:xfrm>
            <a:off x="117231" y="948459"/>
            <a:ext cx="1195753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it-IT" sz="2900" dirty="0"/>
              <a:t>Numerosi </a:t>
            </a:r>
            <a:r>
              <a:rPr lang="it-IT" sz="2900" b="1" dirty="0"/>
              <a:t>arcaismi lessicali</a:t>
            </a:r>
            <a:r>
              <a:rPr lang="it-IT" sz="2900" dirty="0"/>
              <a:t>, che a volte si ripetono: </a:t>
            </a:r>
            <a:r>
              <a:rPr lang="it-IT" sz="2900" i="1" dirty="0"/>
              <a:t>duce </a:t>
            </a:r>
            <a:r>
              <a:rPr lang="it-IT" sz="2900" dirty="0"/>
              <a:t>‘condottiero’, </a:t>
            </a:r>
            <a:r>
              <a:rPr lang="it-IT" sz="2900" i="1" dirty="0"/>
              <a:t>periglio, ire</a:t>
            </a:r>
            <a:r>
              <a:rPr lang="it-IT" sz="2900" dirty="0"/>
              <a:t>,</a:t>
            </a:r>
            <a:r>
              <a:rPr lang="it-IT" sz="2900" i="1" dirty="0"/>
              <a:t> manducare,</a:t>
            </a:r>
            <a:r>
              <a:rPr lang="it-IT" sz="2900" dirty="0"/>
              <a:t> </a:t>
            </a:r>
            <a:r>
              <a:rPr lang="it-IT" sz="2900" i="1" dirty="0"/>
              <a:t>involarsi</a:t>
            </a:r>
            <a:r>
              <a:rPr lang="it-IT" sz="2900" dirty="0"/>
              <a:t>, </a:t>
            </a:r>
            <a:r>
              <a:rPr lang="it-IT" sz="2900" i="1" dirty="0"/>
              <a:t>magione</a:t>
            </a:r>
            <a:r>
              <a:rPr lang="it-IT" sz="2900" dirty="0"/>
              <a:t>,</a:t>
            </a:r>
            <a:r>
              <a:rPr lang="it-IT" sz="2900" i="1" dirty="0"/>
              <a:t> ratto</a:t>
            </a:r>
            <a:r>
              <a:rPr lang="it-IT" sz="2900" dirty="0"/>
              <a:t> </a:t>
            </a:r>
            <a:r>
              <a:rPr lang="it-IT" sz="2900" i="1" dirty="0"/>
              <a:t>‘</a:t>
            </a:r>
            <a:r>
              <a:rPr lang="it-IT" sz="2900" dirty="0"/>
              <a:t>veloce</a:t>
            </a:r>
            <a:r>
              <a:rPr lang="it-IT" sz="2900" i="1" dirty="0"/>
              <a:t>’, piova </a:t>
            </a:r>
            <a:r>
              <a:rPr lang="it-IT" sz="2900" dirty="0"/>
              <a:t>‘pioggia’, </a:t>
            </a:r>
            <a:r>
              <a:rPr lang="it-IT" sz="2900" i="1" dirty="0"/>
              <a:t>veltro </a:t>
            </a:r>
            <a:r>
              <a:rPr lang="it-IT" sz="2900" dirty="0"/>
              <a:t>‘cane da caccia’. A volte si tratta di congiunzioni e avverbi (</a:t>
            </a:r>
            <a:r>
              <a:rPr lang="it-IT" sz="2900" i="1" dirty="0"/>
              <a:t>anco</a:t>
            </a:r>
            <a:r>
              <a:rPr lang="it-IT" sz="2900" dirty="0"/>
              <a:t>, </a:t>
            </a:r>
            <a:r>
              <a:rPr lang="it-IT" sz="2900" i="1" dirty="0"/>
              <a:t>però </a:t>
            </a:r>
            <a:r>
              <a:rPr lang="it-IT" sz="2900" dirty="0"/>
              <a:t>‘perciò’, </a:t>
            </a:r>
            <a:r>
              <a:rPr lang="it-IT" sz="2900" i="1" dirty="0"/>
              <a:t>innante</a:t>
            </a:r>
            <a:r>
              <a:rPr lang="it-IT" sz="2900" dirty="0"/>
              <a:t>).</a:t>
            </a:r>
            <a:r>
              <a:rPr lang="it-IT" sz="2900" i="1" dirty="0"/>
              <a:t> </a:t>
            </a:r>
            <a:r>
              <a:rPr lang="it-IT" sz="2900" dirty="0"/>
              <a:t>Spesso si scelgono varianti antiche trasparenti per uno spettatore moderno: </a:t>
            </a:r>
            <a:r>
              <a:rPr lang="it-IT" sz="2900" i="1" dirty="0"/>
              <a:t>guatare</a:t>
            </a:r>
            <a:r>
              <a:rPr lang="it-IT" sz="2900" dirty="0"/>
              <a:t>,</a:t>
            </a:r>
            <a:r>
              <a:rPr lang="it-IT" sz="2900" i="1" dirty="0"/>
              <a:t> nomare, malo</a:t>
            </a:r>
            <a:r>
              <a:rPr lang="it-IT" sz="2900" dirty="0"/>
              <a:t> ‘cattivo, malvagio’. </a:t>
            </a:r>
          </a:p>
          <a:p>
            <a:pPr marL="514350" indent="-514350" algn="just">
              <a:buAutoNum type="arabicParenR"/>
            </a:pP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2900" dirty="0"/>
              <a:t>Sostantivi arcaici per la scelta del </a:t>
            </a:r>
            <a:r>
              <a:rPr lang="it-IT" sz="2900" b="1" dirty="0"/>
              <a:t>suffisso</a:t>
            </a:r>
            <a:r>
              <a:rPr lang="it-IT" sz="2900" dirty="0"/>
              <a:t> </a:t>
            </a:r>
            <a:r>
              <a:rPr lang="it-IT" sz="2900" i="1" dirty="0"/>
              <a:t>(permissione) </a:t>
            </a:r>
            <a:r>
              <a:rPr lang="it-IT" sz="2900" dirty="0"/>
              <a:t>e serie produttive in </a:t>
            </a:r>
            <a:r>
              <a:rPr lang="it-IT" sz="2900" dirty="0" err="1"/>
              <a:t>it</a:t>
            </a:r>
            <a:r>
              <a:rPr lang="it-IT" sz="2900" dirty="0"/>
              <a:t>. </a:t>
            </a:r>
            <a:r>
              <a:rPr lang="it-IT" sz="2900" dirty="0" err="1"/>
              <a:t>ant</a:t>
            </a:r>
            <a:r>
              <a:rPr lang="it-IT" sz="2900" dirty="0"/>
              <a:t>. come quella in </a:t>
            </a:r>
            <a:r>
              <a:rPr lang="it-IT" sz="2900" i="1" dirty="0"/>
              <a:t>-</a:t>
            </a:r>
            <a:r>
              <a:rPr lang="it-IT" sz="2900" i="1" dirty="0" err="1"/>
              <a:t>tore</a:t>
            </a:r>
            <a:r>
              <a:rPr lang="it-IT" sz="2900" i="1" dirty="0"/>
              <a:t> </a:t>
            </a:r>
            <a:r>
              <a:rPr lang="it-IT" sz="2900" dirty="0"/>
              <a:t>(«Sono impuro, </a:t>
            </a:r>
            <a:r>
              <a:rPr lang="it-IT" sz="2900" dirty="0" err="1"/>
              <a:t>bordellatore</a:t>
            </a:r>
            <a:r>
              <a:rPr lang="it-IT" sz="2900" dirty="0"/>
              <a:t> insaziabile, beffeggiatore, crapulone»).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 startAt="3"/>
            </a:pPr>
            <a:r>
              <a:rPr lang="it-IT" sz="2900" dirty="0"/>
              <a:t>Occasionali </a:t>
            </a:r>
            <a:r>
              <a:rPr lang="it-IT" sz="2900" b="1" dirty="0"/>
              <a:t>latinismi</a:t>
            </a:r>
            <a:r>
              <a:rPr lang="it-IT" sz="2900" dirty="0"/>
              <a:t>: </a:t>
            </a:r>
            <a:r>
              <a:rPr lang="it-IT" sz="2900" i="1" dirty="0"/>
              <a:t>et</a:t>
            </a:r>
            <a:r>
              <a:rPr lang="it-IT" sz="2900" dirty="0"/>
              <a:t>, </a:t>
            </a:r>
            <a:r>
              <a:rPr lang="it-IT" sz="2900" i="1" dirty="0"/>
              <a:t>est</a:t>
            </a:r>
            <a:r>
              <a:rPr lang="it-IT" sz="2900" dirty="0"/>
              <a:t>,</a:t>
            </a:r>
            <a:r>
              <a:rPr lang="it-IT" sz="2900" i="1" dirty="0"/>
              <a:t> facere</a:t>
            </a:r>
            <a:r>
              <a:rPr lang="it-IT" sz="2900" dirty="0"/>
              <a:t>, </a:t>
            </a:r>
            <a:r>
              <a:rPr lang="it-IT" sz="2900" i="1" dirty="0"/>
              <a:t>pectore</a:t>
            </a:r>
            <a:r>
              <a:rPr lang="it-IT" sz="2900" dirty="0"/>
              <a:t>, </a:t>
            </a:r>
            <a:r>
              <a:rPr lang="it-IT" sz="2900" i="1" dirty="0" err="1"/>
              <a:t>purificatio</a:t>
            </a:r>
            <a:r>
              <a:rPr lang="it-IT" sz="2900" i="1" dirty="0"/>
              <a:t>, Deus </a:t>
            </a:r>
            <a:r>
              <a:rPr lang="it-IT" sz="2900" i="1" dirty="0" err="1"/>
              <a:t>vult</a:t>
            </a:r>
            <a:r>
              <a:rPr lang="it-IT" sz="2900" i="1" dirty="0"/>
              <a:t>.</a:t>
            </a:r>
          </a:p>
          <a:p>
            <a:pPr marL="514350" indent="-514350" algn="just">
              <a:buAutoNum type="arabicParenR" startAt="3"/>
            </a:pPr>
            <a:endParaRPr lang="it-IT" sz="800" dirty="0"/>
          </a:p>
          <a:p>
            <a:pPr algn="just"/>
            <a:r>
              <a:rPr lang="it-IT" sz="3000" dirty="0"/>
              <a:t>4)  </a:t>
            </a:r>
            <a:r>
              <a:rPr lang="it-IT" sz="2900" dirty="0"/>
              <a:t>Rarissime voci </a:t>
            </a:r>
            <a:r>
              <a:rPr lang="it-IT" sz="2900" b="1" dirty="0"/>
              <a:t>mediane</a:t>
            </a:r>
            <a:r>
              <a:rPr lang="it-IT" sz="2900" dirty="0"/>
              <a:t>: </a:t>
            </a:r>
            <a:r>
              <a:rPr lang="it-IT" sz="2900" i="1" dirty="0" err="1"/>
              <a:t>sparambia</a:t>
            </a:r>
            <a:r>
              <a:rPr lang="it-IT" sz="2900" i="1" dirty="0"/>
              <a:t> </a:t>
            </a:r>
            <a:r>
              <a:rPr lang="it-IT" sz="2900" dirty="0"/>
              <a:t>‘risparmia’ (da </a:t>
            </a:r>
            <a:r>
              <a:rPr lang="it-IT" sz="2900" i="1" dirty="0"/>
              <a:t>sparagnare</a:t>
            </a:r>
            <a:r>
              <a:rPr lang="it-IT" sz="2900" dirty="0"/>
              <a:t> per </a:t>
            </a:r>
          </a:p>
          <a:p>
            <a:pPr algn="just"/>
            <a:r>
              <a:rPr lang="it-IT" sz="2900" dirty="0"/>
              <a:t>      analogia con </a:t>
            </a:r>
            <a:r>
              <a:rPr lang="it-IT" sz="2900" i="1" dirty="0"/>
              <a:t>cagnare</a:t>
            </a:r>
            <a:r>
              <a:rPr lang="it-IT" sz="2900" dirty="0"/>
              <a:t> - </a:t>
            </a:r>
            <a:r>
              <a:rPr lang="it-IT" sz="2900" i="1" dirty="0"/>
              <a:t>cambiare</a:t>
            </a:r>
            <a:r>
              <a:rPr lang="it-IT" sz="2900" dirty="0"/>
              <a:t>)</a:t>
            </a:r>
            <a:r>
              <a:rPr lang="it-IT" sz="29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878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1E6C14-084B-4897-9B90-52392DA59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749" y="437396"/>
            <a:ext cx="11158780" cy="487282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ETTORE SCOLA E I DIALETTI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FDE9A9-B1FD-4243-A3BC-8460C5B92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020" y="1317356"/>
            <a:ext cx="11733509" cy="5262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Tra i registri che prestano maggiore attenzione alla lingua c’è </a:t>
            </a:r>
            <a:r>
              <a:rPr lang="it-IT" sz="3000" b="1" dirty="0">
                <a:cs typeface="Times New Roman" panose="02020603050405020304" pitchFamily="18" charset="0"/>
              </a:rPr>
              <a:t>Ettore Scola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In </a:t>
            </a:r>
            <a:r>
              <a:rPr lang="it-IT" sz="3000" i="1" dirty="0">
                <a:cs typeface="Times New Roman" panose="02020603050405020304" pitchFamily="18" charset="0"/>
              </a:rPr>
              <a:t>Dramma della gelosia (tutti i particolari in cronaca) </a:t>
            </a:r>
            <a:r>
              <a:rPr lang="it-IT" sz="3000" dirty="0">
                <a:cs typeface="Times New Roman" panose="02020603050405020304" pitchFamily="18" charset="0"/>
              </a:rPr>
              <a:t>(1970) emergono le aspirazioni del personaggio interpretato da Monica Vitti all’italiano scritto letterario. Il risultato è però un </a:t>
            </a:r>
            <a:r>
              <a:rPr lang="it-IT" sz="3000" b="1" dirty="0">
                <a:cs typeface="Times New Roman" panose="02020603050405020304" pitchFamily="18" charset="0"/>
              </a:rPr>
              <a:t>italiano popolare</a:t>
            </a:r>
            <a:r>
              <a:rPr lang="it-IT" sz="3000" dirty="0">
                <a:cs typeface="Times New Roman" panose="02020603050405020304" pitchFamily="18" charset="0"/>
              </a:rPr>
              <a:t> puntualmente costellato di improprietà o malapropismi:</a:t>
            </a:r>
          </a:p>
          <a:p>
            <a:pPr marL="0" indent="0" algn="just">
              <a:buNone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«Sì, amo riamata Serafini Nello e lo appartengo!»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«Ora che il mio cuore è spaccato in due è più facile imputarsi un braccio»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«Con Nello si amavamo». </a:t>
            </a:r>
          </a:p>
        </p:txBody>
      </p:sp>
    </p:spTree>
    <p:extLst>
      <p:ext uri="{BB962C8B-B14F-4D97-AF65-F5344CB8AC3E}">
        <p14:creationId xmlns:p14="http://schemas.microsoft.com/office/powerpoint/2010/main" val="166725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01F0E9-6B84-4E0F-9755-FB5B3E393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475" y="263470"/>
            <a:ext cx="11822891" cy="647366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Lo stesso tema è ripreso da Scola in </a:t>
            </a:r>
            <a:r>
              <a:rPr lang="it-IT" sz="3000" b="1" i="1" dirty="0">
                <a:cs typeface="Times New Roman" panose="02020603050405020304" pitchFamily="18" charset="0"/>
              </a:rPr>
              <a:t>C’eravamo tanto amati </a:t>
            </a:r>
            <a:r>
              <a:rPr lang="it-IT" sz="3000" dirty="0">
                <a:cs typeface="Times New Roman" panose="02020603050405020304" pitchFamily="18" charset="0"/>
              </a:rPr>
              <a:t>(1974), dove si mostra l’ascesa sociale di Elide (Giovanna Ralli), che corrisponde anche a un tentativo di impossessarsi della grammatica italiana (passando inevitabilmente per l’</a:t>
            </a:r>
            <a:r>
              <a:rPr lang="it-IT" sz="3000" b="1" dirty="0">
                <a:cs typeface="Times New Roman" panose="02020603050405020304" pitchFamily="18" charset="0"/>
              </a:rPr>
              <a:t>italiano popolare</a:t>
            </a:r>
            <a:r>
              <a:rPr lang="it-IT" sz="3000" dirty="0">
                <a:cs typeface="Times New Roman" panose="02020603050405020304" pitchFamily="18" charset="0"/>
              </a:rPr>
              <a:t>). 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Lo spettatore è portato a solidarizzare con lei proprio perché si identifica con la sua innocente ignoranza e con l’infelice tentativo di affrancarsi dai genitori popolani arricchiti (i dialettofoni puri Aldo e Lella Fabrizi) per accedere alle vette dell’intellettuale borghese (falso e corrotto) Vittorio Gassman, italofono.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Non c’è una contrapposizione dialetto = positivo e italiano = negativo, perché sono connotati negativamente sia i genitori dialettofoni sia Vittorio italofono. L’italiano popolare di Elide rappresenta la sua difficoltà a far convivere queste due realtà.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72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A91F065-C73A-48C0-8688-AADB8692B739}"/>
              </a:ext>
            </a:extLst>
          </p:cNvPr>
          <p:cNvSpPr txBox="1"/>
          <p:nvPr/>
        </p:nvSpPr>
        <p:spPr>
          <a:xfrm>
            <a:off x="84084" y="157655"/>
            <a:ext cx="1193975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2700" dirty="0">
                <a:cs typeface="Times New Roman" panose="02020603050405020304" pitchFamily="18" charset="0"/>
              </a:rPr>
              <a:t>ROMOLO (Fabrizi): Tu </a:t>
            </a:r>
            <a:r>
              <a:rPr lang="it-IT" sz="2700" dirty="0" err="1">
                <a:cs typeface="Times New Roman" panose="02020603050405020304" pitchFamily="18" charset="0"/>
              </a:rPr>
              <a:t>mo</a:t>
            </a:r>
            <a:r>
              <a:rPr lang="it-IT" sz="2700" dirty="0">
                <a:cs typeface="Times New Roman" panose="02020603050405020304" pitchFamily="18" charset="0"/>
              </a:rPr>
              <a:t> stai lottando co la coscienza. Lotti ma </a:t>
            </a:r>
            <a:r>
              <a:rPr lang="it-IT" sz="2700" dirty="0" err="1">
                <a:cs typeface="Times New Roman" panose="02020603050405020304" pitchFamily="18" charset="0"/>
              </a:rPr>
              <a:t>nun</a:t>
            </a:r>
            <a:r>
              <a:rPr lang="it-IT" sz="2700" dirty="0">
                <a:cs typeface="Times New Roman" panose="02020603050405020304" pitchFamily="18" charset="0"/>
              </a:rPr>
              <a:t> t’</a:t>
            </a:r>
            <a:r>
              <a:rPr lang="it-IT" sz="2700" dirty="0" err="1">
                <a:cs typeface="Times New Roman" panose="02020603050405020304" pitchFamily="18" charset="0"/>
              </a:rPr>
              <a:t>arende</a:t>
            </a:r>
            <a:r>
              <a:rPr lang="it-IT" sz="2700" dirty="0">
                <a:cs typeface="Times New Roman" panose="02020603050405020304" pitchFamily="18" charset="0"/>
              </a:rPr>
              <a:t>. Da’ retta a me. </a:t>
            </a:r>
            <a:r>
              <a:rPr lang="it-IT" sz="2700" dirty="0" err="1">
                <a:cs typeface="Times New Roman" panose="02020603050405020304" pitchFamily="18" charset="0"/>
              </a:rPr>
              <a:t>Aricordete</a:t>
            </a:r>
            <a:r>
              <a:rPr lang="it-IT" sz="2700" dirty="0">
                <a:cs typeface="Times New Roman" panose="02020603050405020304" pitchFamily="18" charset="0"/>
              </a:rPr>
              <a:t> che chi vince la </a:t>
            </a:r>
            <a:r>
              <a:rPr lang="it-IT" sz="2700" dirty="0" err="1">
                <a:cs typeface="Times New Roman" panose="02020603050405020304" pitchFamily="18" charset="0"/>
              </a:rPr>
              <a:t>battaja</a:t>
            </a:r>
            <a:r>
              <a:rPr lang="it-IT" sz="2700" dirty="0">
                <a:cs typeface="Times New Roman" panose="02020603050405020304" pitchFamily="18" charset="0"/>
              </a:rPr>
              <a:t> co la coscienza, ha vinto la </a:t>
            </a:r>
            <a:r>
              <a:rPr lang="it-IT" sz="2700" dirty="0" err="1">
                <a:cs typeface="Times New Roman" panose="02020603050405020304" pitchFamily="18" charset="0"/>
              </a:rPr>
              <a:t>guera</a:t>
            </a:r>
            <a:r>
              <a:rPr lang="it-IT" sz="2700" dirty="0">
                <a:cs typeface="Times New Roman" panose="02020603050405020304" pitchFamily="18" charset="0"/>
              </a:rPr>
              <a:t> de l’esistenza. E adesso </a:t>
            </a:r>
            <a:r>
              <a:rPr lang="it-IT" sz="2700" dirty="0" err="1">
                <a:cs typeface="Times New Roman" panose="02020603050405020304" pitchFamily="18" charset="0"/>
              </a:rPr>
              <a:t>fermamese</a:t>
            </a:r>
            <a:r>
              <a:rPr lang="it-IT" sz="2700" dirty="0">
                <a:cs typeface="Times New Roman" panose="02020603050405020304" pitchFamily="18" charset="0"/>
              </a:rPr>
              <a:t> che </a:t>
            </a:r>
            <a:r>
              <a:rPr lang="it-IT" sz="2700" dirty="0" err="1">
                <a:cs typeface="Times New Roman" panose="02020603050405020304" pitchFamily="18" charset="0"/>
              </a:rPr>
              <a:t>semo</a:t>
            </a:r>
            <a:r>
              <a:rPr lang="it-IT" sz="2700" dirty="0">
                <a:cs typeface="Times New Roman" panose="02020603050405020304" pitchFamily="18" charset="0"/>
              </a:rPr>
              <a:t> </a:t>
            </a:r>
            <a:r>
              <a:rPr lang="it-IT" sz="2700" dirty="0" err="1">
                <a:cs typeface="Times New Roman" panose="02020603050405020304" pitchFamily="18" charset="0"/>
              </a:rPr>
              <a:t>arivati</a:t>
            </a:r>
            <a:r>
              <a:rPr lang="it-IT" sz="2700" dirty="0">
                <a:cs typeface="Times New Roman" panose="02020603050405020304" pitchFamily="18" charset="0"/>
              </a:rPr>
              <a:t> [...]. La fermata </a:t>
            </a:r>
            <a:r>
              <a:rPr lang="it-IT" sz="2700" dirty="0" err="1">
                <a:cs typeface="Times New Roman" panose="02020603050405020304" pitchFamily="18" charset="0"/>
              </a:rPr>
              <a:t>der</a:t>
            </a:r>
            <a:r>
              <a:rPr lang="it-IT" sz="2700" dirty="0">
                <a:cs typeface="Times New Roman" panose="02020603050405020304" pitchFamily="18" charset="0"/>
              </a:rPr>
              <a:t> </a:t>
            </a:r>
            <a:r>
              <a:rPr lang="it-IT" sz="2700" dirty="0" err="1">
                <a:cs typeface="Times New Roman" panose="02020603050405020304" pitchFamily="18" charset="0"/>
              </a:rPr>
              <a:t>tramme</a:t>
            </a:r>
            <a:r>
              <a:rPr lang="it-IT" sz="2700" dirty="0">
                <a:cs typeface="Times New Roman" panose="02020603050405020304" pitchFamily="18" charset="0"/>
              </a:rPr>
              <a:t> è laggiù. Me rincresce ma la macchina me serve a mene.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700" dirty="0">
                <a:cs typeface="Times New Roman" panose="02020603050405020304" pitchFamily="18" charset="0"/>
              </a:rPr>
              <a:t>GIANNI (Gassman, ironico): Grazie. </a:t>
            </a:r>
          </a:p>
          <a:p>
            <a:pPr marL="0" indent="0" algn="just">
              <a:buNone/>
            </a:pPr>
            <a:r>
              <a:rPr lang="it-IT" sz="2700" dirty="0">
                <a:cs typeface="Times New Roman" panose="02020603050405020304" pitchFamily="18" charset="0"/>
              </a:rPr>
              <a:t>MOGLIE (Lella Fabrizi): A Ro, </a:t>
            </a:r>
            <a:r>
              <a:rPr lang="it-IT" sz="2700" dirty="0" err="1">
                <a:cs typeface="Times New Roman" panose="02020603050405020304" pitchFamily="18" charset="0"/>
              </a:rPr>
              <a:t>venghi</a:t>
            </a:r>
            <a:r>
              <a:rPr lang="it-IT" sz="2700" dirty="0">
                <a:cs typeface="Times New Roman" panose="02020603050405020304" pitchFamily="18" charset="0"/>
              </a:rPr>
              <a:t>! </a:t>
            </a:r>
            <a:r>
              <a:rPr lang="it-IT" sz="2700" dirty="0"/>
              <a:t> </a:t>
            </a:r>
          </a:p>
          <a:p>
            <a:pPr marL="0" indent="0" algn="just">
              <a:buNone/>
            </a:pPr>
            <a:r>
              <a:rPr lang="it-IT" sz="2700" dirty="0"/>
              <a:t>ROMOLO: Sine. </a:t>
            </a:r>
          </a:p>
          <a:p>
            <a:r>
              <a:rPr lang="it-IT" sz="2700" dirty="0"/>
              <a:t>ELIDE (Ralli): Lei non </a:t>
            </a:r>
            <a:r>
              <a:rPr lang="it-IT" sz="2700" dirty="0" err="1"/>
              <a:t>salisce</a:t>
            </a:r>
            <a:r>
              <a:rPr lang="it-IT" sz="2700" dirty="0"/>
              <a:t>? </a:t>
            </a:r>
          </a:p>
          <a:p>
            <a:r>
              <a:rPr lang="it-IT" sz="2700" dirty="0"/>
              <a:t>GIANNI: (ironico) None.</a:t>
            </a:r>
          </a:p>
          <a:p>
            <a:r>
              <a:rPr lang="it-IT" sz="2700" dirty="0"/>
              <a:t>ELIDE: Tanti ossequi. </a:t>
            </a:r>
          </a:p>
          <a:p>
            <a:r>
              <a:rPr lang="it-IT" sz="2700" dirty="0"/>
              <a:t>GIANNI: Arrivederla.</a:t>
            </a:r>
          </a:p>
          <a:p>
            <a:r>
              <a:rPr lang="it-IT" sz="2700" dirty="0"/>
              <a:t> Elide: Oh grazie! </a:t>
            </a:r>
          </a:p>
          <a:p>
            <a:r>
              <a:rPr lang="it-IT" sz="2700" dirty="0"/>
              <a:t> GIANNI: (mettendola in guardia da un pezzo di legno cui Elide va a sbattere) Attenta! </a:t>
            </a:r>
          </a:p>
          <a:p>
            <a:r>
              <a:rPr lang="it-IT" sz="2700" dirty="0"/>
              <a:t>ELIDE: Ah! (Salutando Gianni) Nuovamente. (Al padre) Ho intruppato.</a:t>
            </a:r>
          </a:p>
          <a:p>
            <a:r>
              <a:rPr lang="it-IT" sz="2700" dirty="0"/>
              <a:t>ELIDE: Ho visto l’Eclisse dell’Antonioni e sono rimasta stranita. </a:t>
            </a:r>
          </a:p>
        </p:txBody>
      </p:sp>
    </p:spTree>
    <p:extLst>
      <p:ext uri="{BB962C8B-B14F-4D97-AF65-F5344CB8AC3E}">
        <p14:creationId xmlns:p14="http://schemas.microsoft.com/office/powerpoint/2010/main" val="835259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C004E1-E572-40E7-966C-63BF9773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475" y="216976"/>
            <a:ext cx="11121325" cy="6230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  ELIDE: Ho visto l’Eclisse dell’Antonioni e sono rimasta stranita.</a:t>
            </a: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  ELIDE: So di farti soffrire, ma devo dirti tutto, per sincerità verso me stessa. Io... non volevo. Mi sono schernita...</a:t>
            </a:r>
          </a:p>
          <a:p>
            <a:pPr marL="0" indent="0">
              <a:buNone/>
            </a:pPr>
            <a:r>
              <a:rPr lang="it-IT" dirty="0">
                <a:cs typeface="Times New Roman" panose="02020603050405020304" pitchFamily="18" charset="0"/>
              </a:rPr>
              <a:t>  GIANNI: Schermita, meglio, magari, no? </a:t>
            </a:r>
          </a:p>
          <a:p>
            <a:pPr marL="0" indent="0" algn="just">
              <a:buNone/>
            </a:pPr>
            <a:r>
              <a:rPr lang="it-IT" dirty="0">
                <a:cs typeface="Times New Roman" panose="02020603050405020304" pitchFamily="18" charset="0"/>
              </a:rPr>
              <a:t>  ELIDE: Schermita, sì. Ma quando ho ceduto al suo amplesso, io pensavo a te, Gianni. Avrai certo letto di questa contraffazione </a:t>
            </a:r>
            <a:r>
              <a:rPr lang="it-IT" i="1" dirty="0" err="1">
                <a:cs typeface="Times New Roman" panose="02020603050405020304" pitchFamily="18" charset="0"/>
              </a:rPr>
              <a:t>erodica</a:t>
            </a:r>
            <a:r>
              <a:rPr lang="it-IT" dirty="0">
                <a:cs typeface="Times New Roman" panose="02020603050405020304" pitchFamily="18" charset="0"/>
              </a:rPr>
              <a:t> che induce la donna a visualizzare nell’uomo che le sta indosso altri personaggi, attori famosi, cantanti, condottieri. E io, visualizzavo a te, Gianni. Era lui che tradivo, non te.</a:t>
            </a:r>
          </a:p>
          <a:p>
            <a:pPr marL="0" indent="0">
              <a:buNone/>
            </a:pPr>
            <a:endParaRPr lang="it-IT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657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01F0E9-6B84-4E0F-9755-FB5B3E393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475" y="263470"/>
            <a:ext cx="11822891" cy="647366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In </a:t>
            </a:r>
            <a:r>
              <a:rPr lang="it-IT" sz="3000" i="1" dirty="0">
                <a:cs typeface="Times New Roman" panose="02020603050405020304" pitchFamily="18" charset="0"/>
              </a:rPr>
              <a:t>Brutti, sporchi e cattivi</a:t>
            </a:r>
            <a:r>
              <a:rPr lang="it-IT" sz="3000" dirty="0">
                <a:cs typeface="Times New Roman" panose="02020603050405020304" pitchFamily="18" charset="0"/>
              </a:rPr>
              <a:t> (1976) Scola rappresenta la vita di una famiglia in una baraccopoli romana. Il dialetto è funzionale a rappresentare la </a:t>
            </a:r>
            <a:r>
              <a:rPr lang="it-IT" sz="3000" b="1" dirty="0">
                <a:cs typeface="Times New Roman" panose="02020603050405020304" pitchFamily="18" charset="0"/>
              </a:rPr>
              <a:t>marginalità</a:t>
            </a:r>
            <a:r>
              <a:rPr lang="it-IT" sz="3000" dirty="0">
                <a:cs typeface="Times New Roman" panose="02020603050405020304" pitchFamily="18" charset="0"/>
              </a:rPr>
              <a:t> di questi individui.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>
                <a:cs typeface="Times New Roman" panose="02020603050405020304" pitchFamily="18" charset="0"/>
              </a:rPr>
              <a:t>Nino Manfredi interpreta il capofamiglia, incolto, violento e senza scrupoli, che ha conservato il dialetto </a:t>
            </a:r>
            <a:r>
              <a:rPr lang="it-IT" sz="3000" b="1" dirty="0">
                <a:cs typeface="Times New Roman" panose="02020603050405020304" pitchFamily="18" charset="0"/>
              </a:rPr>
              <a:t>pugliese</a:t>
            </a:r>
            <a:r>
              <a:rPr lang="it-IT" sz="3000" dirty="0">
                <a:cs typeface="Times New Roman" panose="02020603050405020304" pitchFamily="18" charset="0"/>
              </a:rPr>
              <a:t> di origine ma lo mescola con tratti di </a:t>
            </a:r>
            <a:r>
              <a:rPr lang="it-IT" sz="3000" b="1" dirty="0">
                <a:cs typeface="Times New Roman" panose="02020603050405020304" pitchFamily="18" charset="0"/>
              </a:rPr>
              <a:t>romanesco</a:t>
            </a:r>
            <a:r>
              <a:rPr lang="it-IT" sz="3000" dirty="0">
                <a:cs typeface="Times New Roman" panose="02020603050405020304" pitchFamily="18" charset="0"/>
              </a:rPr>
              <a:t>. Oltre al pugliese italianizzato, appare il romanesco di altri baraccati, il </a:t>
            </a:r>
            <a:r>
              <a:rPr lang="it-IT" sz="3000" b="1" dirty="0">
                <a:cs typeface="Times New Roman" panose="02020603050405020304" pitchFamily="18" charset="0"/>
              </a:rPr>
              <a:t>napoletano</a:t>
            </a:r>
            <a:r>
              <a:rPr lang="it-IT" sz="3000" dirty="0">
                <a:cs typeface="Times New Roman" panose="02020603050405020304" pitchFamily="18" charset="0"/>
              </a:rPr>
              <a:t> del personaggio della prostituta e l’</a:t>
            </a:r>
            <a:r>
              <a:rPr lang="it-IT" sz="3000" b="1" dirty="0">
                <a:cs typeface="Times New Roman" panose="02020603050405020304" pitchFamily="18" charset="0"/>
              </a:rPr>
              <a:t>italiano</a:t>
            </a:r>
            <a:r>
              <a:rPr lang="it-IT" sz="3000" dirty="0">
                <a:cs typeface="Times New Roman" panose="02020603050405020304" pitchFamily="18" charset="0"/>
              </a:rPr>
              <a:t> dei giornalisti o della tv.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Come ha osservato Silvia </a:t>
            </a:r>
            <a:r>
              <a:rPr lang="it-IT" sz="3000" dirty="0" err="1">
                <a:cs typeface="Times New Roman" panose="02020603050405020304" pitchFamily="18" charset="0"/>
              </a:rPr>
              <a:t>Capotosto</a:t>
            </a:r>
            <a:r>
              <a:rPr lang="it-IT" sz="3000" dirty="0">
                <a:cs typeface="Times New Roman" panose="02020603050405020304" pitchFamily="18" charset="0"/>
              </a:rPr>
              <a:t>, nel film la rappresentazione non è improntata al realismo ma al </a:t>
            </a:r>
            <a:r>
              <a:rPr lang="it-IT" sz="3000" b="1" dirty="0">
                <a:cs typeface="Times New Roman" panose="02020603050405020304" pitchFamily="18" charset="0"/>
              </a:rPr>
              <a:t>valore simbolico del dialetto</a:t>
            </a:r>
            <a:r>
              <a:rPr lang="it-IT" sz="3000" dirty="0">
                <a:cs typeface="Times New Roman" panose="02020603050405020304" pitchFamily="18" charset="0"/>
              </a:rPr>
              <a:t>, lingua degli emarginati: «</a:t>
            </a:r>
            <a:r>
              <a:rPr lang="it-IT" sz="3000" b="0" i="0" u="none" strike="noStrike" baseline="0" dirty="0"/>
              <a:t>Il dialetto serve, in tutti i casi, a scolpire un tipo sociale, individuandone il contesto d’origine, il grado di integrazione, il livello socioculturale e (forse) il livello morale».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Rispetto ai generi tratti pugliesi prodotti da Manfredi, il personaggio della moglie mostra elementi maggiormente caratterizzati verso il </a:t>
            </a:r>
            <a:r>
              <a:rPr lang="it-IT" sz="3000" b="1" dirty="0">
                <a:cs typeface="Times New Roman" panose="02020603050405020304" pitchFamily="18" charset="0"/>
              </a:rPr>
              <a:t>barese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478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AF856D-6B7F-4931-8057-42E0109B1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30924"/>
            <a:ext cx="11645462" cy="62956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Il romanesco di Alberto Sordi sembra più simbolico che mimetico: la lingua sfatta di chi non ha remore morali, mal dissimula, o talora ostenta, indolenza e disonestà.</a:t>
            </a:r>
          </a:p>
          <a:p>
            <a:pPr marL="0" indent="0">
              <a:buNone/>
            </a:pPr>
            <a:endParaRPr lang="it-IT" sz="3000" dirty="0"/>
          </a:p>
          <a:p>
            <a:pPr marL="0" indent="0">
              <a:buNone/>
            </a:pPr>
            <a:r>
              <a:rPr lang="it-IT" sz="3000" dirty="0"/>
              <a:t>Si tratta di un </a:t>
            </a:r>
            <a:r>
              <a:rPr lang="it-IT" sz="3000" b="1" dirty="0"/>
              <a:t>italiano regionale romano </a:t>
            </a:r>
            <a:r>
              <a:rPr lang="it-IT" sz="3000" dirty="0"/>
              <a:t>che oscilla in base alle situazioni:</a:t>
            </a:r>
          </a:p>
          <a:p>
            <a:pPr>
              <a:buFontTx/>
              <a:buChar char="-"/>
            </a:pPr>
            <a:r>
              <a:rPr lang="it-IT" sz="3000" dirty="0"/>
              <a:t>Mancata chiusura di </a:t>
            </a:r>
            <a:r>
              <a:rPr lang="it-IT" sz="3000" i="1" dirty="0"/>
              <a:t>e </a:t>
            </a:r>
            <a:r>
              <a:rPr lang="it-IT" sz="3000" dirty="0"/>
              <a:t>protonica </a:t>
            </a:r>
            <a:r>
              <a:rPr lang="it-IT" sz="3000" i="1" dirty="0"/>
              <a:t>(de, me, se)</a:t>
            </a:r>
          </a:p>
          <a:p>
            <a:pPr>
              <a:buFontTx/>
              <a:buChar char="-"/>
            </a:pPr>
            <a:r>
              <a:rPr lang="it-IT" sz="3000" dirty="0"/>
              <a:t>Passaggio da laterale palatale a </a:t>
            </a:r>
            <a:r>
              <a:rPr lang="it-IT" sz="3000" dirty="0" err="1"/>
              <a:t>jod</a:t>
            </a:r>
            <a:r>
              <a:rPr lang="it-IT" sz="3000" dirty="0"/>
              <a:t> </a:t>
            </a:r>
            <a:r>
              <a:rPr lang="it-IT" sz="3000" i="1" dirty="0"/>
              <a:t>(je dico)</a:t>
            </a:r>
          </a:p>
          <a:p>
            <a:pPr>
              <a:buFontTx/>
              <a:buChar char="-"/>
            </a:pPr>
            <a:r>
              <a:rPr lang="it-IT" sz="3000" dirty="0"/>
              <a:t>Apocope dell’infinito </a:t>
            </a:r>
            <a:r>
              <a:rPr lang="it-IT" sz="3000" i="1" dirty="0"/>
              <a:t>(</a:t>
            </a:r>
            <a:r>
              <a:rPr lang="it-IT" sz="3000" i="1" dirty="0" err="1"/>
              <a:t>guardà</a:t>
            </a:r>
            <a:r>
              <a:rPr lang="it-IT" sz="3000" i="1" dirty="0"/>
              <a:t>, </a:t>
            </a:r>
            <a:r>
              <a:rPr lang="it-IT" sz="3000" i="1" dirty="0" err="1"/>
              <a:t>fà</a:t>
            </a:r>
            <a:r>
              <a:rPr lang="it-IT" sz="3000" i="1" dirty="0"/>
              <a:t>, sentì, </a:t>
            </a:r>
            <a:r>
              <a:rPr lang="it-IT" sz="3000" i="1" dirty="0" err="1"/>
              <a:t>vedè</a:t>
            </a:r>
            <a:r>
              <a:rPr lang="it-IT" sz="3000" i="1" dirty="0"/>
              <a:t>)</a:t>
            </a:r>
          </a:p>
          <a:p>
            <a:pPr>
              <a:buFontTx/>
              <a:buChar char="-"/>
            </a:pPr>
            <a:r>
              <a:rPr lang="it-IT" sz="3000" dirty="0"/>
              <a:t>Interiezioni</a:t>
            </a:r>
            <a:r>
              <a:rPr lang="it-IT" sz="3000" i="1" dirty="0"/>
              <a:t> </a:t>
            </a:r>
            <a:r>
              <a:rPr lang="it-IT" sz="3000" i="1" dirty="0" err="1"/>
              <a:t>aho</a:t>
            </a:r>
            <a:r>
              <a:rPr lang="it-IT" sz="3000" i="1" dirty="0"/>
              <a:t>, </a:t>
            </a:r>
            <a:r>
              <a:rPr lang="it-IT" sz="3000" i="1" dirty="0" err="1"/>
              <a:t>davero</a:t>
            </a:r>
            <a:r>
              <a:rPr lang="it-IT" sz="3000" dirty="0"/>
              <a:t>, </a:t>
            </a:r>
            <a:r>
              <a:rPr lang="it-IT" sz="3000" i="1" dirty="0"/>
              <a:t>a </a:t>
            </a:r>
            <a:r>
              <a:rPr lang="it-IT" sz="3000" dirty="0"/>
              <a:t>allocutivo</a:t>
            </a:r>
            <a:endParaRPr lang="it-IT" sz="3000" i="1" dirty="0"/>
          </a:p>
          <a:p>
            <a:pPr>
              <a:buFontTx/>
              <a:buChar char="-"/>
            </a:pPr>
            <a:r>
              <a:rPr lang="it-IT" sz="3000" dirty="0"/>
              <a:t>Solo nelle punte emotive tratti più marcati come </a:t>
            </a:r>
            <a:r>
              <a:rPr lang="it-IT" sz="3000" i="1" dirty="0" err="1"/>
              <a:t>er</a:t>
            </a:r>
            <a:r>
              <a:rPr lang="it-IT" sz="3000" dirty="0"/>
              <a:t>, desinenze </a:t>
            </a:r>
            <a:r>
              <a:rPr lang="it-IT" sz="3000" i="1" dirty="0"/>
              <a:t>-amo</a:t>
            </a:r>
            <a:r>
              <a:rPr lang="it-IT" sz="3000" dirty="0"/>
              <a:t>,        </a:t>
            </a:r>
            <a:r>
              <a:rPr lang="it-IT" sz="3000" i="1" dirty="0"/>
              <a:t>-emo</a:t>
            </a:r>
            <a:r>
              <a:rPr lang="it-IT" sz="3000" dirty="0"/>
              <a:t>, </a:t>
            </a:r>
            <a:r>
              <a:rPr lang="it-IT" sz="3000" i="1" dirty="0"/>
              <a:t>-imo</a:t>
            </a:r>
            <a:r>
              <a:rPr lang="it-IT" sz="3000" dirty="0"/>
              <a:t>, monottongo di </a:t>
            </a:r>
            <a:r>
              <a:rPr lang="it-IT" sz="3000" i="1" dirty="0" err="1"/>
              <a:t>uo</a:t>
            </a:r>
            <a:endParaRPr lang="it-IT" sz="3000" i="1" dirty="0"/>
          </a:p>
          <a:p>
            <a:pPr marL="0" indent="0">
              <a:buNone/>
            </a:pPr>
            <a:r>
              <a:rPr lang="it-IT" sz="3000" dirty="0"/>
              <a:t>Un esempio tipico del parlato di Sordi nei film </a:t>
            </a:r>
            <a:r>
              <a:rPr lang="it-IT" sz="3000" i="1" dirty="0"/>
              <a:t>I magliari</a:t>
            </a:r>
            <a:r>
              <a:rPr lang="it-IT" sz="3000" dirty="0"/>
              <a:t> (1959).</a:t>
            </a:r>
          </a:p>
          <a:p>
            <a:pPr>
              <a:buFontTx/>
              <a:buChar char="-"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34730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BCBFFA-F2D5-4209-9828-F3DEA60B3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3" y="179614"/>
            <a:ext cx="11691258" cy="6498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/>
              <a:t>In diversi film si trova l’incontro tra l’elemento locale e l’inglese:</a:t>
            </a:r>
          </a:p>
          <a:p>
            <a:pPr marL="0" indent="0" algn="just">
              <a:buNone/>
            </a:pPr>
            <a:endParaRPr lang="it-IT" sz="3000" dirty="0"/>
          </a:p>
          <a:p>
            <a:pPr marL="0" indent="0" algn="just">
              <a:buNone/>
            </a:pPr>
            <a:r>
              <a:rPr lang="it-IT" sz="3000" dirty="0"/>
              <a:t>- In </a:t>
            </a:r>
            <a:r>
              <a:rPr lang="it-IT" sz="3000" i="1" dirty="0"/>
              <a:t>Un americano a Roma </a:t>
            </a:r>
            <a:r>
              <a:rPr lang="it-IT" sz="3000" dirty="0"/>
              <a:t>(1954) di Steno la lingua di Nando, interpretato da Sordi, è un codice composito rappresentato da italiano regionale romano, inglese italianizzato e </a:t>
            </a:r>
            <a:r>
              <a:rPr lang="it-IT" sz="3000" dirty="0" err="1"/>
              <a:t>doppiagese</a:t>
            </a:r>
            <a:r>
              <a:rPr lang="it-IT" sz="3000" dirty="0"/>
              <a:t>.</a:t>
            </a:r>
          </a:p>
          <a:p>
            <a:pPr marL="0" indent="0" algn="just">
              <a:buNone/>
            </a:pPr>
            <a:endParaRPr lang="it-IT" sz="3200" dirty="0"/>
          </a:p>
          <a:p>
            <a:pPr marL="0" indent="0" algn="just">
              <a:buNone/>
            </a:pPr>
            <a:r>
              <a:rPr lang="it-IT" sz="3000" i="1" dirty="0"/>
              <a:t>- </a:t>
            </a:r>
            <a:r>
              <a:rPr lang="it-IT" sz="3000" dirty="0"/>
              <a:t>In </a:t>
            </a:r>
            <a:r>
              <a:rPr lang="it-IT" sz="3000" i="1" dirty="0"/>
              <a:t>Bello onesto emigrato Australia sposerebbe compaesana illibata </a:t>
            </a:r>
            <a:r>
              <a:rPr lang="it-IT" sz="3000" dirty="0"/>
              <a:t>(1971) di Zampa emergono i calchi (</a:t>
            </a:r>
            <a:r>
              <a:rPr lang="it-IT" sz="3000" i="1" dirty="0" err="1"/>
              <a:t>floro</a:t>
            </a:r>
            <a:r>
              <a:rPr lang="it-IT" sz="3000" dirty="0"/>
              <a:t> da </a:t>
            </a:r>
            <a:r>
              <a:rPr lang="it-IT" sz="3000" i="1" dirty="0" err="1"/>
              <a:t>floor</a:t>
            </a:r>
            <a:r>
              <a:rPr lang="it-IT" sz="3000" dirty="0"/>
              <a:t> ‘pavimento’) e il </a:t>
            </a:r>
            <a:r>
              <a:rPr lang="it-IT" sz="3000" i="1" dirty="0"/>
              <a:t>code-mixing</a:t>
            </a:r>
            <a:r>
              <a:rPr lang="it-IT" sz="3000" dirty="0"/>
              <a:t> tipici degli emigrati: «È piccola/ è di legno// Tutta dipinta a mano// Ma ci sono tutti i </a:t>
            </a:r>
            <a:r>
              <a:rPr lang="it-IT" sz="3000" dirty="0" err="1"/>
              <a:t>confòrt</a:t>
            </a:r>
            <a:r>
              <a:rPr lang="it-IT" sz="3000" dirty="0"/>
              <a:t>/ sai? Una </a:t>
            </a:r>
            <a:r>
              <a:rPr lang="it-IT" sz="3000" dirty="0" err="1"/>
              <a:t>kitch</a:t>
            </a:r>
            <a:r>
              <a:rPr lang="it-IT" sz="3000" dirty="0"/>
              <a:t> economica che si spegne da sola/ un </a:t>
            </a:r>
            <a:r>
              <a:rPr lang="it-IT" sz="3000" dirty="0" err="1"/>
              <a:t>fridge</a:t>
            </a:r>
            <a:r>
              <a:rPr lang="it-IT" sz="3000" dirty="0"/>
              <a:t>/ yes? Un fero da stiro/ la macchina da cucire/ e il </a:t>
            </a:r>
            <a:r>
              <a:rPr lang="it-IT" sz="3000" dirty="0" err="1"/>
              <a:t>floro</a:t>
            </a:r>
            <a:r>
              <a:rPr lang="it-IT" sz="3000" dirty="0"/>
              <a:t>/ il pavimento/ è tutto colorato».</a:t>
            </a:r>
          </a:p>
          <a:p>
            <a:pPr marL="0" indent="0" algn="just">
              <a:buNone/>
            </a:pPr>
            <a:endParaRPr lang="it-IT" sz="38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886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BCBFFA-F2D5-4209-9828-F3DEA60B3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2" y="179613"/>
            <a:ext cx="11771963" cy="65575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400" b="1" dirty="0"/>
              <a:t>IL ROMANESCO</a:t>
            </a:r>
          </a:p>
          <a:p>
            <a:pPr marL="0" indent="0" algn="ctr">
              <a:buNone/>
            </a:pPr>
            <a:endParaRPr lang="it-IT" sz="800" dirty="0"/>
          </a:p>
          <a:p>
            <a:pPr marL="0" indent="0" algn="just">
              <a:buNone/>
            </a:pPr>
            <a:r>
              <a:rPr lang="it-IT" sz="3000" dirty="0"/>
              <a:t>Il successo di Alberto Sordi favorisce anche il dilagare del romanesco al cinema tra anni Sessanta e Settanta.</a:t>
            </a:r>
          </a:p>
          <a:p>
            <a:pPr marL="0" indent="0" algn="just">
              <a:buNone/>
            </a:pPr>
            <a:r>
              <a:rPr lang="it-IT" sz="3000" dirty="0"/>
              <a:t>Gran parte dei film della commedia all’italiana ha personaggi che usano l’italiano regionale di Roma più o meno marcato.</a:t>
            </a:r>
          </a:p>
          <a:p>
            <a:pPr marL="0" indent="0" algn="just">
              <a:buNone/>
            </a:pPr>
            <a:r>
              <a:rPr lang="it-IT" sz="3000" dirty="0"/>
              <a:t>Significativa è l’operazione condotta da Luigi Magni in </a:t>
            </a:r>
            <a:r>
              <a:rPr lang="it-IT" sz="3000" i="1" dirty="0"/>
              <a:t>Scipione detto anche l’Africano</a:t>
            </a:r>
            <a:r>
              <a:rPr lang="it-IT" sz="3000" dirty="0"/>
              <a:t> (1971), con Mastroianni, ambientato nella Roma repubblicana, dove i personaggi parlano un </a:t>
            </a:r>
            <a:r>
              <a:rPr lang="it-IT" sz="3000"/>
              <a:t>romanesco contemporaneo: chiaramente </a:t>
            </a:r>
            <a:r>
              <a:rPr lang="it-IT" sz="3000" dirty="0"/>
              <a:t>lontano da ogni verosimiglianza, ma adatto al registro comico.</a:t>
            </a:r>
          </a:p>
          <a:p>
            <a:pPr marL="0" indent="0" algn="just">
              <a:buNone/>
            </a:pPr>
            <a:r>
              <a:rPr lang="it-IT" sz="3000" dirty="0"/>
              <a:t>Negli anni Settanta il romanesco è usato in film di serie B come quelli interpretati da Thomas Milian (doppiato da Ferruccio Amendola) nel personaggio </a:t>
            </a:r>
            <a:r>
              <a:rPr lang="it-IT" sz="3000" i="1" dirty="0" err="1"/>
              <a:t>Er</a:t>
            </a:r>
            <a:r>
              <a:rPr lang="it-IT" sz="3000" i="1" dirty="0"/>
              <a:t> Monnezza</a:t>
            </a:r>
            <a:r>
              <a:rPr lang="it-IT" sz="3000" dirty="0"/>
              <a:t>, oppure in </a:t>
            </a:r>
            <a:r>
              <a:rPr lang="it-IT" sz="3000" i="1" dirty="0"/>
              <a:t>Febbre da cavallo </a:t>
            </a:r>
            <a:r>
              <a:rPr lang="it-IT" sz="3000" dirty="0"/>
              <a:t>(1976), con Gigi Proietti ed Enrico Montesano, che si servono ampiamente del turpiloquio.</a:t>
            </a:r>
          </a:p>
          <a:p>
            <a:pPr marL="0" indent="0" algn="just">
              <a:buNone/>
            </a:pPr>
            <a:endParaRPr lang="it-IT" sz="3000" dirty="0"/>
          </a:p>
          <a:p>
            <a:pPr marL="0" indent="0" algn="just">
              <a:buNone/>
            </a:pPr>
            <a:endParaRPr lang="it-IT" sz="3000" dirty="0"/>
          </a:p>
          <a:p>
            <a:pPr marL="0" indent="0" algn="just">
              <a:buNone/>
            </a:pPr>
            <a:endParaRPr lang="it-IT" sz="30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5363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27E8B5-5687-4434-AA93-2ABDD3E9E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547" y="228492"/>
            <a:ext cx="10515600" cy="61126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CONTRAPPOSIZIONE ITALIANO-DIALETTO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AF73D9-6700-4CFC-A861-592DBA588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13" y="976394"/>
            <a:ext cx="11971283" cy="588160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Nel Neorealismo l’uso del dialetto in contrapposizione all’italiano rifletteva soprattutto la rivendicazione di una lingua vera, autentica, contrapposta all’omologazione e all’ipocrisia della lingua nazionale, ad esempio in </a:t>
            </a:r>
            <a:r>
              <a:rPr lang="it-IT" sz="3000" i="1" dirty="0">
                <a:cs typeface="Times New Roman" panose="02020603050405020304" pitchFamily="18" charset="0"/>
              </a:rPr>
              <a:t>Ladri di biciclette</a:t>
            </a:r>
            <a:r>
              <a:rPr lang="it-IT" sz="3000" dirty="0">
                <a:cs typeface="Times New Roman" panose="02020603050405020304" pitchFamily="18" charset="0"/>
              </a:rPr>
              <a:t> di De Sica o in </a:t>
            </a:r>
            <a:r>
              <a:rPr lang="it-IT" sz="3000" i="1" dirty="0">
                <a:cs typeface="Times New Roman" panose="02020603050405020304" pitchFamily="18" charset="0"/>
              </a:rPr>
              <a:t>La terra trema </a:t>
            </a:r>
            <a:r>
              <a:rPr lang="it-IT" sz="3000" dirty="0">
                <a:cs typeface="Times New Roman" panose="02020603050405020304" pitchFamily="18" charset="0"/>
              </a:rPr>
              <a:t>di Rossellini.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A partire dagli anni Sessanta è sempre più frequente una rappresentazione diversa della contrapposizione, tutta </a:t>
            </a:r>
            <a:r>
              <a:rPr lang="it-IT" sz="3000" b="1" dirty="0">
                <a:cs typeface="Times New Roman" panose="02020603050405020304" pitchFamily="18" charset="0"/>
              </a:rPr>
              <a:t>a favore dell’italiano</a:t>
            </a:r>
            <a:r>
              <a:rPr lang="it-IT" sz="3000" dirty="0">
                <a:cs typeface="Times New Roman" panose="02020603050405020304" pitchFamily="18" charset="0"/>
              </a:rPr>
              <a:t>: Il dialetto come codice della non consapevolezza, lingua </a:t>
            </a:r>
            <a:r>
              <a:rPr lang="it-IT" sz="3000" dirty="0" err="1">
                <a:cs typeface="Times New Roman" panose="02020603050405020304" pitchFamily="18" charset="0"/>
              </a:rPr>
              <a:t>precivile</a:t>
            </a:r>
            <a:r>
              <a:rPr lang="it-IT" sz="3000" dirty="0">
                <a:cs typeface="Times New Roman" panose="02020603050405020304" pitchFamily="18" charset="0"/>
              </a:rPr>
              <a:t> e prepolitica, in contrapposizione all’italiano nazionale (unica lingua che possa garantire un reale cambiamento).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 migliori esempi di impegno politico e civile escludono quasi completamente l’elemento locale, come </a:t>
            </a:r>
            <a:r>
              <a:rPr lang="it-IT" sz="3000" i="1" dirty="0">
                <a:cs typeface="Times New Roman" panose="02020603050405020304" pitchFamily="18" charset="0"/>
              </a:rPr>
              <a:t>Le mani sulla città</a:t>
            </a:r>
            <a:r>
              <a:rPr lang="it-IT" sz="3000" dirty="0">
                <a:cs typeface="Times New Roman" panose="02020603050405020304" pitchFamily="18" charset="0"/>
              </a:rPr>
              <a:t> di Rosi (1963), ambientato a Napoli, o </a:t>
            </a:r>
            <a:r>
              <a:rPr lang="it-IT" sz="3000" i="1" dirty="0">
                <a:cs typeface="Times New Roman" panose="02020603050405020304" pitchFamily="18" charset="0"/>
              </a:rPr>
              <a:t>Sbatti il mostro in prima pagina</a:t>
            </a:r>
            <a:r>
              <a:rPr lang="it-IT" sz="3000" dirty="0">
                <a:cs typeface="Times New Roman" panose="02020603050405020304" pitchFamily="18" charset="0"/>
              </a:rPr>
              <a:t> di Bellocchio (1972), a Milano. È anche un modo per allontanarsi dal rischio di </a:t>
            </a:r>
            <a:r>
              <a:rPr lang="it-IT" sz="3000" dirty="0" err="1">
                <a:cs typeface="Times New Roman" panose="02020603050405020304" pitchFamily="18" charset="0"/>
              </a:rPr>
              <a:t>macchiettismo</a:t>
            </a:r>
            <a:r>
              <a:rPr lang="it-IT" sz="3000" dirty="0">
                <a:cs typeface="Times New Roman" panose="02020603050405020304" pitchFamily="18" charset="0"/>
              </a:rPr>
              <a:t> o di luogo comune linguistico. Vediamo una scena da </a:t>
            </a:r>
            <a:r>
              <a:rPr lang="it-IT" sz="3000" i="1" dirty="0">
                <a:cs typeface="Times New Roman" panose="02020603050405020304" pitchFamily="18" charset="0"/>
              </a:rPr>
              <a:t>Le mani sulla città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  <a:endParaRPr lang="it-IT" sz="4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866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86A38D-5902-4579-B633-94DAAD53A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696" y="462455"/>
            <a:ext cx="11824137" cy="628518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Contemporaneamente, tra gli anni Sessanta e gli anni Settanta, emerge spesso un uso del dialetto con </a:t>
            </a:r>
            <a:r>
              <a:rPr lang="it-IT" sz="3000" b="1" dirty="0">
                <a:cs typeface="Times New Roman" panose="02020603050405020304" pitchFamily="18" charset="0"/>
              </a:rPr>
              <a:t>funzione lirico-nostalgica</a:t>
            </a:r>
          </a:p>
          <a:p>
            <a:pPr marL="0" indent="0" algn="just">
              <a:buNone/>
            </a:pPr>
            <a:endParaRPr lang="it-IT" sz="30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Già in Pasolini il dialetto romanesco delle borgate, riprodotto realisticamente, assume una funzione simbolica di rappresentare l’autenticità non corrotta dalla società borghese, come in </a:t>
            </a:r>
            <a:r>
              <a:rPr lang="it-IT" sz="3000" i="1" dirty="0">
                <a:cs typeface="Times New Roman" panose="02020603050405020304" pitchFamily="18" charset="0"/>
              </a:rPr>
              <a:t>Accattone </a:t>
            </a:r>
            <a:r>
              <a:rPr lang="it-IT" sz="3000" dirty="0">
                <a:cs typeface="Times New Roman" panose="02020603050405020304" pitchFamily="18" charset="0"/>
              </a:rPr>
              <a:t>(1961) e </a:t>
            </a:r>
            <a:r>
              <a:rPr lang="it-IT" sz="3000" i="1" dirty="0">
                <a:cs typeface="Times New Roman" panose="02020603050405020304" pitchFamily="18" charset="0"/>
              </a:rPr>
              <a:t>Mamma Roma </a:t>
            </a:r>
            <a:r>
              <a:rPr lang="it-IT" sz="3000" dirty="0">
                <a:cs typeface="Times New Roman" panose="02020603050405020304" pitchFamily="18" charset="0"/>
              </a:rPr>
              <a:t>(1962).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Il dialetto come memoria storica della lingua di una società rurale ormai tramontata e rimpianta con nostalgia si trova nel film di Ermanno Olmi </a:t>
            </a:r>
            <a:r>
              <a:rPr lang="it-IT" sz="3000" i="1" dirty="0">
                <a:cs typeface="Times New Roman" panose="02020603050405020304" pitchFamily="18" charset="0"/>
              </a:rPr>
              <a:t>L’albero degli zoccoli </a:t>
            </a:r>
            <a:r>
              <a:rPr lang="it-IT" sz="3000" dirty="0">
                <a:cs typeface="Times New Roman" panose="02020603050405020304" pitchFamily="18" charset="0"/>
              </a:rPr>
              <a:t>(1978), parlato in un </a:t>
            </a:r>
            <a:r>
              <a:rPr lang="it-IT" sz="3000" b="1" dirty="0">
                <a:cs typeface="Times New Roman" panose="02020603050405020304" pitchFamily="18" charset="0"/>
              </a:rPr>
              <a:t>bergamasco</a:t>
            </a:r>
            <a:r>
              <a:rPr lang="it-IT" sz="3000" dirty="0">
                <a:cs typeface="Times New Roman" panose="02020603050405020304" pitchFamily="18" charset="0"/>
              </a:rPr>
              <a:t> campagnolo dalle tinte arcaiche. Interessante anche perché mette in scena un dialetto poco presente nella storia del cinema.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Il film esce nelle sale in doppia versione: una dialettale con sottotitoli, l’altra ridoppiata dagli attori in italiano regionale. </a:t>
            </a:r>
          </a:p>
          <a:p>
            <a:pPr marL="0" indent="0">
              <a:buNone/>
            </a:pPr>
            <a:endParaRPr lang="it-IT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96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FA0570-B2E7-4F69-A4F2-9DDCEE355C28}"/>
              </a:ext>
            </a:extLst>
          </p:cNvPr>
          <p:cNvSpPr txBox="1"/>
          <p:nvPr/>
        </p:nvSpPr>
        <p:spPr>
          <a:xfrm>
            <a:off x="252248" y="430925"/>
            <a:ext cx="11781255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>
                <a:cs typeface="Times New Roman" panose="02020603050405020304" pitchFamily="18" charset="0"/>
              </a:rPr>
              <a:t>La </a:t>
            </a:r>
            <a:r>
              <a:rPr lang="it-IT" sz="3000" b="1" dirty="0">
                <a:cs typeface="Times New Roman" panose="02020603050405020304" pitchFamily="18" charset="0"/>
              </a:rPr>
              <a:t>funzione lirico-nostalgica </a:t>
            </a:r>
            <a:r>
              <a:rPr lang="it-IT" sz="3000" dirty="0">
                <a:cs typeface="Times New Roman" panose="02020603050405020304" pitchFamily="18" charset="0"/>
              </a:rPr>
              <a:t>può declinarsi anche sul piano individuale e non collettivo, come reminiscenza proustiana dell’infanzia: è il caso del </a:t>
            </a:r>
            <a:r>
              <a:rPr lang="it-IT" sz="3000" b="1" dirty="0">
                <a:cs typeface="Times New Roman" panose="02020603050405020304" pitchFamily="18" charset="0"/>
              </a:rPr>
              <a:t>romagnolo</a:t>
            </a:r>
            <a:r>
              <a:rPr lang="it-IT" sz="3000" dirty="0">
                <a:cs typeface="Times New Roman" panose="02020603050405020304" pitchFamily="18" charset="0"/>
              </a:rPr>
              <a:t> in </a:t>
            </a:r>
            <a:r>
              <a:rPr lang="it-IT" sz="3000" b="1" dirty="0">
                <a:cs typeface="Times New Roman" panose="02020603050405020304" pitchFamily="18" charset="0"/>
              </a:rPr>
              <a:t>Federico Fellini</a:t>
            </a:r>
            <a:r>
              <a:rPr lang="it-IT" sz="3000" dirty="0">
                <a:cs typeface="Times New Roman" panose="02020603050405020304" pitchFamily="18" charset="0"/>
              </a:rPr>
              <a:t>, sia in </a:t>
            </a:r>
            <a:r>
              <a:rPr lang="it-IT" sz="3000" i="1" dirty="0">
                <a:cs typeface="Times New Roman" panose="02020603050405020304" pitchFamily="18" charset="0"/>
              </a:rPr>
              <a:t>8 ½ </a:t>
            </a:r>
            <a:r>
              <a:rPr lang="it-IT" sz="3000" dirty="0">
                <a:cs typeface="Times New Roman" panose="02020603050405020304" pitchFamily="18" charset="0"/>
              </a:rPr>
              <a:t>(1963), sia in </a:t>
            </a:r>
            <a:r>
              <a:rPr lang="it-IT" sz="3000" i="1" dirty="0">
                <a:cs typeface="Times New Roman" panose="02020603050405020304" pitchFamily="18" charset="0"/>
              </a:rPr>
              <a:t>Amarcord </a:t>
            </a:r>
            <a:r>
              <a:rPr lang="it-IT" sz="3000" dirty="0">
                <a:cs typeface="Times New Roman" panose="02020603050405020304" pitchFamily="18" charset="0"/>
              </a:rPr>
              <a:t>(1973).</a:t>
            </a:r>
            <a:endParaRPr lang="it-IT" sz="3000" dirty="0"/>
          </a:p>
          <a:p>
            <a:pPr algn="just"/>
            <a:r>
              <a:rPr lang="it-IT" sz="3000" dirty="0"/>
              <a:t>Quello del ricordo della nonna in </a:t>
            </a:r>
            <a:r>
              <a:rPr lang="it-IT" sz="3000" i="1" dirty="0"/>
              <a:t>8 e ½ </a:t>
            </a:r>
            <a:r>
              <a:rPr lang="it-IT" sz="3000" dirty="0"/>
              <a:t>è un dialetto incontaminato, rappresentato senza adattamenti all’italiano (contrapposto alla pronuncia ortoepica da attore teatrale di Mastroianni):</a:t>
            </a:r>
          </a:p>
          <a:p>
            <a:endParaRPr lang="it-IT" sz="2800" dirty="0"/>
          </a:p>
          <a:p>
            <a:pPr marL="0" indent="0" algn="just">
              <a:buNone/>
            </a:pPr>
            <a:r>
              <a:rPr lang="it-IT" sz="2800" dirty="0">
                <a:cs typeface="Times New Roman" panose="02020603050405020304" pitchFamily="18" charset="0"/>
              </a:rPr>
              <a:t>«</a:t>
            </a:r>
            <a:r>
              <a:rPr lang="it-IT" sz="2800" dirty="0" err="1">
                <a:cs typeface="Times New Roman" panose="02020603050405020304" pitchFamily="18" charset="0"/>
              </a:rPr>
              <a:t>Azidèn</a:t>
            </a:r>
            <a:r>
              <a:rPr lang="it-IT" sz="2800" dirty="0">
                <a:cs typeface="Times New Roman" panose="02020603050405020304" pitchFamily="18" charset="0"/>
              </a:rPr>
              <a:t> d’un </a:t>
            </a:r>
            <a:r>
              <a:rPr lang="it-IT" sz="2800" dirty="0" err="1">
                <a:cs typeface="Times New Roman" panose="02020603050405020304" pitchFamily="18" charset="0"/>
              </a:rPr>
              <a:t>azidèn</a:t>
            </a:r>
            <a:r>
              <a:rPr lang="it-IT" sz="2800" dirty="0">
                <a:cs typeface="Times New Roman" panose="02020603050405020304" pitchFamily="18" charset="0"/>
              </a:rPr>
              <a:t>! La legna l’è tuta </a:t>
            </a:r>
            <a:r>
              <a:rPr lang="it-IT" sz="2800" dirty="0" err="1">
                <a:cs typeface="Times New Roman" panose="02020603050405020304" pitchFamily="18" charset="0"/>
              </a:rPr>
              <a:t>bagneda</a:t>
            </a:r>
            <a:r>
              <a:rPr lang="it-IT" sz="2800" dirty="0">
                <a:cs typeface="Times New Roman" panose="02020603050405020304" pitchFamily="18" charset="0"/>
              </a:rPr>
              <a:t>, </a:t>
            </a:r>
            <a:r>
              <a:rPr lang="it-IT" sz="2800" dirty="0" err="1">
                <a:cs typeface="Times New Roman" panose="02020603050405020304" pitchFamily="18" charset="0"/>
              </a:rPr>
              <a:t>st’an</a:t>
            </a:r>
            <a:r>
              <a:rPr lang="it-IT" sz="2800" dirty="0">
                <a:cs typeface="Times New Roman" panose="02020603050405020304" pitchFamily="18" charset="0"/>
              </a:rPr>
              <a:t>! Le </a:t>
            </a:r>
            <a:r>
              <a:rPr lang="it-IT" sz="2800" dirty="0" err="1">
                <a:cs typeface="Times New Roman" panose="02020603050405020304" pitchFamily="18" charset="0"/>
              </a:rPr>
              <a:t>vagabòn</a:t>
            </a:r>
            <a:r>
              <a:rPr lang="it-IT" sz="2800" dirty="0">
                <a:cs typeface="Times New Roman" panose="02020603050405020304" pitchFamily="18" charset="0"/>
              </a:rPr>
              <a:t> de </a:t>
            </a:r>
            <a:r>
              <a:rPr lang="it-IT" sz="2800" dirty="0" err="1">
                <a:cs typeface="Times New Roman" panose="02020603050405020304" pitchFamily="18" charset="0"/>
              </a:rPr>
              <a:t>gat</a:t>
            </a:r>
            <a:r>
              <a:rPr lang="it-IT" sz="2800" dirty="0">
                <a:cs typeface="Times New Roman" panose="02020603050405020304" pitchFamily="18" charset="0"/>
              </a:rPr>
              <a:t> l’è </a:t>
            </a:r>
            <a:r>
              <a:rPr lang="it-IT" sz="2800" dirty="0" err="1">
                <a:cs typeface="Times New Roman" panose="02020603050405020304" pitchFamily="18" charset="0"/>
              </a:rPr>
              <a:t>com</a:t>
            </a:r>
            <a:r>
              <a:rPr lang="it-IT" sz="2800" dirty="0">
                <a:cs typeface="Times New Roman" panose="02020603050405020304" pitchFamily="18" charset="0"/>
              </a:rPr>
              <a:t> </a:t>
            </a:r>
            <a:r>
              <a:rPr lang="it-IT" sz="2800" dirty="0" err="1">
                <a:cs typeface="Times New Roman" panose="02020603050405020304" pitchFamily="18" charset="0"/>
              </a:rPr>
              <a:t>vos</a:t>
            </a:r>
            <a:r>
              <a:rPr lang="it-IT" sz="2800" dirty="0">
                <a:cs typeface="Times New Roman" panose="02020603050405020304" pitchFamily="18" charset="0"/>
              </a:rPr>
              <a:t> non. El </a:t>
            </a:r>
            <a:r>
              <a:rPr lang="it-IT" sz="2800" dirty="0" err="1">
                <a:cs typeface="Times New Roman" panose="02020603050405020304" pitchFamily="18" charset="0"/>
              </a:rPr>
              <a:t>ciapa</a:t>
            </a:r>
            <a:r>
              <a:rPr lang="it-IT" sz="2800" dirty="0">
                <a:cs typeface="Times New Roman" panose="02020603050405020304" pitchFamily="18" charset="0"/>
              </a:rPr>
              <a:t> la port de </a:t>
            </a:r>
            <a:r>
              <a:rPr lang="it-IT" sz="2800" dirty="0" err="1">
                <a:cs typeface="Times New Roman" panose="02020603050405020304" pitchFamily="18" charset="0"/>
              </a:rPr>
              <a:t>chesa</a:t>
            </a:r>
            <a:r>
              <a:rPr lang="it-IT" sz="2800" dirty="0">
                <a:cs typeface="Times New Roman" panose="02020603050405020304" pitchFamily="18" charset="0"/>
              </a:rPr>
              <a:t> e l’al </a:t>
            </a:r>
            <a:r>
              <a:rPr lang="it-IT" sz="2800" dirty="0" err="1">
                <a:cs typeface="Times New Roman" panose="02020603050405020304" pitchFamily="18" charset="0"/>
              </a:rPr>
              <a:t>torn</a:t>
            </a:r>
            <a:r>
              <a:rPr lang="it-IT" sz="2800" dirty="0">
                <a:cs typeface="Times New Roman" panose="02020603050405020304" pitchFamily="18" charset="0"/>
              </a:rPr>
              <a:t> </a:t>
            </a:r>
            <a:r>
              <a:rPr lang="it-IT" sz="2800" dirty="0" err="1">
                <a:cs typeface="Times New Roman" panose="02020603050405020304" pitchFamily="18" charset="0"/>
              </a:rPr>
              <a:t>solamènt</a:t>
            </a:r>
            <a:r>
              <a:rPr lang="it-IT" sz="2800" dirty="0">
                <a:cs typeface="Times New Roman" panose="02020603050405020304" pitchFamily="18" charset="0"/>
              </a:rPr>
              <a:t> per </a:t>
            </a:r>
            <a:r>
              <a:rPr lang="it-IT" sz="2800" dirty="0" err="1">
                <a:cs typeface="Times New Roman" panose="02020603050405020304" pitchFamily="18" charset="0"/>
              </a:rPr>
              <a:t>magnèr</a:t>
            </a:r>
            <a:r>
              <a:rPr lang="it-IT" sz="2800" dirty="0">
                <a:cs typeface="Times New Roman" panose="02020603050405020304" pitchFamily="18" charset="0"/>
              </a:rPr>
              <a:t>. </a:t>
            </a:r>
            <a:r>
              <a:rPr lang="it-IT" sz="2800" dirty="0" err="1">
                <a:cs typeface="Times New Roman" panose="02020603050405020304" pitchFamily="18" charset="0"/>
              </a:rPr>
              <a:t>Tet</a:t>
            </a:r>
            <a:r>
              <a:rPr lang="it-IT" sz="2800" dirty="0">
                <a:cs typeface="Times New Roman" panose="02020603050405020304" pitchFamily="18" charset="0"/>
              </a:rPr>
              <a:t> </a:t>
            </a:r>
            <a:r>
              <a:rPr lang="it-IT" sz="2800" dirty="0" err="1">
                <a:cs typeface="Times New Roman" panose="02020603050405020304" pitchFamily="18" charset="0"/>
              </a:rPr>
              <a:t>vergògn</a:t>
            </a:r>
            <a:r>
              <a:rPr lang="it-IT" sz="2800" dirty="0">
                <a:cs typeface="Times New Roman" panose="02020603050405020304" pitchFamily="18" charset="0"/>
              </a:rPr>
              <a:t>! </a:t>
            </a:r>
            <a:r>
              <a:rPr lang="it-IT" sz="2800" dirty="0" err="1"/>
              <a:t>Vat</a:t>
            </a:r>
            <a:r>
              <a:rPr lang="it-IT" sz="2800" dirty="0"/>
              <a:t> a </a:t>
            </a:r>
            <a:r>
              <a:rPr lang="it-IT" sz="2800" dirty="0" err="1"/>
              <a:t>lè</a:t>
            </a:r>
            <a:r>
              <a:rPr lang="it-IT" sz="2800" dirty="0"/>
              <a:t>! Oh! </a:t>
            </a:r>
            <a:r>
              <a:rPr lang="it-IT" sz="2800" dirty="0" err="1"/>
              <a:t>Al’ultima</a:t>
            </a:r>
            <a:r>
              <a:rPr lang="it-IT" sz="2800" dirty="0"/>
              <a:t> volta aio sbatté la porta in </a:t>
            </a:r>
            <a:r>
              <a:rPr lang="it-IT" sz="2800" dirty="0" err="1"/>
              <a:t>tla</a:t>
            </a:r>
            <a:r>
              <a:rPr lang="it-IT" sz="2800" dirty="0"/>
              <a:t> </a:t>
            </a:r>
            <a:r>
              <a:rPr lang="it-IT" sz="2800" dirty="0" err="1"/>
              <a:t>fazaza</a:t>
            </a:r>
            <a:r>
              <a:rPr lang="it-IT" sz="2800" dirty="0"/>
              <a:t>. Ah </a:t>
            </a:r>
            <a:r>
              <a:rPr lang="it-IT" sz="2800" dirty="0" err="1"/>
              <a:t>ah</a:t>
            </a:r>
            <a:r>
              <a:rPr lang="it-IT" sz="2800" dirty="0"/>
              <a:t>! E l’ho </a:t>
            </a:r>
            <a:r>
              <a:rPr lang="it-IT" sz="2800" dirty="0" err="1"/>
              <a:t>lassé</a:t>
            </a:r>
            <a:r>
              <a:rPr lang="it-IT" sz="2800" dirty="0"/>
              <a:t> fora par </a:t>
            </a:r>
            <a:r>
              <a:rPr lang="it-IT" sz="2800" dirty="0" err="1"/>
              <a:t>du</a:t>
            </a:r>
            <a:r>
              <a:rPr lang="it-IT" sz="2800" dirty="0"/>
              <a:t> </a:t>
            </a:r>
            <a:r>
              <a:rPr lang="it-IT" sz="2800" dirty="0" err="1"/>
              <a:t>dè</a:t>
            </a:r>
            <a:r>
              <a:rPr lang="it-IT" sz="2800" dirty="0"/>
              <a:t>. So che […] </a:t>
            </a:r>
            <a:r>
              <a:rPr lang="it-IT" sz="2800" dirty="0" err="1"/>
              <a:t>potù</a:t>
            </a:r>
            <a:r>
              <a:rPr lang="it-IT" sz="2800" dirty="0"/>
              <a:t> </a:t>
            </a:r>
            <a:r>
              <a:rPr lang="it-IT" sz="2800" dirty="0" err="1"/>
              <a:t>spusarme</a:t>
            </a:r>
            <a:r>
              <a:rPr lang="it-IT" sz="2800" dirty="0"/>
              <a:t>  un’altra volt. E a </a:t>
            </a:r>
            <a:r>
              <a:rPr lang="it-IT" sz="2800" dirty="0" err="1"/>
              <a:t>putia</a:t>
            </a:r>
            <a:r>
              <a:rPr lang="it-IT" sz="2800" dirty="0"/>
              <a:t> </a:t>
            </a:r>
            <a:r>
              <a:rPr lang="it-IT" sz="2800" dirty="0" err="1"/>
              <a:t>sté</a:t>
            </a:r>
            <a:r>
              <a:rPr lang="it-IT" sz="2800" dirty="0"/>
              <a:t> sicura ch’</a:t>
            </a:r>
            <a:r>
              <a:rPr lang="it-IT" sz="2800" dirty="0" err="1"/>
              <a:t>al’avria</a:t>
            </a:r>
            <a:r>
              <a:rPr lang="it-IT" sz="2800" dirty="0"/>
              <a:t> a </a:t>
            </a:r>
            <a:r>
              <a:rPr lang="it-IT" sz="2800" dirty="0" err="1"/>
              <a:t>truvèr</a:t>
            </a:r>
            <a:r>
              <a:rPr lang="it-IT" sz="2800" dirty="0"/>
              <a:t> ben! Do! chi l’era </a:t>
            </a:r>
            <a:r>
              <a:rPr lang="it-IT" sz="2800" dirty="0" err="1"/>
              <a:t>megl</a:t>
            </a:r>
            <a:r>
              <a:rPr lang="it-IT" sz="2800" dirty="0"/>
              <a:t> che </a:t>
            </a:r>
            <a:r>
              <a:rPr lang="it-IT" sz="2800" dirty="0" err="1"/>
              <a:t>vos</a:t>
            </a:r>
            <a:r>
              <a:rPr lang="it-IT" sz="2800" dirty="0"/>
              <a:t> no, </a:t>
            </a:r>
            <a:r>
              <a:rPr lang="it-IT" sz="2800" dirty="0" err="1"/>
              <a:t>burdèl</a:t>
            </a:r>
            <a:r>
              <a:rPr lang="it-IT" sz="2800" dirty="0"/>
              <a:t>? Ma poi so’ proprio </a:t>
            </a:r>
            <a:r>
              <a:rPr lang="it-IT" sz="2800" dirty="0" err="1"/>
              <a:t>rinvurnida</a:t>
            </a:r>
            <a:r>
              <a:rPr lang="it-IT" sz="2800" dirty="0"/>
              <a:t>! Eh, i </a:t>
            </a:r>
            <a:r>
              <a:rPr lang="it-IT" sz="2800" dirty="0" err="1"/>
              <a:t>aveo</a:t>
            </a:r>
            <a:r>
              <a:rPr lang="it-IT" sz="2800" dirty="0"/>
              <a:t> a </a:t>
            </a:r>
            <a:r>
              <a:rPr lang="it-IT" sz="2800" dirty="0" err="1"/>
              <a:t>pensé</a:t>
            </a:r>
            <a:r>
              <a:rPr lang="it-IT" sz="2800" dirty="0"/>
              <a:t> che s’</a:t>
            </a:r>
            <a:r>
              <a:rPr lang="it-IT" sz="2800" dirty="0" err="1"/>
              <a:t>aveo</a:t>
            </a:r>
            <a:r>
              <a:rPr lang="it-IT" sz="2800" dirty="0"/>
              <a:t> a </a:t>
            </a:r>
            <a:r>
              <a:rPr lang="it-IT" sz="2800" dirty="0" err="1"/>
              <a:t>ciapé</a:t>
            </a:r>
            <a:r>
              <a:rPr lang="it-IT" sz="2800" dirty="0"/>
              <a:t> un </a:t>
            </a:r>
            <a:r>
              <a:rPr lang="it-IT" sz="2800" dirty="0" err="1"/>
              <a:t>etr</a:t>
            </a:r>
            <a:r>
              <a:rPr lang="it-IT" sz="2800" dirty="0"/>
              <a:t> </a:t>
            </a:r>
            <a:r>
              <a:rPr lang="it-IT" sz="2800" dirty="0" err="1"/>
              <a:t>marìd</a:t>
            </a:r>
            <a:r>
              <a:rPr lang="it-IT" sz="2800" dirty="0"/>
              <a:t>, lui de </a:t>
            </a:r>
            <a:r>
              <a:rPr lang="it-IT" sz="2800" dirty="0" err="1"/>
              <a:t>fond</a:t>
            </a:r>
            <a:r>
              <a:rPr lang="it-IT" sz="2800" dirty="0"/>
              <a:t> l’</a:t>
            </a:r>
            <a:r>
              <a:rPr lang="it-IT" sz="2800" dirty="0" err="1"/>
              <a:t>infèrn</a:t>
            </a:r>
            <a:r>
              <a:rPr lang="it-IT" sz="2800" dirty="0"/>
              <a:t> o </a:t>
            </a:r>
            <a:r>
              <a:rPr lang="it-IT" sz="2800" dirty="0" err="1"/>
              <a:t>el</a:t>
            </a:r>
            <a:r>
              <a:rPr lang="it-IT" sz="2800" dirty="0"/>
              <a:t> </a:t>
            </a:r>
            <a:r>
              <a:rPr lang="it-IT" sz="2800" dirty="0" err="1"/>
              <a:t>paradìs</a:t>
            </a:r>
            <a:r>
              <a:rPr lang="it-IT" sz="2800" dirty="0"/>
              <a:t> in dò l’è </a:t>
            </a:r>
            <a:r>
              <a:rPr lang="it-IT" sz="2800" dirty="0" err="1"/>
              <a:t>mess</a:t>
            </a:r>
            <a:r>
              <a:rPr lang="it-IT" sz="2800" dirty="0"/>
              <a:t> non m’</a:t>
            </a:r>
            <a:r>
              <a:rPr lang="it-IT" sz="2800" dirty="0" err="1"/>
              <a:t>avria</a:t>
            </a:r>
            <a:r>
              <a:rPr lang="it-IT" sz="2800" dirty="0"/>
              <a:t> […]».</a:t>
            </a:r>
          </a:p>
        </p:txBody>
      </p:sp>
    </p:spTree>
    <p:extLst>
      <p:ext uri="{BB962C8B-B14F-4D97-AF65-F5344CB8AC3E}">
        <p14:creationId xmlns:p14="http://schemas.microsoft.com/office/powerpoint/2010/main" val="75901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FB9A42-119E-43F1-9F0A-DC04CFB4B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420623"/>
            <a:ext cx="11631168" cy="629107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La riflessione sull’elemento linguistico è centrale in tutta la produzione di Fellini.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La dolce vita </a:t>
            </a:r>
            <a:r>
              <a:rPr lang="it-IT" sz="3000" dirty="0">
                <a:cs typeface="Times New Roman" panose="02020603050405020304" pitchFamily="18" charset="0"/>
              </a:rPr>
              <a:t>(1960) mette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in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scena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la difficoltà di comunicazione attraverso l’accostamento del </a:t>
            </a:r>
            <a:r>
              <a:rPr lang="it-IT" sz="3000" b="1" dirty="0">
                <a:cs typeface="Times New Roman" panose="02020603050405020304" pitchFamily="18" charset="0"/>
              </a:rPr>
              <a:t>silenzio</a:t>
            </a:r>
            <a:r>
              <a:rPr lang="it-IT" sz="3000" dirty="0">
                <a:cs typeface="Times New Roman" panose="02020603050405020304" pitchFamily="18" charset="0"/>
              </a:rPr>
              <a:t> della prima sequenza (gli operai che salutano muti la statua del Cristo) e dell’ultima (la donna angelo Paola), con la </a:t>
            </a:r>
            <a:r>
              <a:rPr lang="it-IT" sz="3000" b="1" dirty="0">
                <a:cs typeface="Times New Roman" panose="02020603050405020304" pitchFamily="18" charset="0"/>
              </a:rPr>
              <a:t>confusione</a:t>
            </a:r>
            <a:r>
              <a:rPr lang="it-IT" sz="3000" dirty="0">
                <a:cs typeface="Times New Roman" panose="02020603050405020304" pitchFamily="18" charset="0"/>
              </a:rPr>
              <a:t> dei paparazzi, dei giornalisti e dei dandies. Anche il parlato telefonico imperfetto che impedisce a Marcello di comunicare con Emma, con il registratore che restituisce in modo alterato le parole di Steiner, e con i suoni mostruosamente artefatti della natura.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Anche in </a:t>
            </a:r>
            <a:r>
              <a:rPr lang="it-IT" sz="3000" i="1" dirty="0">
                <a:cs typeface="Times New Roman" panose="02020603050405020304" pitchFamily="18" charset="0"/>
              </a:rPr>
              <a:t>8 e 1/2 </a:t>
            </a:r>
            <a:r>
              <a:rPr lang="it-IT" sz="3000" dirty="0">
                <a:cs typeface="Times New Roman" panose="02020603050405020304" pitchFamily="18" charset="0"/>
              </a:rPr>
              <a:t>il mutismo del sogno iniziale e della conclusiva passerella incastona gli abusi della confusione babelica che animano il set </a:t>
            </a:r>
            <a:r>
              <a:rPr lang="it-IT" sz="3000" dirty="0" err="1">
                <a:cs typeface="Times New Roman" panose="02020603050405020304" pitchFamily="18" charset="0"/>
              </a:rPr>
              <a:t>metafilmico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it-IT" sz="3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Anche al di là del dialetto, usi </a:t>
            </a:r>
            <a:r>
              <a:rPr lang="it-IT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espressivi</a:t>
            </a:r>
            <a:r>
              <a:rPr lang="it-IT" sz="3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della lingua sono in alcuni dialoghi di </a:t>
            </a:r>
            <a:r>
              <a:rPr lang="it-IT" sz="3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 e ½</a:t>
            </a:r>
            <a:r>
              <a:rPr lang="it-IT" sz="30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che introducono </a:t>
            </a:r>
            <a:r>
              <a:rPr lang="it-IT" sz="3000" b="1" dirty="0">
                <a:ea typeface="Calibri" panose="020F0502020204030204" pitchFamily="34" charset="0"/>
                <a:cs typeface="Times New Roman" panose="02020603050405020304" pitchFamily="18" charset="0"/>
              </a:rPr>
              <a:t>onomatopee fumettistiche </a:t>
            </a:r>
            <a:r>
              <a:rPr lang="it-IT" sz="3000" i="1" dirty="0">
                <a:ea typeface="Calibri" panose="020F0502020204030204" pitchFamily="34" charset="0"/>
                <a:cs typeface="Times New Roman" panose="02020603050405020304" pitchFamily="18" charset="0"/>
              </a:rPr>
              <a:t>(yak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ea typeface="Calibri" panose="020F0502020204030204" pitchFamily="34" charset="0"/>
                <a:cs typeface="Times New Roman" panose="02020603050405020304" pitchFamily="18" charset="0"/>
              </a:rPr>
              <a:t>gulp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sbac</a:t>
            </a:r>
            <a:r>
              <a:rPr lang="it-IT" sz="3000" i="1" dirty="0"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it-IT" sz="3000" dirty="0">
                <a:ea typeface="Calibri" panose="020F0502020204030204" pitchFamily="34" charset="0"/>
                <a:cs typeface="Times New Roman" panose="02020603050405020304" pitchFamily="18" charset="0"/>
              </a:rPr>
              <a:t>senza nessuna intenzione di realismo.</a:t>
            </a:r>
          </a:p>
          <a:p>
            <a:pPr marL="0" indent="0" algn="just">
              <a:buNone/>
            </a:pPr>
            <a:endParaRPr lang="it-IT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7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439E21A-3CB2-47AF-80EA-E197F35EB341}"/>
              </a:ext>
            </a:extLst>
          </p:cNvPr>
          <p:cNvSpPr txBox="1"/>
          <p:nvPr/>
        </p:nvSpPr>
        <p:spPr>
          <a:xfrm>
            <a:off x="292608" y="402336"/>
            <a:ext cx="11657654" cy="5143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endParaRPr lang="it-IT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- Yak / come stai?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Non c’è male […]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E lui come sta?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Gulp! Benissimo.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Sei contento che sono qui?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Certo.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Ma contento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contento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 contentino?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Sono contentissimo.</a:t>
            </a:r>
          </a:p>
          <a:p>
            <a:pPr marL="270510" algn="just">
              <a:lnSpc>
                <a:spcPct val="107000"/>
              </a:lnSpc>
            </a:pP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it-IT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Sbac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                                     (Federico Fellini, </a:t>
            </a:r>
            <a:r>
              <a:rPr lang="it-IT" sz="28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 e ½</a:t>
            </a:r>
            <a:r>
              <a:rPr lang="it-IT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1963)</a:t>
            </a:r>
          </a:p>
        </p:txBody>
      </p:sp>
    </p:spTree>
    <p:extLst>
      <p:ext uri="{BB962C8B-B14F-4D97-AF65-F5344CB8AC3E}">
        <p14:creationId xmlns:p14="http://schemas.microsoft.com/office/powerpoint/2010/main" val="6683777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2543</Words>
  <Application>Microsoft Office PowerPoint</Application>
  <PresentationFormat>Widescreen</PresentationFormat>
  <Paragraphs>113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Tema di Office</vt:lpstr>
      <vt:lpstr>SORDI E IL RITRATTO DELL’ITALIANO MEDIO</vt:lpstr>
      <vt:lpstr>Presentazione standard di PowerPoint</vt:lpstr>
      <vt:lpstr>Presentazione standard di PowerPoint</vt:lpstr>
      <vt:lpstr>Presentazione standard di PowerPoint</vt:lpstr>
      <vt:lpstr>CONTRAPPOSIZIONE ITALIANO-DIALETTO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ETTORE SCOLA E I DIALETTI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La lingua del cinema</dc:title>
  <cp:lastModifiedBy>Emiliano Picchiorri</cp:lastModifiedBy>
  <cp:revision>46</cp:revision>
  <dcterms:created xsi:type="dcterms:W3CDTF">2022-01-21T17:11:05Z</dcterms:created>
  <dcterms:modified xsi:type="dcterms:W3CDTF">2023-06-01T09:22:17Z</dcterms:modified>
</cp:coreProperties>
</file>