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1" r:id="rId2"/>
    <p:sldId id="327" r:id="rId3"/>
    <p:sldId id="328" r:id="rId4"/>
    <p:sldId id="331" r:id="rId5"/>
    <p:sldId id="287" r:id="rId6"/>
    <p:sldId id="325" r:id="rId7"/>
    <p:sldId id="289" r:id="rId8"/>
    <p:sldId id="290" r:id="rId9"/>
    <p:sldId id="301" r:id="rId10"/>
    <p:sldId id="302" r:id="rId11"/>
    <p:sldId id="340" r:id="rId1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27" autoAdjust="0"/>
    <p:restoredTop sz="94227" autoAdjust="0"/>
  </p:normalViewPr>
  <p:slideViewPr>
    <p:cSldViewPr snapToGrid="0">
      <p:cViewPr varScale="1">
        <p:scale>
          <a:sx n="42" d="100"/>
          <a:sy n="42" d="100"/>
        </p:scale>
        <p:origin x="1291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B19F96C-E8A4-4667-B4CA-6EE9C1FE92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D5861FC9-06F5-4EC7-AEF9-B7C0495D53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A0343CE-1CE6-4975-93A2-F6B2C3B0D5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4B49C-1753-4802-B099-1D1C4019FFB7}" type="datetimeFigureOut">
              <a:rPr lang="it-IT" smtClean="0"/>
              <a:t>01/06/2023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5DD62B3-6BB3-432C-BD92-5AFA4E9A9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F057411-E871-4575-875E-139EE13D9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C244B-CF33-4D4B-B8BB-177B5D3D191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7378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82A7CD1-C4E1-485C-8EAC-F4CED97F79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1EBFF17-5653-4B4E-AB6E-AEF4858C1A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E8880E4-9E1A-4209-88BC-008B017CF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4B49C-1753-4802-B099-1D1C4019FFB7}" type="datetimeFigureOut">
              <a:rPr lang="it-IT" smtClean="0"/>
              <a:t>01/06/2023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F2664C6-B411-4D0A-AAC4-E8A333B3FA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3E51CAF-9AFA-4A8A-A2F3-F21D7F5D1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C244B-CF33-4D4B-B8BB-177B5D3D191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01814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C9FE78F4-5162-4559-B75A-695F35EAF48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224E743-969F-4C89-8AA1-E4C97BECE2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181D0B-C196-4604-B140-30395EEAC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4B49C-1753-4802-B099-1D1C4019FFB7}" type="datetimeFigureOut">
              <a:rPr lang="it-IT" smtClean="0"/>
              <a:t>01/06/2023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3B8A196-92FD-40D1-80B5-A6BF23D991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E1FF3A2-BBF1-4FE0-8A06-270EBF5BB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C244B-CF33-4D4B-B8BB-177B5D3D191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2573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8C907D1-70A3-414E-96CE-086D94C45E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F37220A-9486-4E16-A44B-5E1E5E01C1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41BCE4F-F3BE-4A6D-88FF-9531AED6B3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4B49C-1753-4802-B099-1D1C4019FFB7}" type="datetimeFigureOut">
              <a:rPr lang="it-IT" smtClean="0"/>
              <a:t>01/06/2023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5578285-5B8E-4B6A-BC52-7ECDB0DFC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3414408-CB36-4D56-923E-783AFD179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C244B-CF33-4D4B-B8BB-177B5D3D191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70278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37C5BF9-536D-4D21-80EB-E096243FA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741E5D-CDAA-4E3C-AEE4-5F47E607E3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7B0BD52-E2EA-44D4-B02D-C72451095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4B49C-1753-4802-B099-1D1C4019FFB7}" type="datetimeFigureOut">
              <a:rPr lang="it-IT" smtClean="0"/>
              <a:t>01/06/2023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EB70427-5B18-4066-BCE3-B2CDEAC05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6C0ECCB-23EB-4805-9550-C32797355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C244B-CF33-4D4B-B8BB-177B5D3D191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83475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CF55DBF-C822-476E-9BC7-4C03B6775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A55F8BD-21D6-423C-BC1C-2630B5C2DF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36CDCA9C-2C7F-4C39-B0AF-E0CC57142D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40977D6-363B-447F-AD94-8C6B70619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4B49C-1753-4802-B099-1D1C4019FFB7}" type="datetimeFigureOut">
              <a:rPr lang="it-IT" smtClean="0"/>
              <a:t>01/06/2023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9977D8A-0112-47C7-967E-EFD230F7E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6820AFF-9001-478D-8EA4-2BFED571D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C244B-CF33-4D4B-B8BB-177B5D3D191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9464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4CEBAB2-B618-4812-B7B2-3C1B08ED96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69B7AB9-F91D-4D4D-9FF6-1C0A03EB5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CDCE8B4-A924-45F1-8DE0-67EFAFBFE9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091B2127-8BC5-4975-89D5-8D261C38F5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E5F23386-BBC6-4020-9485-4789856522A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C82DC5EB-1656-4B4C-B944-4095240F07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4B49C-1753-4802-B099-1D1C4019FFB7}" type="datetimeFigureOut">
              <a:rPr lang="it-IT" smtClean="0"/>
              <a:t>01/06/2023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4104D84C-10DE-4720-9D75-E5F45915B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4693FA12-FD82-455A-A39F-2FA392F8B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C244B-CF33-4D4B-B8BB-177B5D3D191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774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0216297-4620-4F58-9ADE-151D09456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47D4924C-A76B-4BB8-BB73-559B5A383F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4B49C-1753-4802-B099-1D1C4019FFB7}" type="datetimeFigureOut">
              <a:rPr lang="it-IT" smtClean="0"/>
              <a:t>01/06/2023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0B9A9EE-1279-4C1A-BA31-549E08BA5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4A7E0BC-5CE7-445C-A4AC-B9C4E6297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C244B-CF33-4D4B-B8BB-177B5D3D191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4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8306581A-3ACC-4596-9B64-08D75DA621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4B49C-1753-4802-B099-1D1C4019FFB7}" type="datetimeFigureOut">
              <a:rPr lang="it-IT" smtClean="0"/>
              <a:t>01/06/2023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905DC2B6-0940-4A9C-80A0-99F113C8B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CB3E8CE-81FF-446A-8EE0-06173F1BD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C244B-CF33-4D4B-B8BB-177B5D3D191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8689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6F0667-8959-4CA9-BBA2-B93345CC60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8874C9C-D5C4-45B4-9095-56DEDB3E18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76D9B60-5E47-41C8-9BFA-4442082515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CE3A62E-2023-498F-9286-BF3747D62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4B49C-1753-4802-B099-1D1C4019FFB7}" type="datetimeFigureOut">
              <a:rPr lang="it-IT" smtClean="0"/>
              <a:t>01/06/2023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7116766-3ECF-49D6-9625-4D15E2EB5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BE42EA7-273E-4787-A108-025734019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C244B-CF33-4D4B-B8BB-177B5D3D191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125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4059634-3533-4ED9-9D52-A302AB0EE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5EB76BF2-3A1F-4634-9823-6057A0973B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A75C8C9-D355-4C4A-B5E8-08BC5CCFBF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D8FFA26-0B21-4A56-BE19-CCB0D91A2E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4B49C-1753-4802-B099-1D1C4019FFB7}" type="datetimeFigureOut">
              <a:rPr lang="it-IT" smtClean="0"/>
              <a:t>01/06/2023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F0E7E4F-7595-4F22-B8B1-8F49130CA1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6E9038E-BE37-4AA5-B2F8-9414EAEE8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C244B-CF33-4D4B-B8BB-177B5D3D191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4568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E076E7EA-B8D9-40B7-82A6-A3953C26DD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F234CBB-1421-4441-85C6-B207311EFA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2BDAFFF-7463-4E39-894A-E4659D8905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C4B49C-1753-4802-B099-1D1C4019FFB7}" type="datetimeFigureOut">
              <a:rPr lang="it-IT" smtClean="0"/>
              <a:t>01/06/2023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C59DA13-D5B3-4A7C-A91E-35D7528EDF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E294F7E-4960-4C1C-8C04-3ED3C8F168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0C244B-CF33-4D4B-B8BB-177B5D3D191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4105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84B9A53-0B05-48C5-AD3D-B1CE05A99C22}"/>
              </a:ext>
            </a:extLst>
          </p:cNvPr>
          <p:cNvSpPr txBox="1"/>
          <p:nvPr/>
        </p:nvSpPr>
        <p:spPr>
          <a:xfrm>
            <a:off x="262759" y="409903"/>
            <a:ext cx="11750565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IL SARDO</a:t>
            </a:r>
          </a:p>
          <a:p>
            <a:pPr algn="ctr"/>
            <a:endParaRPr lang="it-IT" dirty="0"/>
          </a:p>
          <a:p>
            <a:pPr algn="ctr"/>
            <a:endParaRPr lang="it-IT" dirty="0"/>
          </a:p>
          <a:p>
            <a:pPr algn="just"/>
            <a:r>
              <a:rPr lang="it-IT" sz="3000" dirty="0"/>
              <a:t>Interessante il caso di </a:t>
            </a:r>
            <a:r>
              <a:rPr lang="it-IT" sz="3000" i="1" dirty="0"/>
              <a:t>Padre padrone </a:t>
            </a:r>
            <a:r>
              <a:rPr lang="it-IT" sz="3000" dirty="0"/>
              <a:t>(1977)</a:t>
            </a:r>
            <a:r>
              <a:rPr lang="it-IT" sz="3000" i="1" dirty="0"/>
              <a:t>. </a:t>
            </a:r>
            <a:r>
              <a:rPr lang="it-IT" sz="3000" dirty="0"/>
              <a:t>Nel</a:t>
            </a:r>
            <a:r>
              <a:rPr lang="it-IT" sz="3000" i="1" dirty="0"/>
              <a:t> </a:t>
            </a:r>
            <a:r>
              <a:rPr lang="it-IT" sz="3000" dirty="0"/>
              <a:t>romanzo di Gavino Ledda è centrale la progressiva acquisizione dell’italiano da parte di un analfabeta sardo. </a:t>
            </a:r>
          </a:p>
          <a:p>
            <a:pPr algn="just"/>
            <a:r>
              <a:rPr lang="it-IT" sz="3000" dirty="0"/>
              <a:t>Nel film dei fratelli Taviani però si parla, dall’inizio alla fine, un </a:t>
            </a:r>
            <a:r>
              <a:rPr lang="it-IT" sz="3000" b="1" dirty="0"/>
              <a:t>italiano regionale sardo</a:t>
            </a:r>
            <a:r>
              <a:rPr lang="it-IT" sz="3000" dirty="0"/>
              <a:t> molto attenuato e piuttosto lontano dal dialetto; restano quasi soltanto la prosodia e il raddoppiamento delle consonanti intervocaliche. </a:t>
            </a:r>
          </a:p>
          <a:p>
            <a:pPr algn="just"/>
            <a:r>
              <a:rPr lang="it-IT" sz="3000" dirty="0"/>
              <a:t>Il film sarà criticato per questa scelta e lo stesso Ledda si dissocerà, realizzando più tardi il film </a:t>
            </a:r>
            <a:r>
              <a:rPr lang="it-IT" sz="3000" i="1" dirty="0" err="1"/>
              <a:t>Ybris</a:t>
            </a:r>
            <a:r>
              <a:rPr lang="it-IT" sz="3000" i="1" dirty="0"/>
              <a:t> </a:t>
            </a:r>
            <a:r>
              <a:rPr lang="it-IT" sz="3000" dirty="0"/>
              <a:t>(1984), dalla lingua fortemente espressionista, parlato in </a:t>
            </a:r>
            <a:r>
              <a:rPr lang="it-IT" sz="3000" b="1" dirty="0"/>
              <a:t>sardo</a:t>
            </a:r>
            <a:r>
              <a:rPr lang="it-IT" sz="3000" dirty="0"/>
              <a:t>, in </a:t>
            </a:r>
            <a:r>
              <a:rPr lang="it-IT" sz="3000" b="1" dirty="0"/>
              <a:t>latino</a:t>
            </a:r>
            <a:r>
              <a:rPr lang="it-IT" sz="3000" dirty="0"/>
              <a:t> e in </a:t>
            </a:r>
            <a:r>
              <a:rPr lang="it-IT" sz="3000" b="1"/>
              <a:t>greco antico </a:t>
            </a:r>
            <a:r>
              <a:rPr lang="it-IT" sz="3000"/>
              <a:t>(</a:t>
            </a:r>
            <a:r>
              <a:rPr lang="it-IT" sz="3000" dirty="0"/>
              <a:t>che però sarà un insuccesso proprio perché difficilmente </a:t>
            </a:r>
            <a:r>
              <a:rPr lang="it-IT" sz="3000"/>
              <a:t>comprensibile).</a:t>
            </a: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2431575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6D51183-C76D-4664-9004-DAA073B592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9900" y="341141"/>
            <a:ext cx="11802404" cy="64065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it-IT" sz="3200" dirty="0">
                <a:cs typeface="Times New Roman" panose="02020603050405020304" pitchFamily="18" charset="0"/>
              </a:rPr>
              <a:t>Non mancano, anche negli anni Ottanta, gli impieghi </a:t>
            </a:r>
            <a:r>
              <a:rPr lang="it-IT" sz="3200" b="1" dirty="0">
                <a:cs typeface="Times New Roman" panose="02020603050405020304" pitchFamily="18" charset="0"/>
              </a:rPr>
              <a:t>macchiettistici</a:t>
            </a:r>
            <a:r>
              <a:rPr lang="it-IT" sz="3200" dirty="0">
                <a:cs typeface="Times New Roman" panose="02020603050405020304" pitchFamily="18" charset="0"/>
              </a:rPr>
              <a:t> della componente regionale.</a:t>
            </a:r>
          </a:p>
          <a:p>
            <a:pPr marL="0" indent="0" algn="just">
              <a:buNone/>
            </a:pPr>
            <a:r>
              <a:rPr lang="it-IT" sz="3200" dirty="0">
                <a:cs typeface="Times New Roman" panose="02020603050405020304" pitchFamily="18" charset="0"/>
              </a:rPr>
              <a:t>In particolare, è nutrito un filone di film ambientati a </a:t>
            </a:r>
            <a:r>
              <a:rPr lang="it-IT" sz="3200" b="1" dirty="0">
                <a:cs typeface="Times New Roman" panose="02020603050405020304" pitchFamily="18" charset="0"/>
              </a:rPr>
              <a:t>Milano</a:t>
            </a:r>
            <a:r>
              <a:rPr lang="it-IT" sz="3200" dirty="0">
                <a:cs typeface="Times New Roman" panose="02020603050405020304" pitchFamily="18" charset="0"/>
              </a:rPr>
              <a:t> o comunque con attori settentrionali, come </a:t>
            </a:r>
            <a:r>
              <a:rPr lang="it-IT" sz="3200" i="1" dirty="0">
                <a:cs typeface="Times New Roman" panose="02020603050405020304" pitchFamily="18" charset="0"/>
              </a:rPr>
              <a:t>Yuppies. I giovani di successo </a:t>
            </a:r>
            <a:r>
              <a:rPr lang="it-IT" sz="3200" dirty="0">
                <a:cs typeface="Times New Roman" panose="02020603050405020304" pitchFamily="18" charset="0"/>
              </a:rPr>
              <a:t>(1986) di Carlo Vanzina, con Massimo Boldi, Jerry Calà, Christian De Sica, Ezio Greggio. </a:t>
            </a:r>
          </a:p>
          <a:p>
            <a:pPr marL="0" indent="0" algn="just">
              <a:buNone/>
            </a:pPr>
            <a:r>
              <a:rPr lang="it-IT" sz="3200" dirty="0">
                <a:cs typeface="Times New Roman" panose="02020603050405020304" pitchFamily="18" charset="0"/>
              </a:rPr>
              <a:t>Consolidano lo stereotipo del settentrionale efficiente nel lavoro ma arrivista, egoista e ossessionato dalle mode.</a:t>
            </a:r>
          </a:p>
          <a:p>
            <a:pPr marL="0" indent="0" algn="just">
              <a:buNone/>
            </a:pPr>
            <a:r>
              <a:rPr lang="it-IT" sz="3200" dirty="0">
                <a:cs typeface="Times New Roman" panose="02020603050405020304" pitchFamily="18" charset="0"/>
              </a:rPr>
              <a:t>In questo e in altri film di Vanzina l’italiano regionale milanese (con l’eccezione del romano di De Sica), caratterizzato solo per la prosodia, per il vocalismo e per qualche tratto lessicale (</a:t>
            </a:r>
            <a:r>
              <a:rPr lang="it-IT" sz="3200" i="1" dirty="0">
                <a:cs typeface="Times New Roman" panose="02020603050405020304" pitchFamily="18" charset="0"/>
              </a:rPr>
              <a:t>pirla, </a:t>
            </a:r>
            <a:r>
              <a:rPr lang="it-IT" sz="3200" i="1" dirty="0" err="1">
                <a:cs typeface="Times New Roman" panose="02020603050405020304" pitchFamily="18" charset="0"/>
              </a:rPr>
              <a:t>ocio</a:t>
            </a:r>
            <a:r>
              <a:rPr lang="it-IT" sz="3200" dirty="0">
                <a:cs typeface="Times New Roman" panose="02020603050405020304" pitchFamily="18" charset="0"/>
              </a:rPr>
              <a:t>, </a:t>
            </a:r>
            <a:r>
              <a:rPr lang="it-IT" sz="3200" i="1" dirty="0">
                <a:cs typeface="Times New Roman" panose="02020603050405020304" pitchFamily="18" charset="0"/>
              </a:rPr>
              <a:t>uè</a:t>
            </a:r>
            <a:r>
              <a:rPr lang="it-IT" sz="3200" dirty="0">
                <a:cs typeface="Times New Roman" panose="02020603050405020304" pitchFamily="18" charset="0"/>
              </a:rPr>
              <a:t>, </a:t>
            </a:r>
            <a:r>
              <a:rPr lang="it-IT" sz="3200" i="1" dirty="0" err="1">
                <a:cs typeface="Times New Roman" panose="02020603050405020304" pitchFamily="18" charset="0"/>
              </a:rPr>
              <a:t>cummenda</a:t>
            </a:r>
            <a:r>
              <a:rPr lang="it-IT" sz="3200" dirty="0">
                <a:cs typeface="Times New Roman" panose="02020603050405020304" pitchFamily="18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8321931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6D51183-C76D-4664-9004-DAA073B592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9900" y="341141"/>
            <a:ext cx="11802404" cy="64065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it-IT" sz="3200" i="1" dirty="0">
                <a:cs typeface="Times New Roman" panose="02020603050405020304" pitchFamily="18" charset="0"/>
              </a:rPr>
              <a:t>Amore</a:t>
            </a:r>
            <a:r>
              <a:rPr lang="it-IT" sz="3200" dirty="0">
                <a:cs typeface="Times New Roman" panose="02020603050405020304" pitchFamily="18" charset="0"/>
              </a:rPr>
              <a:t> </a:t>
            </a:r>
            <a:r>
              <a:rPr lang="it-IT" sz="3200" i="1" dirty="0">
                <a:cs typeface="Times New Roman" panose="02020603050405020304" pitchFamily="18" charset="0"/>
              </a:rPr>
              <a:t>tossico</a:t>
            </a:r>
            <a:r>
              <a:rPr lang="it-IT" sz="3200" dirty="0">
                <a:cs typeface="Times New Roman" panose="02020603050405020304" pitchFamily="18" charset="0"/>
              </a:rPr>
              <a:t> (1983) di Claudio Caligari mostra un </a:t>
            </a:r>
            <a:r>
              <a:rPr lang="it-IT" sz="3200" b="1" dirty="0">
                <a:cs typeface="Times New Roman" panose="02020603050405020304" pitchFamily="18" charset="0"/>
              </a:rPr>
              <a:t>romanesco</a:t>
            </a:r>
            <a:r>
              <a:rPr lang="it-IT" sz="3200" dirty="0">
                <a:cs typeface="Times New Roman" panose="02020603050405020304" pitchFamily="18" charset="0"/>
              </a:rPr>
              <a:t> realistico, pronunciato da attori non professionisti tutti romani, caratterizzato da una forte presenza del </a:t>
            </a:r>
            <a:r>
              <a:rPr lang="it-IT" sz="3200" b="1" dirty="0">
                <a:cs typeface="Times New Roman" panose="02020603050405020304" pitchFamily="18" charset="0"/>
              </a:rPr>
              <a:t>gergo della droga</a:t>
            </a:r>
            <a:r>
              <a:rPr lang="it-IT" sz="3200" dirty="0"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it-IT" sz="3200" dirty="0">
                <a:cs typeface="Times New Roman" panose="02020603050405020304" pitchFamily="18" charset="0"/>
              </a:rPr>
              <a:t>Romanesco molto marcato: articolo </a:t>
            </a:r>
            <a:r>
              <a:rPr lang="it-IT" sz="3200" i="1" dirty="0" err="1">
                <a:cs typeface="Times New Roman" panose="02020603050405020304" pitchFamily="18" charset="0"/>
              </a:rPr>
              <a:t>er</a:t>
            </a:r>
            <a:r>
              <a:rPr lang="it-IT" sz="3200" dirty="0">
                <a:cs typeface="Times New Roman" panose="02020603050405020304" pitchFamily="18" charset="0"/>
              </a:rPr>
              <a:t>, </a:t>
            </a:r>
            <a:r>
              <a:rPr lang="it-IT" sz="3200" i="1" dirty="0" err="1">
                <a:cs typeface="Times New Roman" panose="02020603050405020304" pitchFamily="18" charset="0"/>
              </a:rPr>
              <a:t>anvedi</a:t>
            </a:r>
            <a:r>
              <a:rPr lang="it-IT" sz="3200" dirty="0">
                <a:cs typeface="Times New Roman" panose="02020603050405020304" pitchFamily="18" charset="0"/>
              </a:rPr>
              <a:t>,</a:t>
            </a:r>
            <a:r>
              <a:rPr lang="it-IT" sz="3200" i="1" dirty="0">
                <a:cs typeface="Times New Roman" panose="02020603050405020304" pitchFamily="18" charset="0"/>
              </a:rPr>
              <a:t> </a:t>
            </a:r>
            <a:r>
              <a:rPr lang="it-IT" sz="3200" dirty="0">
                <a:cs typeface="Times New Roman" panose="02020603050405020304" pitchFamily="18" charset="0"/>
              </a:rPr>
              <a:t>scempiamento di </a:t>
            </a:r>
            <a:r>
              <a:rPr lang="it-IT" sz="3200" i="1" dirty="0">
                <a:cs typeface="Times New Roman" panose="02020603050405020304" pitchFamily="18" charset="0"/>
              </a:rPr>
              <a:t>r </a:t>
            </a:r>
            <a:r>
              <a:rPr lang="it-IT" sz="3200" dirty="0">
                <a:cs typeface="Times New Roman" panose="02020603050405020304" pitchFamily="18" charset="0"/>
              </a:rPr>
              <a:t>e raddoppiamento di </a:t>
            </a:r>
            <a:r>
              <a:rPr lang="it-IT" sz="3200" i="1" dirty="0">
                <a:cs typeface="Times New Roman" panose="02020603050405020304" pitchFamily="18" charset="0"/>
              </a:rPr>
              <a:t>b </a:t>
            </a:r>
            <a:r>
              <a:rPr lang="it-IT" sz="3200" dirty="0">
                <a:cs typeface="Times New Roman" panose="02020603050405020304" pitchFamily="18" charset="0"/>
              </a:rPr>
              <a:t>(</a:t>
            </a:r>
            <a:r>
              <a:rPr lang="it-IT" sz="3200" i="1" dirty="0" err="1">
                <a:cs typeface="Times New Roman" panose="02020603050405020304" pitchFamily="18" charset="0"/>
              </a:rPr>
              <a:t>teribbile</a:t>
            </a:r>
            <a:r>
              <a:rPr lang="it-IT" sz="3200" dirty="0">
                <a:cs typeface="Times New Roman" panose="02020603050405020304" pitchFamily="18" charset="0"/>
              </a:rPr>
              <a:t>), apocope dell’infinito, </a:t>
            </a:r>
            <a:r>
              <a:rPr lang="it-IT" sz="3200" i="1" dirty="0">
                <a:cs typeface="Times New Roman" panose="02020603050405020304" pitchFamily="18" charset="0"/>
              </a:rPr>
              <a:t>a </a:t>
            </a:r>
            <a:r>
              <a:rPr lang="it-IT" sz="3200" dirty="0">
                <a:cs typeface="Times New Roman" panose="02020603050405020304" pitchFamily="18" charset="0"/>
              </a:rPr>
              <a:t>allocutivo, legge </a:t>
            </a:r>
            <a:r>
              <a:rPr lang="it-IT" sz="3200" dirty="0" err="1">
                <a:cs typeface="Times New Roman" panose="02020603050405020304" pitchFamily="18" charset="0"/>
              </a:rPr>
              <a:t>Porena</a:t>
            </a:r>
            <a:r>
              <a:rPr lang="it-IT" sz="3200" dirty="0">
                <a:cs typeface="Times New Roman" panose="02020603050405020304" pitchFamily="18" charset="0"/>
              </a:rPr>
              <a:t> </a:t>
            </a:r>
            <a:r>
              <a:rPr lang="it-IT" sz="3200" i="1" dirty="0">
                <a:cs typeface="Times New Roman" panose="02020603050405020304" pitchFamily="18" charset="0"/>
              </a:rPr>
              <a:t>(</a:t>
            </a:r>
            <a:r>
              <a:rPr lang="it-IT" sz="3200" i="1" dirty="0" err="1">
                <a:cs typeface="Times New Roman" panose="02020603050405020304" pitchFamily="18" charset="0"/>
              </a:rPr>
              <a:t>ao</a:t>
            </a:r>
            <a:r>
              <a:rPr lang="it-IT" sz="3200" i="1" dirty="0">
                <a:cs typeface="Times New Roman" panose="02020603050405020304" pitchFamily="18" charset="0"/>
              </a:rPr>
              <a:t> stadio), </a:t>
            </a:r>
            <a:r>
              <a:rPr lang="it-IT" sz="3200" i="1" dirty="0" err="1">
                <a:cs typeface="Times New Roman" panose="02020603050405020304" pitchFamily="18" charset="0"/>
              </a:rPr>
              <a:t>dovè</a:t>
            </a:r>
            <a:r>
              <a:rPr lang="it-IT" sz="3200" dirty="0">
                <a:cs typeface="Times New Roman" panose="02020603050405020304" pitchFamily="18" charset="0"/>
              </a:rPr>
              <a:t> </a:t>
            </a:r>
            <a:r>
              <a:rPr lang="it-IT" sz="3200" i="1" dirty="0">
                <a:cs typeface="Times New Roman" panose="02020603050405020304" pitchFamily="18" charset="0"/>
              </a:rPr>
              <a:t>da</a:t>
            </a:r>
            <a:r>
              <a:rPr lang="it-IT" sz="3200" dirty="0">
                <a:cs typeface="Times New Roman" panose="02020603050405020304" pitchFamily="18" charset="0"/>
              </a:rPr>
              <a:t> </a:t>
            </a:r>
            <a:r>
              <a:rPr lang="it-IT" sz="3200" i="1" dirty="0">
                <a:cs typeface="Times New Roman" panose="02020603050405020304" pitchFamily="18" charset="0"/>
              </a:rPr>
              <a:t>fa</a:t>
            </a:r>
            <a:r>
              <a:rPr lang="it-IT" sz="3200" dirty="0">
                <a:cs typeface="Times New Roman" panose="02020603050405020304" pitchFamily="18" charset="0"/>
              </a:rPr>
              <a:t>, ecc</a:t>
            </a:r>
            <a:r>
              <a:rPr lang="it-IT" sz="3200" i="1" dirty="0"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it-IT" sz="3200" dirty="0">
                <a:cs typeface="Times New Roman" panose="02020603050405020304" pitchFamily="18" charset="0"/>
              </a:rPr>
              <a:t>Nel lessico troviamo gergalismi </a:t>
            </a:r>
          </a:p>
          <a:p>
            <a:pPr algn="just">
              <a:buFontTx/>
              <a:buChar char="-"/>
            </a:pPr>
            <a:r>
              <a:rPr lang="it-IT" sz="3200" dirty="0">
                <a:cs typeface="Times New Roman" panose="02020603050405020304" pitchFamily="18" charset="0"/>
              </a:rPr>
              <a:t>recenti, come </a:t>
            </a:r>
            <a:r>
              <a:rPr lang="it-IT" sz="3200" i="1" dirty="0" err="1">
                <a:cs typeface="Times New Roman" panose="02020603050405020304" pitchFamily="18" charset="0"/>
              </a:rPr>
              <a:t>svoltà</a:t>
            </a:r>
            <a:r>
              <a:rPr lang="it-IT" sz="3200" i="1" dirty="0">
                <a:cs typeface="Times New Roman" panose="02020603050405020304" pitchFamily="18" charset="0"/>
              </a:rPr>
              <a:t> </a:t>
            </a:r>
            <a:r>
              <a:rPr lang="it-IT" sz="3200" dirty="0">
                <a:cs typeface="Times New Roman" panose="02020603050405020304" pitchFamily="18" charset="0"/>
              </a:rPr>
              <a:t>‘procurarsi la dose giornaliera di droga’ e </a:t>
            </a:r>
            <a:r>
              <a:rPr lang="it-IT" sz="3200" i="1" dirty="0">
                <a:cs typeface="Times New Roman" panose="02020603050405020304" pitchFamily="18" charset="0"/>
              </a:rPr>
              <a:t>scrauso </a:t>
            </a:r>
            <a:r>
              <a:rPr lang="it-IT" sz="3200" dirty="0">
                <a:cs typeface="Times New Roman" panose="02020603050405020304" pitchFamily="18" charset="0"/>
              </a:rPr>
              <a:t>‘di pessima qualità (di droga)’, poi entrati nel linguaggio giovanile per indicare un cambiamento favorevole di una situazione e qualcosa di pessima qualità;</a:t>
            </a:r>
          </a:p>
          <a:p>
            <a:pPr algn="just">
              <a:buFontTx/>
              <a:buChar char="-"/>
            </a:pPr>
            <a:r>
              <a:rPr lang="it-IT" sz="3200" dirty="0">
                <a:cs typeface="Times New Roman" panose="02020603050405020304" pitchFamily="18" charset="0"/>
              </a:rPr>
              <a:t>tradizionali, come </a:t>
            </a:r>
            <a:r>
              <a:rPr lang="it-IT" sz="3200" i="1" dirty="0">
                <a:cs typeface="Times New Roman" panose="02020603050405020304" pitchFamily="18" charset="0"/>
              </a:rPr>
              <a:t>sgamare </a:t>
            </a:r>
            <a:r>
              <a:rPr lang="it-IT" sz="3200" dirty="0">
                <a:cs typeface="Times New Roman" panose="02020603050405020304" pitchFamily="18" charset="0"/>
              </a:rPr>
              <a:t>‘comprendere un </a:t>
            </a:r>
            <a:r>
              <a:rPr lang="it-IT" sz="3200" dirty="0" err="1">
                <a:cs typeface="Times New Roman" panose="02020603050405020304" pitchFamily="18" charset="0"/>
              </a:rPr>
              <a:t>inganno’</a:t>
            </a:r>
            <a:r>
              <a:rPr lang="it-IT" sz="3200" dirty="0">
                <a:cs typeface="Times New Roman" panose="02020603050405020304" pitchFamily="18" charset="0"/>
              </a:rPr>
              <a:t>, </a:t>
            </a:r>
            <a:r>
              <a:rPr lang="it-IT" sz="3200" i="1" dirty="0">
                <a:cs typeface="Times New Roman" panose="02020603050405020304" pitchFamily="18" charset="0"/>
              </a:rPr>
              <a:t>darsi </a:t>
            </a:r>
            <a:r>
              <a:rPr lang="it-IT" sz="3200" dirty="0">
                <a:cs typeface="Times New Roman" panose="02020603050405020304" pitchFamily="18" charset="0"/>
              </a:rPr>
              <a:t>‘scappare’, </a:t>
            </a:r>
            <a:r>
              <a:rPr lang="it-IT" sz="3200" i="1" dirty="0">
                <a:cs typeface="Times New Roman" panose="02020603050405020304" pitchFamily="18" charset="0"/>
              </a:rPr>
              <a:t>buffo </a:t>
            </a:r>
            <a:r>
              <a:rPr lang="it-IT" sz="3200" dirty="0">
                <a:cs typeface="Times New Roman" panose="02020603050405020304" pitchFamily="18" charset="0"/>
              </a:rPr>
              <a:t>‘debito’.</a:t>
            </a:r>
          </a:p>
        </p:txBody>
      </p:sp>
    </p:spTree>
    <p:extLst>
      <p:ext uri="{BB962C8B-B14F-4D97-AF65-F5344CB8AC3E}">
        <p14:creationId xmlns:p14="http://schemas.microsoft.com/office/powerpoint/2010/main" val="42307283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758D268D-F86E-490A-B6CD-687C4238B895}"/>
              </a:ext>
            </a:extLst>
          </p:cNvPr>
          <p:cNvSpPr txBox="1"/>
          <p:nvPr/>
        </p:nvSpPr>
        <p:spPr>
          <a:xfrm>
            <a:off x="199697" y="178677"/>
            <a:ext cx="11866178" cy="65262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it-IT" sz="30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LA SCOPERTA DEL TOSCANO</a:t>
            </a:r>
          </a:p>
          <a:p>
            <a:pPr algn="just">
              <a:lnSpc>
                <a:spcPct val="107000"/>
              </a:lnSpc>
            </a:pPr>
            <a:endParaRPr lang="it-IT" sz="2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it-IT" sz="2800" dirty="0">
                <a:ea typeface="Calibri" panose="020F0502020204030204" pitchFamily="34" charset="0"/>
                <a:cs typeface="Times New Roman" panose="02020603050405020304" pitchFamily="18" charset="0"/>
              </a:rPr>
              <a:t>Prima degli anni Settanta il </a:t>
            </a:r>
            <a:r>
              <a:rPr lang="it-IT" sz="2800" b="1" dirty="0">
                <a:ea typeface="Calibri" panose="020F0502020204030204" pitchFamily="34" charset="0"/>
                <a:cs typeface="Times New Roman" panose="02020603050405020304" pitchFamily="18" charset="0"/>
              </a:rPr>
              <a:t>toscano</a:t>
            </a:r>
            <a:r>
              <a:rPr lang="it-IT" sz="2800" dirty="0">
                <a:ea typeface="Calibri" panose="020F0502020204030204" pitchFamily="34" charset="0"/>
                <a:cs typeface="Times New Roman" panose="02020603050405020304" pitchFamily="18" charset="0"/>
              </a:rPr>
              <a:t> è stato trascurato al cinema, perché identificato con un italiano colloquiale (l’episodio linguisticamente più impreciso di </a:t>
            </a:r>
            <a:r>
              <a:rPr lang="it-IT" sz="2800" i="1" dirty="0">
                <a:ea typeface="Calibri" panose="020F0502020204030204" pitchFamily="34" charset="0"/>
                <a:cs typeface="Times New Roman" panose="02020603050405020304" pitchFamily="18" charset="0"/>
              </a:rPr>
              <a:t>Sciuscià </a:t>
            </a:r>
            <a:r>
              <a:rPr lang="it-IT" sz="2800" dirty="0">
                <a:ea typeface="Calibri" panose="020F0502020204030204" pitchFamily="34" charset="0"/>
                <a:cs typeface="Times New Roman" panose="02020603050405020304" pitchFamily="18" charset="0"/>
              </a:rPr>
              <a:t>è quello fiorentino). Con </a:t>
            </a:r>
            <a:r>
              <a:rPr lang="it-IT" sz="2800" b="1" i="1" dirty="0">
                <a:ea typeface="Calibri" panose="020F0502020204030204" pitchFamily="34" charset="0"/>
                <a:cs typeface="Times New Roman" panose="02020603050405020304" pitchFamily="18" charset="0"/>
              </a:rPr>
              <a:t>Amici miei</a:t>
            </a:r>
            <a:r>
              <a:rPr lang="it-IT" sz="2800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2800" dirty="0">
                <a:ea typeface="Calibri" panose="020F0502020204030204" pitchFamily="34" charset="0"/>
                <a:cs typeface="Times New Roman" panose="02020603050405020304" pitchFamily="18" charset="0"/>
              </a:rPr>
              <a:t>(1975) di Mario Monicelli e successivamente con </a:t>
            </a:r>
            <a:r>
              <a:rPr lang="it-IT" sz="2800" b="1" dirty="0">
                <a:ea typeface="Calibri" panose="020F0502020204030204" pitchFamily="34" charset="0"/>
                <a:cs typeface="Times New Roman" panose="02020603050405020304" pitchFamily="18" charset="0"/>
              </a:rPr>
              <a:t>Roberto</a:t>
            </a:r>
            <a:r>
              <a:rPr lang="it-IT" sz="28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2800" b="1" dirty="0">
                <a:ea typeface="Calibri" panose="020F0502020204030204" pitchFamily="34" charset="0"/>
                <a:cs typeface="Times New Roman" panose="02020603050405020304" pitchFamily="18" charset="0"/>
              </a:rPr>
              <a:t>Benigni</a:t>
            </a:r>
            <a:r>
              <a:rPr lang="it-IT" sz="2800" dirty="0">
                <a:ea typeface="Calibri" panose="020F0502020204030204" pitchFamily="34" charset="0"/>
                <a:cs typeface="Times New Roman" panose="02020603050405020304" pitchFamily="18" charset="0"/>
              </a:rPr>
              <a:t> (a partire da </a:t>
            </a:r>
            <a:r>
              <a:rPr lang="it-IT" sz="2800" i="1" dirty="0">
                <a:ea typeface="Calibri" panose="020F0502020204030204" pitchFamily="34" charset="0"/>
                <a:cs typeface="Times New Roman" panose="02020603050405020304" pitchFamily="18" charset="0"/>
              </a:rPr>
              <a:t>Berlinguer ti voglio bene</a:t>
            </a:r>
            <a:r>
              <a:rPr lang="it-IT" sz="2800" dirty="0">
                <a:ea typeface="Calibri" panose="020F0502020204030204" pitchFamily="34" charset="0"/>
                <a:cs typeface="Times New Roman" panose="02020603050405020304" pitchFamily="18" charset="0"/>
              </a:rPr>
              <a:t>, 1977) inizia una rappresentazione dell’italiano regionale toscano più marcata, con monottongo di </a:t>
            </a:r>
            <a:r>
              <a:rPr lang="it-IT" sz="2800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uo</a:t>
            </a:r>
            <a:r>
              <a:rPr lang="it-IT" sz="2800" i="1" dirty="0"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it-IT" sz="2800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poveromo</a:t>
            </a:r>
            <a:r>
              <a:rPr lang="it-IT" sz="2800" i="1" dirty="0"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it-IT" sz="2800" dirty="0">
                <a:ea typeface="Calibri" panose="020F0502020204030204" pitchFamily="34" charset="0"/>
                <a:cs typeface="Times New Roman" panose="02020603050405020304" pitchFamily="18" charset="0"/>
              </a:rPr>
              <a:t>, gorgia, realizzazione fricativa delle affricate palatali, </a:t>
            </a:r>
            <a:r>
              <a:rPr lang="it-IT" sz="2800" i="1" dirty="0">
                <a:ea typeface="Calibri" panose="020F0502020204030204" pitchFamily="34" charset="0"/>
                <a:cs typeface="Times New Roman" panose="02020603050405020304" pitchFamily="18" charset="0"/>
              </a:rPr>
              <a:t>noi si fa</a:t>
            </a:r>
            <a:r>
              <a:rPr lang="it-IT" sz="2800" dirty="0"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it-IT" sz="2800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2800" dirty="0">
                <a:ea typeface="Calibri" panose="020F0502020204030204" pitchFamily="34" charset="0"/>
                <a:cs typeface="Times New Roman" panose="02020603050405020304" pitchFamily="18" charset="0"/>
              </a:rPr>
              <a:t>‘</a:t>
            </a:r>
            <a:r>
              <a:rPr lang="it-IT" sz="2800" i="1" dirty="0">
                <a:ea typeface="Calibri" panose="020F0502020204030204" pitchFamily="34" charset="0"/>
                <a:cs typeface="Times New Roman" panose="02020603050405020304" pitchFamily="18" charset="0"/>
              </a:rPr>
              <a:t>un</a:t>
            </a:r>
            <a:r>
              <a:rPr lang="it-IT" sz="2800" dirty="0">
                <a:ea typeface="Calibri" panose="020F0502020204030204" pitchFamily="34" charset="0"/>
                <a:cs typeface="Times New Roman" panose="02020603050405020304" pitchFamily="18" charset="0"/>
              </a:rPr>
              <a:t> ‘non’, possessivi </a:t>
            </a:r>
            <a:r>
              <a:rPr lang="it-IT" sz="2800" i="1" dirty="0">
                <a:ea typeface="Calibri" panose="020F0502020204030204" pitchFamily="34" charset="0"/>
                <a:cs typeface="Times New Roman" panose="02020603050405020304" pitchFamily="18" charset="0"/>
              </a:rPr>
              <a:t>tu</a:t>
            </a:r>
            <a:r>
              <a:rPr lang="it-IT" sz="2800" dirty="0"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it-IT" sz="2800" i="1" dirty="0">
                <a:ea typeface="Calibri" panose="020F0502020204030204" pitchFamily="34" charset="0"/>
                <a:cs typeface="Times New Roman" panose="02020603050405020304" pitchFamily="18" charset="0"/>
              </a:rPr>
              <a:t>mi</a:t>
            </a:r>
            <a:r>
              <a:rPr lang="it-IT" sz="2800" dirty="0"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it-IT" sz="2800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2800" dirty="0">
                <a:ea typeface="Calibri" panose="020F0502020204030204" pitchFamily="34" charset="0"/>
                <a:cs typeface="Times New Roman" panose="02020603050405020304" pitchFamily="18" charset="0"/>
              </a:rPr>
              <a:t>pronome pleonastico </a:t>
            </a:r>
            <a:r>
              <a:rPr lang="it-IT" sz="2800" i="1" dirty="0">
                <a:ea typeface="Calibri" panose="020F0502020204030204" pitchFamily="34" charset="0"/>
                <a:cs typeface="Times New Roman" panose="02020603050405020304" pitchFamily="18" charset="0"/>
              </a:rPr>
              <a:t>(l’è, le son).</a:t>
            </a:r>
          </a:p>
          <a:p>
            <a:pPr algn="just">
              <a:lnSpc>
                <a:spcPct val="107000"/>
              </a:lnSpc>
            </a:pPr>
            <a:r>
              <a:rPr lang="it-IT" sz="2800" dirty="0">
                <a:ea typeface="Calibri" panose="020F0502020204030204" pitchFamily="34" charset="0"/>
                <a:cs typeface="Times New Roman" panose="02020603050405020304" pitchFamily="18" charset="0"/>
              </a:rPr>
              <a:t>In</a:t>
            </a:r>
            <a:r>
              <a:rPr lang="it-IT" sz="2800" i="1" dirty="0">
                <a:ea typeface="Calibri" panose="020F0502020204030204" pitchFamily="34" charset="0"/>
                <a:cs typeface="Times New Roman" panose="02020603050405020304" pitchFamily="18" charset="0"/>
              </a:rPr>
              <a:t> Amici</a:t>
            </a:r>
            <a:r>
              <a:rPr lang="it-IT" sz="28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2800" i="1" dirty="0">
                <a:ea typeface="Calibri" panose="020F0502020204030204" pitchFamily="34" charset="0"/>
                <a:cs typeface="Times New Roman" panose="02020603050405020304" pitchFamily="18" charset="0"/>
              </a:rPr>
              <a:t>miei</a:t>
            </a:r>
            <a:r>
              <a:rPr lang="it-IT" sz="2800" dirty="0"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it-IT" sz="2800" i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it-IT" sz="2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 E </a:t>
            </a:r>
            <a:r>
              <a:rPr lang="it-IT" sz="2800" dirty="0"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lang="it-IT" sz="2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un c’entro/ via </a:t>
            </a:r>
          </a:p>
          <a:p>
            <a:pPr algn="just">
              <a:lnSpc>
                <a:spcPct val="107000"/>
              </a:lnSpc>
            </a:pPr>
            <a:r>
              <a:rPr lang="it-IT" sz="2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 Ma se </a:t>
            </a:r>
            <a:r>
              <a:rPr lang="it-IT" sz="28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ʃ’entra</a:t>
            </a:r>
            <a:r>
              <a:rPr lang="it-IT" sz="2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un tir/ se </a:t>
            </a:r>
            <a:r>
              <a:rPr lang="it-IT" sz="28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ʃ’entra</a:t>
            </a:r>
            <a:endParaRPr lang="it-IT" sz="2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it-IT" sz="2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 E </a:t>
            </a:r>
            <a:r>
              <a:rPr lang="it-IT" sz="28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nun</a:t>
            </a:r>
            <a:r>
              <a:rPr lang="it-IT" sz="2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c’ha sterzo/ </a:t>
            </a:r>
            <a:r>
              <a:rPr lang="it-IT" sz="28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χuesta</a:t>
            </a:r>
            <a:r>
              <a:rPr lang="it-IT" sz="2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macchina</a:t>
            </a:r>
          </a:p>
          <a:p>
            <a:pPr algn="just">
              <a:lnSpc>
                <a:spcPct val="107000"/>
              </a:lnSpc>
            </a:pPr>
            <a:r>
              <a:rPr lang="it-IT" sz="2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 Ma che se’ </a:t>
            </a:r>
            <a:r>
              <a:rPr lang="it-IT" sz="28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rimbischerito</a:t>
            </a:r>
            <a:r>
              <a:rPr lang="it-IT" sz="2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/ oggi/ te? E che tu fai?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757386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758D268D-F86E-490A-B6CD-687C4238B895}"/>
              </a:ext>
            </a:extLst>
          </p:cNvPr>
          <p:cNvSpPr txBox="1"/>
          <p:nvPr/>
        </p:nvSpPr>
        <p:spPr>
          <a:xfrm>
            <a:off x="157655" y="147145"/>
            <a:ext cx="11792607" cy="70139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it-IT" sz="3200" b="1" dirty="0">
                <a:ea typeface="Calibri" panose="020F0502020204030204" pitchFamily="34" charset="0"/>
                <a:cs typeface="Times New Roman" panose="02020603050405020304" pitchFamily="18" charset="0"/>
              </a:rPr>
              <a:t>I NUOVI COMICI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it-IT" sz="1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3000" dirty="0">
                <a:ea typeface="Calibri" panose="020F0502020204030204" pitchFamily="34" charset="0"/>
                <a:cs typeface="Times New Roman" panose="02020603050405020304" pitchFamily="18" charset="0"/>
              </a:rPr>
              <a:t>Tra la fine degli anni Settanta e l’inizio degli anni Ottanta si affermano alcuni attori/registi che vengono classificati come </a:t>
            </a:r>
            <a:r>
              <a:rPr lang="it-IT" sz="3000" b="1" dirty="0">
                <a:ea typeface="Calibri" panose="020F0502020204030204" pitchFamily="34" charset="0"/>
                <a:cs typeface="Times New Roman" panose="02020603050405020304" pitchFamily="18" charset="0"/>
              </a:rPr>
              <a:t>nuovi comici</a:t>
            </a:r>
            <a:r>
              <a:rPr lang="it-IT" sz="3000" dirty="0">
                <a:ea typeface="Calibri" panose="020F0502020204030204" pitchFamily="34" charset="0"/>
                <a:cs typeface="Times New Roman" panose="02020603050405020304" pitchFamily="18" charset="0"/>
              </a:rPr>
              <a:t> e che adottano ampiamente l’italiano regionale: Carlo Verdone (romanesco), Massimo Troisi (napoletano), Francesco Nuti e Roberto Benigni (toscano).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it-IT" sz="3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3000" dirty="0">
                <a:ea typeface="Calibri" panose="020F0502020204030204" pitchFamily="34" charset="0"/>
                <a:cs typeface="Times New Roman" panose="02020603050405020304" pitchFamily="18" charset="0"/>
              </a:rPr>
              <a:t>Rispetto alle caratterizzazioni farsesche del milanese di Pozzetto e Boldi o del pugliese di Banfi (</a:t>
            </a:r>
            <a:r>
              <a:rPr lang="it-IT" sz="3000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père</a:t>
            </a:r>
            <a:r>
              <a:rPr lang="it-IT" sz="3000" i="1" dirty="0">
                <a:ea typeface="Calibri" panose="020F0502020204030204" pitchFamily="34" charset="0"/>
                <a:cs typeface="Times New Roman" panose="02020603050405020304" pitchFamily="18" charset="0"/>
              </a:rPr>
              <a:t> che il pompelmo faccia </a:t>
            </a:r>
            <a:r>
              <a:rPr lang="it-IT" sz="3000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mèle</a:t>
            </a:r>
            <a:r>
              <a:rPr lang="it-IT" sz="3000" dirty="0">
                <a:ea typeface="Calibri" panose="020F0502020204030204" pitchFamily="34" charset="0"/>
                <a:cs typeface="Times New Roman" panose="02020603050405020304" pitchFamily="18" charset="0"/>
              </a:rPr>
              <a:t>) e di Abatantuono (</a:t>
            </a:r>
            <a:r>
              <a:rPr lang="it-IT" sz="3000">
                <a:ea typeface="Calibri" panose="020F0502020204030204" pitchFamily="34" charset="0"/>
                <a:cs typeface="Times New Roman" panose="02020603050405020304" pitchFamily="18" charset="0"/>
              </a:rPr>
              <a:t>peraltro milanese), </a:t>
            </a:r>
            <a:r>
              <a:rPr lang="it-IT" sz="3000" dirty="0">
                <a:ea typeface="Calibri" panose="020F0502020204030204" pitchFamily="34" charset="0"/>
                <a:cs typeface="Times New Roman" panose="02020603050405020304" pitchFamily="18" charset="0"/>
              </a:rPr>
              <a:t>qui il dialetto non serve a far ridere, ma a caratterizzare in modo credibile i personaggi, che parlano la lingua di tutti i giorni (l’italiano regionale), e a sottolineare i momenti di maggiore emotività. </a:t>
            </a:r>
            <a:endParaRPr lang="it-IT" sz="18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it-I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43208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CBAB7BEE-E86F-44F6-B351-C22369EDE9B3}"/>
              </a:ext>
            </a:extLst>
          </p:cNvPr>
          <p:cNvSpPr txBox="1"/>
          <p:nvPr/>
        </p:nvSpPr>
        <p:spPr>
          <a:xfrm>
            <a:off x="178677" y="252248"/>
            <a:ext cx="11750564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>
                <a:cs typeface="Times New Roman" panose="02020603050405020304" pitchFamily="18" charset="0"/>
              </a:rPr>
              <a:t>Il caso più interessante è quello del </a:t>
            </a:r>
            <a:r>
              <a:rPr lang="it-IT" sz="3000" b="1" dirty="0">
                <a:cs typeface="Times New Roman" panose="02020603050405020304" pitchFamily="18" charset="0"/>
              </a:rPr>
              <a:t>napoletano</a:t>
            </a:r>
            <a:r>
              <a:rPr lang="it-IT" sz="3000" dirty="0">
                <a:cs typeface="Times New Roman" panose="02020603050405020304" pitchFamily="18" charset="0"/>
              </a:rPr>
              <a:t> di </a:t>
            </a:r>
            <a:r>
              <a:rPr lang="it-IT" sz="3000" b="1" dirty="0">
                <a:cs typeface="Times New Roman" panose="02020603050405020304" pitchFamily="18" charset="0"/>
              </a:rPr>
              <a:t>Massimo</a:t>
            </a:r>
            <a:r>
              <a:rPr lang="it-IT" sz="3000" dirty="0">
                <a:cs typeface="Times New Roman" panose="02020603050405020304" pitchFamily="18" charset="0"/>
              </a:rPr>
              <a:t> </a:t>
            </a:r>
            <a:r>
              <a:rPr lang="it-IT" sz="3000" b="1" dirty="0">
                <a:cs typeface="Times New Roman" panose="02020603050405020304" pitchFamily="18" charset="0"/>
              </a:rPr>
              <a:t>Troisi</a:t>
            </a:r>
            <a:r>
              <a:rPr lang="it-IT" sz="3000" dirty="0">
                <a:cs typeface="Times New Roman" panose="02020603050405020304" pitchFamily="18" charset="0"/>
              </a:rPr>
              <a:t>, che soprattutto nei primi film presenta un parlato sfilacciato, endofasico e incomprensibile, definito come un vero e proprio «balbettio dell’anima». Una modalità funzionale a esprimere il disagio di comunicare, oltreché di vivere nel mondo.</a:t>
            </a:r>
          </a:p>
          <a:p>
            <a:pPr algn="just"/>
            <a:r>
              <a:rPr lang="it-IT" sz="3000" dirty="0">
                <a:cs typeface="Times New Roman" panose="02020603050405020304" pitchFamily="18" charset="0"/>
              </a:rPr>
              <a:t>Pur non eccedendo nell’uso del dialetto, risulta spesso poco comprensibile perché rappresenta false partenze e interruzioni che in genere il cinema evita e che nella conversazione reale si possono giovare del feedback.</a:t>
            </a:r>
          </a:p>
          <a:p>
            <a:pPr algn="just"/>
            <a:r>
              <a:rPr lang="it-IT" sz="3000" dirty="0">
                <a:cs typeface="Times New Roman" panose="02020603050405020304" pitchFamily="18" charset="0"/>
              </a:rPr>
              <a:t>Si ammette la possibilità che lo spettatore non capisca, proprio in virtù di questa caratteristica: la difficoltà a farsi comprendere, la timidezza l’indecisione rientrano tra le caratteristiche personaggio.</a:t>
            </a:r>
          </a:p>
          <a:p>
            <a:pPr algn="just"/>
            <a:r>
              <a:rPr lang="it-IT" sz="3000" dirty="0">
                <a:cs typeface="Times New Roman" panose="02020603050405020304" pitchFamily="18" charset="0"/>
              </a:rPr>
              <a:t>È un dialetto molto diverso da quello rappresentato in precedenza al cinema (dai De Filippo a Totò), che può rientrare nella funzione </a:t>
            </a:r>
            <a:r>
              <a:rPr lang="it-IT" sz="3000" b="1" dirty="0">
                <a:cs typeface="Times New Roman" panose="02020603050405020304" pitchFamily="18" charset="0"/>
              </a:rPr>
              <a:t>simbolico-ideologica</a:t>
            </a:r>
            <a:r>
              <a:rPr lang="it-IT" sz="3000" dirty="0">
                <a:cs typeface="Times New Roman" panose="02020603050405020304" pitchFamily="18" charset="0"/>
              </a:rPr>
              <a:t>.</a:t>
            </a:r>
          </a:p>
          <a:p>
            <a:pPr algn="just"/>
            <a:endParaRPr lang="it-IT" sz="30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92759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A5D81E38-EFBD-4581-8FDC-5234D7AC7415}"/>
              </a:ext>
            </a:extLst>
          </p:cNvPr>
          <p:cNvSpPr txBox="1"/>
          <p:nvPr/>
        </p:nvSpPr>
        <p:spPr>
          <a:xfrm>
            <a:off x="154983" y="173331"/>
            <a:ext cx="11784769" cy="70480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sz="3000" dirty="0">
                <a:cs typeface="Times New Roman" panose="02020603050405020304" pitchFamily="18" charset="0"/>
              </a:rPr>
              <a:t>Assimilato a quello dei nuovi comici è anche il primo cinema di </a:t>
            </a:r>
            <a:r>
              <a:rPr lang="it-IT" sz="3000" b="1" dirty="0">
                <a:cs typeface="Times New Roman" panose="02020603050405020304" pitchFamily="18" charset="0"/>
              </a:rPr>
              <a:t>Nanni Moretti</a:t>
            </a:r>
            <a:r>
              <a:rPr lang="it-IT" sz="3000" dirty="0">
                <a:cs typeface="Times New Roman" panose="02020603050405020304" pitchFamily="18" charset="0"/>
              </a:rPr>
              <a:t>, in cui l’</a:t>
            </a:r>
            <a:r>
              <a:rPr lang="it-IT" sz="3000" b="1" dirty="0">
                <a:cs typeface="Times New Roman" panose="02020603050405020304" pitchFamily="18" charset="0"/>
              </a:rPr>
              <a:t>italiano regionale romano</a:t>
            </a:r>
            <a:r>
              <a:rPr lang="it-IT" sz="3000" dirty="0">
                <a:cs typeface="Times New Roman" panose="02020603050405020304" pitchFamily="18" charset="0"/>
              </a:rPr>
              <a:t> è funzionale a rappresentare la lingua dei giovani e le mode linguistiche degli anni Settanta</a:t>
            </a:r>
          </a:p>
          <a:p>
            <a:pPr algn="just"/>
            <a:r>
              <a:rPr lang="it-IT" sz="3000" dirty="0">
                <a:cs typeface="Times New Roman" panose="02020603050405020304" pitchFamily="18" charset="0"/>
              </a:rPr>
              <a:t>In </a:t>
            </a:r>
            <a:r>
              <a:rPr lang="it-IT" sz="3000" i="1" dirty="0">
                <a:cs typeface="Times New Roman" panose="02020603050405020304" pitchFamily="18" charset="0"/>
              </a:rPr>
              <a:t>Ecce bombo </a:t>
            </a:r>
            <a:r>
              <a:rPr lang="it-IT" sz="3000" dirty="0">
                <a:cs typeface="Times New Roman" panose="02020603050405020304" pitchFamily="18" charset="0"/>
              </a:rPr>
              <a:t>(1978), molti usi cristallizzati, gli stereotipi </a:t>
            </a:r>
            <a:r>
              <a:rPr lang="it-IT" sz="3000" i="1" dirty="0">
                <a:cs typeface="Times New Roman" panose="02020603050405020304" pitchFamily="18" charset="0"/>
              </a:rPr>
              <a:t>(io ti do atto),</a:t>
            </a:r>
            <a:r>
              <a:rPr lang="it-IT" sz="3000" dirty="0">
                <a:cs typeface="Times New Roman" panose="02020603050405020304" pitchFamily="18" charset="0"/>
              </a:rPr>
              <a:t> le espressioni idiomatiche, i neologismi, di cui non c’è reale bisogno e che spesso nascondono l’assoluta incapacità di esprimere un libero pensiero. Il film rivendica una dignità al nuovo italiano giovanile a base romana </a:t>
            </a:r>
            <a:r>
              <a:rPr lang="it-IT" sz="3000" i="1" dirty="0">
                <a:cs typeface="Times New Roman" panose="02020603050405020304" pitchFamily="18" charset="0"/>
              </a:rPr>
              <a:t>(abbozzare</a:t>
            </a:r>
            <a:r>
              <a:rPr lang="it-IT" sz="3000" dirty="0">
                <a:cs typeface="Times New Roman" panose="02020603050405020304" pitchFamily="18" charset="0"/>
              </a:rPr>
              <a:t>, </a:t>
            </a:r>
            <a:r>
              <a:rPr lang="it-IT" sz="3000" i="1" dirty="0" err="1">
                <a:cs typeface="Times New Roman" panose="02020603050405020304" pitchFamily="18" charset="0"/>
              </a:rPr>
              <a:t>paciccone</a:t>
            </a:r>
            <a:r>
              <a:rPr lang="it-IT" sz="3000" dirty="0">
                <a:cs typeface="Times New Roman" panose="02020603050405020304" pitchFamily="18" charset="0"/>
              </a:rPr>
              <a:t>, </a:t>
            </a:r>
            <a:r>
              <a:rPr lang="it-IT" sz="3000" i="1" dirty="0">
                <a:cs typeface="Times New Roman" panose="02020603050405020304" pitchFamily="18" charset="0"/>
              </a:rPr>
              <a:t>trucido)</a:t>
            </a:r>
            <a:r>
              <a:rPr lang="it-IT" sz="3000" dirty="0">
                <a:cs typeface="Times New Roman" panose="02020603050405020304" pitchFamily="18" charset="0"/>
              </a:rPr>
              <a:t> e al contempo ne critica gli abusi (i connettivi </a:t>
            </a:r>
            <a:r>
              <a:rPr lang="it-IT" sz="3000" i="1" dirty="0">
                <a:cs typeface="Times New Roman" panose="02020603050405020304" pitchFamily="18" charset="0"/>
              </a:rPr>
              <a:t>tipo</a:t>
            </a:r>
            <a:r>
              <a:rPr lang="it-IT" sz="3000" dirty="0">
                <a:cs typeface="Times New Roman" panose="02020603050405020304" pitchFamily="18" charset="0"/>
              </a:rPr>
              <a:t>, </a:t>
            </a:r>
            <a:r>
              <a:rPr lang="it-IT" sz="3000" i="1" dirty="0">
                <a:cs typeface="Times New Roman" panose="02020603050405020304" pitchFamily="18" charset="0"/>
              </a:rPr>
              <a:t>cioè</a:t>
            </a:r>
            <a:r>
              <a:rPr lang="it-IT" sz="3000" dirty="0">
                <a:cs typeface="Times New Roman" panose="02020603050405020304" pitchFamily="18" charset="0"/>
              </a:rPr>
              <a:t>, </a:t>
            </a:r>
            <a:r>
              <a:rPr lang="it-IT" sz="3000" i="1" dirty="0">
                <a:cs typeface="Times New Roman" panose="02020603050405020304" pitchFamily="18" charset="0"/>
              </a:rPr>
              <a:t>niente</a:t>
            </a:r>
            <a:r>
              <a:rPr lang="it-IT" sz="3000" dirty="0">
                <a:cs typeface="Times New Roman" panose="02020603050405020304" pitchFamily="18" charset="0"/>
              </a:rPr>
              <a:t>, </a:t>
            </a:r>
            <a:r>
              <a:rPr lang="it-IT" sz="3000" i="1" dirty="0">
                <a:cs typeface="Times New Roman" panose="02020603050405020304" pitchFamily="18" charset="0"/>
              </a:rPr>
              <a:t>così</a:t>
            </a:r>
            <a:r>
              <a:rPr lang="it-IT" sz="3000" dirty="0">
                <a:cs typeface="Times New Roman" panose="02020603050405020304" pitchFamily="18" charset="0"/>
              </a:rPr>
              <a:t>). </a:t>
            </a:r>
          </a:p>
          <a:p>
            <a:pPr marL="0" indent="0" algn="just">
              <a:buNone/>
            </a:pPr>
            <a:r>
              <a:rPr lang="it-IT" sz="3000" dirty="0">
                <a:cs typeface="Times New Roman" panose="02020603050405020304" pitchFamily="18" charset="0"/>
              </a:rPr>
              <a:t>Discorso tra il protagonista e sua madre contro gli usi settentrionali:</a:t>
            </a:r>
            <a:endParaRPr lang="it-IT" sz="3000" b="1" dirty="0"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it-IT" sz="3000" dirty="0">
                <a:cs typeface="Times New Roman" panose="02020603050405020304" pitchFamily="18" charset="0"/>
              </a:rPr>
              <a:t>«Silvia, non la Silvia. Fortunatamente mamma siamo a Roma, non a Milano: la Silvia, il Giorgio, il Pannella, il Giovanni. Cacare, non cagare, fica non figa. […] Queste non sono parolacce, è linguaggio dei giovani. Noi giovani parliamo così».</a:t>
            </a:r>
          </a:p>
          <a:p>
            <a:endParaRPr lang="it-IT" sz="32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99612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23A5696-B41C-4C6D-B334-E9B2FEC6BD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4468" y="371959"/>
            <a:ext cx="11577234" cy="5805004"/>
          </a:xfrm>
        </p:spPr>
        <p:txBody>
          <a:bodyPr/>
          <a:lstStyle/>
          <a:p>
            <a:pPr marL="0" indent="0">
              <a:buNone/>
            </a:pPr>
            <a:r>
              <a:rPr lang="it-IT" dirty="0"/>
              <a:t>Dialogo che prende di mira l’evanescenza giovanile in </a:t>
            </a:r>
            <a:r>
              <a:rPr lang="it-IT" i="1" dirty="0"/>
              <a:t>Ecce Bombo</a:t>
            </a:r>
            <a:r>
              <a:rPr lang="it-IT" dirty="0"/>
              <a:t>: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– Senti, me n’ero dimenticato, che lavoro fai?</a:t>
            </a:r>
          </a:p>
          <a:p>
            <a:pPr marL="0" indent="0">
              <a:buNone/>
            </a:pPr>
            <a:r>
              <a:rPr lang="it-IT" dirty="0"/>
              <a:t>– Beh, mi interesso di molte cose: cinema, teatro, fotografia, musica, leggo…</a:t>
            </a:r>
          </a:p>
          <a:p>
            <a:pPr marL="0" indent="0">
              <a:buNone/>
            </a:pPr>
            <a:r>
              <a:rPr lang="it-IT" dirty="0"/>
              <a:t>– E concretamente?</a:t>
            </a:r>
          </a:p>
          <a:p>
            <a:pPr marL="0" indent="0">
              <a:buNone/>
            </a:pPr>
            <a:r>
              <a:rPr lang="it-IT" dirty="0"/>
              <a:t>– Non so cosa vuoi dire.</a:t>
            </a:r>
          </a:p>
          <a:p>
            <a:pPr marL="0" indent="0">
              <a:buNone/>
            </a:pPr>
            <a:r>
              <a:rPr lang="it-IT" dirty="0"/>
              <a:t>– Come non sai? Cioè, che lavoro fai?</a:t>
            </a:r>
          </a:p>
          <a:p>
            <a:pPr marL="0" indent="0">
              <a:buNone/>
            </a:pPr>
            <a:r>
              <a:rPr lang="it-IT" dirty="0"/>
              <a:t>– Nulla di preciso.</a:t>
            </a:r>
          </a:p>
          <a:p>
            <a:pPr marL="0" indent="0">
              <a:buNone/>
            </a:pPr>
            <a:r>
              <a:rPr lang="it-IT" dirty="0"/>
              <a:t>– Beh, come campi?</a:t>
            </a:r>
          </a:p>
          <a:p>
            <a:pPr marL="0" indent="0">
              <a:buNone/>
            </a:pPr>
            <a:r>
              <a:rPr lang="it-IT" dirty="0"/>
              <a:t>– Mah, te l’ho detto: giro, vedo gente, mi muovo, conosco, faccio delle cose…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407034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0E7C996-C095-4AF9-A67F-E05158AC6E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960" y="495946"/>
            <a:ext cx="11623728" cy="568101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it-IT" sz="3200" dirty="0">
                <a:cs typeface="Times New Roman" panose="02020603050405020304" pitchFamily="18" charset="0"/>
              </a:rPr>
              <a:t>I successivi film di Moretti sono </a:t>
            </a:r>
            <a:r>
              <a:rPr lang="it-IT" sz="3200" b="1" dirty="0">
                <a:cs typeface="Times New Roman" panose="02020603050405020304" pitchFamily="18" charset="0"/>
              </a:rPr>
              <a:t>sempre meno regionalizzati </a:t>
            </a:r>
            <a:r>
              <a:rPr lang="it-IT" sz="3200" dirty="0">
                <a:cs typeface="Times New Roman" panose="02020603050405020304" pitchFamily="18" charset="0"/>
              </a:rPr>
              <a:t>(rimane solo qualche tratto fonetico, perché siamo lontani dalla recitazione tradizionale). </a:t>
            </a:r>
          </a:p>
          <a:p>
            <a:pPr marL="0" indent="0" algn="just">
              <a:buNone/>
            </a:pPr>
            <a:r>
              <a:rPr lang="it-IT" sz="3200" dirty="0">
                <a:cs typeface="Times New Roman" panose="02020603050405020304" pitchFamily="18" charset="0"/>
              </a:rPr>
              <a:t>Moretti riflette sempre di più sulla lingua: critica in ogni film il distacco del linguaggio artefatto e alla moda (soprattutto dei media e dei politici), lontano dalla realtà,  smaschera gli inganni della lingua e le mistificazioni che dietro di essa si nascondono.</a:t>
            </a:r>
          </a:p>
          <a:p>
            <a:pPr marL="0" indent="0" algn="just">
              <a:buNone/>
            </a:pPr>
            <a:r>
              <a:rPr lang="it-IT" sz="3200" dirty="0">
                <a:cs typeface="Times New Roman" panose="02020603050405020304" pitchFamily="18" charset="0"/>
              </a:rPr>
              <a:t>Tocca l’acme nella scena, proverbiale, di </a:t>
            </a:r>
            <a:r>
              <a:rPr lang="it-IT" sz="3200" i="1" dirty="0">
                <a:cs typeface="Times New Roman" panose="02020603050405020304" pitchFamily="18" charset="0"/>
              </a:rPr>
              <a:t>Palombella rossa </a:t>
            </a:r>
            <a:r>
              <a:rPr lang="it-IT" sz="3200" dirty="0">
                <a:cs typeface="Times New Roman" panose="02020603050405020304" pitchFamily="18" charset="0"/>
              </a:rPr>
              <a:t>(1989), contro la giornalista che infarcisce la propria scrittura di luoghi comuni (</a:t>
            </a:r>
            <a:r>
              <a:rPr lang="it-IT" sz="3200" i="1" dirty="0">
                <a:cs typeface="Times New Roman" panose="02020603050405020304" pitchFamily="18" charset="0"/>
              </a:rPr>
              <a:t>tensione morale, matrimonio a pezzi, rapporto in crisi, alle prime armi, fuori di testa</a:t>
            </a:r>
            <a:r>
              <a:rPr lang="it-IT" sz="3200" dirty="0">
                <a:cs typeface="Times New Roman" panose="02020603050405020304" pitchFamily="18" charset="0"/>
              </a:rPr>
              <a:t>) e forestierismi alla moda (</a:t>
            </a:r>
            <a:r>
              <a:rPr lang="it-IT" sz="3200" i="1" dirty="0">
                <a:cs typeface="Times New Roman" panose="02020603050405020304" pitchFamily="18" charset="0"/>
              </a:rPr>
              <a:t>kitsch</a:t>
            </a:r>
            <a:r>
              <a:rPr lang="it-IT" sz="3200" dirty="0">
                <a:cs typeface="Times New Roman" panose="02020603050405020304" pitchFamily="18" charset="0"/>
              </a:rPr>
              <a:t>, </a:t>
            </a:r>
            <a:r>
              <a:rPr lang="it-IT" sz="3200" i="1" dirty="0">
                <a:cs typeface="Times New Roman" panose="02020603050405020304" pitchFamily="18" charset="0"/>
              </a:rPr>
              <a:t>cheap</a:t>
            </a:r>
            <a:r>
              <a:rPr lang="it-IT" sz="3200" dirty="0">
                <a:cs typeface="Times New Roman" panose="02020603050405020304" pitchFamily="18" charset="0"/>
              </a:rPr>
              <a:t> e </a:t>
            </a:r>
            <a:r>
              <a:rPr lang="it-IT" sz="3200" i="1" dirty="0">
                <a:cs typeface="Times New Roman" panose="02020603050405020304" pitchFamily="18" charset="0"/>
              </a:rPr>
              <a:t>trend</a:t>
            </a:r>
            <a:r>
              <a:rPr lang="it-IT" sz="3200" dirty="0">
                <a:cs typeface="Times New Roman" panose="02020603050405020304" pitchFamily="18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87719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02B4CF9-F851-4DF3-BC2A-FAF8A580A1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7974" y="123986"/>
            <a:ext cx="11597186" cy="6052977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None/>
            </a:pPr>
            <a:endParaRPr lang="it-IT" sz="3200" dirty="0"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it-IT" sz="3200" dirty="0">
                <a:cs typeface="Times New Roman" panose="02020603050405020304" pitchFamily="18" charset="0"/>
              </a:rPr>
              <a:t>Lei parla in modo un po’ superficiale. Chi lo sa come scrive? [...] Dove le andate a prendere queste espressioni?!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it-IT" sz="3200" dirty="0">
                <a:cs typeface="Times New Roman" panose="02020603050405020304" pitchFamily="18" charset="0"/>
              </a:rPr>
              <a:t>Ma come parla?! [...] Come parla?! Come parla?! Le parole sono importanti! Come parla?!  </a:t>
            </a:r>
          </a:p>
          <a:p>
            <a:pPr marL="0" indent="0">
              <a:buNone/>
            </a:pPr>
            <a:endParaRPr lang="it-IT" sz="3200" dirty="0"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it-IT" sz="3200" dirty="0">
                <a:cs typeface="Times New Roman" panose="02020603050405020304" pitchFamily="18" charset="0"/>
              </a:rPr>
              <a:t>Non riesco nemmeno a ripeterle, queste espressioni. Noi dobbiamo essere insensibili. Noi dobbiamo essere indifferenti alle parole di oggi. [...] Chi parla male pensa male! E vive male. </a:t>
            </a:r>
            <a:r>
              <a:rPr lang="it-IT" sz="3200" dirty="0" err="1">
                <a:cs typeface="Times New Roman" panose="02020603050405020304" pitchFamily="18" charset="0"/>
              </a:rPr>
              <a:t>Bisogna</a:t>
            </a:r>
            <a:r>
              <a:rPr lang="it-IT" sz="3200" dirty="0">
                <a:cs typeface="Times New Roman" panose="02020603050405020304" pitchFamily="18" charset="0"/>
              </a:rPr>
              <a:t> trovare le parole giuste! Le parole sono importanti! [...] Trend negativo! (ridendo) Trend negativo! Io non parlo così. Non penso così. Trend negativo!</a:t>
            </a:r>
          </a:p>
        </p:txBody>
      </p:sp>
    </p:spTree>
    <p:extLst>
      <p:ext uri="{BB962C8B-B14F-4D97-AF65-F5344CB8AC3E}">
        <p14:creationId xmlns:p14="http://schemas.microsoft.com/office/powerpoint/2010/main" val="41809572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94351F6-E781-4481-A56D-44651A5232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953" y="99849"/>
            <a:ext cx="11758047" cy="905736"/>
          </a:xfrm>
        </p:spPr>
        <p:txBody>
          <a:bodyPr>
            <a:normAutofit/>
          </a:bodyPr>
          <a:lstStyle/>
          <a:p>
            <a:pPr algn="ctr"/>
            <a:r>
              <a:rPr lang="it-IT" sz="3200" b="1" dirty="0">
                <a:latin typeface="+mn-lt"/>
                <a:cs typeface="Times New Roman" panose="02020603050405020304" pitchFamily="18" charset="0"/>
              </a:rPr>
              <a:t>PRESA DIRETTA E ITALIANO REGIONALE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5A7125A-E9E0-4C34-9BD4-418F6026C3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056" y="903889"/>
            <a:ext cx="11853888" cy="5665075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it-IT" sz="3000" dirty="0">
                <a:cs typeface="Times New Roman" panose="02020603050405020304" pitchFamily="18" charset="0"/>
              </a:rPr>
              <a:t>Alla fine degli anni Ottanta si torna a preferire la presa diretta alla postsincronizzazione, e questo dato (anticipato da Verdone, Benigni, Nuti e Troisi) è definito da alcuni critici come l’avvento di un neo-neorealismo.</a:t>
            </a:r>
          </a:p>
          <a:p>
            <a:pPr marL="0" indent="0" algn="just">
              <a:spcBef>
                <a:spcPts val="0"/>
              </a:spcBef>
              <a:buNone/>
            </a:pPr>
            <a:endParaRPr lang="it-IT" sz="800" dirty="0"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it-IT" sz="3000" dirty="0">
                <a:cs typeface="Times New Roman" panose="02020603050405020304" pitchFamily="18" charset="0"/>
              </a:rPr>
              <a:t>Con </a:t>
            </a:r>
            <a:r>
              <a:rPr lang="it-IT" sz="3000" i="1" dirty="0">
                <a:cs typeface="Times New Roman" panose="02020603050405020304" pitchFamily="18" charset="0"/>
              </a:rPr>
              <a:t>Mary per sempre </a:t>
            </a:r>
            <a:r>
              <a:rPr lang="it-IT" sz="3000" dirty="0">
                <a:cs typeface="Times New Roman" panose="02020603050405020304" pitchFamily="18" charset="0"/>
              </a:rPr>
              <a:t>(1989) e </a:t>
            </a:r>
            <a:r>
              <a:rPr lang="it-IT" sz="3000" i="1" dirty="0">
                <a:cs typeface="Times New Roman" panose="02020603050405020304" pitchFamily="18" charset="0"/>
              </a:rPr>
              <a:t>Ragazzi fuori </a:t>
            </a:r>
            <a:r>
              <a:rPr lang="it-IT" sz="3000" dirty="0">
                <a:cs typeface="Times New Roman" panose="02020603050405020304" pitchFamily="18" charset="0"/>
              </a:rPr>
              <a:t>(1990) di Marco Risi il </a:t>
            </a:r>
            <a:r>
              <a:rPr lang="it-IT" sz="3000" b="1" dirty="0">
                <a:cs typeface="Times New Roman" panose="02020603050405020304" pitchFamily="18" charset="0"/>
              </a:rPr>
              <a:t>siciliano</a:t>
            </a:r>
            <a:r>
              <a:rPr lang="it-IT" sz="3000" dirty="0">
                <a:cs typeface="Times New Roman" panose="02020603050405020304" pitchFamily="18" charset="0"/>
              </a:rPr>
              <a:t> diventa un dialetto impegnato nel cinema italiano. È un italiano regionale siciliano credibile, non caricaturale: si differenzia dall’uso posticcio delle commedie di Germi, da quello metonimico e simbolico dei mafia movies e da quello farsesco dei film della Wertmüller o della coppia Franchi-Ingrassia. </a:t>
            </a:r>
          </a:p>
          <a:p>
            <a:pPr marL="0" indent="0" algn="just">
              <a:spcBef>
                <a:spcPts val="0"/>
              </a:spcBef>
              <a:buNone/>
            </a:pPr>
            <a:endParaRPr lang="it-IT" sz="800" dirty="0"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it-IT" sz="3000" dirty="0">
                <a:cs typeface="Times New Roman" panose="02020603050405020304" pitchFamily="18" charset="0"/>
              </a:rPr>
              <a:t>Compaiono anche rappresentazioni credibili di dialetti meno rappresentati al cinema. In </a:t>
            </a:r>
            <a:r>
              <a:rPr lang="it-IT" sz="3000" i="1" dirty="0" err="1">
                <a:cs typeface="Times New Roman" panose="02020603050405020304" pitchFamily="18" charset="0"/>
              </a:rPr>
              <a:t>Sciopèn</a:t>
            </a:r>
            <a:r>
              <a:rPr lang="it-IT" sz="3000" dirty="0">
                <a:cs typeface="Times New Roman" panose="02020603050405020304" pitchFamily="18" charset="0"/>
              </a:rPr>
              <a:t> (1982) di Luciano Odorisio è in scena l’</a:t>
            </a:r>
            <a:r>
              <a:rPr lang="it-IT" sz="3000" b="1" dirty="0">
                <a:cs typeface="Times New Roman" panose="02020603050405020304" pitchFamily="18" charset="0"/>
              </a:rPr>
              <a:t>abruzzese</a:t>
            </a:r>
            <a:r>
              <a:rPr lang="it-IT" sz="3000" dirty="0">
                <a:cs typeface="Times New Roman" panose="02020603050405020304" pitchFamily="18" charset="0"/>
              </a:rPr>
              <a:t> di Chieti, parlato dal personaggio del nonno: alterna un italiano regionale a espressioni dialettali nei momenti di maggiore emotività.</a:t>
            </a:r>
          </a:p>
        </p:txBody>
      </p:sp>
    </p:spTree>
    <p:extLst>
      <p:ext uri="{BB962C8B-B14F-4D97-AF65-F5344CB8AC3E}">
        <p14:creationId xmlns:p14="http://schemas.microsoft.com/office/powerpoint/2010/main" val="195399022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</TotalTime>
  <Words>1444</Words>
  <Application>Microsoft Office PowerPoint</Application>
  <PresentationFormat>Widescreen</PresentationFormat>
  <Paragraphs>60</Paragraphs>
  <Slides>11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PRESA DIRETTA E ITALIANO REGIONALE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La lingua del cinema</dc:title>
  <cp:lastModifiedBy>Emiliano Picchiorri</cp:lastModifiedBy>
  <cp:revision>50</cp:revision>
  <dcterms:created xsi:type="dcterms:W3CDTF">2022-01-21T17:11:05Z</dcterms:created>
  <dcterms:modified xsi:type="dcterms:W3CDTF">2023-06-01T09:22:51Z</dcterms:modified>
</cp:coreProperties>
</file>