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6" r:id="rId7"/>
    <p:sldId id="267" r:id="rId8"/>
    <p:sldId id="268" r:id="rId9"/>
    <p:sldId id="269" r:id="rId10"/>
    <p:sldId id="270" r:id="rId11"/>
    <p:sldId id="262" r:id="rId12"/>
    <p:sldId id="271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8575473-8628-439F-974B-0705AAFDA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97F4526-ED74-4983-A63E-E38B97589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97757FF-34AD-4D14-A966-5675C5AC6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50DC30-CCE5-427E-8BF6-1DF3D6DD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78ADAF-2A66-4A75-AEB6-C390F1D6E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343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AD585D-B910-4D1F-8868-DDE33EA0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F885BB5-7FA3-45A6-8020-8B6D53906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67D9D5-84DD-4E54-AC85-0D7194058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9C8335-855E-4301-885C-0ABE56B0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982C5C-9D90-4E56-AF05-7C37A6D52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214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DE00F8E-2320-4721-945F-58ABA1EB4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9453B11-A4AE-433D-B0CC-B604088B8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EBE2D1-EFB5-49AA-8EE6-D424469B6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3B0846A-E8DC-40E3-9D27-E004B8907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006553-44CB-485B-9EAA-59132ED40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69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C96F7-D34E-49D5-A129-4E76396FF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95D0C36-5BE7-4E74-A8BA-DDFC5A27D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F53A9F-4620-4F65-9727-465685AF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AFE6BE7-CDFA-47CE-801C-01A8348A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089B6F0-7EF0-46D1-B047-9273951BC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220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7CCCB9-4BB6-4A2C-BD0F-49CDD47F0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8387FE9-9675-4FD6-91EB-394C0D9DED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95565B-5620-49E6-A34D-37CAF7D1B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B8F287-6B4C-4036-865E-799939AAE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5CDA5A3-32DF-479A-879E-AFFDF2F2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2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D824AB-5EC4-4876-BE92-D04FB2498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F311A7-3403-43DE-AB24-6F2BF3BCA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94EAAE-D609-4527-A038-36BDAA3691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D6A5BE2-2879-487B-B5B3-DB09C10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AF56EDA-C966-4B5D-A240-F2F86940A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96E844-7BED-4651-8A25-94EBEC0EE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392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4A21F8-9F3A-4126-A4FF-B22CB1A8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C87CF9D-4B81-43C2-9B7B-E6C993BA51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C845727-AF5A-4280-8FD1-1C36DCA74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49FCA2F-D9A3-402F-9D85-6D6C80710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227BFD8A-23D5-42AD-B3B2-DA914100A7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D284D61-91E5-4B39-B458-924D1D722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5CCA76C-E80D-42B9-8C32-82568F7A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75BDF6-F2C3-48B4-9BE7-265EA4730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016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DC3BC2-2C65-43D9-9913-1E3B97BDF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47F12DA-C057-4913-B22B-8D58ABAB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C22827D-8D53-4A90-92C3-79FE09424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080997-9C0F-4AB5-A881-FED01250C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22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EE4429-D99C-4574-B734-67B871CF6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1CCDFE-A15E-44B0-A840-02ED0A7C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BEE767-EAA4-4503-BA96-AA586A13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883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2C4F50-2693-4A18-BDCB-CBA48DDC8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C87415-DEC8-484E-BBDC-3225A3B30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82B7437-CD33-48F9-8D61-24717AF69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90AABF8-80B6-46BD-8AEB-7DBB1CE18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E346F9D-9174-44A7-82B4-6AD96108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AC8B6A-9DE2-4926-B14A-1B9C1602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6601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A8ADD37-AF27-40A8-931D-2656F1E56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642D0ED-3FB6-410A-81CD-60B47DFAB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D58F47B-FFAE-4E20-8B87-7E61D7269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C8CF040-93CF-48EB-AAE3-B59C87F8D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A2DE6C2-0FAE-4376-A61F-9C9D538D9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9B16876-648C-4294-908B-9A0336B90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8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1CFBC07-C939-4CB5-88F0-91E076F18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150FC9-D91A-4656-94EC-9BF60CDDEE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4609C1-5D6D-4BA3-8142-3B4A3E9AB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0A33-DDD8-4448-AEB5-DF9356062411}" type="datetimeFigureOut">
              <a:rPr lang="it-IT" smtClean="0"/>
              <a:t>04/03/2023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1D8D7-187D-4ECB-88E8-7D46FF7D2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74D979-18DC-455D-B786-A8C210683C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73694-10BF-4EAC-B94F-3553E0EBF4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9121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D57AA-0B71-49FD-9B71-4A87F7D8A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28469"/>
            <a:ext cx="9144000" cy="2630657"/>
          </a:xfrm>
        </p:spPr>
        <p:txBody>
          <a:bodyPr>
            <a:normAutofit/>
          </a:bodyPr>
          <a:lstStyle/>
          <a:p>
            <a:r>
              <a:rPr lang="it-IT" sz="5400" b="1" dirty="0"/>
              <a:t>Dialettologia italiana</a:t>
            </a:r>
            <a:br>
              <a:rPr lang="it-IT" sz="5400" b="1" dirty="0"/>
            </a:br>
            <a:r>
              <a:rPr lang="it-IT" sz="4400" b="1" dirty="0" err="1"/>
              <a:t>a.a</a:t>
            </a:r>
            <a:r>
              <a:rPr lang="it-IT" sz="4400" b="1" dirty="0"/>
              <a:t>. 2022/23</a:t>
            </a:r>
          </a:p>
        </p:txBody>
      </p:sp>
    </p:spTree>
    <p:extLst>
      <p:ext uri="{BB962C8B-B14F-4D97-AF65-F5344CB8AC3E}">
        <p14:creationId xmlns:p14="http://schemas.microsoft.com/office/powerpoint/2010/main" val="2761334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4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>
                <a:latin typeface="+mn-lt"/>
              </a:rPr>
              <a:t>CONTINUUM</a:t>
            </a:r>
            <a:endParaRPr lang="it-IT" sz="3600" b="1" dirty="0">
              <a:latin typeface="+mn-lt"/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5FAED7B-C766-4003-B2D9-3D38F8E2661D}"/>
              </a:ext>
            </a:extLst>
          </p:cNvPr>
          <p:cNvSpPr txBox="1">
            <a:spLocks/>
          </p:cNvSpPr>
          <p:nvPr/>
        </p:nvSpPr>
        <p:spPr>
          <a:xfrm>
            <a:off x="165295" y="858130"/>
            <a:ext cx="11862582" cy="5930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400" dirty="0"/>
              <a:t>Nei decenni successivi si sono moltiplicate le proposte di classificazione dello spazio che va dall’italiano standard fino al dialetto.</a:t>
            </a:r>
          </a:p>
          <a:p>
            <a:pPr marL="0" indent="0" algn="just">
              <a:buNone/>
            </a:pPr>
            <a:r>
              <a:rPr lang="it-IT" sz="3400" dirty="0"/>
              <a:t>Descriveremo in seguito le caratteristiche degli italiani regionali; per ora osserviamo che nel repertorio linguistico italiano esiste un </a:t>
            </a:r>
            <a:r>
              <a:rPr lang="it-IT" sz="3400" b="1" dirty="0"/>
              <a:t>continuum</a:t>
            </a:r>
            <a:r>
              <a:rPr lang="it-IT" sz="3400" dirty="0"/>
              <a:t> che va dall’italiano standard all’italiano dialettizzato, cioè non ci sono separazioni nette tra una varietà e l’altra ma, ma ci sono punti di contatto e di sovrapposizione tali da determinare il passaggio graduale dell’una nell’altra.</a:t>
            </a:r>
          </a:p>
          <a:p>
            <a:pPr marL="0" indent="0" algn="just">
              <a:buNone/>
            </a:pPr>
            <a:r>
              <a:rPr lang="it-IT" sz="3400" dirty="0"/>
              <a:t>Esiste un </a:t>
            </a:r>
            <a:r>
              <a:rPr lang="it-IT" sz="3400" b="1" dirty="0" err="1"/>
              <a:t>gradatum</a:t>
            </a:r>
            <a:r>
              <a:rPr lang="it-IT" sz="3400" dirty="0"/>
              <a:t>, cioè uno stacco netto, solo quando si arriva al dialetto vero e proprio.</a:t>
            </a:r>
          </a:p>
        </p:txBody>
      </p:sp>
    </p:spTree>
    <p:extLst>
      <p:ext uri="{BB962C8B-B14F-4D97-AF65-F5344CB8AC3E}">
        <p14:creationId xmlns:p14="http://schemas.microsoft.com/office/powerpoint/2010/main" val="4213044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210381"/>
            <a:ext cx="11268221" cy="999441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600" b="1" dirty="0">
                <a:latin typeface="+mn-lt"/>
              </a:rPr>
              <a:t>IL CONTINUUM ITALIANO </a:t>
            </a:r>
            <a:r>
              <a:rPr lang="it-IT" sz="3600" b="1">
                <a:latin typeface="+mn-lt"/>
              </a:rPr>
              <a:t>STANDARD – ITALIANO </a:t>
            </a:r>
            <a:r>
              <a:rPr lang="it-IT" sz="3600" b="1" dirty="0">
                <a:latin typeface="+mn-lt"/>
              </a:rPr>
              <a:t>DIALETTIZZATO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68F310C-581A-40D8-B38F-5CC7DE3F2B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355" y="1336430"/>
            <a:ext cx="10617290" cy="485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026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4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>
                <a:latin typeface="+mn-lt"/>
              </a:rPr>
              <a:t>IL REPERTORIO</a:t>
            </a:r>
            <a:endParaRPr lang="it-IT" sz="3600" b="1" dirty="0">
              <a:latin typeface="+mn-lt"/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5FAED7B-C766-4003-B2D9-3D38F8E2661D}"/>
              </a:ext>
            </a:extLst>
          </p:cNvPr>
          <p:cNvSpPr txBox="1">
            <a:spLocks/>
          </p:cNvSpPr>
          <p:nvPr/>
        </p:nvSpPr>
        <p:spPr>
          <a:xfrm>
            <a:off x="165294" y="858130"/>
            <a:ext cx="11918853" cy="5767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400" dirty="0"/>
              <a:t>L’insieme delle varietà di italiano e delle varietà di dialetto costituisce il </a:t>
            </a:r>
            <a:r>
              <a:rPr lang="it-IT" sz="3400" b="1" dirty="0"/>
              <a:t>repertorio linguistico </a:t>
            </a:r>
            <a:r>
              <a:rPr lang="it-IT" sz="3400" dirty="0"/>
              <a:t>medio della comunità italiana.</a:t>
            </a:r>
          </a:p>
          <a:p>
            <a:pPr marL="0" indent="0" algn="just">
              <a:buNone/>
            </a:pPr>
            <a:r>
              <a:rPr lang="it-IT" sz="3400" dirty="0"/>
              <a:t>Il repertorio è l’insieme di varietà di lingua e dialetto simultaneamente disponibili ad una comunità.</a:t>
            </a:r>
          </a:p>
          <a:p>
            <a:pPr marL="0" indent="0" algn="just">
              <a:buNone/>
            </a:pPr>
            <a:r>
              <a:rPr lang="it-IT" sz="3400" dirty="0"/>
              <a:t>Non tutti parlanti conoscono e usano tutte le varietà del repertorio (generalmente non si conoscono, se non superficialmente, i dialetti di aree diverse dalla propria).</a:t>
            </a:r>
          </a:p>
          <a:p>
            <a:pPr marL="0" indent="0" algn="just">
              <a:buNone/>
            </a:pPr>
            <a:r>
              <a:rPr lang="it-IT" sz="3400" dirty="0"/>
              <a:t>Come abbiamo visto, il parlante seleziona una varietà in base alla situazione comunicativa (luogo, momento, partecipanti, intenzioni). Accanto alla competenza linguistica, ogni parlante ha anche una </a:t>
            </a:r>
            <a:r>
              <a:rPr lang="it-IT" sz="3400" b="1" dirty="0"/>
              <a:t>competenza comunicativa</a:t>
            </a:r>
            <a:r>
              <a:rPr lang="it-IT" sz="3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37176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latin typeface="+mn-lt"/>
              </a:rPr>
              <a:t>I TEMI DEL CORSO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A382CF27-9E61-477C-A80B-09F6B4388F93}"/>
              </a:ext>
            </a:extLst>
          </p:cNvPr>
          <p:cNvSpPr txBox="1">
            <a:spLocks/>
          </p:cNvSpPr>
          <p:nvPr/>
        </p:nvSpPr>
        <p:spPr>
          <a:xfrm>
            <a:off x="363415" y="1714963"/>
            <a:ext cx="11465169" cy="4580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600" dirty="0"/>
              <a:t>I temi di cui ci occuperemo ruotano attorno a questi nuclei:</a:t>
            </a:r>
          </a:p>
          <a:p>
            <a:pPr marL="0" indent="0" algn="just">
              <a:buNone/>
            </a:pPr>
            <a:endParaRPr lang="it-IT" sz="3200" dirty="0"/>
          </a:p>
          <a:p>
            <a:pPr marL="514350" indent="-514350" algn="just">
              <a:buAutoNum type="arabicParenR"/>
            </a:pPr>
            <a:r>
              <a:rPr lang="it-IT" sz="3600" dirty="0"/>
              <a:t>Il dialetto e la società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3600" dirty="0"/>
              <a:t>Il rapporto tra dialetti e italiano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3600" dirty="0"/>
              <a:t>La classificazione e la descrizione dei dialetti italiani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3600" dirty="0"/>
              <a:t>[per 9 CFU] Il dialetto nel cinema italiano</a:t>
            </a:r>
          </a:p>
          <a:p>
            <a:pPr marL="514350" indent="-514350" algn="just">
              <a:buAutoNum type="arabicParenR"/>
            </a:pP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98718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562708" y="548641"/>
            <a:ext cx="1077585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PROGRAMMA D’ESAME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pPr algn="just"/>
            <a:r>
              <a:rPr lang="it-IT" sz="3600" dirty="0"/>
              <a:t>Carla Marcato, </a:t>
            </a:r>
            <a:r>
              <a:rPr lang="it-IT" sz="3600" i="1" dirty="0"/>
              <a:t>Dialetto, dialetti e italiano</a:t>
            </a:r>
            <a:r>
              <a:rPr lang="it-IT" sz="3600" dirty="0"/>
              <a:t>, Bologna, Il Mulino, 2007.</a:t>
            </a:r>
          </a:p>
          <a:p>
            <a:endParaRPr lang="it-IT" sz="1400" dirty="0"/>
          </a:p>
          <a:p>
            <a:pPr algn="just"/>
            <a:r>
              <a:rPr lang="it-IT" sz="3600" b="0" i="0" u="none" strike="noStrike" baseline="0" dirty="0"/>
              <a:t>Francesco Avolio, </a:t>
            </a:r>
            <a:r>
              <a:rPr lang="it-IT" sz="3600" b="0" i="1" u="none" strike="noStrike" baseline="0" dirty="0"/>
              <a:t>Lingue e dialetti d’Italia</a:t>
            </a:r>
            <a:r>
              <a:rPr lang="it-IT" sz="3600" b="0" u="none" strike="noStrike" baseline="0" dirty="0"/>
              <a:t>, Roma, Carocci, 2012</a:t>
            </a:r>
            <a:r>
              <a:rPr lang="it-IT" sz="3600" b="0" i="0" u="none" strike="noStrike" baseline="0" dirty="0"/>
              <a:t>.</a:t>
            </a:r>
            <a:endParaRPr lang="it-IT" sz="3600" dirty="0"/>
          </a:p>
          <a:p>
            <a:endParaRPr lang="it-IT" sz="1400" dirty="0"/>
          </a:p>
          <a:p>
            <a:r>
              <a:rPr lang="it-IT" sz="3600" dirty="0"/>
              <a:t>Appunti e slide delle lezioni.</a:t>
            </a:r>
          </a:p>
          <a:p>
            <a:endParaRPr lang="it-IT" sz="1400" dirty="0"/>
          </a:p>
          <a:p>
            <a:r>
              <a:rPr lang="it-IT" sz="3600" dirty="0"/>
              <a:t>Fabio Rossi, </a:t>
            </a:r>
            <a:r>
              <a:rPr lang="it-IT" sz="3600" i="1" dirty="0"/>
              <a:t>Lingua</a:t>
            </a:r>
            <a:r>
              <a:rPr lang="it-IT" sz="3600" dirty="0"/>
              <a:t>, in </a:t>
            </a:r>
            <a:r>
              <a:rPr lang="it-IT" sz="3600" i="1" dirty="0"/>
              <a:t>Lessico del cinema italiano</a:t>
            </a:r>
            <a:r>
              <a:rPr lang="it-IT" sz="3600" dirty="0"/>
              <a:t> [pdf].</a:t>
            </a:r>
          </a:p>
        </p:txBody>
      </p:sp>
    </p:spTree>
    <p:extLst>
      <p:ext uri="{BB962C8B-B14F-4D97-AF65-F5344CB8AC3E}">
        <p14:creationId xmlns:p14="http://schemas.microsoft.com/office/powerpoint/2010/main" val="3336781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>
                <a:latin typeface="+mn-lt"/>
              </a:rPr>
              <a:t>LINGUA</a:t>
            </a:r>
            <a:r>
              <a:rPr lang="it-IT" sz="3600" b="1" dirty="0">
                <a:latin typeface="+mn-lt"/>
              </a:rPr>
              <a:t> E DIALETTO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5FAED7B-C766-4003-B2D9-3D38F8E2661D}"/>
              </a:ext>
            </a:extLst>
          </p:cNvPr>
          <p:cNvSpPr txBox="1">
            <a:spLocks/>
          </p:cNvSpPr>
          <p:nvPr/>
        </p:nvSpPr>
        <p:spPr>
          <a:xfrm>
            <a:off x="208670" y="1245626"/>
            <a:ext cx="11861410" cy="1873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200" dirty="0"/>
              <a:t>Iniziamo definendo due concetti fondamentali: </a:t>
            </a:r>
            <a:r>
              <a:rPr lang="it-IT" sz="3200" b="1" dirty="0"/>
              <a:t>lingua</a:t>
            </a:r>
            <a:r>
              <a:rPr lang="it-IT" sz="3200" dirty="0"/>
              <a:t> e </a:t>
            </a:r>
            <a:r>
              <a:rPr lang="it-IT" sz="3200" b="1" dirty="0"/>
              <a:t>dialetto</a:t>
            </a:r>
            <a:r>
              <a:rPr lang="it-IT" sz="3200" dirty="0"/>
              <a:t>.</a:t>
            </a:r>
          </a:p>
          <a:p>
            <a:pPr marL="0" indent="0" algn="just">
              <a:buNone/>
            </a:pPr>
            <a:r>
              <a:rPr lang="it-IT" sz="3200" dirty="0"/>
              <a:t>Entrambi sono sistemi linguistici completi, non esistono differenze strutturali, le differenze sono soltanto </a:t>
            </a:r>
            <a:r>
              <a:rPr lang="it-IT" sz="3200" b="1" dirty="0"/>
              <a:t>sociali</a:t>
            </a:r>
            <a:r>
              <a:rPr lang="it-IT" sz="3200" dirty="0"/>
              <a:t> e </a:t>
            </a:r>
            <a:r>
              <a:rPr lang="it-IT" sz="3200" b="1" dirty="0"/>
              <a:t>culturali</a:t>
            </a:r>
            <a:r>
              <a:rPr lang="it-IT" sz="3200" dirty="0"/>
              <a:t>.</a:t>
            </a:r>
          </a:p>
          <a:p>
            <a:pPr marL="0" indent="0" algn="just">
              <a:buNone/>
            </a:pPr>
            <a:endParaRPr lang="it-IT" sz="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846947E-324B-4DAB-9E2D-3E1615D05E69}"/>
              </a:ext>
            </a:extLst>
          </p:cNvPr>
          <p:cNvSpPr txBox="1"/>
          <p:nvPr/>
        </p:nvSpPr>
        <p:spPr>
          <a:xfrm>
            <a:off x="208671" y="2873829"/>
            <a:ext cx="1173568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buNone/>
            </a:pPr>
            <a:r>
              <a:rPr lang="it-IT" sz="3200" dirty="0"/>
              <a:t>Stereotipo del dialetto come corruzione dell’italiano. Invece i dialetti italiani provengono, come l’italiano, </a:t>
            </a:r>
            <a:r>
              <a:rPr lang="it-IT" sz="3200" b="1" dirty="0"/>
              <a:t>dall’evoluzione del latino</a:t>
            </a:r>
            <a:r>
              <a:rPr lang="it-IT" sz="3200" dirty="0"/>
              <a:t>, sono varietà romanze.</a:t>
            </a:r>
          </a:p>
          <a:p>
            <a:pPr marL="0" indent="0" algn="just">
              <a:buNone/>
            </a:pPr>
            <a:endParaRPr lang="it-IT" sz="1400" dirty="0"/>
          </a:p>
          <a:p>
            <a:pPr marL="0" indent="0" algn="just">
              <a:buNone/>
            </a:pPr>
            <a:r>
              <a:rPr lang="it-IT" sz="3200" dirty="0"/>
              <a:t>Il latino volgare ha una forte differenziazione diatopica nella penisola, perché la romanizzazione è avvenuta in tempi diversi e singole aree hanno conosciuto influssi diversi (invasioni di popolazioni germaniche).</a:t>
            </a:r>
          </a:p>
        </p:txBody>
      </p:sp>
    </p:spTree>
    <p:extLst>
      <p:ext uri="{BB962C8B-B14F-4D97-AF65-F5344CB8AC3E}">
        <p14:creationId xmlns:p14="http://schemas.microsoft.com/office/powerpoint/2010/main" val="180957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>
                <a:latin typeface="+mn-lt"/>
              </a:rPr>
              <a:t>LINGUA</a:t>
            </a:r>
            <a:r>
              <a:rPr lang="it-IT" sz="3600" b="1" dirty="0">
                <a:latin typeface="+mn-lt"/>
              </a:rPr>
              <a:t> E DIALETTO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5FAED7B-C766-4003-B2D9-3D38F8E2661D}"/>
              </a:ext>
            </a:extLst>
          </p:cNvPr>
          <p:cNvSpPr txBox="1">
            <a:spLocks/>
          </p:cNvSpPr>
          <p:nvPr/>
        </p:nvSpPr>
        <p:spPr>
          <a:xfrm>
            <a:off x="179362" y="1209822"/>
            <a:ext cx="11833275" cy="55784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400" dirty="0"/>
              <a:t>La differenza si è determinata storicamente quando una varietà, quella </a:t>
            </a:r>
            <a:r>
              <a:rPr lang="it-IT" sz="3400" b="1" dirty="0"/>
              <a:t>toscana</a:t>
            </a:r>
            <a:r>
              <a:rPr lang="it-IT" sz="3400" dirty="0"/>
              <a:t>, ha assunto prestigio, quindi è stata selezionata come modello normativo (Bembo) ed è successivamente diventata </a:t>
            </a:r>
            <a:r>
              <a:rPr lang="it-IT" sz="3400" b="1" dirty="0"/>
              <a:t>lingua ufficiale</a:t>
            </a:r>
            <a:r>
              <a:rPr lang="it-IT" sz="3400" dirty="0"/>
              <a:t>.</a:t>
            </a:r>
          </a:p>
          <a:p>
            <a:pPr marL="0" indent="0" algn="just">
              <a:buNone/>
            </a:pPr>
            <a:endParaRPr lang="it-IT" sz="1200" dirty="0"/>
          </a:p>
          <a:p>
            <a:pPr marL="0" indent="0" algn="just">
              <a:buNone/>
            </a:pPr>
            <a:r>
              <a:rPr lang="it-IT" sz="3400" dirty="0"/>
              <a:t>Questo ha posto in posizione subalterna le altre varietà, di diffusione areale più ristretta, con minori usi scritti, senza codificazione grammaticale, che chiamiamo </a:t>
            </a:r>
            <a:r>
              <a:rPr lang="it-IT" sz="3400" b="1" dirty="0"/>
              <a:t>dialetti</a:t>
            </a:r>
            <a:r>
              <a:rPr lang="it-IT" sz="3400" dirty="0"/>
              <a:t> (il concetto ha senso solo in relazione a quello di lingua).</a:t>
            </a:r>
          </a:p>
          <a:p>
            <a:pPr marL="0" indent="0" algn="just">
              <a:buNone/>
            </a:pPr>
            <a:endParaRPr lang="it-IT" sz="1000" dirty="0"/>
          </a:p>
          <a:p>
            <a:pPr marL="0" indent="0" algn="just">
              <a:buNone/>
            </a:pPr>
            <a:r>
              <a:rPr lang="it-IT" sz="3400" dirty="0" err="1"/>
              <a:t>Coseriu</a:t>
            </a:r>
            <a:r>
              <a:rPr lang="it-IT" sz="3400" dirty="0"/>
              <a:t> ha proposto di parlare di </a:t>
            </a:r>
            <a:r>
              <a:rPr lang="it-IT" sz="3400" b="1" dirty="0"/>
              <a:t>dialetti romanzi primari </a:t>
            </a:r>
            <a:r>
              <a:rPr lang="it-IT" sz="3400" dirty="0"/>
              <a:t>(i dialetti) e </a:t>
            </a:r>
            <a:r>
              <a:rPr lang="it-IT" sz="3400" b="1" dirty="0"/>
              <a:t>dialetti secondari </a:t>
            </a:r>
            <a:r>
              <a:rPr lang="it-IT" sz="3400" dirty="0"/>
              <a:t>(gli italiani regionali, nati dal contatto con l’italiano).</a:t>
            </a:r>
          </a:p>
        </p:txBody>
      </p:sp>
    </p:spTree>
    <p:extLst>
      <p:ext uri="{BB962C8B-B14F-4D97-AF65-F5344CB8AC3E}">
        <p14:creationId xmlns:p14="http://schemas.microsoft.com/office/powerpoint/2010/main" val="776898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>
                <a:latin typeface="+mn-lt"/>
              </a:rPr>
              <a:t>LINGUA</a:t>
            </a:r>
            <a:r>
              <a:rPr lang="it-IT" sz="3600" b="1" dirty="0">
                <a:latin typeface="+mn-lt"/>
              </a:rPr>
              <a:t> E DIALETTO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5FAED7B-C766-4003-B2D9-3D38F8E2661D}"/>
              </a:ext>
            </a:extLst>
          </p:cNvPr>
          <p:cNvSpPr txBox="1">
            <a:spLocks/>
          </p:cNvSpPr>
          <p:nvPr/>
        </p:nvSpPr>
        <p:spPr>
          <a:xfrm>
            <a:off x="208670" y="1069145"/>
            <a:ext cx="11861410" cy="578885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400" dirty="0"/>
              <a:t>In sociolinguistica, per esprimere il rapporto tra lingua e dialetto è diffuso il concetto di </a:t>
            </a:r>
            <a:r>
              <a:rPr lang="it-IT" sz="3400" b="1" dirty="0"/>
              <a:t>lingua-tetto</a:t>
            </a:r>
            <a:r>
              <a:rPr lang="it-IT" sz="3400" dirty="0"/>
              <a:t>, che indica la «lingua standard insegnata a scuola ai parlanti delle diverse varietà dialettali, verso cui i comportamenti linguistici in qualche modo devianti sono corretti, e che fornisce ai dialetti il modello per le innovazioni lessicali» (Berruto).</a:t>
            </a:r>
          </a:p>
          <a:p>
            <a:pPr marL="0" indent="0" algn="just">
              <a:buNone/>
            </a:pPr>
            <a:r>
              <a:rPr lang="it-IT" sz="3400" dirty="0"/>
              <a:t>Quindi il milanese, il romanesco, il napoletano, il pugliese hanno l’italiano come lingua-tetto.</a:t>
            </a:r>
          </a:p>
          <a:p>
            <a:pPr marL="0" indent="0" algn="just">
              <a:buNone/>
            </a:pPr>
            <a:endParaRPr lang="it-IT" sz="900" dirty="0"/>
          </a:p>
          <a:p>
            <a:pPr marL="0" indent="0" algn="just">
              <a:buNone/>
            </a:pPr>
            <a:r>
              <a:rPr lang="it-IT" sz="3400" dirty="0"/>
              <a:t>Se questo rapporto inizia a stabilirsi nel Cinquecento, la convivenza di italiano e dialetti ha assunto forme molto diverse nel tempo, perché fino al 1861 oltre il 90% della popolazione era </a:t>
            </a:r>
            <a:r>
              <a:rPr lang="it-IT" sz="3400" b="1" dirty="0"/>
              <a:t>dialettofono </a:t>
            </a:r>
            <a:r>
              <a:rPr lang="it-IT" sz="3400" dirty="0"/>
              <a:t>e aveva contatti minimi con l’italiano.</a:t>
            </a:r>
          </a:p>
          <a:p>
            <a:pPr marL="0" indent="0">
              <a:buNone/>
            </a:pP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1058374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4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>
                <a:latin typeface="+mn-lt"/>
              </a:rPr>
              <a:t>LINGUA</a:t>
            </a:r>
            <a:r>
              <a:rPr lang="it-IT" sz="3600" b="1" dirty="0">
                <a:latin typeface="+mn-lt"/>
              </a:rPr>
              <a:t> E DIALETTO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5FAED7B-C766-4003-B2D9-3D38F8E2661D}"/>
              </a:ext>
            </a:extLst>
          </p:cNvPr>
          <p:cNvSpPr txBox="1">
            <a:spLocks/>
          </p:cNvSpPr>
          <p:nvPr/>
        </p:nvSpPr>
        <p:spPr>
          <a:xfrm>
            <a:off x="165295" y="858130"/>
            <a:ext cx="11862582" cy="5930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Sappiamo già che l’italofonia si diffonde dal 1861 grazie a cambiamenti demografici e sociali (emigrazione interna, urbanizzazione, scolarizzazione, diffusione dei media).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Riflettiamo ora sul rapporto lingua/dialetto in base ai </a:t>
            </a:r>
            <a:r>
              <a:rPr lang="it-IT" sz="3400" b="1" dirty="0"/>
              <a:t>contesti d’uso</a:t>
            </a:r>
            <a:r>
              <a:rPr lang="it-IT" sz="3400" dirty="0"/>
              <a:t> (basso, informale, orale vs alto, formale, scritto): possiamo avere tre diverse situazioni </a:t>
            </a:r>
          </a:p>
          <a:p>
            <a:pPr marL="514350" indent="-514350" algn="just">
              <a:buAutoNum type="arabicParenR"/>
            </a:pPr>
            <a:r>
              <a:rPr lang="it-IT" sz="3400" b="1" dirty="0"/>
              <a:t>Bilinguismo</a:t>
            </a:r>
            <a:r>
              <a:rPr lang="it-IT" sz="3400" dirty="0"/>
              <a:t> </a:t>
            </a:r>
            <a:r>
              <a:rPr lang="it-IT" sz="3000" dirty="0"/>
              <a:t>(lingua A e lingua B hanno le stesse funzioni: inglese e francese in Canada)</a:t>
            </a:r>
          </a:p>
          <a:p>
            <a:pPr marL="514350" indent="-514350" algn="just">
              <a:buAutoNum type="arabicParenR"/>
            </a:pPr>
            <a:r>
              <a:rPr lang="it-IT" sz="3400" b="1" dirty="0"/>
              <a:t>Diglossia</a:t>
            </a:r>
            <a:r>
              <a:rPr lang="it-IT" sz="3400" dirty="0"/>
              <a:t> </a:t>
            </a:r>
            <a:r>
              <a:rPr lang="it-IT" sz="3000" dirty="0"/>
              <a:t>(A usi formali, B usi informali: situazione italiana nell’Ottocento)</a:t>
            </a:r>
          </a:p>
          <a:p>
            <a:pPr marL="514350" indent="-514350" algn="just">
              <a:buFont typeface="Arial" panose="020B0604020202020204" pitchFamily="34" charset="0"/>
              <a:buAutoNum type="arabicParenR"/>
            </a:pPr>
            <a:r>
              <a:rPr lang="it-IT" sz="3400" b="1" dirty="0"/>
              <a:t>Dilalia</a:t>
            </a:r>
            <a:r>
              <a:rPr lang="it-IT" sz="3400" dirty="0"/>
              <a:t>  </a:t>
            </a:r>
            <a:r>
              <a:rPr lang="it-IT" sz="3000" dirty="0"/>
              <a:t>(A usi formali e informali, B solo usi informali: situazione italiana odierna)</a:t>
            </a:r>
          </a:p>
        </p:txBody>
      </p:sp>
    </p:spTree>
    <p:extLst>
      <p:ext uri="{BB962C8B-B14F-4D97-AF65-F5344CB8AC3E}">
        <p14:creationId xmlns:p14="http://schemas.microsoft.com/office/powerpoint/2010/main" val="4121246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4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>
                <a:latin typeface="+mn-lt"/>
              </a:rPr>
              <a:t>ENUNCIATI MISTI</a:t>
            </a:r>
            <a:endParaRPr lang="it-IT" sz="3600" b="1" dirty="0">
              <a:latin typeface="+mn-lt"/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5FAED7B-C766-4003-B2D9-3D38F8E2661D}"/>
              </a:ext>
            </a:extLst>
          </p:cNvPr>
          <p:cNvSpPr txBox="1">
            <a:spLocks/>
          </p:cNvSpPr>
          <p:nvPr/>
        </p:nvSpPr>
        <p:spPr>
          <a:xfrm>
            <a:off x="165295" y="858130"/>
            <a:ext cx="11862582" cy="5930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Inoltre, nella realtà degli usi concreti, lingua e dialetto non vivono separati ma si incontrano e si alternano in vari modi.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it-IT" sz="3400" dirty="0"/>
              <a:t>Sono frequenti gli </a:t>
            </a:r>
            <a:r>
              <a:rPr lang="it-IT" sz="3400" b="1" dirty="0"/>
              <a:t>enunciati misti</a:t>
            </a:r>
            <a:r>
              <a:rPr lang="it-IT" sz="3400" dirty="0"/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endParaRPr lang="it-IT" sz="3000" dirty="0"/>
          </a:p>
          <a:p>
            <a:pPr marL="514350" indent="-514350" algn="just">
              <a:spcBef>
                <a:spcPts val="0"/>
              </a:spcBef>
              <a:buAutoNum type="arabicParenR"/>
            </a:pPr>
            <a:r>
              <a:rPr lang="it-IT" sz="3400" b="1" dirty="0"/>
              <a:t>Code switching: </a:t>
            </a:r>
            <a:r>
              <a:rPr lang="it-IT" sz="3400" dirty="0"/>
              <a:t>passaggio da un codice all’altro nello stesso enunciato</a:t>
            </a:r>
          </a:p>
          <a:p>
            <a:pPr marL="0" indent="0">
              <a:buNone/>
            </a:pPr>
            <a:r>
              <a:rPr lang="it-IT" sz="3200" dirty="0"/>
              <a:t>- Se poi uno non vuole assolutamente condividere questa idea si spara e </a:t>
            </a:r>
            <a:r>
              <a:rPr lang="it-IT" sz="3200" dirty="0" err="1">
                <a:highlight>
                  <a:srgbClr val="FFFF00"/>
                </a:highlight>
              </a:rPr>
              <a:t>fernisce</a:t>
            </a:r>
            <a:r>
              <a:rPr lang="it-IT" sz="3200" dirty="0">
                <a:highlight>
                  <a:srgbClr val="FFFF00"/>
                </a:highlight>
              </a:rPr>
              <a:t> ‘e </a:t>
            </a:r>
            <a:r>
              <a:rPr lang="it-IT" sz="3200" dirty="0" err="1">
                <a:highlight>
                  <a:srgbClr val="FFFF00"/>
                </a:highlight>
              </a:rPr>
              <a:t>suffrì</a:t>
            </a:r>
            <a:r>
              <a:rPr lang="it-IT" sz="3200" dirty="0"/>
              <a:t>  (De Filippo, </a:t>
            </a:r>
            <a:r>
              <a:rPr lang="it-IT" sz="3200" i="1" dirty="0"/>
              <a:t>Questi fantasmi</a:t>
            </a:r>
            <a:r>
              <a:rPr lang="it-IT" sz="3200" dirty="0"/>
              <a:t>)</a:t>
            </a:r>
          </a:p>
          <a:p>
            <a:pPr marL="0" indent="0">
              <a:buNone/>
            </a:pPr>
            <a:endParaRPr lang="it-IT" sz="2000" dirty="0"/>
          </a:p>
          <a:p>
            <a:pPr marL="0" indent="0" algn="just">
              <a:buNone/>
            </a:pPr>
            <a:r>
              <a:rPr lang="it-IT" sz="3400" b="1" dirty="0"/>
              <a:t>2) Code mixing: </a:t>
            </a:r>
            <a:r>
              <a:rPr lang="it-IT" sz="3400" dirty="0"/>
              <a:t>mescolanza di elementi nel corso dell’enunciato</a:t>
            </a:r>
          </a:p>
          <a:p>
            <a:pPr marL="0" indent="0">
              <a:buNone/>
            </a:pPr>
            <a:r>
              <a:rPr lang="it-IT" sz="3400" dirty="0"/>
              <a:t>- </a:t>
            </a:r>
            <a:r>
              <a:rPr lang="it-IT" sz="3200" dirty="0">
                <a:highlight>
                  <a:srgbClr val="FFFF00"/>
                </a:highlight>
              </a:rPr>
              <a:t>Sete</a:t>
            </a:r>
            <a:r>
              <a:rPr lang="it-IT" sz="3200" dirty="0"/>
              <a:t> tutti uguali. Tutti </a:t>
            </a:r>
            <a:r>
              <a:rPr lang="it-IT" sz="3200" dirty="0" err="1">
                <a:highlight>
                  <a:srgbClr val="FFFF00"/>
                </a:highlight>
              </a:rPr>
              <a:t>chiddi</a:t>
            </a:r>
            <a:r>
              <a:rPr lang="it-IT" sz="3200" dirty="0"/>
              <a:t> ch’avete </a:t>
            </a:r>
            <a:r>
              <a:rPr lang="it-IT" sz="3200" dirty="0">
                <a:highlight>
                  <a:srgbClr val="FFFF00"/>
                </a:highlight>
              </a:rPr>
              <a:t>u</a:t>
            </a:r>
            <a:r>
              <a:rPr lang="it-IT" sz="3200" dirty="0"/>
              <a:t> fucile in mano  (Rossellini, </a:t>
            </a:r>
            <a:r>
              <a:rPr lang="it-IT" sz="3200" i="1" dirty="0"/>
              <a:t>Paisà</a:t>
            </a:r>
            <a:r>
              <a:rPr lang="it-IT" sz="3200" dirty="0"/>
              <a:t>)</a:t>
            </a:r>
          </a:p>
          <a:p>
            <a:pPr marL="0" indent="0">
              <a:buNone/>
            </a:pPr>
            <a:endParaRPr lang="it-IT" sz="3400" dirty="0"/>
          </a:p>
          <a:p>
            <a:pPr marL="0" indent="0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244535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4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>
                <a:latin typeface="+mn-lt"/>
              </a:rPr>
              <a:t>ITALIANO REGIONALE</a:t>
            </a:r>
            <a:endParaRPr lang="it-IT" sz="3600" b="1" dirty="0">
              <a:latin typeface="+mn-lt"/>
            </a:endParaRP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85FAED7B-C766-4003-B2D9-3D38F8E2661D}"/>
              </a:ext>
            </a:extLst>
          </p:cNvPr>
          <p:cNvSpPr txBox="1">
            <a:spLocks/>
          </p:cNvSpPr>
          <p:nvPr/>
        </p:nvSpPr>
        <p:spPr>
          <a:xfrm>
            <a:off x="168812" y="953086"/>
            <a:ext cx="11901268" cy="58352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3700" dirty="0"/>
              <a:t>Ma soprattutto esiste il cosiddetto </a:t>
            </a:r>
            <a:r>
              <a:rPr lang="it-IT" sz="3700" b="1" dirty="0"/>
              <a:t>italiano regionale. </a:t>
            </a:r>
            <a:r>
              <a:rPr lang="it-IT" sz="3700" dirty="0"/>
              <a:t>Si tratta dell’italiano influenzato dai tratti dialettali delle singole aree: sarebbe più corretto chiamarlo </a:t>
            </a:r>
            <a:r>
              <a:rPr lang="it-IT" sz="3700" b="1" dirty="0"/>
              <a:t>locale </a:t>
            </a:r>
            <a:r>
              <a:rPr lang="it-IT" sz="3700" dirty="0"/>
              <a:t>o</a:t>
            </a:r>
            <a:r>
              <a:rPr lang="it-IT" sz="3700" b="1" dirty="0"/>
              <a:t> areale</a:t>
            </a:r>
            <a:r>
              <a:rPr lang="it-IT" sz="3700" dirty="0"/>
              <a:t>, perché non coincide con le regioni amministrative.</a:t>
            </a:r>
          </a:p>
          <a:p>
            <a:pPr marL="0" indent="0" algn="just">
              <a:buNone/>
            </a:pPr>
            <a:endParaRPr lang="it-IT" sz="900" dirty="0"/>
          </a:p>
          <a:p>
            <a:pPr marL="0" indent="0" algn="just">
              <a:buNone/>
            </a:pPr>
            <a:r>
              <a:rPr lang="it-IT" sz="3700" dirty="0"/>
              <a:t>In questo caso possiamo parlare, secondo la classificazione di </a:t>
            </a:r>
            <a:r>
              <a:rPr lang="it-IT" sz="3700" dirty="0" err="1"/>
              <a:t>Coseriu</a:t>
            </a:r>
            <a:r>
              <a:rPr lang="it-IT" sz="3700" dirty="0"/>
              <a:t>, di dialetto secondario, perché la base è l’italiano ma molte caratteristiche derivano dall’influsso locale. L’italiano regionale comincia a svilupparsi dal secondo Ottocento (testimonianza degli </a:t>
            </a:r>
            <a:r>
              <a:rPr lang="it-IT" sz="3700" i="1" dirty="0" err="1"/>
              <a:t>Abruzzesismi</a:t>
            </a:r>
            <a:r>
              <a:rPr lang="it-IT" sz="3700" i="1" dirty="0"/>
              <a:t> </a:t>
            </a:r>
            <a:r>
              <a:rPr lang="it-IT" sz="3700" dirty="0"/>
              <a:t>di Fedele Romani nel 1884).</a:t>
            </a:r>
          </a:p>
          <a:p>
            <a:pPr marL="0" indent="0" algn="just">
              <a:buNone/>
            </a:pPr>
            <a:endParaRPr lang="it-IT" sz="900" dirty="0"/>
          </a:p>
          <a:p>
            <a:pPr marL="0" indent="0" algn="just">
              <a:buNone/>
            </a:pPr>
            <a:r>
              <a:rPr lang="it-IT" sz="3700" dirty="0"/>
              <a:t>Il primo a descrivere dettagliatamente l’italiano regionale è Giovan Battista </a:t>
            </a:r>
            <a:r>
              <a:rPr lang="it-IT" sz="3700" b="1" dirty="0"/>
              <a:t>Pellegrini</a:t>
            </a:r>
            <a:r>
              <a:rPr lang="it-IT" sz="3700" dirty="0"/>
              <a:t> nel 1960, che individua 4 livelli: italiano letterario, italiano regionale, koinè dialettale, dialetto schietto.</a:t>
            </a:r>
          </a:p>
        </p:txBody>
      </p:sp>
    </p:spTree>
    <p:extLst>
      <p:ext uri="{BB962C8B-B14F-4D97-AF65-F5344CB8AC3E}">
        <p14:creationId xmlns:p14="http://schemas.microsoft.com/office/powerpoint/2010/main" val="23256255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944</Words>
  <Application>Microsoft Office PowerPoint</Application>
  <PresentationFormat>Widescreen</PresentationFormat>
  <Paragraphs>70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di Office</vt:lpstr>
      <vt:lpstr>Dialettologia italiana a.a. 2022/23</vt:lpstr>
      <vt:lpstr>I TEMI DEL CORSO</vt:lpstr>
      <vt:lpstr>Presentazione standard di PowerPoint</vt:lpstr>
      <vt:lpstr>LINGUA E DIALETTO</vt:lpstr>
      <vt:lpstr>LINGUA E DIALETTO</vt:lpstr>
      <vt:lpstr>LINGUA E DIALETTO</vt:lpstr>
      <vt:lpstr>LINGUA E DIALETTO</vt:lpstr>
      <vt:lpstr>ENUNCIATI MISTI</vt:lpstr>
      <vt:lpstr>ITALIANO REGIONALE</vt:lpstr>
      <vt:lpstr>CONTINUUM</vt:lpstr>
      <vt:lpstr>IL CONTINUUM ITALIANO STANDARD – ITALIANO DIALETTIZZATO</vt:lpstr>
      <vt:lpstr>IL REPERTORIO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Emiliano Picchiorri</dc:creator>
  <cp:lastModifiedBy>Emiliano Picchiorri</cp:lastModifiedBy>
  <cp:revision>62</cp:revision>
  <dcterms:created xsi:type="dcterms:W3CDTF">2017-09-29T07:17:13Z</dcterms:created>
  <dcterms:modified xsi:type="dcterms:W3CDTF">2023-03-04T15:51:50Z</dcterms:modified>
</cp:coreProperties>
</file>