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61" r:id="rId5"/>
    <p:sldId id="260" r:id="rId6"/>
    <p:sldId id="259" r:id="rId7"/>
    <p:sldId id="286" r:id="rId8"/>
    <p:sldId id="287" r:id="rId9"/>
    <p:sldId id="288" r:id="rId10"/>
    <p:sldId id="289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8469"/>
            <a:ext cx="9144000" cy="2630657"/>
          </a:xfrm>
        </p:spPr>
        <p:txBody>
          <a:bodyPr>
            <a:normAutofit/>
          </a:bodyPr>
          <a:lstStyle/>
          <a:p>
            <a:r>
              <a:rPr lang="it-IT" sz="5400" b="1" dirty="0"/>
              <a:t>Dialettologia italiana</a:t>
            </a:r>
            <a:br>
              <a:rPr lang="it-IT" sz="5400" b="1" dirty="0"/>
            </a:br>
            <a:r>
              <a:rPr lang="it-IT" sz="4400" b="1" dirty="0" err="1"/>
              <a:t>a.a</a:t>
            </a:r>
            <a:r>
              <a:rPr lang="it-IT" sz="4400" b="1" dirty="0"/>
              <a:t>. </a:t>
            </a:r>
            <a:r>
              <a:rPr lang="it-IT" sz="4400" b="1"/>
              <a:t>2022/23</a:t>
            </a:r>
            <a:endParaRPr lang="it-IT" sz="4400" b="1" dirty="0"/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IL DIALETTO OPACO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1707" y="1145248"/>
            <a:ext cx="11874305" cy="56980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200" dirty="0"/>
              <a:t>Anche parole e locuzioni di origine dialettale spesso non vengono compresi e vengono perciò reinterpretati dai parlanti.</a:t>
            </a:r>
          </a:p>
          <a:p>
            <a:pPr algn="just">
              <a:buFontTx/>
              <a:buChar char="-"/>
            </a:pPr>
            <a:r>
              <a:rPr lang="it-IT" sz="3200" dirty="0"/>
              <a:t>Il veneto </a:t>
            </a:r>
            <a:r>
              <a:rPr lang="it-IT" sz="3200" i="1" dirty="0"/>
              <a:t>ombra </a:t>
            </a:r>
            <a:r>
              <a:rPr lang="it-IT" sz="3200" dirty="0"/>
              <a:t>‘bicchiere di vino’ è legato dai parlanti al fatto che un’osteria fosse all’ombra del campanile di San Marco, mentre si tratta di un’unità di misura.</a:t>
            </a:r>
          </a:p>
          <a:p>
            <a:pPr algn="just">
              <a:buFontTx/>
              <a:buChar char="-"/>
            </a:pPr>
            <a:r>
              <a:rPr lang="it-IT" sz="3200" dirty="0"/>
              <a:t>In friulano l’espressione </a:t>
            </a:r>
            <a:r>
              <a:rPr lang="it-IT" sz="3200" i="1" dirty="0"/>
              <a:t>peste bubbonica </a:t>
            </a:r>
            <a:r>
              <a:rPr lang="it-IT" sz="3200" dirty="0"/>
              <a:t>è stata reinterpretata </a:t>
            </a:r>
            <a:r>
              <a:rPr lang="it-IT" sz="3200" i="1" dirty="0"/>
              <a:t>peste borbonica</a:t>
            </a:r>
            <a:r>
              <a:rPr lang="it-IT" sz="3200" dirty="0"/>
              <a:t>, rimasto per indicare un bambino irrequieto.</a:t>
            </a:r>
          </a:p>
          <a:p>
            <a:pPr algn="just">
              <a:buFontTx/>
              <a:buChar char="-"/>
            </a:pPr>
            <a:r>
              <a:rPr lang="it-IT" sz="3200" dirty="0"/>
              <a:t>In siciliano uno dei nomi del pipistrello è </a:t>
            </a:r>
            <a:r>
              <a:rPr lang="it-IT" sz="3200" i="1" dirty="0" err="1"/>
              <a:t>surci</a:t>
            </a:r>
            <a:r>
              <a:rPr lang="it-IT" sz="3200" i="1" dirty="0"/>
              <a:t> </a:t>
            </a:r>
            <a:r>
              <a:rPr lang="it-IT" sz="3200" i="1" dirty="0" err="1"/>
              <a:t>vècchiu</a:t>
            </a:r>
            <a:r>
              <a:rPr lang="it-IT" sz="3200" dirty="0"/>
              <a:t> ‘topo vecchio’, che nasce da una reinterpretazione di </a:t>
            </a:r>
            <a:r>
              <a:rPr lang="it-IT" sz="3200" i="1" dirty="0" err="1"/>
              <a:t>surci</a:t>
            </a:r>
            <a:r>
              <a:rPr lang="it-IT" sz="3200" i="1" dirty="0"/>
              <a:t> </a:t>
            </a:r>
            <a:r>
              <a:rPr lang="it-IT" sz="3200" i="1" dirty="0" err="1"/>
              <a:t>vegghiu</a:t>
            </a:r>
            <a:r>
              <a:rPr lang="it-IT" sz="3200" i="1" dirty="0"/>
              <a:t> </a:t>
            </a:r>
            <a:r>
              <a:rPr lang="it-IT" sz="3200" dirty="0"/>
              <a:t>‘topo che veglia’.  </a:t>
            </a:r>
            <a:r>
              <a:rPr lang="it-IT" sz="3200" i="1" dirty="0"/>
              <a:t> </a:t>
            </a:r>
            <a:r>
              <a:rPr lang="it-IT" sz="3200" dirty="0"/>
              <a:t> </a:t>
            </a:r>
            <a:endParaRPr lang="it-IT" sz="3200" i="1" dirty="0"/>
          </a:p>
          <a:p>
            <a:pPr marL="0" indent="0" algn="just">
              <a:buNone/>
            </a:pPr>
            <a:r>
              <a:rPr lang="it-IT" sz="3200" dirty="0"/>
              <a:t>- In diversi dialetti la base LIQUIRITIAM ha prodotto reinterpretazioni paraetimologiche: il succo estratto dalla liquerizia si chiama in Veneto </a:t>
            </a:r>
            <a:r>
              <a:rPr lang="it-IT" sz="3200" i="1" dirty="0" err="1"/>
              <a:t>sug</a:t>
            </a:r>
            <a:r>
              <a:rPr lang="it-IT" sz="3200" i="1" dirty="0"/>
              <a:t> de </a:t>
            </a:r>
            <a:r>
              <a:rPr lang="it-IT" sz="3200" i="1" dirty="0" err="1"/>
              <a:t>Gorìssia</a:t>
            </a:r>
            <a:r>
              <a:rPr lang="it-IT" sz="3200" i="1" dirty="0"/>
              <a:t> </a:t>
            </a:r>
            <a:r>
              <a:rPr lang="it-IT" sz="3200" dirty="0"/>
              <a:t>(‘succo di Gorizia’) e in Emilia </a:t>
            </a:r>
            <a:r>
              <a:rPr lang="it-IT" sz="3200" i="1" dirty="0" err="1"/>
              <a:t>sug</a:t>
            </a:r>
            <a:r>
              <a:rPr lang="it-IT" sz="3200" i="1" dirty="0"/>
              <a:t> de Lucrezia </a:t>
            </a:r>
            <a:r>
              <a:rPr lang="it-IT" sz="3200" dirty="0"/>
              <a:t>(‘sugo di Lucrezia’).</a:t>
            </a:r>
            <a:endParaRPr lang="it-IT" sz="3200" i="1" dirty="0"/>
          </a:p>
        </p:txBody>
      </p:sp>
    </p:spTree>
    <p:extLst>
      <p:ext uri="{BB962C8B-B14F-4D97-AF65-F5344CB8AC3E}">
        <p14:creationId xmlns:p14="http://schemas.microsoft.com/office/powerpoint/2010/main" val="307132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DATI STATISTICI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58261" y="1209822"/>
            <a:ext cx="11875477" cy="56219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I </a:t>
            </a:r>
            <a:r>
              <a:rPr lang="it-IT" sz="3400" b="1" dirty="0"/>
              <a:t>dati DOXA </a:t>
            </a:r>
            <a:r>
              <a:rPr lang="it-IT" sz="3400" dirty="0"/>
              <a:t>e</a:t>
            </a:r>
            <a:r>
              <a:rPr lang="it-IT" sz="3400" b="1" dirty="0"/>
              <a:t> ISTAT </a:t>
            </a:r>
            <a:r>
              <a:rPr lang="it-IT" sz="3400" dirty="0"/>
              <a:t>misurano, dagli anni Cinquanta, il numero di persone che parlano italiano e dialetto, chiedendo anche se il parlante alterna i due codici e se lo fa in contesti formali o informali.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1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Per quasi quarant’anni si è osservata una progressiva </a:t>
            </a:r>
            <a:r>
              <a:rPr lang="it-IT" sz="3400" b="1" dirty="0"/>
              <a:t>crescita dell’italiano </a:t>
            </a:r>
            <a:r>
              <a:rPr lang="it-IT" sz="3400" dirty="0"/>
              <a:t>in tutti i contesti e una </a:t>
            </a:r>
            <a:r>
              <a:rPr lang="it-IT" sz="3400" b="1" dirty="0"/>
              <a:t>discesa del dialetto</a:t>
            </a:r>
            <a:r>
              <a:rPr lang="it-IT" sz="3400" dirty="0"/>
              <a:t> soprattutto con estranei ma anche con amici e familiari.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Chi parlava solo dialetto è sceso dal 63,5% del 1951 al 15% del 1987. Linguisti come Berruto alla fine degli anni Ottanta facevano ipotesi sulla futura morte dei dialetti.</a:t>
            </a:r>
          </a:p>
        </p:txBody>
      </p:sp>
    </p:spTree>
    <p:extLst>
      <p:ext uri="{BB962C8B-B14F-4D97-AF65-F5344CB8AC3E}">
        <p14:creationId xmlns:p14="http://schemas.microsoft.com/office/powerpoint/2010/main" val="98718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DATI ISTAT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0534" y="1025646"/>
            <a:ext cx="11875477" cy="562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Dagli </a:t>
            </a:r>
            <a:r>
              <a:rPr lang="it-IT" sz="3400" b="1" dirty="0"/>
              <a:t>anni Novanta</a:t>
            </a:r>
            <a:r>
              <a:rPr lang="it-IT" sz="3400" dirty="0"/>
              <a:t>, anche se l’italiano ha continuato a crescere, c’è stata un’inversione di tendenza nell’uso con amici e familiari: </a:t>
            </a:r>
            <a:r>
              <a:rPr lang="it-IT" sz="3600" dirty="0"/>
              <a:t>aumenta il numero di chi usa sia italiano sia dialetto </a:t>
            </a:r>
          </a:p>
          <a:p>
            <a:pPr marL="342900" indent="-342900">
              <a:buFontTx/>
              <a:buChar char="-"/>
            </a:pPr>
            <a:r>
              <a:rPr lang="it-IT" sz="3600" dirty="0"/>
              <a:t>in </a:t>
            </a:r>
            <a:r>
              <a:rPr lang="it-IT" sz="3600" b="1" dirty="0"/>
              <a:t>famiglia</a:t>
            </a:r>
            <a:r>
              <a:rPr lang="it-IT" sz="3600" dirty="0"/>
              <a:t>   25% (1987-88); 28,3% (1995); 32,9% (2000)</a:t>
            </a:r>
          </a:p>
          <a:p>
            <a:pPr marL="342900" indent="-342900">
              <a:buFontTx/>
              <a:buChar char="-"/>
            </a:pPr>
            <a:r>
              <a:rPr lang="it-IT" sz="3600" dirty="0"/>
              <a:t>con </a:t>
            </a:r>
            <a:r>
              <a:rPr lang="it-IT" sz="3600" b="1" dirty="0"/>
              <a:t>amici</a:t>
            </a:r>
            <a:r>
              <a:rPr lang="it-IT" sz="3600" dirty="0"/>
              <a:t>     27,1% (1987-88); 32,1% (1995); 32,7% (2000)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4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I valori si sono mantenuti stabili negli anni successivi. Questo è da attribuire a una riscoperta del valore espressivo del dialetto.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Ha contribuito anche la diminuzione dello stereotipo negativo che pesava sul dialetto, che nel Novecento era diventato simbolo di scarsa cultura o di basso livello sociale.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400" b="1" dirty="0"/>
          </a:p>
        </p:txBody>
      </p:sp>
    </p:spTree>
    <p:extLst>
      <p:ext uri="{BB962C8B-B14F-4D97-AF65-F5344CB8AC3E}">
        <p14:creationId xmlns:p14="http://schemas.microsoft.com/office/powerpoint/2010/main" val="27543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DIALETTO E DATI ISTAT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0534" y="1025646"/>
            <a:ext cx="11875477" cy="562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Commentando i recenti dati ISTAT, Trifone ha osservato che il motto degli italiani negli ultimi vent’anni sembra essere: «ora che abbiamo imparato a parlare italiano, possiamo riparlare anche il dialetto».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600" dirty="0"/>
              <a:t>Da marca di inferiorità socioculturale, il dialetto è diventato segnale di confidenza, emotività, ironia.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600" dirty="0"/>
              <a:t>Riscoperto anche nella canzone, nel cinema, in tv.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6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Nonostante questo, per la prima volta negli ultimi venti o trent’anni sono nate </a:t>
            </a:r>
            <a:r>
              <a:rPr lang="it-IT" sz="3400" b="1" dirty="0"/>
              <a:t>generazioni completamente prive di dialetto</a:t>
            </a:r>
            <a:r>
              <a:rPr lang="it-IT" sz="3400" dirty="0"/>
              <a:t>, soprattutto nei contesti delle grandi città.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400" dirty="0"/>
          </a:p>
        </p:txBody>
      </p:sp>
    </p:spTree>
    <p:extLst>
      <p:ext uri="{BB962C8B-B14F-4D97-AF65-F5344CB8AC3E}">
        <p14:creationId xmlns:p14="http://schemas.microsoft.com/office/powerpoint/2010/main" val="247295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IL DIALETTO OPACO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0534" y="1025646"/>
            <a:ext cx="11805139" cy="5431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Anche chi non conosce il dialetto, tuttavia, lo incontra continuamente, non solo nell’italiano regionale, ma anche in altre forme meno evidenti.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Marcato ha espresso questo concetto parlando di </a:t>
            </a:r>
            <a:r>
              <a:rPr lang="it-IT" sz="3400" b="1" dirty="0"/>
              <a:t>dialetto opaco</a:t>
            </a:r>
            <a:r>
              <a:rPr lang="it-IT" sz="3400" dirty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Il dialetto sopravvive senza che se ne riconosca la sua presenza soprattutto in due categorie di parole italiane: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400" b="1" dirty="0"/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it-IT" sz="3400" b="1" dirty="0"/>
              <a:t>COGNOMI</a:t>
            </a:r>
          </a:p>
          <a:p>
            <a:pPr marL="514350" indent="-514350" algn="just">
              <a:spcBef>
                <a:spcPts val="0"/>
              </a:spcBef>
              <a:buAutoNum type="arabicParenR"/>
            </a:pPr>
            <a:endParaRPr lang="it-IT" sz="3400" b="1" dirty="0"/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it-IT" sz="3400" b="1" dirty="0"/>
              <a:t>TOPONIMI</a:t>
            </a:r>
            <a:r>
              <a:rPr lang="it-IT" sz="3400" dirty="0"/>
              <a:t>, cioè nomi di città, paesi, regioni</a:t>
            </a:r>
          </a:p>
        </p:txBody>
      </p:sp>
    </p:spTree>
    <p:extLst>
      <p:ext uri="{BB962C8B-B14F-4D97-AF65-F5344CB8AC3E}">
        <p14:creationId xmlns:p14="http://schemas.microsoft.com/office/powerpoint/2010/main" val="323826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IL DIALETTO OPACO NEI COGNOMI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363415" y="1138518"/>
            <a:ext cx="11594123" cy="1112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dirty="0"/>
              <a:t>Chi saprebbe dire, per esempio, cosa significa il cognome </a:t>
            </a:r>
            <a:r>
              <a:rPr lang="it-IT" sz="3200" b="1" dirty="0"/>
              <a:t>Ferrari</a:t>
            </a:r>
            <a:r>
              <a:rPr lang="it-IT" sz="3200" b="1" i="1" dirty="0"/>
              <a:t> </a:t>
            </a:r>
            <a:r>
              <a:rPr lang="it-IT" sz="3200" dirty="0"/>
              <a:t>o</a:t>
            </a:r>
            <a:r>
              <a:rPr lang="it-IT" sz="3200" b="1" i="1" dirty="0"/>
              <a:t> </a:t>
            </a:r>
            <a:r>
              <a:rPr lang="it-IT" sz="3200" b="1" dirty="0"/>
              <a:t>Ferraro</a:t>
            </a:r>
            <a:r>
              <a:rPr lang="it-IT" sz="3200" dirty="0"/>
              <a:t>? 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E8B8A4D9-35C6-4DDE-99DC-047DF4D9A6BA}"/>
              </a:ext>
            </a:extLst>
          </p:cNvPr>
          <p:cNvSpPr txBox="1">
            <a:spLocks/>
          </p:cNvSpPr>
          <p:nvPr/>
        </p:nvSpPr>
        <p:spPr>
          <a:xfrm>
            <a:off x="363414" y="2250831"/>
            <a:ext cx="11692598" cy="4396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3000" dirty="0"/>
              <a:t>Si tratta di una forma dialettale che corrisponde all’italiano </a:t>
            </a:r>
            <a:r>
              <a:rPr lang="it-IT" sz="3000" i="1" dirty="0"/>
              <a:t>ferraio</a:t>
            </a:r>
            <a:r>
              <a:rPr lang="it-IT" sz="3000" dirty="0"/>
              <a:t> (dal latino FERRARIUM), cioè ‘colui che lavora il ferro, fabbro’. Questo cognome è diffuso sia nell’Italia meridionale, sia in quella settentrionale, dove prevale la forma </a:t>
            </a:r>
            <a:r>
              <a:rPr lang="it-IT" sz="3000" b="1" i="1" dirty="0"/>
              <a:t>Ferrari </a:t>
            </a:r>
            <a:r>
              <a:rPr lang="it-IT" sz="3000" dirty="0"/>
              <a:t>(con la variante </a:t>
            </a:r>
            <a:r>
              <a:rPr lang="it-IT" sz="3000" b="1" i="1" dirty="0"/>
              <a:t>Ferreri</a:t>
            </a:r>
            <a:r>
              <a:rPr lang="it-IT" sz="3000" dirty="0"/>
              <a:t>), che rappresenta il terzo cognome italiano più frequente. </a:t>
            </a:r>
          </a:p>
          <a:p>
            <a:pPr algn="just"/>
            <a:r>
              <a:rPr lang="it-IT" sz="3000" dirty="0"/>
              <a:t>Con lo stesso significato abbiamo in Sardegna </a:t>
            </a:r>
            <a:r>
              <a:rPr lang="it-IT" sz="3000" b="1" i="1" dirty="0"/>
              <a:t>Frau </a:t>
            </a:r>
            <a:r>
              <a:rPr lang="it-IT" sz="3000" dirty="0"/>
              <a:t>da FABRUM (a cui corrispondono il cognome toscano </a:t>
            </a:r>
            <a:r>
              <a:rPr lang="it-IT" sz="3000" b="1" i="1" dirty="0"/>
              <a:t>Fabbro</a:t>
            </a:r>
            <a:r>
              <a:rPr lang="it-IT" sz="3000" dirty="0"/>
              <a:t>, e quello di altre aree </a:t>
            </a:r>
            <a:r>
              <a:rPr lang="it-IT" sz="3000" b="1" i="1" dirty="0"/>
              <a:t>Favaro</a:t>
            </a:r>
            <a:r>
              <a:rPr lang="it-IT" sz="3000" dirty="0"/>
              <a:t>) </a:t>
            </a:r>
          </a:p>
          <a:p>
            <a:pPr algn="just"/>
            <a:r>
              <a:rPr lang="it-IT" sz="3000" dirty="0"/>
              <a:t>Nei dialetti i derivati di FERRARIUM erano più diffusi rispetto a quelli di FABRUM (che è prevalso in italiano): infatti il cognome </a:t>
            </a:r>
            <a:r>
              <a:rPr lang="it-IT" sz="3000" i="1" dirty="0"/>
              <a:t>Ferrari </a:t>
            </a:r>
            <a:r>
              <a:rPr lang="it-IT" sz="3000" dirty="0"/>
              <a:t>è molto più diffuso di </a:t>
            </a:r>
            <a:r>
              <a:rPr lang="it-IT" sz="3000" i="1" dirty="0"/>
              <a:t>Fabbri</a:t>
            </a:r>
            <a:r>
              <a:rPr lang="it-IT" sz="3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2833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IL DIALETTO OPACO NEI COGNOMI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1708" y="1025974"/>
            <a:ext cx="11860238" cy="5832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200" dirty="0"/>
              <a:t>I cognomi si fissano tra Quattrocento e Seicento, spesso da soprannomi, questo spiega l’alto numero di nomi di mestieri.</a:t>
            </a:r>
          </a:p>
          <a:p>
            <a:pPr marL="0" indent="0" algn="just">
              <a:buNone/>
            </a:pPr>
            <a:endParaRPr lang="it-IT" sz="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200" b="1" dirty="0"/>
              <a:t>Manganaro</a:t>
            </a:r>
            <a:r>
              <a:rPr lang="it-IT" sz="3200" dirty="0"/>
              <a:t>. Il mangano era un arnese usato nell’àmbito </a:t>
            </a:r>
            <a:r>
              <a:rPr lang="it-IT" sz="3000" dirty="0"/>
              <a:t>dell’irrigazione e della filatura; dunque il </a:t>
            </a:r>
            <a:r>
              <a:rPr lang="it-IT" sz="3000" i="1" dirty="0" err="1"/>
              <a:t>manganaro</a:t>
            </a:r>
            <a:r>
              <a:rPr lang="it-IT" sz="3000" dirty="0"/>
              <a:t> era l’operaio che lavorava nelle filande di seta.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b="1" dirty="0"/>
              <a:t>Caligari e Callegari. </a:t>
            </a:r>
            <a:r>
              <a:rPr lang="it-IT" sz="3000" dirty="0"/>
              <a:t>Dal latino CALIGARUM ‘calzolaio’ in molti dialetti abbiamo la forma </a:t>
            </a:r>
            <a:r>
              <a:rPr lang="it-IT" sz="3000" i="1" dirty="0" err="1"/>
              <a:t>caligaro</a:t>
            </a:r>
            <a:endParaRPr lang="it-IT" sz="3000" i="1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b="1" dirty="0"/>
              <a:t>Marangoni</a:t>
            </a:r>
            <a:r>
              <a:rPr lang="it-IT" sz="3000" dirty="0"/>
              <a:t>. In molti dialetti settentrionali </a:t>
            </a:r>
            <a:r>
              <a:rPr lang="it-IT" sz="3000" i="1" dirty="0" err="1"/>
              <a:t>marangon</a:t>
            </a:r>
            <a:r>
              <a:rPr lang="it-IT" sz="3000" i="1" dirty="0"/>
              <a:t> </a:t>
            </a:r>
            <a:r>
              <a:rPr lang="it-IT" sz="3000" dirty="0"/>
              <a:t>è il falegname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000" b="1" dirty="0"/>
              <a:t>Catricalà.</a:t>
            </a:r>
            <a:r>
              <a:rPr lang="it-IT" sz="3000" b="1" i="1" dirty="0"/>
              <a:t> </a:t>
            </a:r>
            <a:r>
              <a:rPr lang="it-IT" sz="3000" dirty="0"/>
              <a:t>‘venditore di </a:t>
            </a:r>
            <a:r>
              <a:rPr lang="it-IT" sz="3000" dirty="0" err="1"/>
              <a:t>catricule</a:t>
            </a:r>
            <a:r>
              <a:rPr lang="it-IT" sz="3000" dirty="0"/>
              <a:t>’, che nei dialetti calabresi sono le trappole per uccelli. Al cognome toscano </a:t>
            </a:r>
            <a:r>
              <a:rPr lang="it-IT" sz="3000" b="1" i="1" dirty="0"/>
              <a:t>Macellai </a:t>
            </a:r>
            <a:r>
              <a:rPr lang="it-IT" sz="3000" dirty="0"/>
              <a:t>(con la variante </a:t>
            </a:r>
            <a:r>
              <a:rPr lang="it-IT" sz="3000" i="1" dirty="0"/>
              <a:t>Macellari </a:t>
            </a:r>
            <a:r>
              <a:rPr lang="it-IT" sz="3000" dirty="0"/>
              <a:t>in altre aree) corrispondono, nello stesso significato, cognomi come </a:t>
            </a:r>
            <a:r>
              <a:rPr lang="it-IT" sz="3000" b="1" i="1" dirty="0"/>
              <a:t>Beccari</a:t>
            </a:r>
            <a:r>
              <a:rPr lang="it-IT" sz="3000" dirty="0"/>
              <a:t>, </a:t>
            </a:r>
            <a:r>
              <a:rPr lang="it-IT" sz="3000" b="1" i="1" dirty="0"/>
              <a:t>Beccaria </a:t>
            </a:r>
            <a:r>
              <a:rPr lang="it-IT" sz="3000" dirty="0"/>
              <a:t>in Piemonte; </a:t>
            </a:r>
            <a:r>
              <a:rPr lang="it-IT" sz="3000" b="1" i="1" dirty="0" err="1"/>
              <a:t>Pancari</a:t>
            </a:r>
            <a:r>
              <a:rPr lang="it-IT" sz="3000" b="1" i="1" dirty="0"/>
              <a:t> </a:t>
            </a:r>
            <a:r>
              <a:rPr lang="it-IT" sz="3000" dirty="0"/>
              <a:t>e </a:t>
            </a:r>
            <a:r>
              <a:rPr lang="it-IT" sz="3000" b="1" i="1" dirty="0" err="1"/>
              <a:t>Pancaro</a:t>
            </a:r>
            <a:r>
              <a:rPr lang="it-IT" sz="3000" b="1" i="1" dirty="0"/>
              <a:t> </a:t>
            </a:r>
            <a:r>
              <a:rPr lang="it-IT" sz="3000" dirty="0"/>
              <a:t>in Calabria; </a:t>
            </a:r>
            <a:r>
              <a:rPr lang="it-IT" sz="3000" b="1" i="1" dirty="0" err="1"/>
              <a:t>Carner</a:t>
            </a:r>
            <a:r>
              <a:rPr lang="it-IT" sz="3000" i="1" dirty="0"/>
              <a:t>, </a:t>
            </a:r>
            <a:r>
              <a:rPr lang="it-IT" sz="3000" b="1" i="1" dirty="0"/>
              <a:t>Carnera</a:t>
            </a:r>
            <a:r>
              <a:rPr lang="it-IT" sz="3000" i="1" dirty="0"/>
              <a:t>, </a:t>
            </a:r>
            <a:r>
              <a:rPr lang="it-IT" sz="3000" b="1" i="1" dirty="0"/>
              <a:t>Carneri </a:t>
            </a:r>
            <a:r>
              <a:rPr lang="it-IT" sz="3000" dirty="0"/>
              <a:t>nel Nord-Est; </a:t>
            </a:r>
            <a:r>
              <a:rPr lang="it-IT" sz="3000" b="1" i="1" dirty="0"/>
              <a:t>Bucceri </a:t>
            </a:r>
            <a:r>
              <a:rPr lang="it-IT" sz="3000" dirty="0"/>
              <a:t>in Sicilia (con la variante calabrese </a:t>
            </a:r>
            <a:r>
              <a:rPr lang="it-IT" sz="3000" b="1" i="1" dirty="0" err="1"/>
              <a:t>Buccieri</a:t>
            </a:r>
            <a:r>
              <a:rPr lang="it-IT" sz="30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54740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IL DIALETTO OPACO NEI COGNOMI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1707" y="1025974"/>
            <a:ext cx="12010293" cy="5832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200" dirty="0"/>
              <a:t>Altre volte il significato è trasparente, ma il parlante non percepisce che nel cognome è presente un </a:t>
            </a:r>
            <a:r>
              <a:rPr lang="it-IT" sz="3200" b="1" dirty="0"/>
              <a:t>elemento fonetico dialettale</a:t>
            </a:r>
            <a:r>
              <a:rPr lang="it-IT" sz="3200" dirty="0"/>
              <a:t>. I cognomi sono meno soggetti all’uniformazione, perché tendono a fossilizzarsi.</a:t>
            </a:r>
          </a:p>
          <a:p>
            <a:pPr algn="just">
              <a:buFontTx/>
              <a:buChar char="-"/>
            </a:pPr>
            <a:r>
              <a:rPr lang="it-IT" sz="3200" dirty="0"/>
              <a:t>Così, accanto a </a:t>
            </a:r>
            <a:r>
              <a:rPr lang="it-IT" sz="3200" b="1" dirty="0"/>
              <a:t>Rossi</a:t>
            </a:r>
            <a:r>
              <a:rPr lang="it-IT" sz="3200" dirty="0"/>
              <a:t>, sono diffusissime le varianti meridionali </a:t>
            </a:r>
            <a:r>
              <a:rPr lang="it-IT" sz="3200" b="1" dirty="0"/>
              <a:t>Russo</a:t>
            </a:r>
            <a:r>
              <a:rPr lang="it-IT" sz="3200" i="1" dirty="0"/>
              <a:t> </a:t>
            </a:r>
            <a:r>
              <a:rPr lang="it-IT" sz="3200" dirty="0"/>
              <a:t>e </a:t>
            </a:r>
            <a:r>
              <a:rPr lang="it-IT" sz="3200" b="1" dirty="0"/>
              <a:t>Russi</a:t>
            </a:r>
            <a:r>
              <a:rPr lang="it-IT" sz="3200" dirty="0"/>
              <a:t>, dove la </a:t>
            </a:r>
            <a:r>
              <a:rPr lang="it-IT" sz="3200" i="1" dirty="0"/>
              <a:t>u </a:t>
            </a:r>
            <a:r>
              <a:rPr lang="it-IT" sz="3200" dirty="0"/>
              <a:t>dipende dal fenomeno della metafonesi</a:t>
            </a:r>
          </a:p>
          <a:p>
            <a:pPr algn="just">
              <a:buFontTx/>
              <a:buChar char="-"/>
            </a:pPr>
            <a:r>
              <a:rPr lang="it-IT" sz="3200" b="1" dirty="0"/>
              <a:t>Piras</a:t>
            </a:r>
            <a:r>
              <a:rPr lang="it-IT" sz="3200" dirty="0"/>
              <a:t> è un cognome sardo: come vedremo, in sardo resta la </a:t>
            </a:r>
            <a:r>
              <a:rPr lang="it-IT" sz="3200" i="1" dirty="0"/>
              <a:t>-s </a:t>
            </a:r>
            <a:r>
              <a:rPr lang="it-IT" sz="3200" dirty="0"/>
              <a:t>finale per i </a:t>
            </a:r>
            <a:r>
              <a:rPr lang="it-IT" sz="3200" dirty="0" err="1"/>
              <a:t>pluarli</a:t>
            </a:r>
            <a:r>
              <a:rPr lang="it-IT" sz="3200" dirty="0"/>
              <a:t>, dunque Piras sta per ‘pere’.</a:t>
            </a:r>
          </a:p>
          <a:p>
            <a:pPr algn="just">
              <a:buFontTx/>
              <a:buChar char="-"/>
            </a:pPr>
            <a:r>
              <a:rPr lang="it-IT" sz="3200" dirty="0"/>
              <a:t>I cognomi possono nascondere un’indicazione diatopica nel suffisso: quelli in </a:t>
            </a:r>
            <a:r>
              <a:rPr lang="it-IT" sz="3200" i="1" dirty="0"/>
              <a:t>-</a:t>
            </a:r>
            <a:r>
              <a:rPr lang="it-IT" sz="3200" i="1" dirty="0" err="1"/>
              <a:t>usso</a:t>
            </a:r>
            <a:r>
              <a:rPr lang="it-IT" sz="3200" dirty="0"/>
              <a:t> (</a:t>
            </a:r>
            <a:r>
              <a:rPr lang="it-IT" sz="3200" b="1" dirty="0"/>
              <a:t>Bortolussi</a:t>
            </a:r>
            <a:r>
              <a:rPr lang="it-IT" sz="3200" dirty="0"/>
              <a:t>) derivano dal diminutivo tipico friulano; quelli in </a:t>
            </a:r>
            <a:r>
              <a:rPr lang="it-IT" sz="3200" i="1" dirty="0"/>
              <a:t>-</a:t>
            </a:r>
            <a:r>
              <a:rPr lang="it-IT" sz="3200" i="1" dirty="0" err="1"/>
              <a:t>ato</a:t>
            </a:r>
            <a:r>
              <a:rPr lang="it-IT" sz="3200" i="1" dirty="0"/>
              <a:t> </a:t>
            </a:r>
            <a:r>
              <a:rPr lang="it-IT" sz="3200" dirty="0"/>
              <a:t>(</a:t>
            </a:r>
            <a:r>
              <a:rPr lang="it-IT" sz="3200" b="1" dirty="0"/>
              <a:t>Francescato</a:t>
            </a:r>
            <a:r>
              <a:rPr lang="it-IT" sz="3200" dirty="0"/>
              <a:t>, </a:t>
            </a:r>
            <a:r>
              <a:rPr lang="it-IT" sz="3200" b="1" dirty="0"/>
              <a:t>Volpato</a:t>
            </a:r>
            <a:r>
              <a:rPr lang="it-IT" sz="3200" dirty="0"/>
              <a:t>) da un diminutivo tipico veneto; quelli in </a:t>
            </a:r>
            <a:r>
              <a:rPr lang="it-IT" sz="3200" i="1" dirty="0"/>
              <a:t>-</a:t>
            </a:r>
            <a:r>
              <a:rPr lang="it-IT" sz="3200" i="1" dirty="0" err="1"/>
              <a:t>iti</a:t>
            </a:r>
            <a:r>
              <a:rPr lang="it-IT" sz="3200" dirty="0"/>
              <a:t> (</a:t>
            </a:r>
            <a:r>
              <a:rPr lang="it-IT" sz="3200" b="1" dirty="0"/>
              <a:t>Palermiti</a:t>
            </a:r>
            <a:r>
              <a:rPr lang="it-IT" sz="3200" dirty="0"/>
              <a:t>) dal suffisso etnico calabrese, di origine greca.</a:t>
            </a:r>
          </a:p>
        </p:txBody>
      </p:sp>
    </p:spTree>
    <p:extLst>
      <p:ext uri="{BB962C8B-B14F-4D97-AF65-F5344CB8AC3E}">
        <p14:creationId xmlns:p14="http://schemas.microsoft.com/office/powerpoint/2010/main" val="26908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IL DIALETTO OPACO NEI TOPONIMI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181708" y="1025974"/>
            <a:ext cx="11846170" cy="5832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100" dirty="0"/>
              <a:t>Anche i nomi di luogo sono ricchi di elementi dialettali spesso nascosti. L’opacità ha spesso portato alla </a:t>
            </a:r>
            <a:r>
              <a:rPr lang="it-IT" sz="3100" b="1" dirty="0"/>
              <a:t>reinterpretazione</a:t>
            </a:r>
            <a:r>
              <a:rPr lang="it-IT" sz="3100" dirty="0"/>
              <a:t> di un toponimo. Ad esempio la località di </a:t>
            </a:r>
            <a:r>
              <a:rPr lang="it-IT" sz="3100" i="1" dirty="0"/>
              <a:t>Schiavi</a:t>
            </a:r>
            <a:r>
              <a:rPr lang="it-IT" sz="3100" dirty="0"/>
              <a:t> (Caserta) proviene da SLAVUM per la presenza di popoli non romani (come per l’abruzzese </a:t>
            </a:r>
            <a:r>
              <a:rPr lang="it-IT" sz="3100" i="1" dirty="0"/>
              <a:t>Schiavi di Abruzzo</a:t>
            </a:r>
            <a:r>
              <a:rPr lang="it-IT" sz="3100" dirty="0"/>
              <a:t>): dal 1862 gli abitanti lo hanno rinominato </a:t>
            </a:r>
            <a:r>
              <a:rPr lang="it-IT" sz="3100" i="1" dirty="0"/>
              <a:t>Liberi</a:t>
            </a:r>
            <a:r>
              <a:rPr lang="it-IT" sz="3100" dirty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it-IT" sz="3100" dirty="0"/>
              <a:t>Spesso i parlanti applicano un </a:t>
            </a:r>
            <a:r>
              <a:rPr lang="it-IT" sz="3100" b="1" dirty="0"/>
              <a:t>paraetimologia</a:t>
            </a:r>
            <a:r>
              <a:rPr lang="it-IT" sz="3100" dirty="0"/>
              <a:t> per ridare trasparenza al toponimo. Spesso avviene con toponimi inizianti con </a:t>
            </a:r>
            <a:r>
              <a:rPr lang="it-IT" sz="3100" i="1" dirty="0"/>
              <a:t>san-</a:t>
            </a:r>
            <a:r>
              <a:rPr lang="it-IT" sz="3100" dirty="0"/>
              <a:t> interpretati come agiotoponimi (luoghi con nome di un santo) : in Trentino </a:t>
            </a:r>
            <a:r>
              <a:rPr lang="it-IT" sz="3100" i="1" dirty="0"/>
              <a:t>San Bovo</a:t>
            </a:r>
            <a:r>
              <a:rPr lang="it-IT" sz="3100" dirty="0"/>
              <a:t> deriva in realtà dal dialettale </a:t>
            </a:r>
            <a:r>
              <a:rPr lang="it-IT" sz="3100" i="1" dirty="0" err="1"/>
              <a:t>sambovo</a:t>
            </a:r>
            <a:r>
              <a:rPr lang="it-IT" sz="3100" dirty="0"/>
              <a:t> ‘sambuco’ (SAMBUCUM).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100" dirty="0"/>
              <a:t>Gli esempi sono molti: Tremestieri (Sicilia) proviene da </a:t>
            </a:r>
            <a:r>
              <a:rPr lang="it-IT" sz="3100" i="1" dirty="0"/>
              <a:t>tre monasteri</a:t>
            </a:r>
            <a:r>
              <a:rPr lang="it-IT" sz="3100" dirty="0"/>
              <a:t>; vicino a Tivoli esiste una località chiamata </a:t>
            </a:r>
            <a:r>
              <a:rPr lang="it-IT" sz="3100" i="1" dirty="0"/>
              <a:t>Pontecorvo</a:t>
            </a:r>
            <a:r>
              <a:rPr lang="it-IT" sz="3100" dirty="0"/>
              <a:t>, interpretata dagli abitanti come riferimento al nome dell’uccello, mentre si tratta dell’esito non toscano di CURVUM ‘curvo’.</a:t>
            </a:r>
            <a:endParaRPr lang="it-IT" sz="3100" i="1" dirty="0"/>
          </a:p>
        </p:txBody>
      </p:sp>
    </p:spTree>
    <p:extLst>
      <p:ext uri="{BB962C8B-B14F-4D97-AF65-F5344CB8AC3E}">
        <p14:creationId xmlns:p14="http://schemas.microsoft.com/office/powerpoint/2010/main" val="148869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1118</Words>
  <Application>Microsoft Office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Dialettologia italiana a.a. 2022/23</vt:lpstr>
      <vt:lpstr>DIALETTO E DATI STATISTICI</vt:lpstr>
      <vt:lpstr>DIALETTO E DATI ISTAT</vt:lpstr>
      <vt:lpstr>DIALETTO E DATI ISTAT</vt:lpstr>
      <vt:lpstr>IL DIALETTO OPACO</vt:lpstr>
      <vt:lpstr>IL DIALETTO OPACO NEI COGNOMI</vt:lpstr>
      <vt:lpstr>IL DIALETTO OPACO NEI COGNOMI</vt:lpstr>
      <vt:lpstr>IL DIALETTO OPACO NEI COGNOMI</vt:lpstr>
      <vt:lpstr>IL DIALETTO OPACO NEI TOPONIMI</vt:lpstr>
      <vt:lpstr>IL DIALETTO OPACO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70</cp:revision>
  <dcterms:created xsi:type="dcterms:W3CDTF">2017-09-29T07:17:13Z</dcterms:created>
  <dcterms:modified xsi:type="dcterms:W3CDTF">2023-03-04T15:54:32Z</dcterms:modified>
</cp:coreProperties>
</file>