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75" r:id="rId5"/>
    <p:sldId id="274" r:id="rId6"/>
    <p:sldId id="276" r:id="rId7"/>
    <p:sldId id="277" r:id="rId8"/>
    <p:sldId id="287" r:id="rId9"/>
    <p:sldId id="281" r:id="rId10"/>
    <p:sldId id="282" r:id="rId11"/>
    <p:sldId id="283" r:id="rId12"/>
    <p:sldId id="284" r:id="rId13"/>
    <p:sldId id="288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06/03/2023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2630657"/>
          </a:xfrm>
        </p:spPr>
        <p:txBody>
          <a:bodyPr>
            <a:normAutofit/>
          </a:bodyPr>
          <a:lstStyle/>
          <a:p>
            <a:r>
              <a:rPr lang="it-IT" sz="5400" b="1" dirty="0"/>
              <a:t>Dialettologia italiana</a:t>
            </a:r>
            <a:br>
              <a:rPr lang="it-IT" sz="5400" b="1" dirty="0"/>
            </a:br>
            <a:r>
              <a:rPr lang="it-IT" sz="4400" b="1" dirty="0" err="1"/>
              <a:t>a.a</a:t>
            </a:r>
            <a:r>
              <a:rPr lang="it-IT" sz="4400" b="1" dirty="0"/>
              <a:t>. </a:t>
            </a:r>
            <a:r>
              <a:rPr lang="it-IT" sz="4400" b="1"/>
              <a:t>2022/23</a:t>
            </a:r>
            <a:endParaRPr lang="it-IT" sz="4400" b="1" dirty="0"/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1693" y="959697"/>
            <a:ext cx="1142296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3) Tratti provenienti da </a:t>
            </a:r>
            <a:r>
              <a:rPr lang="it-IT" sz="3000" b="1" dirty="0"/>
              <a:t>pubblicità </a:t>
            </a:r>
            <a:r>
              <a:rPr lang="it-IT" sz="3000" b="1" i="1" dirty="0"/>
              <a:t>e</a:t>
            </a:r>
            <a:r>
              <a:rPr lang="it-IT" sz="3000" b="1" dirty="0"/>
              <a:t> mass media</a:t>
            </a:r>
          </a:p>
          <a:p>
            <a:pPr algn="just"/>
            <a:r>
              <a:rPr lang="it-IT" sz="3000" dirty="0"/>
              <a:t>• Si tratta di forme provenienti dalla cultura televisiva (tormentoni come </a:t>
            </a:r>
            <a:r>
              <a:rPr lang="it-IT" sz="3000" i="1" dirty="0"/>
              <a:t>tronista</a:t>
            </a:r>
            <a:r>
              <a:rPr lang="it-IT" sz="3000" dirty="0"/>
              <a:t>, citazioni legate a serie televisive di moda o a una pubblicità, come </a:t>
            </a:r>
            <a:r>
              <a:rPr lang="it-IT" sz="3000" i="1" dirty="0"/>
              <a:t>Dove c’è Barilla c’è casa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• Un aspetto particolare di questa componente sono i nomi di marchi commerciali al posto dei nomi comuni: </a:t>
            </a:r>
            <a:r>
              <a:rPr lang="it-IT" sz="3000" i="1" dirty="0"/>
              <a:t>Levis </a:t>
            </a:r>
            <a:r>
              <a:rPr lang="it-IT" sz="3000" dirty="0"/>
              <a:t>‘pantaloni’, </a:t>
            </a:r>
            <a:r>
              <a:rPr lang="it-IT" sz="3000" i="1" dirty="0"/>
              <a:t>Nike </a:t>
            </a:r>
            <a:r>
              <a:rPr lang="it-IT" sz="3000" dirty="0"/>
              <a:t>‘scarpe’.</a:t>
            </a:r>
          </a:p>
          <a:p>
            <a:pPr algn="just"/>
            <a:r>
              <a:rPr lang="it-IT" sz="3000" dirty="0"/>
              <a:t>• Secondo Sabina Canobbio si osserva il sostituirsi di un “repertorio sapienziale costituito da slogan pubblicitari” a quello tradizionale rappresentato dai proverbi.</a:t>
            </a:r>
          </a:p>
          <a:p>
            <a:pPr algn="just"/>
            <a:r>
              <a:rPr lang="it-IT" sz="3000" dirty="0"/>
              <a:t>• Nell’ultimo decennio si tratta soprattutto di forme provenienti dai social media (</a:t>
            </a:r>
            <a:r>
              <a:rPr lang="it-IT" sz="3000" i="1" dirty="0"/>
              <a:t>bimbominkia</a:t>
            </a:r>
            <a:r>
              <a:rPr lang="it-IT" sz="3000" dirty="0"/>
              <a:t>, </a:t>
            </a:r>
            <a:r>
              <a:rPr lang="it-IT" sz="3000" i="1" dirty="0"/>
              <a:t>friendzonare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laggare</a:t>
            </a:r>
            <a:r>
              <a:rPr lang="it-IT" sz="3000" dirty="0"/>
              <a:t> ‘avere un ritardo nella connessione’, spesso corrispondono agli anglicismi già osservati)</a:t>
            </a:r>
          </a:p>
        </p:txBody>
      </p:sp>
    </p:spTree>
    <p:extLst>
      <p:ext uri="{BB962C8B-B14F-4D97-AF65-F5344CB8AC3E}">
        <p14:creationId xmlns:p14="http://schemas.microsoft.com/office/powerpoint/2010/main" val="205060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1693" y="1114461"/>
            <a:ext cx="1139483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4) </a:t>
            </a:r>
            <a:r>
              <a:rPr lang="it-IT" sz="3200" b="1" dirty="0"/>
              <a:t>Forestierismi</a:t>
            </a:r>
          </a:p>
          <a:p>
            <a:pPr algn="just"/>
            <a:endParaRPr lang="it-IT" sz="3000" b="1" dirty="0"/>
          </a:p>
          <a:p>
            <a:pPr algn="just"/>
            <a:r>
              <a:rPr lang="it-IT" sz="3200" dirty="0"/>
              <a:t>• Sono tratti dall’inglese e anche, a volte, dallo spagnolo e da altre lingue: </a:t>
            </a:r>
            <a:r>
              <a:rPr lang="it-IT" sz="3200" i="1" dirty="0"/>
              <a:t>trollare, spoilerare, </a:t>
            </a:r>
            <a:r>
              <a:rPr lang="it-IT" sz="3200" i="1" dirty="0" err="1"/>
              <a:t>crush</a:t>
            </a:r>
            <a:r>
              <a:rPr lang="it-IT" sz="3200" i="1" dirty="0"/>
              <a:t> </a:t>
            </a:r>
            <a:r>
              <a:rPr lang="it-IT" sz="3200" dirty="0"/>
              <a:t>‘persona di cui si è innamorati’, </a:t>
            </a:r>
            <a:r>
              <a:rPr lang="it-IT" sz="3200" i="1" dirty="0"/>
              <a:t>top</a:t>
            </a:r>
            <a:r>
              <a:rPr lang="it-IT" sz="3200" dirty="0"/>
              <a:t>, </a:t>
            </a:r>
            <a:r>
              <a:rPr lang="it-IT" sz="3200" i="1" dirty="0" err="1"/>
              <a:t>blastare</a:t>
            </a:r>
            <a:r>
              <a:rPr lang="it-IT" sz="3200" i="1" dirty="0"/>
              <a:t> </a:t>
            </a:r>
            <a:r>
              <a:rPr lang="it-IT" sz="3200" dirty="0"/>
              <a:t>‘attaccare violentemente l’interlocutore’, ecc. Spesso scherzosi, come </a:t>
            </a:r>
            <a:r>
              <a:rPr lang="it-IT" sz="3200" i="1" dirty="0"/>
              <a:t>ti </a:t>
            </a:r>
            <a:r>
              <a:rPr lang="it-IT" sz="3200" i="1" dirty="0" err="1"/>
              <a:t>lovvo</a:t>
            </a:r>
            <a:r>
              <a:rPr lang="it-IT" sz="3200" i="1" dirty="0"/>
              <a:t> </a:t>
            </a:r>
            <a:r>
              <a:rPr lang="it-IT" sz="3200" dirty="0"/>
              <a:t>anziché </a:t>
            </a:r>
            <a:r>
              <a:rPr lang="it-IT" sz="3200" i="1" dirty="0"/>
              <a:t>ti amo.</a:t>
            </a:r>
            <a:endParaRPr lang="it-IT" sz="3200" dirty="0"/>
          </a:p>
          <a:p>
            <a:pPr algn="just"/>
            <a:endParaRPr lang="it-IT" sz="3200" dirty="0"/>
          </a:p>
          <a:p>
            <a:pPr algn="just"/>
            <a:r>
              <a:rPr lang="it-IT" sz="3200" dirty="0"/>
              <a:t>• C’è anche il fenomeno degli </a:t>
            </a:r>
            <a:r>
              <a:rPr lang="it-IT" sz="3200" dirty="0" err="1"/>
              <a:t>pseudoforestierismi</a:t>
            </a:r>
            <a:r>
              <a:rPr lang="it-IT" sz="3200" dirty="0"/>
              <a:t>, ossia parole in apparenza tratte dall’inglese, dallo spagnolo ecc. ma che in realtà non esistono in quelle lingue, sono inventate dai giovani </a:t>
            </a:r>
            <a:r>
              <a:rPr lang="it-IT" sz="3200" i="1" dirty="0"/>
              <a:t>(</a:t>
            </a:r>
            <a:r>
              <a:rPr lang="it-IT" sz="3200" i="1" dirty="0" err="1"/>
              <a:t>arrapescion</a:t>
            </a:r>
            <a:r>
              <a:rPr lang="it-IT" sz="3200" dirty="0"/>
              <a:t>, </a:t>
            </a:r>
            <a:r>
              <a:rPr lang="it-IT" sz="3200" i="1" dirty="0" err="1"/>
              <a:t>cuccador</a:t>
            </a:r>
            <a:r>
              <a:rPr lang="it-IT" sz="32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628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11016" y="959697"/>
            <a:ext cx="1154957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5) </a:t>
            </a:r>
            <a:r>
              <a:rPr lang="it-IT" sz="3000" b="1" dirty="0"/>
              <a:t>Dialettismi</a:t>
            </a:r>
          </a:p>
          <a:p>
            <a:pPr algn="just"/>
            <a:r>
              <a:rPr lang="it-IT" sz="3000" dirty="0"/>
              <a:t>- La componente dialettale è molto forte e naturalmente varia da zona a zona. Si addensa in particolare nelle esclamazioni </a:t>
            </a:r>
            <a:r>
              <a:rPr lang="it-IT" sz="3000" i="1" dirty="0"/>
              <a:t>(minchia e </a:t>
            </a:r>
            <a:r>
              <a:rPr lang="it-IT" sz="3000" i="1" dirty="0" err="1"/>
              <a:t>figghioli</a:t>
            </a:r>
            <a:r>
              <a:rPr lang="it-IT" sz="3000" dirty="0"/>
              <a:t> in Sicilia, </a:t>
            </a:r>
            <a:r>
              <a:rPr lang="it-IT" sz="3000" i="1" dirty="0" err="1"/>
              <a:t>freghete</a:t>
            </a:r>
            <a:r>
              <a:rPr lang="it-IT" sz="3000" i="1" dirty="0"/>
              <a:t> </a:t>
            </a:r>
            <a:r>
              <a:rPr lang="it-IT" sz="3000" dirty="0"/>
              <a:t>in Abruzzo, </a:t>
            </a:r>
            <a:r>
              <a:rPr lang="it-IT" sz="3000" i="1" dirty="0"/>
              <a:t>mona </a:t>
            </a:r>
            <a:r>
              <a:rPr lang="it-IT" sz="3000" dirty="0"/>
              <a:t>in Veneto, ecc.). A volte non ci si limita a usare l’espressione dialettale ma la si modifica </a:t>
            </a:r>
            <a:r>
              <a:rPr lang="it-IT" sz="3000" b="1" dirty="0"/>
              <a:t>in modo espressivo</a:t>
            </a:r>
            <a:r>
              <a:rPr lang="it-IT" sz="3000" dirty="0"/>
              <a:t>: prendiamo l’esempio del romanesco </a:t>
            </a:r>
            <a:r>
              <a:rPr lang="it-IT" sz="3000" i="1" dirty="0" err="1"/>
              <a:t>annamio</a:t>
            </a:r>
            <a:r>
              <a:rPr lang="it-IT" sz="3000" i="1" dirty="0"/>
              <a:t> </a:t>
            </a:r>
            <a:r>
              <a:rPr lang="it-IT" sz="3000" dirty="0"/>
              <a:t>e </a:t>
            </a:r>
            <a:r>
              <a:rPr lang="it-IT" sz="3000" i="1" dirty="0" err="1"/>
              <a:t>ingarellasse</a:t>
            </a:r>
            <a:r>
              <a:rPr lang="it-IT" sz="3000" i="1" dirty="0"/>
              <a:t>. </a:t>
            </a:r>
            <a:r>
              <a:rPr lang="it-IT" sz="3000" i="1" dirty="0" err="1"/>
              <a:t>Annamio</a:t>
            </a:r>
            <a:r>
              <a:rPr lang="it-IT" sz="3000" dirty="0"/>
              <a:t> è originariamente un imperfetto (‘andavamo’) ma il linguaggio giovanile lo ha riutilizzato col valore di presente in usi scherzosi </a:t>
            </a:r>
            <a:r>
              <a:rPr lang="it-IT" sz="3000" dirty="0" err="1"/>
              <a:t>ipercaratterizzati</a:t>
            </a:r>
            <a:r>
              <a:rPr lang="it-IT" sz="3000" dirty="0"/>
              <a:t>;</a:t>
            </a:r>
            <a:r>
              <a:rPr lang="it-IT" sz="3000" i="1" dirty="0"/>
              <a:t> </a:t>
            </a:r>
            <a:r>
              <a:rPr lang="it-IT" sz="3000" i="1" dirty="0" err="1"/>
              <a:t>ingarellasse</a:t>
            </a:r>
            <a:r>
              <a:rPr lang="it-IT" sz="3000" dirty="0"/>
              <a:t> è passato da ‘contendere’ ad ‘appassionarsi’.</a:t>
            </a:r>
            <a:endParaRPr lang="it-IT" sz="3000" i="1" dirty="0"/>
          </a:p>
          <a:p>
            <a:pPr algn="just"/>
            <a:r>
              <a:rPr lang="it-IT" sz="3000" dirty="0"/>
              <a:t>- Può trattarsi anche di </a:t>
            </a:r>
            <a:r>
              <a:rPr lang="it-IT" sz="3000" b="1" dirty="0"/>
              <a:t>dialettismi</a:t>
            </a:r>
            <a:r>
              <a:rPr lang="it-IT" sz="3000" dirty="0"/>
              <a:t> di </a:t>
            </a:r>
            <a:r>
              <a:rPr lang="it-IT" sz="3000" b="1" dirty="0"/>
              <a:t>altre aree</a:t>
            </a:r>
            <a:r>
              <a:rPr lang="it-IT" sz="3000" dirty="0"/>
              <a:t>: </a:t>
            </a:r>
            <a:r>
              <a:rPr lang="it-IT" sz="3000" i="1" dirty="0"/>
              <a:t>sfigato, due di picche </a:t>
            </a:r>
            <a:r>
              <a:rPr lang="it-IT" sz="3000" dirty="0"/>
              <a:t>e </a:t>
            </a:r>
            <a:r>
              <a:rPr lang="it-IT" sz="3000" i="1" dirty="0"/>
              <a:t>limonare </a:t>
            </a:r>
            <a:r>
              <a:rPr lang="it-IT" sz="3000" dirty="0"/>
              <a:t>si sono irradiati da Milano, così come </a:t>
            </a:r>
            <a:r>
              <a:rPr lang="it-IT" sz="3000" i="1" dirty="0"/>
              <a:t>scrauso e accollarsi</a:t>
            </a:r>
            <a:r>
              <a:rPr lang="it-IT" sz="3000" dirty="0"/>
              <a:t> si sono irradiati dal romanesco. </a:t>
            </a:r>
          </a:p>
        </p:txBody>
      </p:sp>
    </p:spTree>
    <p:extLst>
      <p:ext uri="{BB962C8B-B14F-4D97-AF65-F5344CB8AC3E}">
        <p14:creationId xmlns:p14="http://schemas.microsoft.com/office/powerpoint/2010/main" val="190625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9A719566-1819-4E03-9DCC-18CE0F108CEA}"/>
              </a:ext>
            </a:extLst>
          </p:cNvPr>
          <p:cNvSpPr txBox="1"/>
          <p:nvPr/>
        </p:nvSpPr>
        <p:spPr>
          <a:xfrm>
            <a:off x="228600" y="210026"/>
            <a:ext cx="1170016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/>
              <a:t>Leggiamo un testo comico di Johnny Palomba, autore di recensioni cinematografiche (le </a:t>
            </a:r>
            <a:r>
              <a:rPr lang="it-IT" sz="2400" i="1" dirty="0"/>
              <a:t>Recinzioni</a:t>
            </a:r>
            <a:r>
              <a:rPr lang="it-IT" sz="2400" dirty="0"/>
              <a:t>) che sfruttano un romanesco caricaturale e gergale.</a:t>
            </a:r>
            <a:r>
              <a:rPr lang="it-IT" sz="2400" i="1" dirty="0"/>
              <a:t> </a:t>
            </a:r>
            <a:r>
              <a:rPr lang="it-IT" sz="2400" dirty="0"/>
              <a:t>Questa è quella di </a:t>
            </a:r>
            <a:r>
              <a:rPr lang="it-IT" sz="2400" i="1" dirty="0"/>
              <a:t>Troy:</a:t>
            </a:r>
          </a:p>
          <a:p>
            <a:pPr algn="just"/>
            <a:endParaRPr lang="it-IT" sz="2400" b="0" i="1" dirty="0">
              <a:effectLst/>
            </a:endParaRPr>
          </a:p>
          <a:p>
            <a:pPr algn="just"/>
            <a:r>
              <a:rPr lang="it-IT" sz="2400" b="0" i="0" dirty="0">
                <a:effectLst/>
              </a:rPr>
              <a:t>cesta </a:t>
            </a:r>
            <a:r>
              <a:rPr lang="it-IT" sz="2400" b="0" i="0" dirty="0" err="1">
                <a:effectLst/>
              </a:rPr>
              <a:t>naguera</a:t>
            </a:r>
            <a:r>
              <a:rPr lang="it-IT" sz="2400" b="0" i="0" dirty="0">
                <a:effectLst/>
              </a:rPr>
              <a:t> antica che infatti </a:t>
            </a:r>
            <a:r>
              <a:rPr lang="it-IT" sz="2400" b="0" i="0" dirty="0" err="1">
                <a:effectLst/>
              </a:rPr>
              <a:t>cestà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uregazzetto</a:t>
            </a:r>
            <a:r>
              <a:rPr lang="it-IT" sz="2400" b="0" i="0" dirty="0">
                <a:effectLst/>
              </a:rPr>
              <a:t> che </a:t>
            </a:r>
            <a:r>
              <a:rPr lang="it-IT" sz="2400" b="0" i="0" dirty="0" err="1">
                <a:effectLst/>
              </a:rPr>
              <a:t>sengarella</a:t>
            </a:r>
            <a:r>
              <a:rPr lang="it-IT" sz="2400" b="0" i="0" dirty="0">
                <a:effectLst/>
              </a:rPr>
              <a:t> de </a:t>
            </a:r>
            <a:r>
              <a:rPr lang="it-IT" sz="2400" b="0" i="0" dirty="0" err="1">
                <a:effectLst/>
              </a:rPr>
              <a:t>nabbionna</a:t>
            </a:r>
            <a:r>
              <a:rPr lang="it-IT" sz="2400" b="0" i="0" dirty="0">
                <a:effectLst/>
              </a:rPr>
              <a:t> eppoi infatti </a:t>
            </a:r>
            <a:r>
              <a:rPr lang="it-IT" sz="2400" b="0" i="0" dirty="0" err="1">
                <a:effectLst/>
              </a:rPr>
              <a:t>selaporta</a:t>
            </a:r>
            <a:r>
              <a:rPr lang="it-IT" sz="2400" b="0" i="0" dirty="0">
                <a:effectLst/>
              </a:rPr>
              <a:t> accasa </a:t>
            </a:r>
            <a:r>
              <a:rPr lang="it-IT" sz="2400" b="0" i="0" dirty="0" err="1">
                <a:effectLst/>
              </a:rPr>
              <a:t>corgommone</a:t>
            </a:r>
            <a:r>
              <a:rPr lang="it-IT" sz="2400" b="0" i="0" dirty="0">
                <a:effectLst/>
              </a:rPr>
              <a:t> allora </a:t>
            </a:r>
            <a:r>
              <a:rPr lang="it-IT" sz="2400" b="0" i="0" dirty="0" err="1">
                <a:effectLst/>
              </a:rPr>
              <a:t>ermarito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sencazza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eddice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assuzzio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assucuggino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eattutta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lapalazzina</a:t>
            </a:r>
            <a:r>
              <a:rPr lang="it-IT" sz="2400" b="0" i="0" dirty="0">
                <a:effectLst/>
              </a:rPr>
              <a:t> sua </a:t>
            </a:r>
            <a:r>
              <a:rPr lang="it-IT" sz="2400" b="0" i="0" dirty="0" err="1">
                <a:effectLst/>
              </a:rPr>
              <a:t>annamio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aripià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mimoiie</a:t>
            </a:r>
            <a:r>
              <a:rPr lang="it-IT" sz="2400" b="0" i="0" dirty="0">
                <a:effectLst/>
              </a:rPr>
              <a:t> che è scappata </a:t>
            </a:r>
            <a:r>
              <a:rPr lang="it-IT" sz="2400" b="0" i="0" dirty="0" err="1">
                <a:effectLst/>
              </a:rPr>
              <a:t>mesà</a:t>
            </a:r>
            <a:r>
              <a:rPr lang="it-IT" sz="2400" b="0" i="0" dirty="0">
                <a:effectLst/>
              </a:rPr>
              <a:t> co </a:t>
            </a:r>
            <a:r>
              <a:rPr lang="it-IT" sz="2400" b="0" i="0" dirty="0" err="1">
                <a:effectLst/>
              </a:rPr>
              <a:t>unarbanese</a:t>
            </a:r>
            <a:r>
              <a:rPr lang="it-IT" sz="2400" b="0" i="0" dirty="0">
                <a:effectLst/>
              </a:rPr>
              <a:t> allora infatti poi fanno </a:t>
            </a:r>
            <a:r>
              <a:rPr lang="it-IT" sz="2400" b="0" i="0" dirty="0" err="1">
                <a:effectLst/>
              </a:rPr>
              <a:t>agguera</a:t>
            </a:r>
            <a:r>
              <a:rPr lang="it-IT" sz="2400" b="0" i="0" dirty="0">
                <a:effectLst/>
              </a:rPr>
              <a:t> antica </a:t>
            </a:r>
            <a:r>
              <a:rPr lang="it-IT" sz="2400" b="0" i="0" dirty="0" err="1">
                <a:effectLst/>
              </a:rPr>
              <a:t>enfatti</a:t>
            </a:r>
            <a:r>
              <a:rPr lang="it-IT" sz="2400" b="0" i="0" dirty="0">
                <a:effectLst/>
              </a:rPr>
              <a:t> ce stanno </a:t>
            </a:r>
            <a:r>
              <a:rPr lang="it-IT" sz="2400" b="0" i="0" dirty="0" err="1">
                <a:effectLst/>
              </a:rPr>
              <a:t>unzacco</a:t>
            </a:r>
            <a:r>
              <a:rPr lang="it-IT" sz="2400" b="0" i="0" dirty="0">
                <a:effectLst/>
              </a:rPr>
              <a:t> de </a:t>
            </a:r>
            <a:r>
              <a:rPr lang="it-IT" sz="2400" b="0" i="0" dirty="0" err="1">
                <a:effectLst/>
              </a:rPr>
              <a:t>guerieri</a:t>
            </a:r>
            <a:r>
              <a:rPr lang="it-IT" sz="2400" b="0" i="0" dirty="0">
                <a:effectLst/>
              </a:rPr>
              <a:t> antichi che combattono </a:t>
            </a:r>
            <a:r>
              <a:rPr lang="it-IT" sz="2400" b="0" i="0" dirty="0" err="1">
                <a:effectLst/>
              </a:rPr>
              <a:t>eccianno</a:t>
            </a:r>
            <a:r>
              <a:rPr lang="it-IT" sz="2400" b="0" i="0" dirty="0">
                <a:effectLst/>
              </a:rPr>
              <a:t> inomi strani </a:t>
            </a:r>
            <a:r>
              <a:rPr lang="it-IT" sz="2400" b="0" i="0" dirty="0" err="1">
                <a:effectLst/>
              </a:rPr>
              <a:t>enfatti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cestà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parride</a:t>
            </a:r>
            <a:r>
              <a:rPr lang="it-IT" sz="2400" b="0" i="0" dirty="0">
                <a:effectLst/>
              </a:rPr>
              <a:t> che combatte contro gonade che </a:t>
            </a:r>
            <a:r>
              <a:rPr lang="it-IT" sz="2400" b="0" i="0" dirty="0" err="1">
                <a:effectLst/>
              </a:rPr>
              <a:t>spanza</a:t>
            </a:r>
            <a:r>
              <a:rPr lang="it-IT" sz="2400" b="0" i="0" dirty="0">
                <a:effectLst/>
              </a:rPr>
              <a:t> adenoide che </a:t>
            </a:r>
            <a:r>
              <a:rPr lang="it-IT" sz="2400" b="0" i="0" dirty="0" err="1">
                <a:effectLst/>
              </a:rPr>
              <a:t>semagna</a:t>
            </a:r>
            <a:r>
              <a:rPr lang="it-IT" sz="2400" b="0" i="0" dirty="0">
                <a:effectLst/>
              </a:rPr>
              <a:t> arachide che </a:t>
            </a:r>
            <a:r>
              <a:rPr lang="it-IT" sz="2400" b="0" i="0" dirty="0" err="1">
                <a:effectLst/>
              </a:rPr>
              <a:t>taia</a:t>
            </a:r>
            <a:r>
              <a:rPr lang="it-IT" sz="2400" b="0" i="0" dirty="0">
                <a:effectLst/>
              </a:rPr>
              <a:t> la testa a </a:t>
            </a:r>
            <a:r>
              <a:rPr lang="it-IT" sz="2400" b="0" i="0" dirty="0" err="1">
                <a:effectLst/>
              </a:rPr>
              <a:t>emoroide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enfatti</a:t>
            </a:r>
            <a:r>
              <a:rPr lang="it-IT" sz="2400" b="0" i="0" dirty="0">
                <a:effectLst/>
              </a:rPr>
              <a:t> allora poi </a:t>
            </a:r>
            <a:r>
              <a:rPr lang="it-IT" sz="2400" b="0" i="0" dirty="0" err="1">
                <a:effectLst/>
              </a:rPr>
              <a:t>cestà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ungueriero</a:t>
            </a:r>
            <a:r>
              <a:rPr lang="it-IT" sz="2400" b="0" i="0" dirty="0">
                <a:effectLst/>
              </a:rPr>
              <a:t> campione </a:t>
            </a:r>
            <a:r>
              <a:rPr lang="it-IT" sz="2400" b="0" i="0" dirty="0" err="1">
                <a:effectLst/>
              </a:rPr>
              <a:t>dermonno</a:t>
            </a:r>
            <a:r>
              <a:rPr lang="it-IT" sz="2400" b="0" i="0" dirty="0">
                <a:effectLst/>
              </a:rPr>
              <a:t> che infatti è fortissimo </a:t>
            </a:r>
            <a:r>
              <a:rPr lang="it-IT" sz="2400" b="0" i="0" dirty="0" err="1">
                <a:effectLst/>
              </a:rPr>
              <a:t>maccià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umpò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lechiappe</a:t>
            </a:r>
            <a:r>
              <a:rPr lang="it-IT" sz="2400" b="0" i="0" dirty="0">
                <a:effectLst/>
              </a:rPr>
              <a:t> chiacchierate che se chiama </a:t>
            </a:r>
            <a:r>
              <a:rPr lang="it-IT" sz="2400" b="0" i="0" dirty="0" err="1">
                <a:effectLst/>
              </a:rPr>
              <a:t>achille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chenfatti</a:t>
            </a:r>
            <a:r>
              <a:rPr lang="it-IT" sz="2400" b="0" i="0" dirty="0">
                <a:effectLst/>
              </a:rPr>
              <a:t> combatte co la corazza de </a:t>
            </a:r>
            <a:r>
              <a:rPr lang="it-IT" sz="2400" b="0" i="0" dirty="0" err="1">
                <a:effectLst/>
              </a:rPr>
              <a:t>dorceggabbana</a:t>
            </a:r>
            <a:r>
              <a:rPr lang="it-IT" sz="2400" b="0" i="0" dirty="0">
                <a:effectLst/>
              </a:rPr>
              <a:t> allora lui </a:t>
            </a:r>
            <a:r>
              <a:rPr lang="it-IT" sz="2400" b="0" i="0" dirty="0" err="1">
                <a:effectLst/>
              </a:rPr>
              <a:t>eppiufforte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detutti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maccuanno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iammazzano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lamichetto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sencazza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evvò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spanzà</a:t>
            </a:r>
            <a:r>
              <a:rPr lang="it-IT" sz="2400" b="0" i="0" dirty="0">
                <a:effectLst/>
              </a:rPr>
              <a:t> tutti allora poi infatti </a:t>
            </a:r>
            <a:r>
              <a:rPr lang="it-IT" sz="2400" b="0" i="0" dirty="0" err="1">
                <a:effectLst/>
              </a:rPr>
              <a:t>sottutti</a:t>
            </a:r>
            <a:r>
              <a:rPr lang="it-IT" sz="2400" b="0" i="0" dirty="0">
                <a:effectLst/>
              </a:rPr>
              <a:t> morto stanchi desta </a:t>
            </a:r>
            <a:r>
              <a:rPr lang="it-IT" sz="2400" b="0" i="0" dirty="0" err="1">
                <a:effectLst/>
              </a:rPr>
              <a:t>guera</a:t>
            </a:r>
            <a:r>
              <a:rPr lang="it-IT" sz="2400" b="0" i="0" dirty="0">
                <a:effectLst/>
              </a:rPr>
              <a:t> anche se stavano </a:t>
            </a:r>
            <a:r>
              <a:rPr lang="it-IT" sz="2400" b="0" i="0" dirty="0" err="1">
                <a:effectLst/>
              </a:rPr>
              <a:t>accombatte</a:t>
            </a:r>
            <a:r>
              <a:rPr lang="it-IT" sz="2400" b="0" i="0" dirty="0">
                <a:effectLst/>
              </a:rPr>
              <a:t> da </a:t>
            </a:r>
            <a:r>
              <a:rPr lang="it-IT" sz="2400" b="0" i="0" dirty="0" err="1">
                <a:effectLst/>
              </a:rPr>
              <a:t>duggiorni</a:t>
            </a:r>
            <a:r>
              <a:rPr lang="it-IT" sz="2400" b="0" i="0" dirty="0">
                <a:effectLst/>
              </a:rPr>
              <a:t> allora infatti </a:t>
            </a:r>
            <a:r>
              <a:rPr lang="it-IT" sz="2400" b="0" i="0" dirty="0" err="1">
                <a:effectLst/>
              </a:rPr>
              <a:t>ancerto</a:t>
            </a:r>
            <a:r>
              <a:rPr lang="it-IT" sz="2400" b="0" i="0" dirty="0">
                <a:effectLst/>
              </a:rPr>
              <a:t> punto </a:t>
            </a:r>
            <a:r>
              <a:rPr lang="it-IT" sz="2400" b="0" i="0" dirty="0" err="1">
                <a:effectLst/>
              </a:rPr>
              <a:t>auno</a:t>
            </a:r>
            <a:r>
              <a:rPr lang="it-IT" sz="2400" b="0" i="0" dirty="0">
                <a:effectLst/>
              </a:rPr>
              <a:t> furbo </a:t>
            </a:r>
            <a:r>
              <a:rPr lang="it-IT" sz="2400" b="0" i="0" dirty="0" err="1">
                <a:effectLst/>
              </a:rPr>
              <a:t>ie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viè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nidea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eddice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regalamio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ercavalluccio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daafoppapedretti</a:t>
            </a:r>
            <a:r>
              <a:rPr lang="it-IT" sz="2400" b="0" i="0" dirty="0">
                <a:effectLst/>
              </a:rPr>
              <a:t>! </a:t>
            </a:r>
            <a:r>
              <a:rPr lang="it-IT" sz="2400" b="0" i="0" dirty="0" err="1">
                <a:effectLst/>
              </a:rPr>
              <a:t>chenfatti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navorta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loregalato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ammizzio</a:t>
            </a:r>
            <a:r>
              <a:rPr lang="it-IT" sz="2400" b="0" i="0" dirty="0">
                <a:effectLst/>
              </a:rPr>
              <a:t> e </a:t>
            </a:r>
            <a:r>
              <a:rPr lang="it-IT" sz="2400" b="0" i="0" dirty="0" err="1">
                <a:effectLst/>
              </a:rPr>
              <a:t>emmorto</a:t>
            </a:r>
            <a:r>
              <a:rPr lang="it-IT" sz="2400" b="0" i="0" dirty="0">
                <a:effectLst/>
              </a:rPr>
              <a:t>! </a:t>
            </a:r>
            <a:r>
              <a:rPr lang="it-IT" sz="2400" b="0" i="0" dirty="0" err="1">
                <a:effectLst/>
              </a:rPr>
              <a:t>enfatti</a:t>
            </a:r>
            <a:r>
              <a:rPr lang="it-IT" sz="2400" b="0" i="0" dirty="0">
                <a:effectLst/>
              </a:rPr>
              <a:t> poi sti </a:t>
            </a:r>
            <a:r>
              <a:rPr lang="it-IT" sz="2400" b="0" i="0" dirty="0" err="1">
                <a:effectLst/>
              </a:rPr>
              <a:t>guerieri</a:t>
            </a:r>
            <a:r>
              <a:rPr lang="it-IT" sz="2400" b="0" i="0" dirty="0">
                <a:effectLst/>
              </a:rPr>
              <a:t> vincono tranne che </a:t>
            </a:r>
            <a:r>
              <a:rPr lang="it-IT" sz="2400" b="0" i="0" dirty="0" err="1">
                <a:effectLst/>
              </a:rPr>
              <a:t>achille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chenfatti</a:t>
            </a:r>
            <a:r>
              <a:rPr lang="it-IT" sz="2400" b="0" i="0" dirty="0">
                <a:effectLst/>
              </a:rPr>
              <a:t> lo </a:t>
            </a:r>
            <a:r>
              <a:rPr lang="it-IT" sz="2400" b="0" i="0" dirty="0" err="1">
                <a:effectLst/>
              </a:rPr>
              <a:t>piiano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nersuo</a:t>
            </a:r>
            <a:r>
              <a:rPr lang="it-IT" sz="2400" b="0" i="0" dirty="0">
                <a:effectLst/>
              </a:rPr>
              <a:t> punto </a:t>
            </a:r>
            <a:r>
              <a:rPr lang="it-IT" sz="2400" b="0" i="0" dirty="0" err="1">
                <a:effectLst/>
              </a:rPr>
              <a:t>debbole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chenfatti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ie</a:t>
            </a:r>
            <a:r>
              <a:rPr lang="it-IT" sz="2400" b="0" i="0" dirty="0">
                <a:effectLst/>
              </a:rPr>
              <a:t> se </a:t>
            </a:r>
            <a:r>
              <a:rPr lang="it-IT" sz="2400" b="0" i="0" dirty="0" err="1">
                <a:effectLst/>
              </a:rPr>
              <a:t>toiie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losmarto</a:t>
            </a:r>
            <a:r>
              <a:rPr lang="it-IT" sz="2400" b="0" i="0" dirty="0">
                <a:effectLst/>
              </a:rPr>
              <a:t> dalle unghie </a:t>
            </a:r>
            <a:r>
              <a:rPr lang="it-IT" sz="2400" b="0" i="0" dirty="0" err="1">
                <a:effectLst/>
              </a:rPr>
              <a:t>emmore</a:t>
            </a:r>
            <a:r>
              <a:rPr lang="it-IT" sz="2400" b="0" i="0" dirty="0">
                <a:effectLst/>
              </a:rPr>
              <a:t>. </a:t>
            </a:r>
            <a:r>
              <a:rPr lang="it-IT" sz="2400" b="0" i="0" dirty="0" err="1">
                <a:effectLst/>
              </a:rPr>
              <a:t>micuggino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navorta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ancontrato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nagguriera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enfatti</a:t>
            </a:r>
            <a:r>
              <a:rPr lang="it-IT" sz="2400" b="0" i="0" dirty="0">
                <a:effectLst/>
              </a:rPr>
              <a:t> </a:t>
            </a:r>
            <a:r>
              <a:rPr lang="it-IT" sz="2400" b="0" i="0" dirty="0" err="1">
                <a:effectLst/>
              </a:rPr>
              <a:t>eccuasi</a:t>
            </a:r>
            <a:r>
              <a:rPr lang="it-IT" sz="2400" b="0" i="0" dirty="0">
                <a:effectLst/>
              </a:rPr>
              <a:t> morto. </a:t>
            </a:r>
            <a:r>
              <a:rPr lang="it-IT" sz="2400" b="0" i="0" dirty="0" err="1">
                <a:effectLst/>
              </a:rPr>
              <a:t>sechiamava</a:t>
            </a:r>
            <a:r>
              <a:rPr lang="it-IT" sz="2400" b="0" i="0" dirty="0">
                <a:effectLst/>
              </a:rPr>
              <a:t> sifilide.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08161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DIALETTO TRASPARENTE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1693" y="1114461"/>
            <a:ext cx="114933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Le stesse categorie di parlanti per i quali il dialetto è opaco, in altre situazioni si servono di voci dialettali anche parlando italiano: in questo caso Marcato parla di </a:t>
            </a:r>
            <a:r>
              <a:rPr lang="it-IT" sz="3200" b="1" dirty="0"/>
              <a:t>dialetto trasparente</a:t>
            </a:r>
            <a:r>
              <a:rPr lang="it-IT" sz="3200" dirty="0"/>
              <a:t>.</a:t>
            </a:r>
          </a:p>
          <a:p>
            <a:pPr algn="just"/>
            <a:r>
              <a:rPr lang="it-IT" sz="3200" dirty="0"/>
              <a:t>Questo avviene in particolare nei </a:t>
            </a:r>
            <a:r>
              <a:rPr lang="it-IT" sz="3200" b="1" dirty="0"/>
              <a:t>linguaggi giovanili</a:t>
            </a:r>
            <a:r>
              <a:rPr lang="it-IT" sz="3200" dirty="0"/>
              <a:t>, che hanno sempre come componente fondamentale il dialetto anche quando sono usati da giovani italofoni.</a:t>
            </a:r>
          </a:p>
          <a:p>
            <a:pPr algn="just"/>
            <a:r>
              <a:rPr lang="it-IT" sz="3200" dirty="0"/>
              <a:t>In generale, si osserva che anche chi è completamente italofono in età infantile, tende a recuperare nell’adolescenza, nella comunicazione tra pari, e con una maggiore incidenza tra i maschi.</a:t>
            </a:r>
          </a:p>
          <a:p>
            <a:pPr algn="just"/>
            <a:r>
              <a:rPr lang="it-IT" sz="3200" dirty="0"/>
              <a:t>Il linguaggio giovanile è una tipica </a:t>
            </a:r>
            <a:r>
              <a:rPr lang="it-IT" sz="3200" b="1" dirty="0"/>
              <a:t>varietà diafasica</a:t>
            </a:r>
            <a:r>
              <a:rPr lang="it-IT" sz="3200" dirty="0"/>
              <a:t>, perché usata solo in determinati contesti, cioè nella </a:t>
            </a:r>
            <a:r>
              <a:rPr lang="it-IT" sz="3200" b="1" dirty="0"/>
              <a:t>comunicazione tra pari</a:t>
            </a:r>
            <a:r>
              <a:rPr lang="it-IT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388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DIALETTO TRASPARENTE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39151" y="959697"/>
            <a:ext cx="1169025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Secondo alcuni sociolinguisti, è proprio la diminuzione della dialettofonia nei contesti urbani che ha favorito la nascita dei linguaggi giovanili.</a:t>
            </a:r>
          </a:p>
          <a:p>
            <a:pPr algn="just"/>
            <a:r>
              <a:rPr lang="it-IT" sz="3000" dirty="0"/>
              <a:t>I primi esempi si osservano negli </a:t>
            </a:r>
            <a:r>
              <a:rPr lang="it-IT" sz="3000" b="1" dirty="0"/>
              <a:t>anni Cinquanta </a:t>
            </a:r>
            <a:r>
              <a:rPr lang="it-IT" sz="3000" dirty="0"/>
              <a:t>del Novecento</a:t>
            </a:r>
            <a:r>
              <a:rPr lang="it-IT" sz="3000" b="1" dirty="0"/>
              <a:t> </a:t>
            </a:r>
            <a:r>
              <a:rPr lang="it-IT" sz="3000" dirty="0"/>
              <a:t>in Italia settentrionale, ma lo sviluppo maggiore avviene dagli </a:t>
            </a:r>
            <a:r>
              <a:rPr lang="it-IT" sz="3000" b="1" dirty="0"/>
              <a:t>anni Settanta</a:t>
            </a:r>
            <a:r>
              <a:rPr lang="it-IT" sz="3000" dirty="0"/>
              <a:t>, dapprima al nord, poi in tutta Italia.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Le funzioni del linguaggio giovanile sono essenzialmente 3: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 </a:t>
            </a:r>
            <a:r>
              <a:rPr lang="it-IT" sz="3000" b="1" dirty="0"/>
              <a:t>ludica</a:t>
            </a:r>
            <a:r>
              <a:rPr lang="it-IT" sz="3000" dirty="0"/>
              <a:t>, di gioco, di scherzo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Di segnalare </a:t>
            </a:r>
            <a:r>
              <a:rPr lang="it-IT" sz="3000" b="1" dirty="0"/>
              <a:t>l’appartenenza al gruppo </a:t>
            </a:r>
            <a:r>
              <a:rPr lang="it-IT" sz="3000" dirty="0"/>
              <a:t>(delimitandolo verso l’esterno)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Di permettere l’affermazione del singolo nel gruppo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Per questo una delle caratteristiche è la </a:t>
            </a:r>
            <a:r>
              <a:rPr lang="it-IT" sz="3000" b="1" dirty="0"/>
              <a:t>criptolalia</a:t>
            </a:r>
            <a:r>
              <a:rPr lang="it-IT" sz="3000" dirty="0"/>
              <a:t>, il non farsi capire da chi è esterno al gruppo (in particolare gli adulti).</a:t>
            </a:r>
          </a:p>
        </p:txBody>
      </p:sp>
    </p:spTree>
    <p:extLst>
      <p:ext uri="{BB962C8B-B14F-4D97-AF65-F5344CB8AC3E}">
        <p14:creationId xmlns:p14="http://schemas.microsoft.com/office/powerpoint/2010/main" val="350595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92CB8C-D3EA-42E2-ACC3-EACDEDFE3092}"/>
              </a:ext>
            </a:extLst>
          </p:cNvPr>
          <p:cNvSpPr txBox="1"/>
          <p:nvPr/>
        </p:nvSpPr>
        <p:spPr>
          <a:xfrm>
            <a:off x="492369" y="1153551"/>
            <a:ext cx="112400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base del linguaggio giovanile è un italiano colloquiale, fatto di forme espressive ed elative (</a:t>
            </a:r>
            <a:r>
              <a:rPr lang="it-IT" sz="3200" i="1" dirty="0"/>
              <a:t>assurdo</a:t>
            </a:r>
            <a:r>
              <a:rPr lang="it-IT" sz="3200" dirty="0"/>
              <a:t>, </a:t>
            </a:r>
            <a:r>
              <a:rPr lang="it-IT" sz="3200" i="1" dirty="0"/>
              <a:t>pazzesco</a:t>
            </a:r>
            <a:r>
              <a:rPr lang="it-IT" sz="3200" dirty="0"/>
              <a:t>, </a:t>
            </a:r>
            <a:r>
              <a:rPr lang="it-IT" sz="3200" i="1" dirty="0"/>
              <a:t>mitico</a:t>
            </a:r>
            <a:r>
              <a:rPr lang="it-IT" sz="3200" dirty="0"/>
              <a:t>)</a:t>
            </a:r>
            <a:r>
              <a:rPr lang="it-IT" sz="3200" i="1" dirty="0"/>
              <a:t>, </a:t>
            </a:r>
            <a:r>
              <a:rPr lang="it-IT" sz="3200" dirty="0"/>
              <a:t>su cui si innestano 5 componenti:</a:t>
            </a:r>
          </a:p>
          <a:p>
            <a:pPr algn="just"/>
            <a:endParaRPr lang="it-IT" sz="3200" dirty="0"/>
          </a:p>
          <a:p>
            <a:pPr algn="just"/>
            <a:r>
              <a:rPr lang="it-IT" sz="3200" dirty="0"/>
              <a:t>1) Componente gergale tradizionale</a:t>
            </a:r>
          </a:p>
          <a:p>
            <a:pPr algn="just"/>
            <a:r>
              <a:rPr lang="it-IT" sz="3200" dirty="0"/>
              <a:t>2) Componente gergale innovativa</a:t>
            </a:r>
          </a:p>
          <a:p>
            <a:pPr algn="just"/>
            <a:r>
              <a:rPr lang="it-IT" sz="3200" dirty="0"/>
              <a:t>3) Elementi provenienti dai mass media</a:t>
            </a:r>
          </a:p>
          <a:p>
            <a:pPr algn="just"/>
            <a:r>
              <a:rPr lang="it-IT" sz="3200" dirty="0"/>
              <a:t>4) Forestierismi</a:t>
            </a:r>
          </a:p>
          <a:p>
            <a:pPr algn="just"/>
            <a:r>
              <a:rPr lang="it-IT" sz="3200" dirty="0"/>
              <a:t>5) Dialettismi</a:t>
            </a:r>
          </a:p>
        </p:txBody>
      </p:sp>
    </p:spTree>
    <p:extLst>
      <p:ext uri="{BB962C8B-B14F-4D97-AF65-F5344CB8AC3E}">
        <p14:creationId xmlns:p14="http://schemas.microsoft.com/office/powerpoint/2010/main" val="1041839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51693" y="1114461"/>
            <a:ext cx="1125415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700" dirty="0"/>
              <a:t>Linguaggio giovanile è una varietà </a:t>
            </a:r>
            <a:r>
              <a:rPr lang="it-IT" sz="2700" b="1" dirty="0"/>
              <a:t>diafasica</a:t>
            </a:r>
            <a:r>
              <a:rPr lang="it-IT" sz="2700" dirty="0"/>
              <a:t> perché si usa</a:t>
            </a:r>
          </a:p>
          <a:p>
            <a:pPr marL="457200" indent="-457200" algn="just">
              <a:buFontTx/>
              <a:buChar char="-"/>
            </a:pPr>
            <a:r>
              <a:rPr lang="it-IT" sz="2700" dirty="0"/>
              <a:t>in particolari situazioni (tra giovani)</a:t>
            </a:r>
          </a:p>
          <a:p>
            <a:pPr marL="457200" indent="-457200" algn="just">
              <a:buFontTx/>
              <a:buChar char="-"/>
            </a:pPr>
            <a:r>
              <a:rPr lang="it-IT" sz="2700" dirty="0"/>
              <a:t>a proposito di determinati argomenti (vita privata, sesso, moda)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51693" y="2530715"/>
            <a:ext cx="108321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La base del linguaggio giovanile è l’italiano colloquiale, su cui si innestano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58726" y="3120159"/>
            <a:ext cx="1125415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sz="2600" dirty="0"/>
              <a:t>Componente gergale, che può essere tradizionale </a:t>
            </a:r>
            <a:r>
              <a:rPr lang="it-IT" sz="2600" i="1" dirty="0"/>
              <a:t>(sgamare</a:t>
            </a:r>
            <a:r>
              <a:rPr lang="it-IT" sz="2600" dirty="0"/>
              <a:t>, </a:t>
            </a:r>
            <a:r>
              <a:rPr lang="it-IT" sz="2600" i="1" dirty="0"/>
              <a:t>sbroccare</a:t>
            </a:r>
            <a:r>
              <a:rPr lang="it-IT" sz="2600" dirty="0"/>
              <a:t>, </a:t>
            </a:r>
            <a:r>
              <a:rPr lang="it-IT" sz="2600" i="1" dirty="0"/>
              <a:t>figata</a:t>
            </a:r>
            <a:r>
              <a:rPr lang="it-IT" sz="2600" dirty="0"/>
              <a:t>, </a:t>
            </a:r>
            <a:r>
              <a:rPr lang="it-IT" sz="2600" i="1" dirty="0" err="1"/>
              <a:t>truzzo</a:t>
            </a:r>
            <a:r>
              <a:rPr lang="it-IT" sz="2600" dirty="0"/>
              <a:t>, </a:t>
            </a:r>
            <a:r>
              <a:rPr lang="it-IT" sz="2600" i="1" dirty="0"/>
              <a:t>tamarro, calato) o </a:t>
            </a:r>
            <a:r>
              <a:rPr lang="it-IT" sz="2600" dirty="0"/>
              <a:t>innovativa </a:t>
            </a:r>
            <a:r>
              <a:rPr lang="it-IT" sz="2600" i="1" dirty="0"/>
              <a:t>(scialla</a:t>
            </a:r>
            <a:r>
              <a:rPr lang="it-IT" sz="2600" dirty="0"/>
              <a:t>, </a:t>
            </a:r>
            <a:r>
              <a:rPr lang="it-IT" sz="2600" i="1" dirty="0" err="1"/>
              <a:t>bimbominkia</a:t>
            </a:r>
            <a:r>
              <a:rPr lang="it-IT" sz="2600" dirty="0"/>
              <a:t>, </a:t>
            </a:r>
            <a:r>
              <a:rPr lang="it-IT" sz="2600" i="1" dirty="0"/>
              <a:t>accollarsi)</a:t>
            </a:r>
            <a:r>
              <a:rPr lang="it-IT" sz="2600" dirty="0"/>
              <a:t>    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313005" y="4101487"/>
            <a:ext cx="112471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2) Forestierismi, classici (come </a:t>
            </a:r>
            <a:r>
              <a:rPr lang="it-IT" sz="2600" i="1" dirty="0"/>
              <a:t>ok</a:t>
            </a:r>
            <a:r>
              <a:rPr lang="it-IT" sz="2600" dirty="0"/>
              <a:t>) o più recenti </a:t>
            </a:r>
            <a:r>
              <a:rPr lang="it-IT" sz="2600" i="1" dirty="0"/>
              <a:t>(trollare, boomer)</a:t>
            </a:r>
            <a:r>
              <a:rPr lang="it-IT" sz="2600" dirty="0"/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313005" y="4692433"/>
            <a:ext cx="1148978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3) Settorialismi, medico-scientifici </a:t>
            </a:r>
            <a:r>
              <a:rPr lang="it-IT" sz="2600" i="1" dirty="0"/>
              <a:t>(paranoia </a:t>
            </a:r>
            <a:r>
              <a:rPr lang="it-IT" sz="2600" dirty="0"/>
              <a:t>‘ansia’, </a:t>
            </a:r>
            <a:r>
              <a:rPr lang="it-IT" sz="2600" i="1" dirty="0" err="1"/>
              <a:t>arterio</a:t>
            </a:r>
            <a:r>
              <a:rPr lang="it-IT" sz="2600" i="1" dirty="0"/>
              <a:t> </a:t>
            </a:r>
            <a:r>
              <a:rPr lang="it-IT" sz="2600" dirty="0"/>
              <a:t>‘genitore’</a:t>
            </a:r>
            <a:r>
              <a:rPr lang="it-IT" sz="2600" i="1" dirty="0"/>
              <a:t>) </a:t>
            </a:r>
            <a:r>
              <a:rPr lang="it-IT" sz="2600" dirty="0"/>
              <a:t>o informatici </a:t>
            </a:r>
          </a:p>
          <a:p>
            <a:r>
              <a:rPr lang="it-IT" sz="2600" dirty="0"/>
              <a:t>     </a:t>
            </a:r>
            <a:r>
              <a:rPr lang="it-IT" sz="2600" i="1" dirty="0"/>
              <a:t>(scannerizzare </a:t>
            </a:r>
            <a:r>
              <a:rPr lang="it-IT" sz="2600" dirty="0"/>
              <a:t>‘guardare con insistenza’, </a:t>
            </a:r>
            <a:r>
              <a:rPr lang="it-IT" sz="2600" i="1" dirty="0"/>
              <a:t>friendzonare</a:t>
            </a:r>
            <a:r>
              <a:rPr lang="it-IT" sz="2600" dirty="0"/>
              <a:t>)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27073" y="5611185"/>
            <a:ext cx="1145110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4) Dialettismi, che variano da area ad area, ma spesso hanno diffusione nazionale </a:t>
            </a:r>
            <a:r>
              <a:rPr lang="it-IT" sz="2600" i="1" dirty="0"/>
              <a:t>(bella e </a:t>
            </a:r>
            <a:r>
              <a:rPr lang="it-IT" sz="2600" i="1" dirty="0" err="1"/>
              <a:t>tajarsi</a:t>
            </a:r>
            <a:r>
              <a:rPr lang="it-IT" sz="2600" dirty="0"/>
              <a:t> da Roma, </a:t>
            </a:r>
            <a:r>
              <a:rPr lang="it-IT" sz="2600" i="1" dirty="0"/>
              <a:t>sfigato</a:t>
            </a:r>
            <a:r>
              <a:rPr lang="it-IT" sz="2600" dirty="0"/>
              <a:t> e </a:t>
            </a:r>
            <a:r>
              <a:rPr lang="it-IT" sz="2600" i="1" dirty="0"/>
              <a:t>limonare</a:t>
            </a:r>
            <a:r>
              <a:rPr lang="it-IT" sz="2600" dirty="0"/>
              <a:t> da Milano)</a:t>
            </a:r>
          </a:p>
        </p:txBody>
      </p:sp>
    </p:spTree>
    <p:extLst>
      <p:ext uri="{BB962C8B-B14F-4D97-AF65-F5344CB8AC3E}">
        <p14:creationId xmlns:p14="http://schemas.microsoft.com/office/powerpoint/2010/main" val="315529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GERGO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95422" y="1114460"/>
            <a:ext cx="1163398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Che cos’è un </a:t>
            </a:r>
            <a:r>
              <a:rPr lang="it-IT" sz="3200" b="1" dirty="0"/>
              <a:t>gergo</a:t>
            </a:r>
            <a:r>
              <a:rPr lang="it-IT" sz="3200" dirty="0"/>
              <a:t>? Propriamente, il gergo è la “lingua parlata dai </a:t>
            </a:r>
            <a:r>
              <a:rPr lang="it-IT" sz="3200" b="1" dirty="0"/>
              <a:t>gruppi sociali marginali </a:t>
            </a:r>
            <a:r>
              <a:rPr lang="it-IT" sz="3200" dirty="0"/>
              <a:t>(vagabondi, mendicanti, ambulanti, malviventi)” (</a:t>
            </a:r>
            <a:r>
              <a:rPr lang="it-IT" sz="3200" dirty="0" err="1"/>
              <a:t>Sanga</a:t>
            </a:r>
            <a:r>
              <a:rPr lang="it-IT" sz="3200" dirty="0"/>
              <a:t> 1993), che usano questo linguaggio come forma di identificazione, in opposizione alla parlata degli “altri”.</a:t>
            </a:r>
          </a:p>
          <a:p>
            <a:pPr algn="just"/>
            <a:r>
              <a:rPr lang="it-IT" sz="3200" dirty="0"/>
              <a:t>Nel Medioevo esistevano vere e proprie società di vagabondi, strutturate come doppi della società normale (l’unica istituzione che riconosceva i vagabondi era la Chiesa).</a:t>
            </a:r>
          </a:p>
          <a:p>
            <a:pPr algn="just"/>
            <a:endParaRPr lang="it-IT" sz="3200" dirty="0"/>
          </a:p>
          <a:p>
            <a:pPr algn="just"/>
            <a:r>
              <a:rPr lang="it-IT" sz="3200" dirty="0"/>
              <a:t>Il periodo di maggior diffusione europea dei </a:t>
            </a:r>
            <a:r>
              <a:rPr lang="it-IT" sz="3200" i="1" dirty="0"/>
              <a:t>gerganti </a:t>
            </a:r>
            <a:r>
              <a:rPr lang="it-IT" sz="3200" dirty="0"/>
              <a:t>è il Cinque-seicento, quando nascono voci come </a:t>
            </a:r>
            <a:r>
              <a:rPr lang="it-IT" sz="3200" i="1" dirty="0"/>
              <a:t>trucco</a:t>
            </a:r>
            <a:r>
              <a:rPr lang="it-IT" sz="3200" dirty="0"/>
              <a:t>, </a:t>
            </a:r>
            <a:r>
              <a:rPr lang="it-IT" sz="3200" i="1" dirty="0"/>
              <a:t>truffa</a:t>
            </a:r>
            <a:r>
              <a:rPr lang="it-IT" sz="3200" dirty="0"/>
              <a:t>, </a:t>
            </a:r>
            <a:r>
              <a:rPr lang="it-IT" sz="3200" i="1" dirty="0"/>
              <a:t>furbo</a:t>
            </a:r>
            <a:r>
              <a:rPr lang="it-IT" sz="3200" dirty="0"/>
              <a:t>, </a:t>
            </a:r>
            <a:r>
              <a:rPr lang="it-IT" sz="3200" i="1" dirty="0"/>
              <a:t>dritto</a:t>
            </a:r>
            <a:r>
              <a:rPr lang="it-IT" sz="3200" dirty="0"/>
              <a:t>, </a:t>
            </a:r>
            <a:r>
              <a:rPr lang="it-IT" sz="3200" i="1" dirty="0"/>
              <a:t>furfante</a:t>
            </a:r>
            <a:r>
              <a:rPr lang="it-IT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320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GERGO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82881" y="1066210"/>
            <a:ext cx="1160584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In età moderna i gerganti sono appartenuti al sottoproletariato (in bilico tra inserimento e emarginazione dalla società) oppure sono stati vagabondi o malviventi (ladri, briganti, ecc.). </a:t>
            </a:r>
          </a:p>
          <a:p>
            <a:pPr algn="just"/>
            <a:endParaRPr lang="it-IT" sz="800" dirty="0"/>
          </a:p>
          <a:p>
            <a:pPr algn="just"/>
            <a:r>
              <a:rPr lang="it-IT" sz="3200" dirty="0"/>
              <a:t>Dal punto di vista linguistico, la fonetica e la </a:t>
            </a:r>
            <a:r>
              <a:rPr lang="it-IT" sz="3200" dirty="0" err="1"/>
              <a:t>fonomorfologia</a:t>
            </a:r>
            <a:r>
              <a:rPr lang="it-IT" sz="3200" dirty="0"/>
              <a:t> sono le stesse della lingua, mentre la differenziazione avviene nel </a:t>
            </a:r>
            <a:r>
              <a:rPr lang="it-IT" sz="3200" b="1" dirty="0"/>
              <a:t>lessico.</a:t>
            </a:r>
          </a:p>
          <a:p>
            <a:pPr algn="just"/>
            <a:endParaRPr lang="it-IT" sz="800" b="1" dirty="0"/>
          </a:p>
          <a:p>
            <a:pPr algn="just"/>
            <a:r>
              <a:rPr lang="it-IT" sz="2800" dirty="0"/>
              <a:t>Molto spesso il gergo adotta strategie di mascheramento, basati sullo stravolgimento fonetico, non solo alle parole dotate di significato lessicale, ma anche ai pronomi personali e possessivi, agli avverbi di luogo e agli elementi di risposta (</a:t>
            </a:r>
            <a:r>
              <a:rPr lang="it-IT" sz="2800" i="1" dirty="0"/>
              <a:t>sì </a:t>
            </a:r>
            <a:r>
              <a:rPr lang="it-IT" sz="2800" dirty="0"/>
              <a:t>/ </a:t>
            </a:r>
            <a:r>
              <a:rPr lang="it-IT" sz="2800" i="1" dirty="0"/>
              <a:t>no</a:t>
            </a:r>
            <a:r>
              <a:rPr lang="it-IT" sz="2800" dirty="0"/>
              <a:t>).</a:t>
            </a:r>
          </a:p>
          <a:p>
            <a:pPr algn="just"/>
            <a:r>
              <a:rPr lang="it-IT" sz="2800" dirty="0"/>
              <a:t>Ad esempio in molti gerghi storici troviamo </a:t>
            </a:r>
            <a:r>
              <a:rPr lang="it-IT" sz="2800" i="1" dirty="0" err="1"/>
              <a:t>miodine</a:t>
            </a:r>
            <a:r>
              <a:rPr lang="it-IT" sz="2800" i="1" dirty="0"/>
              <a:t> </a:t>
            </a:r>
            <a:r>
              <a:rPr lang="it-IT" sz="2800" dirty="0"/>
              <a:t>o </a:t>
            </a:r>
            <a:r>
              <a:rPr lang="it-IT" sz="2800" i="1" dirty="0" err="1"/>
              <a:t>simone</a:t>
            </a:r>
            <a:r>
              <a:rPr lang="it-IT" sz="2800" dirty="0"/>
              <a:t> «io», </a:t>
            </a:r>
            <a:r>
              <a:rPr lang="it-IT" sz="2800" i="1" dirty="0" err="1"/>
              <a:t>tone</a:t>
            </a:r>
            <a:r>
              <a:rPr lang="it-IT" sz="2800" dirty="0"/>
              <a:t> «tu», e i possessivi </a:t>
            </a:r>
            <a:r>
              <a:rPr lang="it-IT" sz="2800" i="1" dirty="0"/>
              <a:t>monello</a:t>
            </a:r>
            <a:r>
              <a:rPr lang="it-IT" sz="2800" dirty="0"/>
              <a:t> «mio», </a:t>
            </a:r>
            <a:r>
              <a:rPr lang="it-IT" sz="2800" i="1" dirty="0"/>
              <a:t>tonello</a:t>
            </a:r>
            <a:r>
              <a:rPr lang="it-IT" sz="2800" dirty="0"/>
              <a:t> «tuo», </a:t>
            </a:r>
            <a:r>
              <a:rPr lang="it-IT" sz="2800" i="1" dirty="0" err="1"/>
              <a:t>sonello</a:t>
            </a:r>
            <a:r>
              <a:rPr lang="it-IT" sz="2800" dirty="0"/>
              <a:t> «suo».</a:t>
            </a:r>
          </a:p>
        </p:txBody>
      </p:sp>
    </p:spTree>
    <p:extLst>
      <p:ext uri="{BB962C8B-B14F-4D97-AF65-F5344CB8AC3E}">
        <p14:creationId xmlns:p14="http://schemas.microsoft.com/office/powerpoint/2010/main" val="405929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GERGO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82881" y="1066210"/>
            <a:ext cx="116058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Il linguaggio giovanile non è un gergo, ma ha elementi gergali: c’è chi parla di</a:t>
            </a:r>
            <a:r>
              <a:rPr lang="it-IT" sz="3200" b="1" dirty="0"/>
              <a:t> gerghi transitori</a:t>
            </a:r>
            <a:r>
              <a:rPr lang="it-IT" sz="3200" dirty="0"/>
              <a:t>, come per il </a:t>
            </a:r>
            <a:r>
              <a:rPr lang="it-IT" sz="3200" b="1" dirty="0"/>
              <a:t>gergo militare </a:t>
            </a:r>
            <a:r>
              <a:rPr lang="it-IT" sz="3200" dirty="0"/>
              <a:t>(usati in determinate fasce d’età o in condizioni di temporaneo allontanamento dalla vita normale.</a:t>
            </a:r>
          </a:p>
          <a:p>
            <a:pPr algn="just"/>
            <a:r>
              <a:rPr lang="it-IT" sz="3200" dirty="0"/>
              <a:t>Spesso il linguaggio giovanile inoltre rielabora elementi del gergo della </a:t>
            </a:r>
            <a:r>
              <a:rPr lang="it-IT" sz="3200" b="1" dirty="0"/>
              <a:t>droga</a:t>
            </a:r>
            <a:r>
              <a:rPr lang="it-IT" sz="3200" dirty="0"/>
              <a:t> (</a:t>
            </a:r>
            <a:r>
              <a:rPr lang="it-IT" sz="3200" i="1" dirty="0"/>
              <a:t>sballo</a:t>
            </a:r>
            <a:r>
              <a:rPr lang="it-IT" sz="3200" dirty="0"/>
              <a:t>,</a:t>
            </a:r>
            <a:r>
              <a:rPr lang="it-IT" sz="3200" i="1" dirty="0"/>
              <a:t> schizzato</a:t>
            </a:r>
            <a:r>
              <a:rPr lang="it-IT" sz="3200" dirty="0"/>
              <a:t>, </a:t>
            </a:r>
            <a:r>
              <a:rPr lang="it-IT" sz="3200" i="1" dirty="0"/>
              <a:t>allucinante</a:t>
            </a:r>
            <a:r>
              <a:rPr lang="it-IT" sz="3200" dirty="0"/>
              <a:t>, </a:t>
            </a:r>
            <a:r>
              <a:rPr lang="it-IT" sz="3200" i="1" dirty="0"/>
              <a:t>intrippato</a:t>
            </a:r>
            <a:r>
              <a:rPr lang="it-IT" sz="3200" dirty="0"/>
              <a:t>), oppure formazioni occasionali di breve durata.</a:t>
            </a:r>
          </a:p>
          <a:p>
            <a:pPr algn="just"/>
            <a:r>
              <a:rPr lang="it-IT" sz="3200" dirty="0"/>
              <a:t>Inoltre, la </a:t>
            </a:r>
            <a:r>
              <a:rPr lang="it-IT" sz="3200" b="1" dirty="0"/>
              <a:t>funzione segreta </a:t>
            </a:r>
            <a:r>
              <a:rPr lang="it-IT" sz="3200" dirty="0"/>
              <a:t>e </a:t>
            </a:r>
            <a:r>
              <a:rPr lang="it-IT" sz="3200" b="1" dirty="0"/>
              <a:t>criptica</a:t>
            </a:r>
            <a:r>
              <a:rPr lang="it-IT" sz="3200" dirty="0"/>
              <a:t> propria dei gerghi è molto debole, perché è più forte la componente </a:t>
            </a:r>
            <a:r>
              <a:rPr lang="it-IT" sz="3200" b="1" dirty="0"/>
              <a:t>giocosa</a:t>
            </a:r>
            <a:r>
              <a:rPr lang="it-IT" sz="3200" dirty="0"/>
              <a:t> e </a:t>
            </a:r>
            <a:r>
              <a:rPr lang="it-IT" sz="3200" b="1" dirty="0"/>
              <a:t>identitaria</a:t>
            </a:r>
            <a:r>
              <a:rPr lang="it-IT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338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87792" y="374922"/>
            <a:ext cx="1039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LINGUAGGIO GIOVANILE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39151" y="959697"/>
            <a:ext cx="1171369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000" dirty="0"/>
              <a:t>1) Componente </a:t>
            </a:r>
            <a:r>
              <a:rPr lang="it-IT" sz="3000" b="1" dirty="0"/>
              <a:t>gergale tradizionale</a:t>
            </a:r>
          </a:p>
          <a:p>
            <a:pPr algn="just"/>
            <a:r>
              <a:rPr lang="it-IT" sz="3000" dirty="0"/>
              <a:t>Si tratta di parole appartenute al linguaggio giovanile in passato e poi entrate nell’italiano colloquiale: </a:t>
            </a:r>
          </a:p>
          <a:p>
            <a:pPr algn="just"/>
            <a:r>
              <a:rPr lang="it-IT" sz="3000" i="1" dirty="0"/>
              <a:t>- secchione</a:t>
            </a:r>
            <a:r>
              <a:rPr lang="it-IT" sz="3000" dirty="0"/>
              <a:t>, </a:t>
            </a:r>
            <a:r>
              <a:rPr lang="it-IT" sz="3000" i="1" dirty="0"/>
              <a:t>cesso </a:t>
            </a:r>
            <a:r>
              <a:rPr lang="it-IT" sz="3000" dirty="0"/>
              <a:t>‘persona brutta’, </a:t>
            </a:r>
            <a:r>
              <a:rPr lang="it-IT" sz="3000" i="1" dirty="0"/>
              <a:t>sbroccare</a:t>
            </a:r>
            <a:r>
              <a:rPr lang="it-IT" sz="3000" dirty="0"/>
              <a:t>, </a:t>
            </a:r>
            <a:r>
              <a:rPr lang="it-IT" sz="3000" i="1" dirty="0"/>
              <a:t>schizzato </a:t>
            </a:r>
            <a:r>
              <a:rPr lang="it-IT" sz="3000" dirty="0"/>
              <a:t>‘fuori di testa’, </a:t>
            </a:r>
            <a:r>
              <a:rPr lang="it-IT" sz="3000" i="1" dirty="0"/>
              <a:t>sfiga </a:t>
            </a:r>
            <a:r>
              <a:rPr lang="it-IT" sz="3000" dirty="0"/>
              <a:t>‘sfortuna’, </a:t>
            </a:r>
            <a:r>
              <a:rPr lang="it-IT" sz="3000" i="1" dirty="0"/>
              <a:t>tirarsela </a:t>
            </a:r>
            <a:r>
              <a:rPr lang="it-IT" sz="3000" dirty="0"/>
              <a:t>‘darsi </a:t>
            </a:r>
            <a:r>
              <a:rPr lang="it-IT" sz="3000" dirty="0" err="1"/>
              <a:t>arie’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- A volte sono stati abbandonati: </a:t>
            </a:r>
            <a:r>
              <a:rPr lang="it-IT" sz="3000" i="1" dirty="0"/>
              <a:t>giusto </a:t>
            </a:r>
            <a:r>
              <a:rPr lang="it-IT" sz="3000" dirty="0"/>
              <a:t>‘alla moda’, </a:t>
            </a:r>
            <a:r>
              <a:rPr lang="it-IT" sz="3000" i="1" dirty="0"/>
              <a:t>matusa </a:t>
            </a:r>
            <a:r>
              <a:rPr lang="it-IT" sz="3000" dirty="0"/>
              <a:t>‘persona anziana’, </a:t>
            </a:r>
            <a:r>
              <a:rPr lang="it-IT" sz="3000" i="1" dirty="0"/>
              <a:t>gasato, gaggio</a:t>
            </a:r>
          </a:p>
          <a:p>
            <a:pPr algn="just"/>
            <a:endParaRPr lang="it-IT" sz="1000" dirty="0"/>
          </a:p>
          <a:p>
            <a:r>
              <a:rPr lang="it-IT" sz="3000" dirty="0"/>
              <a:t>2) Componente </a:t>
            </a:r>
            <a:r>
              <a:rPr lang="it-IT" sz="3000" b="1" dirty="0"/>
              <a:t>gergale innovativa</a:t>
            </a:r>
          </a:p>
          <a:p>
            <a:pPr algn="just"/>
            <a:r>
              <a:rPr lang="it-IT" sz="3000" dirty="0"/>
              <a:t>In continuo rinnovamento, differenziata a livello locale (ma spesso una forma locale ha successo nel resto d’Italia, come il settentrionale </a:t>
            </a:r>
            <a:r>
              <a:rPr lang="it-IT" sz="3000" i="1" dirty="0" err="1"/>
              <a:t>siga</a:t>
            </a:r>
            <a:r>
              <a:rPr lang="it-IT" sz="3000" i="1" dirty="0"/>
              <a:t> ‘</a:t>
            </a:r>
            <a:r>
              <a:rPr lang="it-IT" sz="3000" dirty="0"/>
              <a:t>sigaretta</a:t>
            </a:r>
            <a:r>
              <a:rPr lang="it-IT" sz="3000" i="1" dirty="0"/>
              <a:t>’ </a:t>
            </a:r>
            <a:r>
              <a:rPr lang="it-IT" sz="3000" dirty="0"/>
              <a:t>o il saluto romanesco </a:t>
            </a:r>
            <a:r>
              <a:rPr lang="it-IT" sz="3000" i="1" dirty="0"/>
              <a:t>bella </a:t>
            </a:r>
            <a:r>
              <a:rPr lang="it-IT" sz="3000" dirty="0"/>
              <a:t>‘ciao’). </a:t>
            </a:r>
            <a:r>
              <a:rPr lang="it-IT" sz="3000" i="1" dirty="0"/>
              <a:t>Spaccare </a:t>
            </a:r>
            <a:r>
              <a:rPr lang="it-IT" sz="3000" dirty="0"/>
              <a:t>‘avere successo’, </a:t>
            </a:r>
            <a:r>
              <a:rPr lang="it-IT" sz="3000" i="1" dirty="0"/>
              <a:t>scialla </a:t>
            </a:r>
            <a:r>
              <a:rPr lang="it-IT" sz="3000" dirty="0"/>
              <a:t>‘stai </a:t>
            </a:r>
            <a:r>
              <a:rPr lang="it-IT" sz="3000" dirty="0" err="1"/>
              <a:t>tranquillo’</a:t>
            </a:r>
            <a:r>
              <a:rPr lang="it-IT" sz="3000" dirty="0"/>
              <a:t>, </a:t>
            </a:r>
            <a:r>
              <a:rPr lang="it-IT" sz="3000" i="1" dirty="0"/>
              <a:t>vaporizzati </a:t>
            </a:r>
            <a:r>
              <a:rPr lang="it-IT" sz="3000" dirty="0"/>
              <a:t>‘sparisci’.</a:t>
            </a:r>
          </a:p>
        </p:txBody>
      </p:sp>
    </p:spTree>
    <p:extLst>
      <p:ext uri="{BB962C8B-B14F-4D97-AF65-F5344CB8AC3E}">
        <p14:creationId xmlns:p14="http://schemas.microsoft.com/office/powerpoint/2010/main" val="412313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1461</Words>
  <Application>Microsoft Office PowerPoint</Application>
  <PresentationFormat>Widescreen</PresentationFormat>
  <Paragraphs>77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di Office</vt:lpstr>
      <vt:lpstr>Dialettologia italiana a.a. 2022/23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73</cp:revision>
  <dcterms:created xsi:type="dcterms:W3CDTF">2017-09-29T07:17:13Z</dcterms:created>
  <dcterms:modified xsi:type="dcterms:W3CDTF">2023-03-06T07:18:03Z</dcterms:modified>
</cp:coreProperties>
</file>